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 name="Shape 51"/>
        <p:cNvGrpSpPr/>
        <p:nvPr/>
      </p:nvGrpSpPr>
      <p:grpSpPr>
        <a:xfrm>
          <a:off x="0" y="0"/>
          <a:ext cx="0" cy="0"/>
          <a:chOff x="0" y="0"/>
          <a:chExt cx="0" cy="0"/>
        </a:xfrm>
      </p:grpSpPr>
      <p:sp>
        <p:nvSpPr>
          <p:cNvPr id="52" name="Google Shape;52;p: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 name="Google Shape;5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07bb7edd84_1_6: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107bb7edd84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07bb7edd84_1_12: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107bb7edd84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107b6384ee5_0_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107b6384ee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107bb7edd84_0_2: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107bb7edd84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107b6384ee5_0_5: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107b6384ee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107b6384ee5_0_33: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107b6384ee5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107b6384ee5_0_1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107b6384ee5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107b6384ee5_0_15: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107b6384ee5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107b6384ee5_0_21: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107b6384ee5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107b6384ee5_0_26: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107b6384ee5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 name="Shape 10"/>
        <p:cNvGrpSpPr/>
        <p:nvPr/>
      </p:nvGrpSpPr>
      <p:grpSpPr>
        <a:xfrm>
          <a:off x="0" y="0"/>
          <a:ext cx="0" cy="0"/>
          <a:chOff x="0" y="0"/>
          <a:chExt cx="0" cy="0"/>
        </a:xfrm>
      </p:grpSpPr>
      <p:sp>
        <p:nvSpPr>
          <p:cNvPr id="11" name="Google Shape;11;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2" name="Google Shape;12;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5" name="Shape 45"/>
        <p:cNvGrpSpPr/>
        <p:nvPr/>
      </p:nvGrpSpPr>
      <p:grpSpPr>
        <a:xfrm>
          <a:off x="0" y="0"/>
          <a:ext cx="0" cy="0"/>
          <a:chOff x="0" y="0"/>
          <a:chExt cx="0" cy="0"/>
        </a:xfrm>
      </p:grpSpPr>
      <p:sp>
        <p:nvSpPr>
          <p:cNvPr id="46" name="Google Shape;46;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7" name="Google Shape;47;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8" name="Google Shape;48;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9" name="Shape 49"/>
        <p:cNvGrpSpPr/>
        <p:nvPr/>
      </p:nvGrpSpPr>
      <p:grpSpPr>
        <a:xfrm>
          <a:off x="0" y="0"/>
          <a:ext cx="0" cy="0"/>
          <a:chOff x="0" y="0"/>
          <a:chExt cx="0" cy="0"/>
        </a:xfrm>
      </p:grpSpPr>
      <p:sp>
        <p:nvSpPr>
          <p:cNvPr id="50" name="Google Shape;50;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4" name="Shape 14"/>
        <p:cNvGrpSpPr/>
        <p:nvPr/>
      </p:nvGrpSpPr>
      <p:grpSpPr>
        <a:xfrm>
          <a:off x="0" y="0"/>
          <a:ext cx="0" cy="0"/>
          <a:chOff x="0" y="0"/>
          <a:chExt cx="0" cy="0"/>
        </a:xfrm>
      </p:grpSpPr>
      <p:sp>
        <p:nvSpPr>
          <p:cNvPr id="15" name="Google Shape;15;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9" name="Google Shape;19;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3" name="Google Shape;23;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1" name="Google Shape;31;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3" name="Shape 33"/>
        <p:cNvGrpSpPr/>
        <p:nvPr/>
      </p:nvGrpSpPr>
      <p:grpSpPr>
        <a:xfrm>
          <a:off x="0" y="0"/>
          <a:ext cx="0" cy="0"/>
          <a:chOff x="0" y="0"/>
          <a:chExt cx="0" cy="0"/>
        </a:xfrm>
      </p:grpSpPr>
      <p:sp>
        <p:nvSpPr>
          <p:cNvPr id="34" name="Google Shape;34;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9" name="Google Shape;39;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0" name="Google Shape;40;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1" name="Google Shape;41;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2" name="Shape 42"/>
        <p:cNvGrpSpPr/>
        <p:nvPr/>
      </p:nvGrpSpPr>
      <p:grpSpPr>
        <a:xfrm>
          <a:off x="0" y="0"/>
          <a:ext cx="0" cy="0"/>
          <a:chOff x="0" y="0"/>
          <a:chExt cx="0" cy="0"/>
        </a:xfrm>
      </p:grpSpPr>
      <p:sp>
        <p:nvSpPr>
          <p:cNvPr id="43" name="Google Shape;43;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4" name="Google Shape;4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7.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pic>
        <p:nvPicPr>
          <p:cNvPr id="9" name="Google Shape;9;p1"/>
          <p:cNvPicPr preferRelativeResize="0"/>
          <p:nvPr/>
        </p:nvPicPr>
        <p:blipFill>
          <a:blip r:embed="rId1">
            <a:alphaModFix/>
          </a:blip>
          <a:stretch>
            <a:fillRect/>
          </a:stretch>
        </p:blipFill>
        <p:spPr>
          <a:xfrm>
            <a:off x="1354" y="0"/>
            <a:ext cx="9141293" cy="5143501"/>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en.wikipedia.org/wiki/Digital_filter" TargetMode="External"/><Relationship Id="rId4" Type="http://schemas.openxmlformats.org/officeDocument/2006/relationships/hyperlink" Target="https://en.wikipedia.org/wiki/Digital_data" TargetMode="External"/><Relationship Id="rId5" Type="http://schemas.openxmlformats.org/officeDocument/2006/relationships/hyperlink" Target="https://en.wikipedia.org/wiki/Smoothing" TargetMode="External"/><Relationship Id="rId6"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en.wikipedia.org/wiki/Mathematics" TargetMode="External"/><Relationship Id="rId4" Type="http://schemas.openxmlformats.org/officeDocument/2006/relationships/hyperlink" Target="https://en.wikipedia.org/wiki/Numerical_analysis" TargetMode="External"/><Relationship Id="rId5" Type="http://schemas.openxmlformats.org/officeDocument/2006/relationships/hyperlink" Target="https://en.wikipedia.org/wiki/Interpolation" TargetMode="External"/><Relationship Id="rId6" Type="http://schemas.openxmlformats.org/officeDocument/2006/relationships/hyperlink" Target="https://en.wikipedia.org/wiki/Piecewise" TargetMode="External"/><Relationship Id="rId7" Type="http://schemas.openxmlformats.org/officeDocument/2006/relationships/hyperlink" Target="https://en.wikipedia.org/wiki/Polynomial" TargetMode="External"/><Relationship Id="rId8" Type="http://schemas.openxmlformats.org/officeDocument/2006/relationships/hyperlink" Target="https://en.wikipedia.org/wiki/Spline_(mathematics)"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 name="Shape 54"/>
        <p:cNvGrpSpPr/>
        <p:nvPr/>
      </p:nvGrpSpPr>
      <p:grpSpPr>
        <a:xfrm>
          <a:off x="0" y="0"/>
          <a:ext cx="0" cy="0"/>
          <a:chOff x="0" y="0"/>
          <a:chExt cx="0" cy="0"/>
        </a:xfrm>
      </p:grpSpPr>
      <p:sp>
        <p:nvSpPr>
          <p:cNvPr id="55" name="Google Shape;55;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3600"/>
              <a:t>More Accurate Spectral Analysis</a:t>
            </a:r>
            <a:endParaRPr b="1" sz="6000"/>
          </a:p>
        </p:txBody>
      </p:sp>
      <p:sp>
        <p:nvSpPr>
          <p:cNvPr id="56" name="Google Shape;56;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rPr>
              <a:t>Hope-Simpson 2.7</a:t>
            </a:r>
            <a:endParaRPr sz="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2"/>
          <p:cNvSpPr txBox="1"/>
          <p:nvPr>
            <p:ph type="title"/>
          </p:nvPr>
        </p:nvSpPr>
        <p:spPr>
          <a:xfrm>
            <a:off x="311700" y="7450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Interp Spline</a:t>
            </a:r>
            <a:endParaRPr/>
          </a:p>
        </p:txBody>
      </p:sp>
      <p:sp>
        <p:nvSpPr>
          <p:cNvPr id="115" name="Google Shape;115;p22"/>
          <p:cNvSpPr txBox="1"/>
          <p:nvPr>
            <p:ph idx="1" type="body"/>
          </p:nvPr>
        </p:nvSpPr>
        <p:spPr>
          <a:xfrm>
            <a:off x="311700" y="145252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16" name="Google Shape;116;p22"/>
          <p:cNvPicPr preferRelativeResize="0"/>
          <p:nvPr/>
        </p:nvPicPr>
        <p:blipFill>
          <a:blip r:embed="rId3">
            <a:alphaModFix/>
          </a:blip>
          <a:stretch>
            <a:fillRect/>
          </a:stretch>
        </p:blipFill>
        <p:spPr>
          <a:xfrm>
            <a:off x="356075" y="1452525"/>
            <a:ext cx="7950950" cy="338537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3"/>
          <p:cNvSpPr txBox="1"/>
          <p:nvPr>
            <p:ph type="title"/>
          </p:nvPr>
        </p:nvSpPr>
        <p:spPr>
          <a:xfrm>
            <a:off x="311700" y="7522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122" name="Google Shape;122;p23"/>
          <p:cNvSpPr txBox="1"/>
          <p:nvPr>
            <p:ph idx="1" type="body"/>
          </p:nvPr>
        </p:nvSpPr>
        <p:spPr>
          <a:xfrm>
            <a:off x="311700" y="14596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solidFill>
                  <a:schemeClr val="dk1"/>
                </a:solidFill>
              </a:rPr>
              <a:t>After trying and comparing these four methods, we think FFT and Savitzky–Golay filter are better solutions, because the data trends they show are closest to the original data trends as well as having a good effect on predicting future trends.</a:t>
            </a:r>
            <a:endParaRPr>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826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Models</a:t>
            </a:r>
            <a:endParaRPr/>
          </a:p>
        </p:txBody>
      </p:sp>
      <p:sp>
        <p:nvSpPr>
          <p:cNvPr id="62" name="Google Shape;62;p14"/>
          <p:cNvSpPr txBox="1"/>
          <p:nvPr>
            <p:ph idx="1" type="body"/>
          </p:nvPr>
        </p:nvSpPr>
        <p:spPr>
          <a:xfrm>
            <a:off x="311700" y="1524925"/>
            <a:ext cx="8520600" cy="3416400"/>
          </a:xfrm>
          <a:prstGeom prst="rect">
            <a:avLst/>
          </a:prstGeom>
        </p:spPr>
        <p:txBody>
          <a:bodyPr anchorCtr="0" anchor="t" bIns="91425" lIns="91425" spcFirstLastPara="1" rIns="91425" wrap="square" tIns="91425">
            <a:noAutofit/>
          </a:bodyPr>
          <a:lstStyle/>
          <a:p>
            <a:pPr indent="-393700" lvl="0" marL="457200" rtl="0" algn="l">
              <a:spcBef>
                <a:spcPts val="0"/>
              </a:spcBef>
              <a:spcAft>
                <a:spcPts val="0"/>
              </a:spcAft>
              <a:buClr>
                <a:schemeClr val="dk1"/>
              </a:buClr>
              <a:buSzPts val="2600"/>
              <a:buChar char="●"/>
            </a:pPr>
            <a:r>
              <a:rPr lang="en" sz="2600">
                <a:solidFill>
                  <a:schemeClr val="dk1"/>
                </a:solidFill>
              </a:rPr>
              <a:t>FFT</a:t>
            </a:r>
            <a:endParaRPr sz="2600">
              <a:solidFill>
                <a:schemeClr val="dk1"/>
              </a:solidFill>
            </a:endParaRPr>
          </a:p>
          <a:p>
            <a:pPr indent="-393700" lvl="0" marL="457200" rtl="0" algn="l">
              <a:spcBef>
                <a:spcPts val="0"/>
              </a:spcBef>
              <a:spcAft>
                <a:spcPts val="0"/>
              </a:spcAft>
              <a:buClr>
                <a:schemeClr val="dk1"/>
              </a:buClr>
              <a:buSzPts val="2600"/>
              <a:buChar char="●"/>
            </a:pPr>
            <a:r>
              <a:rPr lang="en" sz="2600">
                <a:solidFill>
                  <a:schemeClr val="dk1"/>
                </a:solidFill>
              </a:rPr>
              <a:t>Convolve</a:t>
            </a:r>
            <a:endParaRPr sz="2600">
              <a:solidFill>
                <a:schemeClr val="dk1"/>
              </a:solidFill>
            </a:endParaRPr>
          </a:p>
          <a:p>
            <a:pPr indent="-431800" lvl="0" marL="457200" rtl="0" algn="l">
              <a:spcBef>
                <a:spcPts val="0"/>
              </a:spcBef>
              <a:spcAft>
                <a:spcPts val="0"/>
              </a:spcAft>
              <a:buClr>
                <a:schemeClr val="dk1"/>
              </a:buClr>
              <a:buSzPts val="3200"/>
              <a:buChar char="●"/>
            </a:pPr>
            <a:r>
              <a:rPr lang="en" sz="2600">
                <a:solidFill>
                  <a:schemeClr val="dk1"/>
                </a:solidFill>
              </a:rPr>
              <a:t>Savitzky–Golay filter</a:t>
            </a:r>
            <a:endParaRPr sz="3200">
              <a:solidFill>
                <a:schemeClr val="dk1"/>
              </a:solidFill>
            </a:endParaRPr>
          </a:p>
          <a:p>
            <a:pPr indent="-393700" lvl="0" marL="457200" rtl="0" algn="l">
              <a:spcBef>
                <a:spcPts val="0"/>
              </a:spcBef>
              <a:spcAft>
                <a:spcPts val="0"/>
              </a:spcAft>
              <a:buClr>
                <a:schemeClr val="dk1"/>
              </a:buClr>
              <a:buSzPts val="2600"/>
              <a:buChar char="●"/>
            </a:pPr>
            <a:r>
              <a:rPr lang="en" sz="2600">
                <a:solidFill>
                  <a:schemeClr val="dk1"/>
                </a:solidFill>
              </a:rPr>
              <a:t>Interp spline</a:t>
            </a:r>
            <a:endParaRPr sz="2600">
              <a:solidFill>
                <a:schemeClr val="dk1"/>
              </a:solidFill>
            </a:endParaRPr>
          </a:p>
          <a:p>
            <a:pPr indent="0" lvl="0" marL="457200" rtl="0" algn="l">
              <a:spcBef>
                <a:spcPts val="1600"/>
              </a:spcBef>
              <a:spcAft>
                <a:spcPts val="0"/>
              </a:spcAft>
              <a:buNone/>
            </a:pPr>
            <a:r>
              <a:t/>
            </a:r>
            <a:endParaRPr/>
          </a:p>
          <a:p>
            <a:pPr indent="0" lvl="0" marL="457200" rtl="0" algn="l">
              <a:spcBef>
                <a:spcPts val="1600"/>
              </a:spcBef>
              <a:spcAft>
                <a:spcPts val="1600"/>
              </a:spcAft>
              <a:buNone/>
            </a:pPr>
            <a:r>
              <a:t/>
            </a:r>
            <a:endParaRPr sz="1200">
              <a:solidFill>
                <a:srgbClr val="24292F"/>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7593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Fast Fourier Transformation (FFT)</a:t>
            </a:r>
            <a:endParaRPr/>
          </a:p>
        </p:txBody>
      </p:sp>
      <p:sp>
        <p:nvSpPr>
          <p:cNvPr id="68" name="Google Shape;68;p15"/>
          <p:cNvSpPr txBox="1"/>
          <p:nvPr>
            <p:ph idx="1" type="body"/>
          </p:nvPr>
        </p:nvSpPr>
        <p:spPr>
          <a:xfrm>
            <a:off x="311700" y="1466800"/>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Clr>
                <a:schemeClr val="dk1"/>
              </a:buClr>
              <a:buSzPts val="1100"/>
              <a:buFont typeface="Arial"/>
              <a:buNone/>
            </a:pPr>
            <a:r>
              <a:rPr lang="en" sz="1900">
                <a:solidFill>
                  <a:schemeClr val="dk1"/>
                </a:solidFill>
              </a:rPr>
              <a:t>Assume we have N-point sequence, and now is decomposed into a series of short sequences. FFT makes full use of the symmetric and periodic properties of the exponential factor in the DFT, and then obtain the corresponding short sequences in DFT and make appropriate combinations to achieve the purpose of eliminating repeated calculations, reducing multiplication operations and simplifying the structure.</a:t>
            </a:r>
            <a:endParaRPr sz="2050">
              <a:solidFill>
                <a:schemeClr val="dk1"/>
              </a:solidFill>
            </a:endParaRPr>
          </a:p>
          <a:p>
            <a:pPr indent="0" lvl="0" marL="0" rtl="0" algn="l">
              <a:spcBef>
                <a:spcPts val="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235500" y="826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Fast Fourier Transformation (FFT)</a:t>
            </a:r>
            <a:endParaRPr/>
          </a:p>
        </p:txBody>
      </p:sp>
      <p:sp>
        <p:nvSpPr>
          <p:cNvPr id="74" name="Google Shape;74;p16"/>
          <p:cNvSpPr txBox="1"/>
          <p:nvPr>
            <p:ph idx="1" type="body"/>
          </p:nvPr>
        </p:nvSpPr>
        <p:spPr>
          <a:xfrm>
            <a:off x="235500" y="1533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solidFill>
                  <a:schemeClr val="dk1"/>
                </a:solidFill>
              </a:rPr>
              <a:t>Use Fourier Transformation to process the daily new data of the Covid-19 in Texas and the entire United States, eliminate noise points, so that the peak point of the original data will become flat and smooth, so as to achieve more accurate predictions of future data.</a:t>
            </a:r>
            <a:endParaRPr>
              <a:solidFill>
                <a:schemeClr val="dk1"/>
              </a:solidFill>
            </a:endParaRPr>
          </a:p>
        </p:txBody>
      </p:sp>
      <p:pic>
        <p:nvPicPr>
          <p:cNvPr id="75" name="Google Shape;75;p16"/>
          <p:cNvPicPr preferRelativeResize="0"/>
          <p:nvPr/>
        </p:nvPicPr>
        <p:blipFill>
          <a:blip r:embed="rId3">
            <a:alphaModFix/>
          </a:blip>
          <a:stretch>
            <a:fillRect/>
          </a:stretch>
        </p:blipFill>
        <p:spPr>
          <a:xfrm>
            <a:off x="4286250" y="2532325"/>
            <a:ext cx="3942700" cy="257174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7441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Fast Fourier Transformation (FFT)</a:t>
            </a:r>
            <a:endParaRPr/>
          </a:p>
        </p:txBody>
      </p:sp>
      <p:sp>
        <p:nvSpPr>
          <p:cNvPr id="81" name="Google Shape;81;p17"/>
          <p:cNvSpPr txBox="1"/>
          <p:nvPr>
            <p:ph idx="1" type="body"/>
          </p:nvPr>
        </p:nvSpPr>
        <p:spPr>
          <a:xfrm>
            <a:off x="311700" y="14515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82" name="Google Shape;82;p17"/>
          <p:cNvPicPr preferRelativeResize="0"/>
          <p:nvPr/>
        </p:nvPicPr>
        <p:blipFill>
          <a:blip r:embed="rId3">
            <a:alphaModFix/>
          </a:blip>
          <a:stretch>
            <a:fillRect/>
          </a:stretch>
        </p:blipFill>
        <p:spPr>
          <a:xfrm>
            <a:off x="311700" y="1451575"/>
            <a:ext cx="8491244" cy="341640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8"/>
          <p:cNvSpPr txBox="1"/>
          <p:nvPr>
            <p:ph type="title"/>
          </p:nvPr>
        </p:nvSpPr>
        <p:spPr>
          <a:xfrm>
            <a:off x="311700" y="7526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Convolve</a:t>
            </a:r>
            <a:endParaRPr/>
          </a:p>
        </p:txBody>
      </p:sp>
      <p:sp>
        <p:nvSpPr>
          <p:cNvPr id="88" name="Google Shape;88;p18"/>
          <p:cNvSpPr txBox="1"/>
          <p:nvPr>
            <p:ph idx="1" type="body"/>
          </p:nvPr>
        </p:nvSpPr>
        <p:spPr>
          <a:xfrm>
            <a:off x="311700" y="146012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solidFill>
                  <a:schemeClr val="dk1"/>
                </a:solidFill>
              </a:rPr>
              <a:t>We try to convolute the Covid-19 data, but the data after convolution is too large. We divide it by 10000 for display. On the trend, this processing result can show the changes of cases, but the data is not very relevant.</a:t>
            </a:r>
            <a:endParaRPr/>
          </a:p>
        </p:txBody>
      </p:sp>
      <p:pic>
        <p:nvPicPr>
          <p:cNvPr id="89" name="Google Shape;89;p18"/>
          <p:cNvPicPr preferRelativeResize="0"/>
          <p:nvPr/>
        </p:nvPicPr>
        <p:blipFill>
          <a:blip r:embed="rId3">
            <a:alphaModFix/>
          </a:blip>
          <a:stretch>
            <a:fillRect/>
          </a:stretch>
        </p:blipFill>
        <p:spPr>
          <a:xfrm>
            <a:off x="1503250" y="2676400"/>
            <a:ext cx="5510774" cy="23383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9"/>
          <p:cNvSpPr txBox="1"/>
          <p:nvPr>
            <p:ph type="title"/>
          </p:nvPr>
        </p:nvSpPr>
        <p:spPr>
          <a:xfrm>
            <a:off x="311700" y="786850"/>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2600"/>
              <a:t>Savitzky–Golay filter</a:t>
            </a:r>
            <a:endParaRPr/>
          </a:p>
        </p:txBody>
      </p:sp>
      <p:sp>
        <p:nvSpPr>
          <p:cNvPr id="95" name="Google Shape;95;p19"/>
          <p:cNvSpPr txBox="1"/>
          <p:nvPr>
            <p:ph idx="1" type="body"/>
          </p:nvPr>
        </p:nvSpPr>
        <p:spPr>
          <a:xfrm>
            <a:off x="311700" y="1494300"/>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solidFill>
                  <a:schemeClr val="dk1"/>
                </a:solidFill>
              </a:rPr>
              <a:t>A Savitzky–Golay filter is a </a:t>
            </a:r>
            <a:r>
              <a:rPr lang="en">
                <a:solidFill>
                  <a:schemeClr val="dk1"/>
                </a:solidFill>
                <a:uFill>
                  <a:noFill/>
                </a:uFill>
                <a:hlinkClick r:id="rId3">
                  <a:extLst>
                    <a:ext uri="{A12FA001-AC4F-418D-AE19-62706E023703}">
                      <ahyp:hlinkClr val="tx"/>
                    </a:ext>
                  </a:extLst>
                </a:hlinkClick>
              </a:rPr>
              <a:t>digital filter</a:t>
            </a:r>
            <a:r>
              <a:rPr lang="en">
                <a:solidFill>
                  <a:schemeClr val="dk1"/>
                </a:solidFill>
              </a:rPr>
              <a:t> that can be applied to a set of </a:t>
            </a:r>
            <a:r>
              <a:rPr lang="en">
                <a:solidFill>
                  <a:schemeClr val="dk1"/>
                </a:solidFill>
                <a:uFill>
                  <a:noFill/>
                </a:uFill>
                <a:hlinkClick r:id="rId4">
                  <a:extLst>
                    <a:ext uri="{A12FA001-AC4F-418D-AE19-62706E023703}">
                      <ahyp:hlinkClr val="tx"/>
                    </a:ext>
                  </a:extLst>
                </a:hlinkClick>
              </a:rPr>
              <a:t>digital data</a:t>
            </a:r>
            <a:r>
              <a:rPr lang="en">
                <a:solidFill>
                  <a:schemeClr val="dk1"/>
                </a:solidFill>
              </a:rPr>
              <a:t> points for the purpose of </a:t>
            </a:r>
            <a:r>
              <a:rPr lang="en">
                <a:solidFill>
                  <a:schemeClr val="dk1"/>
                </a:solidFill>
                <a:uFill>
                  <a:noFill/>
                </a:uFill>
                <a:hlinkClick r:id="rId5">
                  <a:extLst>
                    <a:ext uri="{A12FA001-AC4F-418D-AE19-62706E023703}">
                      <ahyp:hlinkClr val="tx"/>
                    </a:ext>
                  </a:extLst>
                </a:hlinkClick>
              </a:rPr>
              <a:t>smoothing</a:t>
            </a:r>
            <a:r>
              <a:rPr lang="en">
                <a:solidFill>
                  <a:schemeClr val="dk1"/>
                </a:solidFill>
              </a:rPr>
              <a:t> the data, that is, to increase the precision of the data without distorting the signal tendency.</a:t>
            </a:r>
            <a:endParaRPr/>
          </a:p>
        </p:txBody>
      </p:sp>
      <p:pic>
        <p:nvPicPr>
          <p:cNvPr id="96" name="Google Shape;96;p19"/>
          <p:cNvPicPr preferRelativeResize="0"/>
          <p:nvPr/>
        </p:nvPicPr>
        <p:blipFill>
          <a:blip r:embed="rId6">
            <a:alphaModFix/>
          </a:blip>
          <a:stretch>
            <a:fillRect/>
          </a:stretch>
        </p:blipFill>
        <p:spPr>
          <a:xfrm>
            <a:off x="589250" y="2522475"/>
            <a:ext cx="7608825" cy="25717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0"/>
          <p:cNvSpPr txBox="1"/>
          <p:nvPr>
            <p:ph type="title"/>
          </p:nvPr>
        </p:nvSpPr>
        <p:spPr>
          <a:xfrm>
            <a:off x="311700" y="7498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Interp Spline</a:t>
            </a:r>
            <a:endParaRPr/>
          </a:p>
        </p:txBody>
      </p:sp>
      <p:sp>
        <p:nvSpPr>
          <p:cNvPr id="102" name="Google Shape;102;p20"/>
          <p:cNvSpPr txBox="1"/>
          <p:nvPr>
            <p:ph idx="1" type="body"/>
          </p:nvPr>
        </p:nvSpPr>
        <p:spPr>
          <a:xfrm>
            <a:off x="311700" y="14572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In the </a:t>
            </a:r>
            <a:r>
              <a:rPr lang="en">
                <a:solidFill>
                  <a:schemeClr val="dk1"/>
                </a:solidFill>
                <a:uFill>
                  <a:noFill/>
                </a:uFill>
                <a:hlinkClick r:id="rId3">
                  <a:extLst>
                    <a:ext uri="{A12FA001-AC4F-418D-AE19-62706E023703}">
                      <ahyp:hlinkClr val="tx"/>
                    </a:ext>
                  </a:extLst>
                </a:hlinkClick>
              </a:rPr>
              <a:t>mathematical</a:t>
            </a:r>
            <a:r>
              <a:rPr lang="en">
                <a:solidFill>
                  <a:schemeClr val="dk1"/>
                </a:solidFill>
              </a:rPr>
              <a:t> field of </a:t>
            </a:r>
            <a:r>
              <a:rPr lang="en">
                <a:solidFill>
                  <a:schemeClr val="dk1"/>
                </a:solidFill>
                <a:uFill>
                  <a:noFill/>
                </a:uFill>
                <a:hlinkClick r:id="rId4">
                  <a:extLst>
                    <a:ext uri="{A12FA001-AC4F-418D-AE19-62706E023703}">
                      <ahyp:hlinkClr val="tx"/>
                    </a:ext>
                  </a:extLst>
                </a:hlinkClick>
              </a:rPr>
              <a:t>numerical analysis</a:t>
            </a:r>
            <a:r>
              <a:rPr lang="en">
                <a:solidFill>
                  <a:schemeClr val="dk1"/>
                </a:solidFill>
              </a:rPr>
              <a:t>, spline interpolation is a form of </a:t>
            </a:r>
            <a:r>
              <a:rPr lang="en">
                <a:solidFill>
                  <a:schemeClr val="dk1"/>
                </a:solidFill>
                <a:uFill>
                  <a:noFill/>
                </a:uFill>
                <a:hlinkClick r:id="rId5">
                  <a:extLst>
                    <a:ext uri="{A12FA001-AC4F-418D-AE19-62706E023703}">
                      <ahyp:hlinkClr val="tx"/>
                    </a:ext>
                  </a:extLst>
                </a:hlinkClick>
              </a:rPr>
              <a:t>interpolation</a:t>
            </a:r>
            <a:r>
              <a:rPr lang="en">
                <a:solidFill>
                  <a:schemeClr val="dk1"/>
                </a:solidFill>
              </a:rPr>
              <a:t> where the interpolant is a special type of </a:t>
            </a:r>
            <a:r>
              <a:rPr lang="en">
                <a:solidFill>
                  <a:schemeClr val="dk1"/>
                </a:solidFill>
                <a:uFill>
                  <a:noFill/>
                </a:uFill>
                <a:hlinkClick r:id="rId6">
                  <a:extLst>
                    <a:ext uri="{A12FA001-AC4F-418D-AE19-62706E023703}">
                      <ahyp:hlinkClr val="tx"/>
                    </a:ext>
                  </a:extLst>
                </a:hlinkClick>
              </a:rPr>
              <a:t>piecewise</a:t>
            </a:r>
            <a:r>
              <a:rPr lang="en">
                <a:solidFill>
                  <a:schemeClr val="dk1"/>
                </a:solidFill>
              </a:rPr>
              <a:t> </a:t>
            </a:r>
            <a:r>
              <a:rPr lang="en">
                <a:solidFill>
                  <a:schemeClr val="dk1"/>
                </a:solidFill>
                <a:uFill>
                  <a:noFill/>
                </a:uFill>
                <a:hlinkClick r:id="rId7">
                  <a:extLst>
                    <a:ext uri="{A12FA001-AC4F-418D-AE19-62706E023703}">
                      <ahyp:hlinkClr val="tx"/>
                    </a:ext>
                  </a:extLst>
                </a:hlinkClick>
              </a:rPr>
              <a:t>polynomial</a:t>
            </a:r>
            <a:r>
              <a:rPr lang="en">
                <a:solidFill>
                  <a:schemeClr val="dk1"/>
                </a:solidFill>
              </a:rPr>
              <a:t> called a </a:t>
            </a:r>
            <a:r>
              <a:rPr lang="en">
                <a:solidFill>
                  <a:schemeClr val="dk1"/>
                </a:solidFill>
                <a:uFill>
                  <a:noFill/>
                </a:uFill>
                <a:hlinkClick r:id="rId8">
                  <a:extLst>
                    <a:ext uri="{A12FA001-AC4F-418D-AE19-62706E023703}">
                      <ahyp:hlinkClr val="tx"/>
                    </a:ext>
                  </a:extLst>
                </a:hlinkClick>
              </a:rPr>
              <a:t>spline</a:t>
            </a:r>
            <a:r>
              <a:rPr lang="en">
                <a:solidFill>
                  <a:schemeClr val="dk1"/>
                </a:solidFill>
              </a:rPr>
              <a:t>.</a:t>
            </a:r>
            <a:endParaRPr>
              <a:solidFill>
                <a:schemeClr val="dk1"/>
              </a:solidFill>
            </a:endParaRPr>
          </a:p>
          <a:p>
            <a:pPr indent="0" lvl="0" marL="0" rtl="0" algn="l">
              <a:spcBef>
                <a:spcPts val="1600"/>
              </a:spcBef>
              <a:spcAft>
                <a:spcPts val="0"/>
              </a:spcAft>
              <a:buNone/>
            </a:pPr>
            <a:r>
              <a:rPr lang="en">
                <a:solidFill>
                  <a:schemeClr val="dk1"/>
                </a:solidFill>
              </a:rPr>
              <a:t>We used Interp Spline in processing the data of the </a:t>
            </a:r>
            <a:r>
              <a:rPr lang="en">
                <a:solidFill>
                  <a:schemeClr val="dk1"/>
                </a:solidFill>
              </a:rPr>
              <a:t>increment</a:t>
            </a:r>
            <a:r>
              <a:rPr lang="en">
                <a:solidFill>
                  <a:schemeClr val="dk1"/>
                </a:solidFill>
              </a:rPr>
              <a:t> and death in Covid-19. As you can see from the chart, we firstly collected data on </a:t>
            </a:r>
            <a:r>
              <a:rPr lang="en">
                <a:solidFill>
                  <a:schemeClr val="dk1"/>
                </a:solidFill>
              </a:rPr>
              <a:t> April 13, 2020, then continued collecting data after </a:t>
            </a:r>
            <a:r>
              <a:rPr lang="en">
                <a:solidFill>
                  <a:schemeClr val="dk1"/>
                </a:solidFill>
              </a:rPr>
              <a:t>every six days, while ignoring data on other days.</a:t>
            </a:r>
            <a:endParaRPr>
              <a:solidFill>
                <a:schemeClr val="dk1"/>
              </a:solidFill>
            </a:endParaRPr>
          </a:p>
          <a:p>
            <a:pPr indent="0" lvl="0" marL="0" rtl="0" algn="l">
              <a:spcBef>
                <a:spcPts val="1600"/>
              </a:spcBef>
              <a:spcAft>
                <a:spcPts val="1600"/>
              </a:spcAft>
              <a:buNone/>
            </a:pPr>
            <a:r>
              <a:t/>
            </a:r>
            <a:endParaRPr>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1"/>
          <p:cNvSpPr txBox="1"/>
          <p:nvPr>
            <p:ph type="title"/>
          </p:nvPr>
        </p:nvSpPr>
        <p:spPr>
          <a:xfrm>
            <a:off x="311700" y="7950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Interp Spline</a:t>
            </a:r>
            <a:endParaRPr/>
          </a:p>
        </p:txBody>
      </p:sp>
      <p:sp>
        <p:nvSpPr>
          <p:cNvPr id="108" name="Google Shape;108;p21"/>
          <p:cNvSpPr txBox="1"/>
          <p:nvPr>
            <p:ph idx="1" type="body"/>
          </p:nvPr>
        </p:nvSpPr>
        <p:spPr>
          <a:xfrm>
            <a:off x="311700" y="150252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09" name="Google Shape;109;p21"/>
          <p:cNvPicPr preferRelativeResize="0"/>
          <p:nvPr/>
        </p:nvPicPr>
        <p:blipFill>
          <a:blip r:embed="rId3">
            <a:alphaModFix/>
          </a:blip>
          <a:stretch>
            <a:fillRect/>
          </a:stretch>
        </p:blipFill>
        <p:spPr>
          <a:xfrm>
            <a:off x="311700" y="1502525"/>
            <a:ext cx="7622325" cy="33273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