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707" r:id="rId1"/>
  </p:sldMasterIdLst>
  <p:notesMasterIdLst>
    <p:notesMasterId r:id="rId17"/>
  </p:notesMasterIdLst>
  <p:handoutMasterIdLst>
    <p:handoutMasterId r:id="rId18"/>
  </p:handoutMasterIdLst>
  <p:sldIdLst>
    <p:sldId id="726" r:id="rId2"/>
    <p:sldId id="761" r:id="rId3"/>
    <p:sldId id="728" r:id="rId4"/>
    <p:sldId id="729" r:id="rId5"/>
    <p:sldId id="730" r:id="rId6"/>
    <p:sldId id="731" r:id="rId7"/>
    <p:sldId id="732" r:id="rId8"/>
    <p:sldId id="733" r:id="rId9"/>
    <p:sldId id="734" r:id="rId10"/>
    <p:sldId id="735" r:id="rId11"/>
    <p:sldId id="736" r:id="rId12"/>
    <p:sldId id="737" r:id="rId13"/>
    <p:sldId id="738" r:id="rId14"/>
    <p:sldId id="739" r:id="rId15"/>
    <p:sldId id="740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500" b="1" kern="1200">
        <a:solidFill>
          <a:srgbClr val="FFFFFF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500" b="1" kern="1200">
        <a:solidFill>
          <a:srgbClr val="FFFFFF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500" b="1" kern="1200">
        <a:solidFill>
          <a:srgbClr val="FFFFFF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500" b="1" kern="1200">
        <a:solidFill>
          <a:srgbClr val="FFFFFF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500" b="1" kern="1200">
        <a:solidFill>
          <a:srgbClr val="FFFFFF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500" b="1" kern="1200">
        <a:solidFill>
          <a:srgbClr val="FFFFFF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500" b="1" kern="1200">
        <a:solidFill>
          <a:srgbClr val="FFFFFF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500" b="1" kern="1200">
        <a:solidFill>
          <a:srgbClr val="FFFFFF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500" b="1" kern="1200">
        <a:solidFill>
          <a:srgbClr val="FFFFFF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CC9900"/>
    <a:srgbClr val="339933"/>
    <a:srgbClr val="C0FEF9"/>
    <a:srgbClr val="CECECE"/>
    <a:srgbClr val="CC0066"/>
    <a:srgbClr val="FF006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1" autoAdjust="0"/>
    <p:restoredTop sz="94654" autoAdjust="0"/>
  </p:normalViewPr>
  <p:slideViewPr>
    <p:cSldViewPr showGuides="1">
      <p:cViewPr varScale="1">
        <p:scale>
          <a:sx n="67" d="100"/>
          <a:sy n="67" d="100"/>
        </p:scale>
        <p:origin x="101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332163" y="4121150"/>
            <a:ext cx="638175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sz="3500" b="1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3500" b="1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3500" b="1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3500" b="1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3500" b="1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FFB1C30-2E54-49BC-9F7A-3D0E8E2942D1}" type="slidenum">
              <a:rPr lang="en-US" altLang="en-US" b="0">
                <a:solidFill>
                  <a:schemeClr val="tx1"/>
                </a:solidFill>
              </a:rPr>
              <a:pPr/>
              <a:t>‹#›</a:t>
            </a:fld>
            <a:endParaRPr lang="en-US" altLang="en-US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68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177885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 descr="Pearson_Strap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9081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295400" y="1981200"/>
            <a:ext cx="7772400" cy="1470025"/>
          </a:xfrm>
          <a:ln algn="ctr"/>
        </p:spPr>
        <p:txBody>
          <a:bodyPr/>
          <a:lstStyle>
            <a:lvl1pPr eaLnBrk="0" hangingPunct="0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609600" y="3886200"/>
            <a:ext cx="6400800" cy="1752600"/>
          </a:xfrm>
          <a:ln algn="ctr"/>
        </p:spPr>
        <p:txBody>
          <a:bodyPr/>
          <a:lstStyle>
            <a:lvl1pPr marL="0" indent="0" algn="ctr" eaLnBrk="0" hangingPunct="0">
              <a:buClr>
                <a:srgbClr val="336699"/>
              </a:buClr>
              <a:buSzPct val="70000"/>
              <a:buFont typeface="Wingdings" pitchFamily="2" charset="2"/>
              <a:buNone/>
              <a:defRPr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50" y="914400"/>
            <a:ext cx="3657050" cy="4705350"/>
          </a:xfrm>
          <a:prstGeom prst="rect">
            <a:avLst/>
          </a:prstGeom>
        </p:spPr>
      </p:pic>
      <p:sp>
        <p:nvSpPr>
          <p:cNvPr id="12" name="Rectangle 7"/>
          <p:cNvSpPr>
            <a:spLocks noChangeArrowheads="1"/>
          </p:cNvSpPr>
          <p:nvPr userDrawn="1"/>
        </p:nvSpPr>
        <p:spPr bwMode="gray">
          <a:xfrm>
            <a:off x="0" y="6427788"/>
            <a:ext cx="9144000" cy="457200"/>
          </a:xfrm>
          <a:prstGeom prst="rect">
            <a:avLst/>
          </a:prstGeom>
          <a:solidFill>
            <a:srgbClr val="1A255A"/>
          </a:solidFill>
          <a:ln>
            <a:noFill/>
          </a:ln>
          <a:extLst/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13" name="TextBox 18"/>
          <p:cNvSpPr txBox="1">
            <a:spLocks noChangeArrowheads="1"/>
          </p:cNvSpPr>
          <p:nvPr userDrawn="1"/>
        </p:nvSpPr>
        <p:spPr bwMode="auto">
          <a:xfrm>
            <a:off x="7467600" y="6488113"/>
            <a:ext cx="1368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800" dirty="0" smtClean="0">
                <a:solidFill>
                  <a:schemeClr val="bg1"/>
                </a:solidFill>
              </a:rPr>
              <a:t>Slide </a:t>
            </a:r>
            <a:fld id="{8533A457-159F-48AC-AF6E-9B48F3A8BA0D}" type="slidenum">
              <a:rPr lang="en-US" altLang="en-US" sz="1800" smtClean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14" name="Shape 40"/>
          <p:cNvPicPr preferRelativeResize="0"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6496050"/>
            <a:ext cx="10826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20"/>
          <p:cNvSpPr txBox="1">
            <a:spLocks noChangeArrowheads="1"/>
          </p:cNvSpPr>
          <p:nvPr userDrawn="1"/>
        </p:nvSpPr>
        <p:spPr bwMode="auto">
          <a:xfrm>
            <a:off x="3368675" y="6530975"/>
            <a:ext cx="37941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 dirty="0" smtClean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 © 2019, 2015, 2011 Pearson Education, Inc.  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352550" y="6556375"/>
            <a:ext cx="1998663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1100" b="1" spc="205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ALWAYS LEARNING</a:t>
            </a:r>
            <a:endParaRPr lang="en-US" sz="1100" dirty="0">
              <a:solidFill>
                <a:srgbClr val="FFFF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85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5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508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8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1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3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119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49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gray">
          <a:xfrm>
            <a:off x="0" y="6427788"/>
            <a:ext cx="9144000" cy="457200"/>
          </a:xfrm>
          <a:prstGeom prst="rect">
            <a:avLst/>
          </a:prstGeom>
          <a:solidFill>
            <a:srgbClr val="1A255A"/>
          </a:solidFill>
          <a:ln>
            <a:noFill/>
          </a:ln>
          <a:extLst/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10" name="TextBox 18"/>
          <p:cNvSpPr txBox="1">
            <a:spLocks noChangeArrowheads="1"/>
          </p:cNvSpPr>
          <p:nvPr userDrawn="1"/>
        </p:nvSpPr>
        <p:spPr bwMode="auto">
          <a:xfrm>
            <a:off x="7467600" y="6488113"/>
            <a:ext cx="1368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800" dirty="0" smtClean="0">
                <a:solidFill>
                  <a:schemeClr val="bg1"/>
                </a:solidFill>
              </a:rPr>
              <a:t>Slide </a:t>
            </a:r>
            <a:fld id="{8533A457-159F-48AC-AF6E-9B48F3A8BA0D}" type="slidenum">
              <a:rPr lang="en-US" altLang="en-US" sz="1800" smtClean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13" name="Shape 40"/>
          <p:cNvPicPr preferRelativeResize="0"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6496050"/>
            <a:ext cx="10826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0"/>
          <p:cNvSpPr txBox="1">
            <a:spLocks noChangeArrowheads="1"/>
          </p:cNvSpPr>
          <p:nvPr userDrawn="1"/>
        </p:nvSpPr>
        <p:spPr bwMode="auto">
          <a:xfrm>
            <a:off x="3368675" y="6530975"/>
            <a:ext cx="37941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 dirty="0" smtClean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 © 2019, 2015, 2011 Pearson Education, Inc.  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352550" y="6556375"/>
            <a:ext cx="1998663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1100" b="1" spc="205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ALWAYS LEARNING</a:t>
            </a:r>
            <a:endParaRPr lang="en-US" sz="1100" dirty="0">
              <a:solidFill>
                <a:srgbClr val="FFFF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5" r:id="rId7"/>
    <p:sldLayoutId id="2147483796" r:id="rId8"/>
    <p:sldLayoutId id="2147483801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1200"/>
            <a:ext cx="5105400" cy="1470025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10.4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5105400" cy="1752600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The Divergence and</a:t>
            </a:r>
          </a:p>
          <a:p>
            <a:r>
              <a:rPr lang="en-US" altLang="en-US" dirty="0" smtClean="0"/>
              <a:t>Integral Tests</a:t>
            </a:r>
          </a:p>
        </p:txBody>
      </p:sp>
    </p:spTree>
    <p:extLst>
      <p:ext uri="{BB962C8B-B14F-4D97-AF65-F5344CB8AC3E}">
        <p14:creationId xmlns:p14="http://schemas.microsoft.com/office/powerpoint/2010/main" val="305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9" y="2514600"/>
            <a:ext cx="7601331" cy="127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Figure 10.29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" y="1648968"/>
            <a:ext cx="8769668" cy="36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Figure 10.30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7" y="1556687"/>
            <a:ext cx="8668893" cy="35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" y="1445728"/>
            <a:ext cx="8782241" cy="38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Figure 10.31 (a)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66428"/>
            <a:ext cx="7924800" cy="511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7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Figure 10.31 (b)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7848600" cy="487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62200"/>
            <a:ext cx="8730234" cy="105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1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235075"/>
            <a:ext cx="7985125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Figure 10.25</a:t>
            </a:r>
          </a:p>
        </p:txBody>
      </p:sp>
    </p:spTree>
    <p:extLst>
      <p:ext uri="{BB962C8B-B14F-4D97-AF65-F5344CB8AC3E}">
        <p14:creationId xmlns:p14="http://schemas.microsoft.com/office/powerpoint/2010/main" val="13396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Table 10.3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447800"/>
            <a:ext cx="5713413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Figure 10.26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308100"/>
            <a:ext cx="8786813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4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Figure 10.27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360488"/>
            <a:ext cx="7451725" cy="496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4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" y="2209800"/>
            <a:ext cx="8711089" cy="14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7" y="2023768"/>
            <a:ext cx="8762143" cy="269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Figure 10.28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" y="1948656"/>
            <a:ext cx="8973312" cy="29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6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2552</TotalTime>
  <Pages>28</Pages>
  <Words>30</Words>
  <Application>Microsoft Office PowerPoint</Application>
  <PresentationFormat>On-screen Show (4:3)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Wingdings</vt:lpstr>
      <vt:lpstr>Calibri</vt:lpstr>
      <vt:lpstr>Times New Roman</vt:lpstr>
      <vt:lpstr>3_Custom Design</vt:lpstr>
      <vt:lpstr>10.4</vt:lpstr>
      <vt:lpstr>PowerPoint Presentation</vt:lpstr>
      <vt:lpstr>Figure 10.25</vt:lpstr>
      <vt:lpstr>Table 10.3</vt:lpstr>
      <vt:lpstr>Figure 10.26</vt:lpstr>
      <vt:lpstr>Figure 10.27</vt:lpstr>
      <vt:lpstr>PowerPoint Presentation</vt:lpstr>
      <vt:lpstr>PowerPoint Presentation</vt:lpstr>
      <vt:lpstr>Figure 10.28</vt:lpstr>
      <vt:lpstr>PowerPoint Presentation</vt:lpstr>
      <vt:lpstr>Figure 10.29</vt:lpstr>
      <vt:lpstr>Figure 10.30</vt:lpstr>
      <vt:lpstr>PowerPoint Presentation</vt:lpstr>
      <vt:lpstr>Figure 10.31 (a)</vt:lpstr>
      <vt:lpstr>Figure 10.31 (b)</vt:lpstr>
    </vt:vector>
  </TitlesOfParts>
  <Company>Copyright © 2019, 2015, 2011 Pearson Education,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Calculus: Early Transcendentals 3e</dc:title>
  <dc:subject>Chapter 10</dc:subject>
  <dc:creator>Briggs/Cochran/Gillett/Schultz</dc:creator>
  <cp:keywords/>
  <dc:description/>
  <cp:lastModifiedBy>john gambino</cp:lastModifiedBy>
  <cp:revision>359</cp:revision>
  <cp:lastPrinted>2000-05-10T13:32:21Z</cp:lastPrinted>
  <dcterms:created xsi:type="dcterms:W3CDTF">2000-05-09T12:24:52Z</dcterms:created>
  <dcterms:modified xsi:type="dcterms:W3CDTF">2020-05-13T12:14:07Z</dcterms:modified>
</cp:coreProperties>
</file>