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1800225"/>
  <p:notesSz cx="6858000" cy="9144000"/>
  <p:defaultTextStyle>
    <a:defPPr>
      <a:defRPr lang="en-US"/>
    </a:defPPr>
    <a:lvl1pPr marL="0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59416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18831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78247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37662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97078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56493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15909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275325" algn="l" defTabSz="318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420" y="-714"/>
      </p:cViewPr>
      <p:guideLst>
        <p:guide orient="horz" pos="567"/>
        <p:guide pos="1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9" y="559236"/>
            <a:ext cx="2754075" cy="385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3" y="1020129"/>
            <a:ext cx="2268062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7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56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1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7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6" y="72094"/>
            <a:ext cx="729019" cy="15360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72094"/>
            <a:ext cx="2133058" cy="15360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7" y="1156813"/>
            <a:ext cx="2754075" cy="357544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7" y="763014"/>
            <a:ext cx="2754075" cy="39379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94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188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8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37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79707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9564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11590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27532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7" y="420053"/>
            <a:ext cx="1431039" cy="118806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47" y="420053"/>
            <a:ext cx="1431039" cy="118806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402967"/>
            <a:ext cx="1431602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6" y="570905"/>
            <a:ext cx="1431602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" y="402967"/>
            <a:ext cx="1432164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9416" indent="0">
              <a:buNone/>
              <a:defRPr sz="700" b="1"/>
            </a:lvl2pPr>
            <a:lvl3pPr marL="318831" indent="0">
              <a:buNone/>
              <a:defRPr sz="700" b="1"/>
            </a:lvl3pPr>
            <a:lvl4pPr marL="478247" indent="0">
              <a:buNone/>
              <a:defRPr sz="600" b="1"/>
            </a:lvl4pPr>
            <a:lvl5pPr marL="637662" indent="0">
              <a:buNone/>
              <a:defRPr sz="600" b="1"/>
            </a:lvl5pPr>
            <a:lvl6pPr marL="797078" indent="0">
              <a:buNone/>
              <a:defRPr sz="600" b="1"/>
            </a:lvl6pPr>
            <a:lvl7pPr marL="956493" indent="0">
              <a:buNone/>
              <a:defRPr sz="600" b="1"/>
            </a:lvl7pPr>
            <a:lvl8pPr marL="1115909" indent="0">
              <a:buNone/>
              <a:defRPr sz="600" b="1"/>
            </a:lvl8pPr>
            <a:lvl9pPr marL="127532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" y="570905"/>
            <a:ext cx="1432164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8" y="71677"/>
            <a:ext cx="1065967" cy="30503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85" y="71677"/>
            <a:ext cx="1811300" cy="1536443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8" y="376714"/>
            <a:ext cx="1065967" cy="1231404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4" y="1260160"/>
            <a:ext cx="1944053" cy="14876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4" y="160856"/>
            <a:ext cx="1944053" cy="1080135"/>
          </a:xfrm>
        </p:spPr>
        <p:txBody>
          <a:bodyPr/>
          <a:lstStyle>
            <a:lvl1pPr marL="0" indent="0">
              <a:buNone/>
              <a:defRPr sz="1100"/>
            </a:lvl1pPr>
            <a:lvl2pPr marL="159416" indent="0">
              <a:buNone/>
              <a:defRPr sz="1000"/>
            </a:lvl2pPr>
            <a:lvl3pPr marL="318831" indent="0">
              <a:buNone/>
              <a:defRPr sz="800"/>
            </a:lvl3pPr>
            <a:lvl4pPr marL="478247" indent="0">
              <a:buNone/>
              <a:defRPr sz="700"/>
            </a:lvl4pPr>
            <a:lvl5pPr marL="637662" indent="0">
              <a:buNone/>
              <a:defRPr sz="700"/>
            </a:lvl5pPr>
            <a:lvl6pPr marL="797078" indent="0">
              <a:buNone/>
              <a:defRPr sz="700"/>
            </a:lvl6pPr>
            <a:lvl7pPr marL="956493" indent="0">
              <a:buNone/>
              <a:defRPr sz="700"/>
            </a:lvl7pPr>
            <a:lvl8pPr marL="1115909" indent="0">
              <a:buNone/>
              <a:defRPr sz="700"/>
            </a:lvl8pPr>
            <a:lvl9pPr marL="1275325" indent="0">
              <a:buNone/>
              <a:defRPr sz="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4" y="1408927"/>
            <a:ext cx="1944053" cy="211277"/>
          </a:xfrm>
        </p:spPr>
        <p:txBody>
          <a:bodyPr/>
          <a:lstStyle>
            <a:lvl1pPr marL="0" indent="0">
              <a:buNone/>
              <a:defRPr sz="600"/>
            </a:lvl1pPr>
            <a:lvl2pPr marL="159416" indent="0">
              <a:buNone/>
              <a:defRPr sz="400"/>
            </a:lvl2pPr>
            <a:lvl3pPr marL="318831" indent="0">
              <a:buNone/>
              <a:defRPr sz="400"/>
            </a:lvl3pPr>
            <a:lvl4pPr marL="478247" indent="0">
              <a:buNone/>
              <a:defRPr sz="300"/>
            </a:lvl4pPr>
            <a:lvl5pPr marL="637662" indent="0">
              <a:buNone/>
              <a:defRPr sz="300"/>
            </a:lvl5pPr>
            <a:lvl6pPr marL="797078" indent="0">
              <a:buNone/>
              <a:defRPr sz="300"/>
            </a:lvl6pPr>
            <a:lvl7pPr marL="956493" indent="0">
              <a:buNone/>
              <a:defRPr sz="300"/>
            </a:lvl7pPr>
            <a:lvl8pPr marL="1115909" indent="0">
              <a:buNone/>
              <a:defRPr sz="300"/>
            </a:lvl8pPr>
            <a:lvl9pPr marL="127532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8" y="72094"/>
            <a:ext cx="2916079" cy="300037"/>
          </a:xfrm>
          <a:prstGeom prst="rect">
            <a:avLst/>
          </a:prstGeom>
        </p:spPr>
        <p:txBody>
          <a:bodyPr vert="horz" lIns="31884" tIns="15942" rIns="31884" bIns="159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8" y="420053"/>
            <a:ext cx="2916079" cy="1188066"/>
          </a:xfrm>
          <a:prstGeom prst="rect">
            <a:avLst/>
          </a:prstGeom>
        </p:spPr>
        <p:txBody>
          <a:bodyPr vert="horz" lIns="31884" tIns="15942" rIns="31884" bIns="159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06" y="1668543"/>
            <a:ext cx="756020" cy="95846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A4CB-8AEC-4905-968B-F6288DD911FB}" type="datetimeFigureOut">
              <a:rPr lang="en-US" smtClean="0"/>
              <a:pPr/>
              <a:t>6/19/2009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0" y="1668543"/>
            <a:ext cx="1026028" cy="95846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3" y="1668543"/>
            <a:ext cx="756020" cy="95846"/>
          </a:xfrm>
          <a:prstGeom prst="rect">
            <a:avLst/>
          </a:prstGeom>
        </p:spPr>
        <p:txBody>
          <a:bodyPr vert="horz" lIns="31884" tIns="15942" rIns="31884" bIns="1594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0F184-F5E5-4587-9457-D1E018BD633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8831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562" indent="-119562" algn="l" defTabSz="31883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9050" indent="-99635" algn="l" defTabSz="3188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540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57955" indent="-79708" algn="l" defTabSz="318831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7371" indent="-79708" algn="l" defTabSz="318831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6786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6202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618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5033" indent="-79708" algn="l" defTabSz="318831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9416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18831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247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37662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97078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56493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909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5325" algn="l" defTabSz="318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262854" y="-10646"/>
            <a:ext cx="66236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smtClean="0">
                <a:latin typeface="+mj-lt"/>
                <a:ea typeface="Calibri" pitchFamily="34" charset="0"/>
                <a:cs typeface="Times New Roman" pitchFamily="18" charset="0"/>
              </a:rPr>
              <a:t>Diazepam</a:t>
            </a:r>
            <a:endParaRPr kumimoji="0" lang="en-GB" sz="9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2191548" y="-14300"/>
            <a:ext cx="7713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err="1" smtClean="0">
                <a:latin typeface="+mj-lt"/>
                <a:cs typeface="Times New Roman" pitchFamily="18" charset="0"/>
              </a:rPr>
              <a:t>Temazepam</a:t>
            </a:r>
            <a:endParaRPr kumimoji="0" lang="en-GB" sz="9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664" y="614360"/>
            <a:ext cx="14287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57645" y="486231"/>
            <a:ext cx="102143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err="1" smtClean="0">
                <a:latin typeface="+mj-lt"/>
                <a:ea typeface="Calibri" pitchFamily="34" charset="0"/>
                <a:cs typeface="Times New Roman" pitchFamily="18" charset="0"/>
              </a:rPr>
              <a:t>Chlordiazepoxide</a:t>
            </a:r>
            <a:endParaRPr kumimoji="0" lang="en-GB" sz="9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2215410" y="487361"/>
            <a:ext cx="6928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err="1" smtClean="0">
                <a:latin typeface="+mj-lt"/>
                <a:cs typeface="Times New Roman" pitchFamily="18" charset="0"/>
              </a:rPr>
              <a:t>Oxazepam</a:t>
            </a:r>
            <a:endParaRPr kumimoji="0" lang="en-GB" sz="9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1043777" y="487361"/>
            <a:ext cx="114165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dirty="0" err="1" smtClean="0">
                <a:latin typeface="+mj-lt"/>
                <a:cs typeface="Times New Roman" pitchFamily="18" charset="0"/>
              </a:rPr>
              <a:t>Desmethyldiazepam</a:t>
            </a:r>
            <a:endParaRPr kumimoji="0" lang="en-GB" sz="90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-65894" y="1383660"/>
            <a:ext cx="7136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err="1" smtClean="0">
                <a:latin typeface="+mj-lt"/>
                <a:ea typeface="Calibri" pitchFamily="34" charset="0"/>
                <a:cs typeface="Times New Roman" pitchFamily="18" charset="0"/>
              </a:rPr>
              <a:t>Lorazepam</a:t>
            </a:r>
            <a:endParaRPr kumimoji="0" lang="en-GB" sz="900" b="1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-65894" y="953902"/>
            <a:ext cx="72487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900" b="1" dirty="0" err="1" smtClean="0">
                <a:solidFill>
                  <a:srgbClr val="0070C0"/>
                </a:solidFill>
                <a:latin typeface="+mj-lt"/>
                <a:ea typeface="Calibri" pitchFamily="34" charset="0"/>
                <a:cs typeface="Times New Roman" pitchFamily="18" charset="0"/>
              </a:rPr>
              <a:t>Midazolam</a:t>
            </a:r>
            <a:endParaRPr kumimoji="0" lang="en-GB" sz="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1048540" y="955032"/>
            <a:ext cx="12144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900" dirty="0" smtClean="0">
                <a:solidFill>
                  <a:srgbClr val="0070C0"/>
                </a:solidFill>
                <a:latin typeface="+mj-lt"/>
              </a:rPr>
              <a:t>α -</a:t>
            </a:r>
            <a:r>
              <a:rPr lang="en-GB" sz="900" dirty="0" err="1" smtClean="0">
                <a:solidFill>
                  <a:srgbClr val="0070C0"/>
                </a:solidFill>
                <a:latin typeface="+mj-lt"/>
              </a:rPr>
              <a:t>hydroxymidazolam</a:t>
            </a:r>
            <a:endParaRPr kumimoji="0" lang="en-GB" sz="90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658984" y="1069318"/>
            <a:ext cx="389556" cy="113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8474" y="1513370"/>
            <a:ext cx="250033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2287193" y="710873"/>
            <a:ext cx="1643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 smtClean="0"/>
              <a:t>Glucoronidation</a:t>
            </a:r>
            <a:r>
              <a:rPr lang="en-GB" sz="900" dirty="0" smtClean="0"/>
              <a:t> and excretion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3044040" y="34918"/>
            <a:ext cx="147639" cy="16510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262986" y="1081092"/>
            <a:ext cx="785818" cy="15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1436457" y="402653"/>
            <a:ext cx="21318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2440787" y="389730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24873" y="604834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34490" y="611185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05928" y="117483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843884" y="10478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97" y="59055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/>
              <a:t>t</a:t>
            </a:r>
            <a:r>
              <a:rPr lang="en-GB" sz="900" b="1" i="1" baseline="-25000" dirty="0" smtClean="0"/>
              <a:t>½(</a:t>
            </a:r>
            <a:r>
              <a:rPr lang="en-GB" sz="900" b="1" i="1" baseline="-25000" dirty="0" err="1" smtClean="0"/>
              <a:t>elim</a:t>
            </a:r>
            <a:r>
              <a:rPr lang="en-GB" sz="900" b="1" i="1" baseline="-25000" dirty="0" smtClean="0"/>
              <a:t>) </a:t>
            </a:r>
            <a:r>
              <a:rPr lang="en-GB" sz="900" i="1" dirty="0" smtClean="0"/>
              <a:t>= 5-30h</a:t>
            </a:r>
            <a:endParaRPr lang="en-GB" sz="900" i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-57156" y="106203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>
                <a:solidFill>
                  <a:srgbClr val="0070C0"/>
                </a:solidFill>
              </a:rPr>
              <a:t>t</a:t>
            </a:r>
            <a:r>
              <a:rPr lang="en-GB" sz="900" b="1" i="1" baseline="-25000" dirty="0" smtClean="0">
                <a:solidFill>
                  <a:srgbClr val="0070C0"/>
                </a:solidFill>
              </a:rPr>
              <a:t>½(</a:t>
            </a:r>
            <a:r>
              <a:rPr lang="en-GB" sz="900" b="1" i="1" baseline="-25000" dirty="0" err="1" smtClean="0">
                <a:solidFill>
                  <a:srgbClr val="0070C0"/>
                </a:solidFill>
              </a:rPr>
              <a:t>elim</a:t>
            </a:r>
            <a:r>
              <a:rPr lang="en-GB" sz="900" b="1" i="1" baseline="-25000" dirty="0" smtClean="0">
                <a:solidFill>
                  <a:srgbClr val="0070C0"/>
                </a:solidFill>
              </a:rPr>
              <a:t>) </a:t>
            </a:r>
            <a:r>
              <a:rPr lang="en-GB" sz="900" i="1" dirty="0" smtClean="0">
                <a:solidFill>
                  <a:srgbClr val="0070C0"/>
                </a:solidFill>
              </a:rPr>
              <a:t>= 1-4h</a:t>
            </a:r>
            <a:endParaRPr lang="en-GB" sz="900" i="1" dirty="0" smtClean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-71095" y="1485898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/>
              <a:t>t</a:t>
            </a:r>
            <a:r>
              <a:rPr lang="en-GB" sz="900" b="1" i="1" baseline="-25000" dirty="0" smtClean="0"/>
              <a:t>½(</a:t>
            </a:r>
            <a:r>
              <a:rPr lang="en-GB" sz="900" b="1" i="1" baseline="-25000" dirty="0" err="1" smtClean="0"/>
              <a:t>elim</a:t>
            </a:r>
            <a:r>
              <a:rPr lang="en-GB" sz="900" b="1" i="1" baseline="-25000" dirty="0" smtClean="0"/>
              <a:t>) </a:t>
            </a:r>
            <a:r>
              <a:rPr lang="en-GB" sz="900" i="1" dirty="0" smtClean="0"/>
              <a:t>= 10-14h</a:t>
            </a:r>
            <a:endParaRPr lang="en-GB" sz="900" i="1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200935" y="80953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/>
              <a:t>t</a:t>
            </a:r>
            <a:r>
              <a:rPr lang="en-GB" sz="900" b="1" i="1" baseline="-25000" dirty="0" smtClean="0"/>
              <a:t>½(</a:t>
            </a:r>
            <a:r>
              <a:rPr lang="en-GB" sz="900" b="1" i="1" baseline="-25000" dirty="0" err="1" smtClean="0"/>
              <a:t>elim</a:t>
            </a:r>
            <a:r>
              <a:rPr lang="en-GB" sz="900" b="1" i="1" baseline="-25000" dirty="0" smtClean="0"/>
              <a:t>) </a:t>
            </a:r>
            <a:r>
              <a:rPr lang="en-GB" sz="900" i="1" dirty="0" smtClean="0"/>
              <a:t>= 20-50h</a:t>
            </a:r>
            <a:endParaRPr lang="en-GB" sz="900" i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167740" y="76190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/>
              <a:t>t</a:t>
            </a:r>
            <a:r>
              <a:rPr lang="en-GB" sz="900" b="1" i="1" baseline="-25000" dirty="0" smtClean="0"/>
              <a:t>½(</a:t>
            </a:r>
            <a:r>
              <a:rPr lang="en-GB" sz="900" b="1" i="1" baseline="-25000" dirty="0" err="1" smtClean="0"/>
              <a:t>elim</a:t>
            </a:r>
            <a:r>
              <a:rPr lang="en-GB" sz="900" b="1" i="1" baseline="-25000" dirty="0" smtClean="0"/>
              <a:t>) </a:t>
            </a:r>
            <a:r>
              <a:rPr lang="en-GB" sz="900" i="1" dirty="0" smtClean="0"/>
              <a:t>= 8-12h</a:t>
            </a:r>
            <a:endParaRPr lang="en-GB" sz="900" i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167726" y="585782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i="1" dirty="0" smtClean="0"/>
              <a:t>t</a:t>
            </a:r>
            <a:r>
              <a:rPr lang="en-GB" sz="900" b="1" i="1" baseline="-25000" dirty="0" smtClean="0"/>
              <a:t>½(</a:t>
            </a:r>
            <a:r>
              <a:rPr lang="en-GB" sz="900" b="1" i="1" baseline="-25000" dirty="0" err="1" smtClean="0"/>
              <a:t>elim</a:t>
            </a:r>
            <a:r>
              <a:rPr lang="en-GB" sz="900" b="1" i="1" baseline="-25000" dirty="0" smtClean="0"/>
              <a:t>) </a:t>
            </a:r>
            <a:r>
              <a:rPr lang="en-GB" sz="900" i="1" dirty="0" smtClean="0"/>
              <a:t>= 5-10h</a:t>
            </a:r>
            <a:endParaRPr lang="en-GB" sz="900" i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16</cp:revision>
  <dcterms:created xsi:type="dcterms:W3CDTF">2009-04-10T21:25:20Z</dcterms:created>
  <dcterms:modified xsi:type="dcterms:W3CDTF">2009-06-19T16:22:47Z</dcterms:modified>
</cp:coreProperties>
</file>