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2339975"/>
  <p:notesSz cx="6858000" cy="9144000"/>
  <p:defaultTextStyle>
    <a:defPPr>
      <a:defRPr lang="en-US"/>
    </a:defPPr>
    <a:lvl1pPr marL="0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9416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8831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78247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37662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97078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56493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15909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75325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440" y="-1110"/>
      </p:cViewPr>
      <p:guideLst>
        <p:guide orient="horz" pos="737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726909"/>
            <a:ext cx="2754075" cy="501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1325987"/>
            <a:ext cx="2268062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6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4" y="93708"/>
            <a:ext cx="729019" cy="199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93708"/>
            <a:ext cx="2133058" cy="199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5" y="1503652"/>
            <a:ext cx="2754075" cy="46474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5" y="991783"/>
            <a:ext cx="2754075" cy="51186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94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88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8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37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7970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564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1590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2753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4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23786"/>
            <a:ext cx="1431602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6" y="742076"/>
            <a:ext cx="1431602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523786"/>
            <a:ext cx="1432164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742076"/>
            <a:ext cx="1432164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93166"/>
            <a:ext cx="1065967" cy="39649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5" y="93166"/>
            <a:ext cx="1811300" cy="1997104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489662"/>
            <a:ext cx="1065967" cy="1600608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2" y="1637984"/>
            <a:ext cx="1944053" cy="19337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2" y="209082"/>
            <a:ext cx="1944053" cy="1403985"/>
          </a:xfrm>
        </p:spPr>
        <p:txBody>
          <a:bodyPr/>
          <a:lstStyle>
            <a:lvl1pPr marL="0" indent="0">
              <a:buNone/>
              <a:defRPr sz="1100"/>
            </a:lvl1pPr>
            <a:lvl2pPr marL="159416" indent="0">
              <a:buNone/>
              <a:defRPr sz="1000"/>
            </a:lvl2pPr>
            <a:lvl3pPr marL="318831" indent="0">
              <a:buNone/>
              <a:defRPr sz="800"/>
            </a:lvl3pPr>
            <a:lvl4pPr marL="478247" indent="0">
              <a:buNone/>
              <a:defRPr sz="700"/>
            </a:lvl4pPr>
            <a:lvl5pPr marL="637662" indent="0">
              <a:buNone/>
              <a:defRPr sz="700"/>
            </a:lvl5pPr>
            <a:lvl6pPr marL="797078" indent="0">
              <a:buNone/>
              <a:defRPr sz="700"/>
            </a:lvl6pPr>
            <a:lvl7pPr marL="956493" indent="0">
              <a:buNone/>
              <a:defRPr sz="700"/>
            </a:lvl7pPr>
            <a:lvl8pPr marL="1115909" indent="0">
              <a:buNone/>
              <a:defRPr sz="700"/>
            </a:lvl8pPr>
            <a:lvl9pPr marL="1275325" indent="0">
              <a:buNone/>
              <a:defRPr sz="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2" y="1831356"/>
            <a:ext cx="1944053" cy="274623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6" y="93708"/>
            <a:ext cx="2916079" cy="389996"/>
          </a:xfrm>
          <a:prstGeom prst="rect">
            <a:avLst/>
          </a:prstGeom>
        </p:spPr>
        <p:txBody>
          <a:bodyPr vert="horz" lIns="31884" tIns="15942" rIns="31884" bIns="159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45995"/>
            <a:ext cx="2916079" cy="1544276"/>
          </a:xfrm>
          <a:prstGeom prst="rect">
            <a:avLst/>
          </a:prstGeom>
        </p:spPr>
        <p:txBody>
          <a:bodyPr vert="horz" lIns="31884" tIns="15942" rIns="31884" bIns="159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A4CB-8AEC-4905-968B-F6288DD911FB}" type="datetimeFigureOut">
              <a:rPr lang="en-US" smtClean="0"/>
              <a:pPr/>
              <a:t>4/15/2009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2168810"/>
            <a:ext cx="1026028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3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883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562" indent="-119562" algn="l" defTabSz="3188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9050" indent="-99635" algn="l" defTabSz="3188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540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57955" indent="-79708" algn="l" defTabSz="31883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7371" indent="-79708" algn="l" defTabSz="31883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6786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6202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618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5033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9416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8831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8247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37662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7078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56493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909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5325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1334292" y="0"/>
            <a:ext cx="1905796" cy="8842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0" y="884235"/>
            <a:ext cx="905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Tissue injury </a:t>
            </a:r>
            <a:endParaRPr lang="en-GB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62788" y="598483"/>
            <a:ext cx="571504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796" y="0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Cortex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72510" y="527045"/>
            <a:ext cx="967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Hypothalamus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0044" y="527045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Medulla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854" y="312731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Thalamus</a:t>
            </a:r>
            <a:endParaRPr lang="en-GB" sz="1000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1760539" y="24598"/>
            <a:ext cx="142876" cy="4333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</p:cNvCxnSpPr>
          <p:nvPr/>
        </p:nvCxnSpPr>
        <p:spPr>
          <a:xfrm>
            <a:off x="1967710" y="435842"/>
            <a:ext cx="438152" cy="912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1798639" y="491326"/>
            <a:ext cx="142876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409120">
            <a:off x="541104" y="552610"/>
            <a:ext cx="1015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FF0000"/>
                </a:solidFill>
              </a:rPr>
              <a:t>NOCICEPTION 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4292" y="955673"/>
            <a:ext cx="847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Sympathetic</a:t>
            </a:r>
            <a:endParaRPr lang="en-GB" sz="1000" b="1" dirty="0"/>
          </a:p>
        </p:txBody>
      </p:sp>
      <p:sp>
        <p:nvSpPr>
          <p:cNvPr id="37" name="Freeform 36"/>
          <p:cNvSpPr/>
          <p:nvPr/>
        </p:nvSpPr>
        <p:spPr>
          <a:xfrm>
            <a:off x="1977234" y="1658938"/>
            <a:ext cx="412750" cy="681037"/>
          </a:xfrm>
          <a:custGeom>
            <a:avLst/>
            <a:gdLst>
              <a:gd name="connsiteX0" fmla="*/ 139700 w 412750"/>
              <a:gd name="connsiteY0" fmla="*/ 290512 h 681037"/>
              <a:gd name="connsiteX1" fmla="*/ 6350 w 412750"/>
              <a:gd name="connsiteY1" fmla="*/ 176212 h 681037"/>
              <a:gd name="connsiteX2" fmla="*/ 177800 w 412750"/>
              <a:gd name="connsiteY2" fmla="*/ 4762 h 681037"/>
              <a:gd name="connsiteX3" fmla="*/ 377825 w 412750"/>
              <a:gd name="connsiteY3" fmla="*/ 147637 h 681037"/>
              <a:gd name="connsiteX4" fmla="*/ 358775 w 412750"/>
              <a:gd name="connsiteY4" fmla="*/ 547687 h 681037"/>
              <a:gd name="connsiteX5" fmla="*/ 53975 w 412750"/>
              <a:gd name="connsiteY5" fmla="*/ 661987 h 681037"/>
              <a:gd name="connsiteX6" fmla="*/ 53975 w 412750"/>
              <a:gd name="connsiteY6" fmla="*/ 433387 h 681037"/>
              <a:gd name="connsiteX7" fmla="*/ 158750 w 412750"/>
              <a:gd name="connsiteY7" fmla="*/ 34766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750" h="681037">
                <a:moveTo>
                  <a:pt x="139700" y="290512"/>
                </a:moveTo>
                <a:cubicBezTo>
                  <a:pt x="69850" y="257174"/>
                  <a:pt x="0" y="223837"/>
                  <a:pt x="6350" y="176212"/>
                </a:cubicBezTo>
                <a:cubicBezTo>
                  <a:pt x="12700" y="128587"/>
                  <a:pt x="115888" y="9525"/>
                  <a:pt x="177800" y="4762"/>
                </a:cubicBezTo>
                <a:cubicBezTo>
                  <a:pt x="239713" y="0"/>
                  <a:pt x="347663" y="57150"/>
                  <a:pt x="377825" y="147637"/>
                </a:cubicBezTo>
                <a:cubicBezTo>
                  <a:pt x="407987" y="238124"/>
                  <a:pt x="412750" y="461962"/>
                  <a:pt x="358775" y="547687"/>
                </a:cubicBezTo>
                <a:cubicBezTo>
                  <a:pt x="304800" y="633412"/>
                  <a:pt x="104775" y="681037"/>
                  <a:pt x="53975" y="661987"/>
                </a:cubicBezTo>
                <a:cubicBezTo>
                  <a:pt x="3175" y="642937"/>
                  <a:pt x="36513" y="485774"/>
                  <a:pt x="53975" y="433387"/>
                </a:cubicBezTo>
                <a:cubicBezTo>
                  <a:pt x="71437" y="381000"/>
                  <a:pt x="115093" y="364331"/>
                  <a:pt x="158750" y="3476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2048672" y="1527177"/>
            <a:ext cx="285752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2134398" y="1112837"/>
            <a:ext cx="56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ACTH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529689" y="903285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GH</a:t>
            </a:r>
          </a:p>
          <a:p>
            <a:r>
              <a:rPr lang="en-GB" sz="1000" b="1" dirty="0" smtClean="0"/>
              <a:t>Vasopressin</a:t>
            </a:r>
            <a:endParaRPr lang="en-GB" sz="10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481307" y="1237154"/>
            <a:ext cx="666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FF0000"/>
                </a:solidFill>
              </a:rPr>
              <a:t>DAMPs</a:t>
            </a:r>
            <a:endParaRPr lang="en-GB" sz="10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77830" y="1312069"/>
            <a:ext cx="42862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1284" y="1455739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Cytokines: </a:t>
            </a:r>
          </a:p>
          <a:p>
            <a:r>
              <a:rPr lang="en-GB" sz="1000" dirty="0" err="1" smtClean="0"/>
              <a:t>TNFa</a:t>
            </a:r>
            <a:r>
              <a:rPr lang="en-GB" sz="1000" dirty="0" smtClean="0"/>
              <a:t>; IL-1; IFN-g</a:t>
            </a:r>
            <a:endParaRPr lang="en-GB" sz="1000" dirty="0"/>
          </a:p>
        </p:txBody>
      </p:sp>
      <p:sp>
        <p:nvSpPr>
          <p:cNvPr id="48" name="Freeform 47"/>
          <p:cNvSpPr/>
          <p:nvPr/>
        </p:nvSpPr>
        <p:spPr>
          <a:xfrm>
            <a:off x="365125" y="1828800"/>
            <a:ext cx="874713" cy="520700"/>
          </a:xfrm>
          <a:custGeom>
            <a:avLst/>
            <a:gdLst>
              <a:gd name="connsiteX0" fmla="*/ 768350 w 874713"/>
              <a:gd name="connsiteY0" fmla="*/ 28575 h 520700"/>
              <a:gd name="connsiteX1" fmla="*/ 120650 w 874713"/>
              <a:gd name="connsiteY1" fmla="*/ 76200 h 520700"/>
              <a:gd name="connsiteX2" fmla="*/ 44450 w 874713"/>
              <a:gd name="connsiteY2" fmla="*/ 485775 h 520700"/>
              <a:gd name="connsiteX3" fmla="*/ 263525 w 874713"/>
              <a:gd name="connsiteY3" fmla="*/ 285750 h 520700"/>
              <a:gd name="connsiteX4" fmla="*/ 425450 w 874713"/>
              <a:gd name="connsiteY4" fmla="*/ 247650 h 520700"/>
              <a:gd name="connsiteX5" fmla="*/ 758825 w 874713"/>
              <a:gd name="connsiteY5" fmla="*/ 171450 h 520700"/>
              <a:gd name="connsiteX6" fmla="*/ 768350 w 874713"/>
              <a:gd name="connsiteY6" fmla="*/ 28575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4713" h="520700">
                <a:moveTo>
                  <a:pt x="768350" y="28575"/>
                </a:moveTo>
                <a:cubicBezTo>
                  <a:pt x="661988" y="12700"/>
                  <a:pt x="241300" y="0"/>
                  <a:pt x="120650" y="76200"/>
                </a:cubicBezTo>
                <a:cubicBezTo>
                  <a:pt x="0" y="152400"/>
                  <a:pt x="20638" y="450850"/>
                  <a:pt x="44450" y="485775"/>
                </a:cubicBezTo>
                <a:cubicBezTo>
                  <a:pt x="68262" y="520700"/>
                  <a:pt x="200025" y="325437"/>
                  <a:pt x="263525" y="285750"/>
                </a:cubicBezTo>
                <a:cubicBezTo>
                  <a:pt x="327025" y="246063"/>
                  <a:pt x="425450" y="247650"/>
                  <a:pt x="425450" y="247650"/>
                </a:cubicBezTo>
                <a:cubicBezTo>
                  <a:pt x="508000" y="228600"/>
                  <a:pt x="701675" y="209550"/>
                  <a:pt x="758825" y="171450"/>
                </a:cubicBezTo>
                <a:cubicBezTo>
                  <a:pt x="815975" y="133350"/>
                  <a:pt x="874713" y="44450"/>
                  <a:pt x="768350" y="285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977234" y="1812929"/>
            <a:ext cx="56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RAAS</a:t>
            </a:r>
            <a:endParaRPr lang="en-GB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38949" y="2055818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Acute phase response</a:t>
            </a:r>
            <a:endParaRPr lang="en-GB" sz="1000" b="1" dirty="0"/>
          </a:p>
        </p:txBody>
      </p:sp>
      <p:sp>
        <p:nvSpPr>
          <p:cNvPr id="51" name="Freeform 50"/>
          <p:cNvSpPr/>
          <p:nvPr/>
        </p:nvSpPr>
        <p:spPr>
          <a:xfrm>
            <a:off x="962025" y="714375"/>
            <a:ext cx="1371600" cy="933450"/>
          </a:xfrm>
          <a:custGeom>
            <a:avLst/>
            <a:gdLst>
              <a:gd name="connsiteX0" fmla="*/ 0 w 1371600"/>
              <a:gd name="connsiteY0" fmla="*/ 933450 h 933450"/>
              <a:gd name="connsiteX1" fmla="*/ 38100 w 1371600"/>
              <a:gd name="connsiteY1" fmla="*/ 742950 h 933450"/>
              <a:gd name="connsiteX2" fmla="*/ 171450 w 1371600"/>
              <a:gd name="connsiteY2" fmla="*/ 447675 h 933450"/>
              <a:gd name="connsiteX3" fmla="*/ 400050 w 1371600"/>
              <a:gd name="connsiteY3" fmla="*/ 200025 h 933450"/>
              <a:gd name="connsiteX4" fmla="*/ 1371600 w 1371600"/>
              <a:gd name="connsiteY4" fmla="*/ 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933450">
                <a:moveTo>
                  <a:pt x="0" y="933450"/>
                </a:moveTo>
                <a:cubicBezTo>
                  <a:pt x="4762" y="878681"/>
                  <a:pt x="9525" y="823913"/>
                  <a:pt x="38100" y="742950"/>
                </a:cubicBezTo>
                <a:cubicBezTo>
                  <a:pt x="66675" y="661988"/>
                  <a:pt x="111125" y="538163"/>
                  <a:pt x="171450" y="447675"/>
                </a:cubicBezTo>
                <a:cubicBezTo>
                  <a:pt x="231775" y="357187"/>
                  <a:pt x="200025" y="274637"/>
                  <a:pt x="400050" y="200025"/>
                </a:cubicBezTo>
                <a:cubicBezTo>
                  <a:pt x="600075" y="125413"/>
                  <a:pt x="985837" y="62706"/>
                  <a:pt x="1371600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/>
          <p:cNvCxnSpPr>
            <a:stCxn id="17" idx="2"/>
            <a:endCxn id="35" idx="0"/>
          </p:cNvCxnSpPr>
          <p:nvPr/>
        </p:nvCxnSpPr>
        <p:spPr>
          <a:xfrm rot="5400000">
            <a:off x="1776493" y="754931"/>
            <a:ext cx="182407" cy="219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1584324" y="1348582"/>
            <a:ext cx="714383" cy="357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2599415" y="825374"/>
            <a:ext cx="182409" cy="7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2339858" y="810696"/>
            <a:ext cx="349096" cy="274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8" idx="0"/>
          </p:cNvCxnSpPr>
          <p:nvPr/>
        </p:nvCxnSpPr>
        <p:spPr>
          <a:xfrm rot="5400000">
            <a:off x="2155829" y="134858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34424" y="1527177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err="1" smtClean="0"/>
              <a:t>Cortisol</a:t>
            </a:r>
            <a:endParaRPr lang="en-GB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8</cp:revision>
  <dcterms:created xsi:type="dcterms:W3CDTF">2009-04-10T21:25:20Z</dcterms:created>
  <dcterms:modified xsi:type="dcterms:W3CDTF">2009-04-15T10:04:23Z</dcterms:modified>
</cp:coreProperties>
</file>