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291" autoAdjust="0"/>
  </p:normalViewPr>
  <p:slideViewPr>
    <p:cSldViewPr snapToGrid="0">
      <p:cViewPr>
        <p:scale>
          <a:sx n="60" d="100"/>
          <a:sy n="60" d="100"/>
        </p:scale>
        <p:origin x="1122" y="2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het.colorado.edu/sims/html/wave-on-a-string/latest/wave-on-a-string_en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18710-BFF9-4620-85A9-7382F03998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MX" dirty="0"/>
              <a:t>ondas</a:t>
            </a:r>
            <a:endParaRPr lang="es-BO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E74D07A-9CDE-4C8B-A48C-D9BF81907B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1826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D820F-7BB5-4314-95B7-25F159A6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F7AE9D-4274-4631-8707-B2ADE37FF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661074"/>
            <a:ext cx="9603275" cy="1535851"/>
          </a:xfrm>
        </p:spPr>
        <p:txBody>
          <a:bodyPr/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BO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Estudiar y analizar las características de las ondas producidas en una cuerda.</a:t>
            </a:r>
            <a:endParaRPr lang="es-B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BO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Relacionar la velocidad de la onda, la densidad lineal de la cuerda, la frecuencia de oscilación y la tensión de la cuerda.</a:t>
            </a:r>
            <a:endParaRPr lang="es-B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932159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B489B-80B3-409F-B49C-D74D510A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 Experimental</a:t>
            </a:r>
            <a:endParaRPr lang="es-B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C59FC41-A4BF-4475-A86E-946F72924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344859"/>
            <a:ext cx="3560982" cy="166143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F751E57-7E7F-45F3-A207-BFAD953C42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50"/>
          <a:stretch/>
        </p:blipFill>
        <p:spPr>
          <a:xfrm>
            <a:off x="6736717" y="2344858"/>
            <a:ext cx="4318137" cy="166143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C68421C-53BF-44DE-9CA6-73F1EC623118}"/>
              </a:ext>
            </a:extLst>
          </p:cNvPr>
          <p:cNvSpPr txBox="1"/>
          <p:nvPr/>
        </p:nvSpPr>
        <p:spPr>
          <a:xfrm>
            <a:off x="1846656" y="4497403"/>
            <a:ext cx="277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Ingresar a la pagina del </a:t>
            </a:r>
            <a:r>
              <a:rPr lang="es-MX" dirty="0" err="1"/>
              <a:t>Phet</a:t>
            </a:r>
            <a:endParaRPr lang="es-B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5B8CF36-9D6E-44C5-825E-5A461199B36B}"/>
              </a:ext>
            </a:extLst>
          </p:cNvPr>
          <p:cNvSpPr txBox="1"/>
          <p:nvPr/>
        </p:nvSpPr>
        <p:spPr>
          <a:xfrm>
            <a:off x="7510371" y="4358903"/>
            <a:ext cx="2770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Encontrar el simulador de ola en una cuerda </a:t>
            </a:r>
            <a:endParaRPr lang="es-B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070A2CB-DE76-40F6-9E6F-000451241995}"/>
              </a:ext>
            </a:extLst>
          </p:cNvPr>
          <p:cNvSpPr txBox="1"/>
          <p:nvPr/>
        </p:nvSpPr>
        <p:spPr>
          <a:xfrm>
            <a:off x="5458327" y="5135298"/>
            <a:ext cx="6104020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algn="just">
              <a:lnSpc>
                <a:spcPct val="107000"/>
              </a:lnSpc>
              <a:spcAft>
                <a:spcPts val="800"/>
              </a:spcAft>
            </a:pPr>
            <a:r>
              <a:rPr lang="es-BO" sz="1800" u="sng" dirty="0">
                <a:solidFill>
                  <a:srgbClr val="0563C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https://phet.colorado.edu/sims/html/wave-on-a-string/latest/wave-on-a-string_en.html</a:t>
            </a:r>
            <a:r>
              <a:rPr lang="es-BO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B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17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EA7247-E920-425F-9FE7-0E5CE4749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70E6EE-567F-4A8F-8CA8-BD3416ABC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25" y="2593387"/>
            <a:ext cx="3284407" cy="165465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A181955-DCF4-4A6D-BCF3-CA0519D23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675" y="2920653"/>
            <a:ext cx="6096000" cy="100012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755D04F-FBF0-4C8C-9911-7D41F9B184D6}"/>
              </a:ext>
            </a:extLst>
          </p:cNvPr>
          <p:cNvSpPr txBox="1"/>
          <p:nvPr/>
        </p:nvSpPr>
        <p:spPr>
          <a:xfrm>
            <a:off x="1122114" y="4664512"/>
            <a:ext cx="2770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Colocar en el modo de oscilaciones y sin final</a:t>
            </a:r>
            <a:endParaRPr lang="es-B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E14DF5A-F997-4739-8C4B-525271180620}"/>
              </a:ext>
            </a:extLst>
          </p:cNvPr>
          <p:cNvSpPr txBox="1"/>
          <p:nvPr/>
        </p:nvSpPr>
        <p:spPr>
          <a:xfrm>
            <a:off x="6893261" y="4664511"/>
            <a:ext cx="2770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Ajustar la amplitud de la onda a 1 cm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050062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C70A3-F60C-40E7-8E1F-DD9A3A8CF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Registro de datos</a:t>
            </a:r>
            <a:endParaRPr lang="es-BO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3A0D716-E701-4C6B-9072-1274D9F84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876042"/>
              </p:ext>
            </p:extLst>
          </p:nvPr>
        </p:nvGraphicFramePr>
        <p:xfrm>
          <a:off x="1758855" y="2569793"/>
          <a:ext cx="8674290" cy="2277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5715">
                  <a:extLst>
                    <a:ext uri="{9D8B030D-6E8A-4147-A177-3AD203B41FA5}">
                      <a16:colId xmlns:a16="http://schemas.microsoft.com/office/drawing/2014/main" val="3569744444"/>
                    </a:ext>
                  </a:extLst>
                </a:gridCol>
                <a:gridCol w="1445715">
                  <a:extLst>
                    <a:ext uri="{9D8B030D-6E8A-4147-A177-3AD203B41FA5}">
                      <a16:colId xmlns:a16="http://schemas.microsoft.com/office/drawing/2014/main" val="2807827046"/>
                    </a:ext>
                  </a:extLst>
                </a:gridCol>
                <a:gridCol w="1445715">
                  <a:extLst>
                    <a:ext uri="{9D8B030D-6E8A-4147-A177-3AD203B41FA5}">
                      <a16:colId xmlns:a16="http://schemas.microsoft.com/office/drawing/2014/main" val="3306955430"/>
                    </a:ext>
                  </a:extLst>
                </a:gridCol>
                <a:gridCol w="1445715">
                  <a:extLst>
                    <a:ext uri="{9D8B030D-6E8A-4147-A177-3AD203B41FA5}">
                      <a16:colId xmlns:a16="http://schemas.microsoft.com/office/drawing/2014/main" val="1466329857"/>
                    </a:ext>
                  </a:extLst>
                </a:gridCol>
                <a:gridCol w="1445715">
                  <a:extLst>
                    <a:ext uri="{9D8B030D-6E8A-4147-A177-3AD203B41FA5}">
                      <a16:colId xmlns:a16="http://schemas.microsoft.com/office/drawing/2014/main" val="1706837115"/>
                    </a:ext>
                  </a:extLst>
                </a:gridCol>
                <a:gridCol w="1445715">
                  <a:extLst>
                    <a:ext uri="{9D8B030D-6E8A-4147-A177-3AD203B41FA5}">
                      <a16:colId xmlns:a16="http://schemas.microsoft.com/office/drawing/2014/main" val="3457013638"/>
                    </a:ext>
                  </a:extLst>
                </a:gridCol>
              </a:tblGrid>
              <a:tr h="379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2100">
                          <a:effectLst/>
                        </a:rPr>
                        <a:t>N</a:t>
                      </a:r>
                      <a:endParaRPr lang="es-BO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333" marR="84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2100">
                          <a:effectLst/>
                        </a:rPr>
                        <a:t>A [m]</a:t>
                      </a:r>
                      <a:endParaRPr lang="es-BO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333" marR="84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2100" dirty="0">
                          <a:effectLst/>
                        </a:rPr>
                        <a:t>f [Hz]</a:t>
                      </a:r>
                      <a:endParaRPr lang="es-BO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333" marR="84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2100">
                          <a:effectLst/>
                        </a:rPr>
                        <a:t>λ [m]</a:t>
                      </a:r>
                      <a:endParaRPr lang="es-BO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333" marR="84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2100">
                          <a:effectLst/>
                        </a:rPr>
                        <a:t>P [s]</a:t>
                      </a:r>
                      <a:endParaRPr lang="es-BO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333" marR="84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2100">
                          <a:effectLst/>
                        </a:rPr>
                        <a:t>v [m/s]</a:t>
                      </a:r>
                      <a:endParaRPr lang="es-BO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333" marR="84333" marT="0" marB="0" anchor="ctr"/>
                </a:tc>
                <a:extLst>
                  <a:ext uri="{0D108BD9-81ED-4DB2-BD59-A6C34878D82A}">
                    <a16:rowId xmlns:a16="http://schemas.microsoft.com/office/drawing/2014/main" val="3095142474"/>
                  </a:ext>
                </a:extLst>
              </a:tr>
              <a:tr h="379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2100">
                          <a:effectLst/>
                        </a:rPr>
                        <a:t>1</a:t>
                      </a:r>
                      <a:endParaRPr lang="es-BO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333" marR="84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2100">
                          <a:effectLst/>
                        </a:rPr>
                        <a:t>0,01</a:t>
                      </a:r>
                      <a:endParaRPr lang="es-BO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333" marR="84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2100">
                          <a:effectLst/>
                        </a:rPr>
                        <a:t>1,00</a:t>
                      </a:r>
                      <a:endParaRPr lang="es-BO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333" marR="84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2100">
                          <a:effectLst/>
                        </a:rPr>
                        <a:t>0,060</a:t>
                      </a:r>
                      <a:endParaRPr lang="es-BO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333" marR="84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2100">
                          <a:effectLst/>
                        </a:rPr>
                        <a:t>1,00</a:t>
                      </a:r>
                      <a:endParaRPr lang="es-BO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333" marR="84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2100" dirty="0">
                          <a:effectLst/>
                        </a:rPr>
                        <a:t>0,060</a:t>
                      </a:r>
                      <a:endParaRPr lang="es-BO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333" marR="84333" marT="0" marB="0" anchor="ctr"/>
                </a:tc>
                <a:extLst>
                  <a:ext uri="{0D108BD9-81ED-4DB2-BD59-A6C34878D82A}">
                    <a16:rowId xmlns:a16="http://schemas.microsoft.com/office/drawing/2014/main" val="2874062018"/>
                  </a:ext>
                </a:extLst>
              </a:tr>
              <a:tr h="379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2100">
                          <a:effectLst/>
                        </a:rPr>
                        <a:t>2</a:t>
                      </a:r>
                      <a:endParaRPr lang="es-BO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333" marR="84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2100">
                          <a:effectLst/>
                        </a:rPr>
                        <a:t>0,01</a:t>
                      </a:r>
                      <a:endParaRPr lang="es-BO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333" marR="84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2100">
                          <a:effectLst/>
                        </a:rPr>
                        <a:t>1,50</a:t>
                      </a:r>
                      <a:endParaRPr lang="es-BO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333" marR="84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2100">
                          <a:effectLst/>
                        </a:rPr>
                        <a:t>0,042</a:t>
                      </a:r>
                      <a:endParaRPr lang="es-BO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333" marR="84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2100">
                          <a:effectLst/>
                        </a:rPr>
                        <a:t>0,67</a:t>
                      </a:r>
                      <a:endParaRPr lang="es-BO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333" marR="84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2100">
                          <a:effectLst/>
                        </a:rPr>
                        <a:t>0,063</a:t>
                      </a:r>
                      <a:endParaRPr lang="es-BO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333" marR="84333" marT="0" marB="0" anchor="ctr"/>
                </a:tc>
                <a:extLst>
                  <a:ext uri="{0D108BD9-81ED-4DB2-BD59-A6C34878D82A}">
                    <a16:rowId xmlns:a16="http://schemas.microsoft.com/office/drawing/2014/main" val="16838346"/>
                  </a:ext>
                </a:extLst>
              </a:tr>
              <a:tr h="379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2100">
                          <a:effectLst/>
                        </a:rPr>
                        <a:t>3</a:t>
                      </a:r>
                      <a:endParaRPr lang="es-BO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333" marR="84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2100">
                          <a:effectLst/>
                        </a:rPr>
                        <a:t>0,01</a:t>
                      </a:r>
                      <a:endParaRPr lang="es-BO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333" marR="84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2100">
                          <a:effectLst/>
                        </a:rPr>
                        <a:t>2,00</a:t>
                      </a:r>
                      <a:endParaRPr lang="es-BO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333" marR="84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2100">
                          <a:effectLst/>
                        </a:rPr>
                        <a:t>0,031</a:t>
                      </a:r>
                      <a:endParaRPr lang="es-BO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333" marR="84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2100" dirty="0">
                          <a:effectLst/>
                        </a:rPr>
                        <a:t>0,50</a:t>
                      </a:r>
                      <a:endParaRPr lang="es-BO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333" marR="84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2100">
                          <a:effectLst/>
                        </a:rPr>
                        <a:t>0,062</a:t>
                      </a:r>
                      <a:endParaRPr lang="es-BO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333" marR="84333" marT="0" marB="0" anchor="ctr"/>
                </a:tc>
                <a:extLst>
                  <a:ext uri="{0D108BD9-81ED-4DB2-BD59-A6C34878D82A}">
                    <a16:rowId xmlns:a16="http://schemas.microsoft.com/office/drawing/2014/main" val="1877910548"/>
                  </a:ext>
                </a:extLst>
              </a:tr>
              <a:tr h="379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2100">
                          <a:effectLst/>
                        </a:rPr>
                        <a:t>4</a:t>
                      </a:r>
                      <a:endParaRPr lang="es-BO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333" marR="84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2100">
                          <a:effectLst/>
                        </a:rPr>
                        <a:t>0,01</a:t>
                      </a:r>
                      <a:endParaRPr lang="es-BO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333" marR="84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2100">
                          <a:effectLst/>
                        </a:rPr>
                        <a:t>2,50</a:t>
                      </a:r>
                      <a:endParaRPr lang="es-BO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333" marR="84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2100">
                          <a:effectLst/>
                        </a:rPr>
                        <a:t>0,025</a:t>
                      </a:r>
                      <a:endParaRPr lang="es-BO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333" marR="84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2100">
                          <a:effectLst/>
                        </a:rPr>
                        <a:t>0,40</a:t>
                      </a:r>
                      <a:endParaRPr lang="es-BO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333" marR="84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2100">
                          <a:effectLst/>
                        </a:rPr>
                        <a:t>0,063</a:t>
                      </a:r>
                      <a:endParaRPr lang="es-BO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333" marR="84333" marT="0" marB="0" anchor="ctr"/>
                </a:tc>
                <a:extLst>
                  <a:ext uri="{0D108BD9-81ED-4DB2-BD59-A6C34878D82A}">
                    <a16:rowId xmlns:a16="http://schemas.microsoft.com/office/drawing/2014/main" val="4281304990"/>
                  </a:ext>
                </a:extLst>
              </a:tr>
              <a:tr h="379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2100">
                          <a:effectLst/>
                        </a:rPr>
                        <a:t>5</a:t>
                      </a:r>
                      <a:endParaRPr lang="es-BO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333" marR="84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2100">
                          <a:effectLst/>
                        </a:rPr>
                        <a:t>0,01</a:t>
                      </a:r>
                      <a:endParaRPr lang="es-BO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333" marR="84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2100">
                          <a:effectLst/>
                        </a:rPr>
                        <a:t>3,00</a:t>
                      </a:r>
                      <a:endParaRPr lang="es-BO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333" marR="84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2100">
                          <a:effectLst/>
                        </a:rPr>
                        <a:t>0,021</a:t>
                      </a:r>
                      <a:endParaRPr lang="es-BO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333" marR="84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2100">
                          <a:effectLst/>
                        </a:rPr>
                        <a:t>0,33</a:t>
                      </a:r>
                      <a:endParaRPr lang="es-BO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333" marR="843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2100" dirty="0">
                          <a:effectLst/>
                        </a:rPr>
                        <a:t>0,064</a:t>
                      </a:r>
                      <a:endParaRPr lang="es-BO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333" marR="84333" marT="0" marB="0" anchor="ctr"/>
                </a:tc>
                <a:extLst>
                  <a:ext uri="{0D108BD9-81ED-4DB2-BD59-A6C34878D82A}">
                    <a16:rowId xmlns:a16="http://schemas.microsoft.com/office/drawing/2014/main" val="3456654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145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638F5-CC1B-40CE-A2DA-BEA7F422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Cálculos</a:t>
            </a:r>
            <a:endParaRPr lang="es-B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30A2322-0474-4321-9D80-35004F4B7CD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24" y="2370763"/>
            <a:ext cx="4589483" cy="263348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2B2D774-10AF-49A9-B23D-DD8021787C8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5" y="2370763"/>
            <a:ext cx="5419753" cy="263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41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466FE-3F96-45E9-B17D-1AAAF0A7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 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F8E5BC-15B8-43D9-9577-4D2185F18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1049235"/>
          </a:xfrm>
        </p:spPr>
        <p:txBody>
          <a:bodyPr/>
          <a:lstStyle/>
          <a:p>
            <a:r>
              <a:rPr lang="es-MX" dirty="0"/>
              <a:t>El simulador no nos da los datos de la tensión, de la masa ni la longitud de la cuerda por lo que no se pudo demostrar numéricamente el segundo objetivo.</a:t>
            </a:r>
            <a:endParaRPr lang="es-B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F3C2865-651C-4D5D-ABCF-A04D28EACC5A}"/>
                  </a:ext>
                </a:extLst>
              </p:cNvPr>
              <p:cNvSpPr txBox="1"/>
              <p:nvPr/>
            </p:nvSpPr>
            <p:spPr>
              <a:xfrm>
                <a:off x="1514654" y="3316397"/>
                <a:ext cx="1109870" cy="910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BO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B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B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BO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s-BO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s-BO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F3C2865-651C-4D5D-ABCF-A04D28EA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654" y="3316397"/>
                <a:ext cx="1109870" cy="9106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E94117C-E942-474F-A102-1D55D76E09BA}"/>
                  </a:ext>
                </a:extLst>
              </p:cNvPr>
              <p:cNvSpPr txBox="1"/>
              <p:nvPr/>
            </p:nvSpPr>
            <p:spPr>
              <a:xfrm>
                <a:off x="5168347" y="3485385"/>
                <a:ext cx="1533939" cy="6152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BO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B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BO" i="1">
                              <a:latin typeface="Cambria Math" panose="02040503050406030204" pitchFamily="18" charset="0"/>
                            </a:rPr>
                            <m:t>𝑚𝑎𝑠𝑎</m:t>
                          </m:r>
                        </m:num>
                        <m:den>
                          <m:r>
                            <a:rPr lang="es-BO" i="1">
                              <a:latin typeface="Cambria Math" panose="02040503050406030204" pitchFamily="18" charset="0"/>
                            </a:rPr>
                            <m:t>𝑙𝑜𝑛𝑔𝑖𝑡𝑢𝑑</m:t>
                          </m:r>
                        </m:den>
                      </m:f>
                    </m:oMath>
                  </m:oMathPara>
                </a14:m>
                <a:endParaRPr lang="es-BO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E94117C-E942-474F-A102-1D55D76E0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347" y="3485385"/>
                <a:ext cx="1533939" cy="6152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8C2F5E22-7661-4F8E-A037-97E97AEFBD62}"/>
              </a:ext>
            </a:extLst>
          </p:cNvPr>
          <p:cNvSpPr txBox="1"/>
          <p:nvPr/>
        </p:nvSpPr>
        <p:spPr>
          <a:xfrm>
            <a:off x="755967" y="4507496"/>
            <a:ext cx="3101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de velocidad de una onda </a:t>
            </a:r>
            <a:endParaRPr lang="es-BO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20D6058-2404-45AA-A4A9-7AF9647BE73C}"/>
              </a:ext>
            </a:extLst>
          </p:cNvPr>
          <p:cNvSpPr txBox="1"/>
          <p:nvPr/>
        </p:nvSpPr>
        <p:spPr>
          <a:xfrm>
            <a:off x="4258087" y="4528782"/>
            <a:ext cx="3354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de la densidad de una cuerda</a:t>
            </a:r>
            <a:endParaRPr lang="es-BO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F185EBBF-BB29-4D9B-94BF-1C41DE63616C}"/>
                  </a:ext>
                </a:extLst>
              </p:cNvPr>
              <p:cNvSpPr txBox="1"/>
              <p:nvPr/>
            </p:nvSpPr>
            <p:spPr>
              <a:xfrm>
                <a:off x="9531144" y="3316397"/>
                <a:ext cx="1533939" cy="616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BO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s-BO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B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BO" i="1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s-BO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s-BO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BO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BO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s-BO" dirty="0"/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F185EBBF-BB29-4D9B-94BF-1C41DE636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1144" y="3316397"/>
                <a:ext cx="1533939" cy="616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F5EF9382-5CD8-40E6-8D79-8F8C7AB74536}"/>
              </a:ext>
            </a:extLst>
          </p:cNvPr>
          <p:cNvSpPr txBox="1"/>
          <p:nvPr/>
        </p:nvSpPr>
        <p:spPr>
          <a:xfrm>
            <a:off x="9459317" y="4358993"/>
            <a:ext cx="1677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Relación básica</a:t>
            </a:r>
            <a:endParaRPr lang="es-BO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92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F1AE3-EEAB-4DAF-B271-86C252CA4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 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BCC1CD-A3A5-4A6A-BC87-92D4DB0B3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498332"/>
            <a:ext cx="9603275" cy="3450613"/>
          </a:xfrm>
        </p:spPr>
        <p:txBody>
          <a:bodyPr/>
          <a:lstStyle/>
          <a:p>
            <a:r>
              <a:rPr lang="es-MX" dirty="0"/>
              <a:t>En ondas producidas en una cuerda al aumentar la frecuencia de una onda su longitud de onda disminuye de igual forma que su periodo, pero su velocidades se mantienen constantes.</a:t>
            </a:r>
          </a:p>
          <a:p>
            <a:r>
              <a:rPr lang="es-MX" dirty="0"/>
              <a:t>Al variar la tensión de la cuerda su periodo de oscilación puede aumentar o disminuir.</a:t>
            </a:r>
          </a:p>
          <a:p>
            <a:r>
              <a:rPr lang="es-MX" dirty="0"/>
              <a:t>Si aplicamos amortiguación este puede que haga que la cuerda vuelva a su estado de equilibrio porque suele ser una fuerza recuperadora.</a:t>
            </a:r>
          </a:p>
        </p:txBody>
      </p:sp>
    </p:spTree>
    <p:extLst>
      <p:ext uri="{BB962C8B-B14F-4D97-AF65-F5344CB8AC3E}">
        <p14:creationId xmlns:p14="http://schemas.microsoft.com/office/powerpoint/2010/main" val="351440339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120</TotalTime>
  <Words>283</Words>
  <Application>Microsoft Office PowerPoint</Application>
  <PresentationFormat>Panorámica</PresentationFormat>
  <Paragraphs>60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Cambria Math</vt:lpstr>
      <vt:lpstr>Gill Sans MT</vt:lpstr>
      <vt:lpstr>Helvetica</vt:lpstr>
      <vt:lpstr>Symbol</vt:lpstr>
      <vt:lpstr>Times New Roman</vt:lpstr>
      <vt:lpstr>Galería</vt:lpstr>
      <vt:lpstr>ondas</vt:lpstr>
      <vt:lpstr>Objetivos</vt:lpstr>
      <vt:lpstr>Método Experimental</vt:lpstr>
      <vt:lpstr>Presentación de PowerPoint</vt:lpstr>
      <vt:lpstr>Registro de datos</vt:lpstr>
      <vt:lpstr>Cálculos</vt:lpstr>
      <vt:lpstr>Resultados </vt:lpstr>
      <vt:lpstr>Conclusiones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ondas</dc:title>
  <dc:creator>Matthew</dc:creator>
  <cp:lastModifiedBy>Matthew</cp:lastModifiedBy>
  <cp:revision>8</cp:revision>
  <dcterms:created xsi:type="dcterms:W3CDTF">2021-06-23T12:56:44Z</dcterms:created>
  <dcterms:modified xsi:type="dcterms:W3CDTF">2021-06-23T14:56:51Z</dcterms:modified>
</cp:coreProperties>
</file>