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78"/>
  </p:notesMasterIdLst>
  <p:handoutMasterIdLst>
    <p:handoutMasterId r:id="rId79"/>
  </p:handoutMasterIdLst>
  <p:sldIdLst>
    <p:sldId id="256" r:id="rId2"/>
    <p:sldId id="336" r:id="rId3"/>
    <p:sldId id="259" r:id="rId4"/>
    <p:sldId id="260" r:id="rId5"/>
    <p:sldId id="308" r:id="rId6"/>
    <p:sldId id="310" r:id="rId7"/>
    <p:sldId id="309" r:id="rId8"/>
    <p:sldId id="28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89" r:id="rId26"/>
    <p:sldId id="292" r:id="rId27"/>
    <p:sldId id="293" r:id="rId28"/>
    <p:sldId id="295" r:id="rId29"/>
    <p:sldId id="290" r:id="rId30"/>
    <p:sldId id="288" r:id="rId31"/>
    <p:sldId id="279" r:id="rId32"/>
    <p:sldId id="296" r:id="rId33"/>
    <p:sldId id="297" r:id="rId34"/>
    <p:sldId id="280" r:id="rId35"/>
    <p:sldId id="298" r:id="rId36"/>
    <p:sldId id="300" r:id="rId37"/>
    <p:sldId id="281" r:id="rId38"/>
    <p:sldId id="301" r:id="rId39"/>
    <p:sldId id="304" r:id="rId40"/>
    <p:sldId id="305" r:id="rId41"/>
    <p:sldId id="337" r:id="rId42"/>
    <p:sldId id="307" r:id="rId43"/>
    <p:sldId id="282" r:id="rId44"/>
    <p:sldId id="283" r:id="rId45"/>
    <p:sldId id="622" r:id="rId46"/>
    <p:sldId id="284" r:id="rId47"/>
    <p:sldId id="624" r:id="rId48"/>
    <p:sldId id="625" r:id="rId49"/>
    <p:sldId id="285" r:id="rId50"/>
    <p:sldId id="311" r:id="rId51"/>
    <p:sldId id="312" r:id="rId52"/>
    <p:sldId id="313" r:id="rId53"/>
    <p:sldId id="286" r:id="rId54"/>
    <p:sldId id="626" r:id="rId55"/>
    <p:sldId id="627" r:id="rId56"/>
    <p:sldId id="314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15" r:id="rId65"/>
    <p:sldId id="316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17" r:id="rId76"/>
    <p:sldId id="334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AB1BA3-6373-4822-BD81-CD2D1E41AAA0}">
          <p14:sldIdLst>
            <p14:sldId id="256"/>
          </p14:sldIdLst>
        </p14:section>
        <p14:section name="Sección de resumen" id="{4BB6246A-38CF-4D8C-B18B-EEB5857BB822}">
          <p14:sldIdLst>
            <p14:sldId id="336"/>
          </p14:sldIdLst>
        </p14:section>
        <p14:section name="1. Preliminares: Modelos estadísticos y causales" id="{E82DD3B4-D58D-4FE1-BBD2-15EE0F9A5AB1}">
          <p14:sldIdLst>
            <p14:sldId id="259"/>
            <p14:sldId id="260"/>
            <p14:sldId id="308"/>
            <p14:sldId id="310"/>
            <p14:sldId id="309"/>
            <p14:sldId id="287"/>
          </p14:sldIdLst>
        </p14:section>
        <p14:section name="1.2 Paradoja de Simpson" id="{D95E6898-C9B0-4874-9E49-AFA210303F8C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1.3 Probabilidad y estadística" id="{716D2822-B9F4-4AC3-81C3-5658BBB1C1AB}">
          <p14:sldIdLst>
            <p14:sldId id="273"/>
            <p14:sldId id="276"/>
            <p14:sldId id="277"/>
            <p14:sldId id="278"/>
            <p14:sldId id="289"/>
            <p14:sldId id="292"/>
            <p14:sldId id="293"/>
            <p14:sldId id="295"/>
            <p14:sldId id="290"/>
            <p14:sldId id="288"/>
            <p14:sldId id="279"/>
            <p14:sldId id="296"/>
            <p14:sldId id="297"/>
            <p14:sldId id="280"/>
            <p14:sldId id="298"/>
            <p14:sldId id="300"/>
            <p14:sldId id="281"/>
            <p14:sldId id="301"/>
            <p14:sldId id="304"/>
            <p14:sldId id="305"/>
            <p14:sldId id="337"/>
            <p14:sldId id="307"/>
            <p14:sldId id="282"/>
            <p14:sldId id="283"/>
            <p14:sldId id="622"/>
            <p14:sldId id="284"/>
            <p14:sldId id="624"/>
            <p14:sldId id="625"/>
            <p14:sldId id="285"/>
            <p14:sldId id="311"/>
            <p14:sldId id="312"/>
            <p14:sldId id="313"/>
            <p14:sldId id="286"/>
            <p14:sldId id="626"/>
            <p14:sldId id="627"/>
          </p14:sldIdLst>
        </p14:section>
        <p14:section name="Grafos" id="{09AE294C-2B2F-4642-8ACB-569732F5E86A}">
          <p14:sldIdLst>
            <p14:sldId id="314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Modelos causales estructurales" id="{C22399F9-46D4-4F87-A34A-EAC161C14035}">
          <p14:sldIdLst>
            <p14:sldId id="315"/>
            <p14:sldId id="316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17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6" autoAdjust="0"/>
  </p:normalViewPr>
  <p:slideViewPr>
    <p:cSldViewPr snapToGrid="0">
      <p:cViewPr varScale="1">
        <p:scale>
          <a:sx n="62" d="100"/>
          <a:sy n="62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777061-D0FB-4AD8-B62D-ED4BBD089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4A6D1A-C79A-47F8-9AC9-F9EF00A3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8F7C-98BD-41F8-A12C-68B51EBCD159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91BFEF-A0C1-4DB5-B309-2F9F8F479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0C1B6B-67EB-42CE-9A81-05C8452FF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58BC-FD39-4383-AC3B-F5CC5E26E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35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1C8D-7380-4FFE-9743-52B787D7D420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4DC5-F5A3-4A1A-9434-E51354B30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6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anterior: -$481.00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37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9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93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segundo: +$181.74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41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86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71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35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28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1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6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5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8F6-8987-40A1-B8DB-73640993C639}" type="datetime1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5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6883-D2DB-4FCB-ABB8-E588D625AA20}" type="datetime1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3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070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400" cy="56070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20A-8833-4C27-B8BE-552D6AC78418}" type="datetime1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440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6BEFB-611D-4D91-8819-F0F064C5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399" cy="56213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12F3B-A4C4-48DE-8280-E07810D2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4C9C-7000-43CF-A88F-1E987EC6C2FE}" type="datetime1">
              <a:rPr lang="es-MX" smtClean="0"/>
              <a:t>08/09/2022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264BC-F0A6-4754-A522-3D72932D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A512C4-B1F3-46F2-BF3A-18FECF30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664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F21EA-E701-4E9F-9660-CE58E895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BE1470-3BFA-4878-878D-D50108A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CFE-796B-4BC3-B847-10C096244656}" type="datetime1">
              <a:rPr lang="es-MX" smtClean="0"/>
              <a:t>08/09/2022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1FC8A7-60E2-4F0E-A104-D213DD9B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4C9119-53F3-44DD-8C5F-EC211984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3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3005-0B3F-4F80-BAC1-754615C05359}" type="datetime1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9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810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07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19C5-1FA4-406C-A157-5D5B270ED6E6}" type="datetime1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5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5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A9DB-907B-4D15-A8AA-835536C2B17D}" type="datetime1">
              <a:rPr lang="es-MX" smtClean="0"/>
              <a:t>08/09/2022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6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663-14FB-49FE-B042-8AEC84E115B2}" type="datetime1">
              <a:rPr lang="es-MX" smtClean="0"/>
              <a:t>08/09/2022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7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2C18-AEB4-4848-9C71-28571BD20C8B}" type="datetime1">
              <a:rPr lang="es-MX" smtClean="0"/>
              <a:t>08/09/2022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961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A50-2BD5-47BB-B697-ABF13F4BF6B8}" type="datetime1">
              <a:rPr lang="es-MX" smtClean="0"/>
              <a:t>08/09/2022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26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EAD0-2D1E-42C2-A1F8-7BEF6206058D}" type="datetime1">
              <a:rPr lang="es-MX" smtClean="0"/>
              <a:t>08/09/2022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5AC0-4C78-41B4-81C4-D3D888502CB8}" type="datetime1">
              <a:rPr lang="es-MX" smtClean="0"/>
              <a:t>08/09/2022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41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87B96C-775D-41E4-A1FF-2D054C3D4B07}"/>
              </a:ext>
            </a:extLst>
          </p:cNvPr>
          <p:cNvSpPr/>
          <p:nvPr/>
        </p:nvSpPr>
        <p:spPr>
          <a:xfrm>
            <a:off x="0" y="6183824"/>
            <a:ext cx="12192000" cy="674176"/>
          </a:xfrm>
          <a:prstGeom prst="rect">
            <a:avLst/>
          </a:prstGeom>
          <a:solidFill>
            <a:srgbClr val="D6242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386A-A6DD-4DDB-A5A0-6C70CA12522D}" type="datetime1">
              <a:rPr lang="es-MX" smtClean="0"/>
              <a:t>08/09/2022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MX" sz="2000" b="1" kern="1200" dirty="0" smtClean="0">
                <a:ln cap="sq"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6D4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MX" dirty="0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ln cap="sq"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6D400"/>
                </a:solidFill>
                <a:latin typeface="Century Gothic" panose="020B0502020202020204" pitchFamily="34" charset="0"/>
              </a:defRPr>
            </a:lvl1pPr>
          </a:lstStyle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03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59" r:id="rId12"/>
    <p:sldLayoutId id="214748373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-datascience.com/post/israeli-data-how-can-efficacy-vs-severe-disease-be-strong-when-60-of-hospitalized-are-vaccinat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-datascience.com/post/israeli-data-how-can-efficacy-vs-severe-disease-be-strong-when-60-of-hospitalized-are-vaccinat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-datascience.com/post/israeli-data-how-can-efficacy-vs-severe-disease-be-strong-when-60-of-hospitalized-are-vaccinat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64.xml"/><Relationship Id="rId5" Type="http://schemas.openxmlformats.org/officeDocument/2006/relationships/image" Target="../media/image7.png"/><Relationship Id="rId10" Type="http://schemas.openxmlformats.org/officeDocument/2006/relationships/slide" Target="slide56.xml"/><Relationship Id="rId4" Type="http://schemas.openxmlformats.org/officeDocument/2006/relationships/image" Target="../media/image6.png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6/05/here-lies-aristotle-archaeologist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NYTHealth/status/120875401042293965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health.harvard.edu/nutrition/adults-who-skip-morning-meal-likely-to-miss-out-on-nutrients" TargetMode="External"/><Relationship Id="rId4" Type="http://schemas.openxmlformats.org/officeDocument/2006/relationships/hyperlink" Target="https://www.unotv.com/ciencia-y-tecnologia/no-desayunar-puede-traer-riesgos-para-la-salud-esto-dice-harvard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Google%20Drive\0000CIC\DCC\Inferencia_Causal_A22\diapositivas\Grafo1.4.jpg" TargetMode="External"/><Relationship Id="rId4" Type="http://schemas.openxmlformats.org/officeDocument/2006/relationships/image" Target="../media/image39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Google%20Drive\0000CIC\DCC\Inferencia_Causal_A22\diapositivas\Grafo1.4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otv.com/ciencia-y-tecnologia/no-desayunar-puede-traer-riesgos-para-la-salud-esto-dice-harvar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www.health.harvard.edu/nutrition/adults-who-skip-morning-meal-likely-to-miss-out-on-nutrient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D:\Google%20Drive\0000CIC\DCC\Inferencia_Causal_A22\diapositivas\Grafo1.5.jpg" TargetMode="External"/><Relationship Id="rId5" Type="http://schemas.openxmlformats.org/officeDocument/2006/relationships/image" Target="../media/image40.jpeg"/><Relationship Id="rId4" Type="http://schemas.openxmlformats.org/officeDocument/2006/relationships/image" Target="file:///D:\Google%20Drive\0000CIC\DCC\Inferencia_Causal_A22\diapositivas\Grafo1.4.jpg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Google%20Drive\0000CIC\DCC\Inferencia_Causal_A22\diapositivas\Grafo1.5.jp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Google%20Drive\0000CIC\DCC\Inferencia_Causal_A22\diapositivas\Grafo1.5.jp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Google%20Drive\0000CIC\DCC\Inferencia_Causal_A22\diapositivas\Grafo1.6.jpg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logicalfallacyis.com/false-caus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Google%20Drive\0000CIC\DCC\Inferencia_Causal_A22\diapositivas\Grafo1.7.jpg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1637B-FE33-44D3-87A6-AC5D99040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Inferencia causal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44591-48AF-4587-8C7E-5944B2E49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1. Preliminares: Modelos estadísticos y causales</a:t>
            </a:r>
          </a:p>
        </p:txBody>
      </p:sp>
      <p:pic>
        <p:nvPicPr>
          <p:cNvPr id="4" name="Picture 4" descr="Proyectos">
            <a:extLst>
              <a:ext uri="{FF2B5EF4-FFF2-40B4-BE49-F238E27FC236}">
                <a16:creationId xmlns:a16="http://schemas.microsoft.com/office/drawing/2014/main" id="{1DFF3557-AAD1-4604-8910-69900E65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31067"/>
            <a:ext cx="2132058" cy="21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tular - IPN">
            <a:extLst>
              <a:ext uri="{FF2B5EF4-FFF2-40B4-BE49-F238E27FC236}">
                <a16:creationId xmlns:a16="http://schemas.microsoft.com/office/drawing/2014/main" id="{7B3F4E0C-484F-4064-836B-89A72077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9566" y="-216975"/>
            <a:ext cx="2868354" cy="2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IC IPN - Inicio">
            <a:extLst>
              <a:ext uri="{FF2B5EF4-FFF2-40B4-BE49-F238E27FC236}">
                <a16:creationId xmlns:a16="http://schemas.microsoft.com/office/drawing/2014/main" id="{3444FC5F-BFBD-4C1E-B59C-6788D062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91" y="292867"/>
            <a:ext cx="1548462" cy="112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9EE527-708C-4DB4-9932-350D095E711A}"/>
              </a:ext>
            </a:extLst>
          </p:cNvPr>
          <p:cNvSpPr txBox="1"/>
          <p:nvPr/>
        </p:nvSpPr>
        <p:spPr>
          <a:xfrm>
            <a:off x="1263643" y="292867"/>
            <a:ext cx="9237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  <a:t>Instituto Politécnico Nacional </a:t>
            </a:r>
            <a:b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  <a:t>Centro de Investigación en Computación</a:t>
            </a:r>
          </a:p>
        </p:txBody>
      </p:sp>
    </p:spTree>
    <p:extLst>
      <p:ext uri="{BB962C8B-B14F-4D97-AF65-F5344CB8AC3E}">
        <p14:creationId xmlns:p14="http://schemas.microsoft.com/office/powerpoint/2010/main" val="34011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A590FD-25B6-48DF-AB6F-D715F36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1EDD7-709C-4F2D-9701-9FFB47D4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Supongamos que se tienen datos de los salarios pagados a 100 mujeres y 100 hombres en una empresa y deseamos estimar la magnitud de la brecha de paga.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B61DE87-BBDE-4F7B-AF07-E61D4325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83077"/>
              </p:ext>
            </p:extLst>
          </p:nvPr>
        </p:nvGraphicFramePr>
        <p:xfrm>
          <a:off x="1836692" y="3848894"/>
          <a:ext cx="81279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975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Puesto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Mujer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Hombre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$3,163.30 (87)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$3,015.18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$5,592.44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$5,319.82 (41)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1A79A17-88D8-4EEE-A790-286352CB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35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58DC182B-3394-4478-A677-406B91F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74430"/>
              </p:ext>
            </p:extLst>
          </p:nvPr>
        </p:nvGraphicFramePr>
        <p:xfrm>
          <a:off x="1036592" y="429577"/>
          <a:ext cx="81279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975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Puesto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Mujer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Hombre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$3,163.30 (87)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$3,015.18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$5,592.44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$5,319.82 (41)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0EC194F-AD69-467B-9B3E-542C863F4399}"/>
              </a:ext>
            </a:extLst>
          </p:cNvPr>
          <p:cNvSpPr txBox="1"/>
          <p:nvPr/>
        </p:nvSpPr>
        <p:spPr>
          <a:xfrm>
            <a:off x="866775" y="2047875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¿cuánto ganan en promedio las mujeres y cuánto los hombres?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40C3FF-1599-4D32-AE8F-618F9CB30087}"/>
                  </a:ext>
                </a:extLst>
              </p:cNvPr>
              <p:cNvSpPr txBox="1"/>
              <p:nvPr/>
            </p:nvSpPr>
            <p:spPr>
              <a:xfrm>
                <a:off x="3114675" y="2726651"/>
                <a:ext cx="561975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63.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5592.44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=$3479.09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40C3FF-1599-4D32-AE8F-618F9CB30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2726651"/>
                <a:ext cx="561975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BDE3A37-D8EA-439E-9A7A-768E9E4F77A8}"/>
                  </a:ext>
                </a:extLst>
              </p:cNvPr>
              <p:cNvSpPr txBox="1"/>
              <p:nvPr/>
            </p:nvSpPr>
            <p:spPr>
              <a:xfrm>
                <a:off x="3114675" y="3660101"/>
                <a:ext cx="5619750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59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015.18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319.82=$3960.08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BDE3A37-D8EA-439E-9A7A-768E9E4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3660101"/>
                <a:ext cx="5619750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igno menos 11">
            <a:extLst>
              <a:ext uri="{FF2B5EF4-FFF2-40B4-BE49-F238E27FC236}">
                <a16:creationId xmlns:a16="http://schemas.microsoft.com/office/drawing/2014/main" id="{B36796C7-5AEF-4A52-91F2-C7DBDC0686F6}"/>
              </a:ext>
            </a:extLst>
          </p:cNvPr>
          <p:cNvSpPr/>
          <p:nvPr/>
        </p:nvSpPr>
        <p:spPr>
          <a:xfrm>
            <a:off x="6343650" y="3379983"/>
            <a:ext cx="733425" cy="19439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E15E0D-4221-4B3A-A79B-7117D2B39DCC}"/>
              </a:ext>
            </a:extLst>
          </p:cNvPr>
          <p:cNvCxnSpPr/>
          <p:nvPr/>
        </p:nvCxnSpPr>
        <p:spPr>
          <a:xfrm>
            <a:off x="3114675" y="4467225"/>
            <a:ext cx="60499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0CA3D9-3D30-473F-9711-2311D5913921}"/>
                  </a:ext>
                </a:extLst>
              </p:cNvPr>
              <p:cNvSpPr txBox="1"/>
              <p:nvPr/>
            </p:nvSpPr>
            <p:spPr>
              <a:xfrm>
                <a:off x="7077075" y="464530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−$</m:t>
                    </m:r>
                  </m:oMath>
                </a14:m>
                <a:r>
                  <a:rPr lang="es-MX" dirty="0"/>
                  <a:t>480.99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0CA3D9-3D30-473F-9711-2311D591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75" y="4645301"/>
                <a:ext cx="14097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95576-7DD3-4A2C-98EA-DC5236F5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47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58DC182B-3394-4478-A677-406B91F7BF73}"/>
              </a:ext>
            </a:extLst>
          </p:cNvPr>
          <p:cNvGraphicFramePr>
            <a:graphicFrameLocks noGrp="1"/>
          </p:cNvGraphicFramePr>
          <p:nvPr/>
        </p:nvGraphicFramePr>
        <p:xfrm>
          <a:off x="1036592" y="429577"/>
          <a:ext cx="81279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975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Puesto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Mujer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Hombre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$3,163.30 (87)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$3,015.18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$5,592.44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$5,319.82 (41)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0EC194F-AD69-467B-9B3E-542C863F4399}"/>
              </a:ext>
            </a:extLst>
          </p:cNvPr>
          <p:cNvSpPr txBox="1"/>
          <p:nvPr/>
        </p:nvSpPr>
        <p:spPr>
          <a:xfrm>
            <a:off x="866775" y="2047875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Pero, ¿en cada categoría de puesto?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F6262C5-ED83-438B-8F51-CFDBB8A7C79C}"/>
                  </a:ext>
                </a:extLst>
              </p:cNvPr>
              <p:cNvSpPr txBox="1"/>
              <p:nvPr/>
            </p:nvSpPr>
            <p:spPr>
              <a:xfrm>
                <a:off x="3048000" y="2651191"/>
                <a:ext cx="6096000" cy="235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$3163.30 − $3015.18 = $148.12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$5592.44 − $5319.82 = $272.62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87+59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200</m:t>
                          </m:r>
                        </m:den>
                      </m:f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148.12+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13+41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200</m:t>
                          </m:r>
                        </m:den>
                      </m:f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MX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272.62=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181.74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F6262C5-ED83-438B-8F51-CFDBB8A7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51191"/>
                <a:ext cx="6096000" cy="235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7800773D-BE82-453E-89A4-EDDD5B88887E}"/>
              </a:ext>
            </a:extLst>
          </p:cNvPr>
          <p:cNvSpPr txBox="1"/>
          <p:nvPr/>
        </p:nvSpPr>
        <p:spPr>
          <a:xfrm>
            <a:off x="2362200" y="265119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gerencial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CE1001-646D-46E0-8800-C46593F8F9E1}"/>
              </a:ext>
            </a:extLst>
          </p:cNvPr>
          <p:cNvSpPr txBox="1"/>
          <p:nvPr/>
        </p:nvSpPr>
        <p:spPr>
          <a:xfrm>
            <a:off x="2705100" y="305966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Gerencial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65D6F8-A1C2-4DDF-83C2-F775B62D4ED9}"/>
              </a:ext>
            </a:extLst>
          </p:cNvPr>
          <p:cNvSpPr txBox="1"/>
          <p:nvPr/>
        </p:nvSpPr>
        <p:spPr>
          <a:xfrm>
            <a:off x="866775" y="3735483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hacemos la suma ponderada de esas diferencias:</a:t>
            </a:r>
          </a:p>
        </p:txBody>
      </p:sp>
      <p:sp>
        <p:nvSpPr>
          <p:cNvPr id="18" name="Título 4">
            <a:extLst>
              <a:ext uri="{FF2B5EF4-FFF2-40B4-BE49-F238E27FC236}">
                <a16:creationId xmlns:a16="http://schemas.microsoft.com/office/drawing/2014/main" id="{2840EFE0-E5FF-4DEE-AA6F-0BCD877FFE1D}"/>
              </a:ext>
            </a:extLst>
          </p:cNvPr>
          <p:cNvSpPr txBox="1">
            <a:spLocks/>
          </p:cNvSpPr>
          <p:nvPr/>
        </p:nvSpPr>
        <p:spPr>
          <a:xfrm>
            <a:off x="866775" y="5063487"/>
            <a:ext cx="10515600" cy="1025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¿Cuál es el correcto?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A66EC-7B70-487A-834A-7DBC6D22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56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E1245DEF-F3BA-46D4-BB5D-D7BB33C7FD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46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¿Y si, en su lugar, quisiéramos saber la diferencia entre personas con estilo de vida saludable y no saludable?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0FFE04-E16A-437E-9AA9-E7D233FD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02414"/>
              </p:ext>
            </p:extLst>
          </p:nvPr>
        </p:nvGraphicFramePr>
        <p:xfrm>
          <a:off x="2032000" y="3560990"/>
          <a:ext cx="8127999" cy="111252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107621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5182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106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Puesto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Vida saludable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Vida no saludable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8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 gerencial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$3,163.30 (87)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$3,015.18 (59)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Gerencial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$5,592.44 (13)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$5,319.82 (41)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202707"/>
                  </a:ext>
                </a:extLst>
              </a:tr>
            </a:tbl>
          </a:graphicData>
        </a:graphic>
      </p:graphicFrame>
      <p:sp>
        <p:nvSpPr>
          <p:cNvPr id="7" name="Título 4">
            <a:extLst>
              <a:ext uri="{FF2B5EF4-FFF2-40B4-BE49-F238E27FC236}">
                <a16:creationId xmlns:a16="http://schemas.microsoft.com/office/drawing/2014/main" id="{2069DE17-BA9F-4CD5-A67B-22FA6CD2C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“Otro” problema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A64BA986-601C-4979-9CE1-B7D36A3532CA}"/>
              </a:ext>
            </a:extLst>
          </p:cNvPr>
          <p:cNvSpPr txBox="1">
            <a:spLocks/>
          </p:cNvSpPr>
          <p:nvPr/>
        </p:nvSpPr>
        <p:spPr>
          <a:xfrm>
            <a:off x="866775" y="5063487"/>
            <a:ext cx="10515600" cy="1025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¿Cuál es el correcto?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10A7B7-6EB6-4B56-8ED8-9A27323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13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ABC477-7599-443E-990C-7FE327F0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Paradoja de Simpson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33CDA83-6D18-4C98-B17F-7CE726D7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23" y="1825625"/>
            <a:ext cx="5665153" cy="404653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BD244EF-169F-48CD-A88E-35A8A558FEE5}"/>
              </a:ext>
            </a:extLst>
          </p:cNvPr>
          <p:cNvSpPr/>
          <p:nvPr/>
        </p:nvSpPr>
        <p:spPr>
          <a:xfrm>
            <a:off x="110142" y="5816562"/>
            <a:ext cx="296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CC BY-SA 4.0 [Peter </a:t>
            </a:r>
            <a:r>
              <a:rPr lang="es-MX" dirty="0" err="1"/>
              <a:t>Dahlgren</a:t>
            </a:r>
            <a:r>
              <a:rPr lang="es-MX" dirty="0"/>
              <a:t>]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9C34C29-4D7B-4CF4-B402-AEFCA688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54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F589-215B-4B15-BB22-35A7010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Problema en el mundo real</a:t>
            </a:r>
          </a:p>
        </p:txBody>
      </p:sp>
      <p:pic>
        <p:nvPicPr>
          <p:cNvPr id="6" name="!!Titulo">
            <a:extLst>
              <a:ext uri="{FF2B5EF4-FFF2-40B4-BE49-F238E27FC236}">
                <a16:creationId xmlns:a16="http://schemas.microsoft.com/office/drawing/2014/main" id="{F950AA13-F101-46DF-8562-A582AB3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199" y="2153967"/>
            <a:ext cx="9737647" cy="237532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24D3DA-C486-497B-AE1F-BC1230B794AC}"/>
              </a:ext>
            </a:extLst>
          </p:cNvPr>
          <p:cNvSpPr txBox="1"/>
          <p:nvPr/>
        </p:nvSpPr>
        <p:spPr>
          <a:xfrm>
            <a:off x="0" y="5868600"/>
            <a:ext cx="1070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linkClick r:id="rId3"/>
              </a:rPr>
              <a:t>https://www.covid-datascience.com/post/israeli-data-how-can-efficacy-vs-severe-disease-be-strong-when-60-of-hospitalized-are-vaccinated</a:t>
            </a:r>
            <a:endParaRPr lang="es-MX" sz="120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C52B3E5-F444-4E8C-A034-AFE001B2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42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F589-215B-4B15-BB22-35A7010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Problema en el mundo real</a:t>
            </a:r>
          </a:p>
        </p:txBody>
      </p:sp>
      <p:pic>
        <p:nvPicPr>
          <p:cNvPr id="6" name="!!Titulo">
            <a:extLst>
              <a:ext uri="{FF2B5EF4-FFF2-40B4-BE49-F238E27FC236}">
                <a16:creationId xmlns:a16="http://schemas.microsoft.com/office/drawing/2014/main" id="{F950AA13-F101-46DF-8562-A582AB3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60" y="1238657"/>
            <a:ext cx="5434149" cy="132556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24D3DA-C486-497B-AE1F-BC1230B794AC}"/>
              </a:ext>
            </a:extLst>
          </p:cNvPr>
          <p:cNvSpPr txBox="1"/>
          <p:nvPr/>
        </p:nvSpPr>
        <p:spPr>
          <a:xfrm>
            <a:off x="0" y="5868600"/>
            <a:ext cx="1070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linkClick r:id="rId3"/>
              </a:rPr>
              <a:t>https://www.covid-datascience.com/post/israeli-data-how-can-efficacy-vs-severe-disease-be-strong-when-60-of-hospitalized-are-vaccinated</a:t>
            </a:r>
            <a:endParaRPr lang="es-MX" sz="1200" dirty="0"/>
          </a:p>
        </p:txBody>
      </p:sp>
      <p:pic>
        <p:nvPicPr>
          <p:cNvPr id="5" name="!!vacunacion">
            <a:extLst>
              <a:ext uri="{FF2B5EF4-FFF2-40B4-BE49-F238E27FC236}">
                <a16:creationId xmlns:a16="http://schemas.microsoft.com/office/drawing/2014/main" id="{503EC3F1-0E99-4263-8C9A-21EAB589D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85" y="3055766"/>
            <a:ext cx="7297168" cy="2210108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40EB12-6ECC-4F6D-80C0-9D15EF79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368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F589-215B-4B15-BB22-35A7010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Problema en el mundo real</a:t>
            </a:r>
          </a:p>
        </p:txBody>
      </p:sp>
      <p:pic>
        <p:nvPicPr>
          <p:cNvPr id="6" name="!!Titulo">
            <a:extLst>
              <a:ext uri="{FF2B5EF4-FFF2-40B4-BE49-F238E27FC236}">
                <a16:creationId xmlns:a16="http://schemas.microsoft.com/office/drawing/2014/main" id="{F950AA13-F101-46DF-8562-A582AB3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60" y="1238657"/>
            <a:ext cx="5434149" cy="132556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24D3DA-C486-497B-AE1F-BC1230B794AC}"/>
              </a:ext>
            </a:extLst>
          </p:cNvPr>
          <p:cNvSpPr txBox="1"/>
          <p:nvPr/>
        </p:nvSpPr>
        <p:spPr>
          <a:xfrm>
            <a:off x="0" y="5868600"/>
            <a:ext cx="1070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linkClick r:id="rId3"/>
              </a:rPr>
              <a:t>https://www.covid-datascience.com/post/israeli-data-how-can-efficacy-vs-severe-disease-be-strong-when-60-of-hospitalized-are-vaccinated</a:t>
            </a:r>
            <a:endParaRPr lang="es-MX" sz="1200" dirty="0"/>
          </a:p>
        </p:txBody>
      </p:sp>
      <p:pic>
        <p:nvPicPr>
          <p:cNvPr id="8" name="!!vacunacion">
            <a:extLst>
              <a:ext uri="{FF2B5EF4-FFF2-40B4-BE49-F238E27FC236}">
                <a16:creationId xmlns:a16="http://schemas.microsoft.com/office/drawing/2014/main" id="{67E2A987-B1B8-4E3A-B780-305FE62FA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26" y="2713813"/>
            <a:ext cx="7325747" cy="290553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6CAEF-19FB-448D-B111-15025DE8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373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312E0B0-A900-4417-8E3C-4E0E6B7E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estadística no es suficiente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CC18C72-22E3-4596-AA30-636AA165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datos por sí mismos no nos dicen cuándo sí y cuándo no hay que segregar los datos.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necesita la </a:t>
            </a:r>
            <a:r>
              <a:rPr lang="es-MX" i="1" dirty="0"/>
              <a:t>historia</a:t>
            </a:r>
            <a:r>
              <a:rPr lang="es-MX" dirty="0"/>
              <a:t> detrás de los datos: el proceso que </a:t>
            </a:r>
            <a:r>
              <a:rPr lang="es-MX" i="1" dirty="0"/>
              <a:t>generó</a:t>
            </a:r>
            <a:r>
              <a:rPr lang="es-MX" dirty="0"/>
              <a:t> los datos.</a:t>
            </a:r>
          </a:p>
          <a:p>
            <a:endParaRPr lang="es-MX" dirty="0"/>
          </a:p>
          <a:p>
            <a:r>
              <a:rPr lang="es-MX" dirty="0"/>
              <a:t>No hay información causal en las tablas de contingencia.</a:t>
            </a:r>
          </a:p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7502FF-35A9-447E-8FC7-02791F52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9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65F4C-9EFD-474A-8569-22827C49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</a:t>
            </a:r>
            <a:r>
              <a:rPr lang="es-MX" dirty="0" err="1"/>
              <a:t>extraestadísticos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12EF8-5185-4C35-885E-F15E877E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Definición de causalidad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Un método para articular formalmente supuestos causales: crear modelos causales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Un método por el cuál enlazar la estructura de un modelo causal con las características de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Un método por el cuál sacar conclusiones de la combinación de supuestos causales incrustados en un modelo y en los datos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8700A-EA53-49BF-B3D3-D71F0B7E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6AB9-9C34-44FC-8DBE-CDE9A306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EF0777-BEA1-4C0E-B435-009793A7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</a:t>
            </a:fld>
            <a:endParaRPr lang="es-MX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Vista general de resumen 5">
                <a:extLst>
                  <a:ext uri="{FF2B5EF4-FFF2-40B4-BE49-F238E27FC236}">
                    <a16:creationId xmlns:a16="http://schemas.microsoft.com/office/drawing/2014/main" id="{424AF49C-D393-49AF-9961-0653235308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2074166"/>
                  </p:ext>
                </p:extLst>
              </p:nvPr>
            </p:nvGraphicFramePr>
            <p:xfrm>
              <a:off x="838200" y="1825625"/>
              <a:ext cx="10515600" cy="4046538"/>
            </p:xfrm>
            <a:graphic>
              <a:graphicData uri="http://schemas.microsoft.com/office/powerpoint/2016/summaryzoom">
                <psuz:summaryZm>
                  <psuz:summaryZmObj sectionId="{E82DD3B4-D58D-4FE1-BBD2-15EE0F9A5AB1}">
                    <psuz:zmPr id="{FD4F7037-7DB4-4F91-A459-321C1A95786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1896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5E6898-C9B0-4874-9E49-AFA210303F8C}">
                    <psuz:zmPr id="{B6F9D08D-42E9-4CA0-8049-2772C6D23CF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1896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6D2822-B9F4-4AC3-81C3-5658BBB1C1AB}">
                    <psuz:zmPr id="{DA4C1AE0-90DB-44A8-9855-4F205B5149E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1896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9AE294C-2B2F-4642-8ACB-569732F5E86A}">
                    <psuz:zmPr id="{16F65C50-4731-4327-AACF-6D47AA8AD35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0824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22399F9-46D4-4F87-A34A-EAC161C14035}">
                    <psuz:zmPr id="{9FFD10FD-4EA5-4277-9598-3ABB18F301E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0824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Vista general de resumen 5">
                <a:extLst>
                  <a:ext uri="{FF2B5EF4-FFF2-40B4-BE49-F238E27FC236}">
                    <a16:creationId xmlns:a16="http://schemas.microsoft.com/office/drawing/2014/main" id="{424AF49C-D393-49AF-9961-0653235308F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046538"/>
                <a:chOff x="838200" y="1825625"/>
                <a:chExt cx="10515600" cy="4046538"/>
              </a:xfrm>
            </p:grpSpPr>
            <p:pic>
              <p:nvPicPr>
                <p:cNvPr id="3" name="Imagen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0152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Imagen 5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0152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n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0152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n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39080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n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39080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02155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66954-EE26-41DB-A923-C2F6F303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Definición </a:t>
            </a:r>
            <a:r>
              <a:rPr lang="es-MX" b="1" dirty="0"/>
              <a:t>provisional</a:t>
            </a:r>
            <a:r>
              <a:rPr lang="es-MX" dirty="0"/>
              <a:t> de causa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AFB51-99D6-4F3A-B6D7-AE4B7E0A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550"/>
          </a:xfrm>
        </p:spPr>
        <p:txBody>
          <a:bodyPr>
            <a:normAutofit/>
          </a:bodyPr>
          <a:lstStyle/>
          <a:p>
            <a:r>
              <a:rPr lang="es-MX" dirty="0"/>
              <a:t>Problema filosófico milenario</a:t>
            </a:r>
          </a:p>
          <a:p>
            <a:r>
              <a:rPr lang="es-MX" dirty="0"/>
              <a:t>Por ahora, </a:t>
            </a:r>
            <a:r>
              <a:rPr lang="es-MX" i="1" dirty="0"/>
              <a:t>X</a:t>
            </a:r>
            <a:r>
              <a:rPr lang="es-MX" dirty="0"/>
              <a:t> es una </a:t>
            </a:r>
            <a:r>
              <a:rPr lang="es-MX" i="1" dirty="0"/>
              <a:t>causa</a:t>
            </a:r>
            <a:r>
              <a:rPr lang="es-MX" dirty="0"/>
              <a:t> de </a:t>
            </a:r>
            <a:r>
              <a:rPr lang="es-MX" i="1" dirty="0"/>
              <a:t>Y</a:t>
            </a:r>
            <a:r>
              <a:rPr lang="es-MX" dirty="0"/>
              <a:t> si </a:t>
            </a:r>
            <a:r>
              <a:rPr lang="es-MX" i="1" dirty="0"/>
              <a:t>Y</a:t>
            </a:r>
            <a:r>
              <a:rPr lang="es-MX" dirty="0"/>
              <a:t> depende de cualquier manera en </a:t>
            </a:r>
            <a:r>
              <a:rPr lang="es-MX" i="1" dirty="0"/>
              <a:t>X</a:t>
            </a:r>
            <a:r>
              <a:rPr lang="es-MX" dirty="0"/>
              <a:t> para su valor.</a:t>
            </a:r>
          </a:p>
          <a:p>
            <a:pPr lvl="1"/>
            <a:r>
              <a:rPr lang="es-MX" sz="2800" i="1" dirty="0"/>
              <a:t>X</a:t>
            </a:r>
            <a:r>
              <a:rPr lang="es-MX" sz="2800" dirty="0"/>
              <a:t> es una causa de </a:t>
            </a:r>
            <a:r>
              <a:rPr lang="es-MX" sz="2800" i="1" dirty="0"/>
              <a:t>Y</a:t>
            </a:r>
            <a:r>
              <a:rPr lang="es-MX" sz="2800" dirty="0"/>
              <a:t> si </a:t>
            </a:r>
            <a:r>
              <a:rPr lang="es-MX" sz="2800" i="1" dirty="0"/>
              <a:t>Y </a:t>
            </a:r>
            <a:r>
              <a:rPr lang="es-MX" sz="2800" dirty="0"/>
              <a:t>“escucha”</a:t>
            </a:r>
            <a:r>
              <a:rPr lang="es-MX" sz="2800" i="1" dirty="0"/>
              <a:t> </a:t>
            </a:r>
            <a:r>
              <a:rPr lang="es-MX" sz="2800" dirty="0"/>
              <a:t>a </a:t>
            </a:r>
            <a:r>
              <a:rPr lang="es-MX" sz="2800" i="1" dirty="0"/>
              <a:t>X</a:t>
            </a:r>
            <a:r>
              <a:rPr lang="es-MX" sz="2800" dirty="0"/>
              <a:t> y decide su valor en respuesta a lo que “escucha”.</a:t>
            </a:r>
            <a:endParaRPr lang="es-MX" sz="2800" i="1" dirty="0"/>
          </a:p>
        </p:txBody>
      </p:sp>
      <p:pic>
        <p:nvPicPr>
          <p:cNvPr id="7" name="Marcador de contenido 6" descr="Escultura de la ca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7BE0ECB9-E127-4807-9C58-43432D459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42" r="1" b="34043"/>
          <a:stretch/>
        </p:blipFill>
        <p:spPr>
          <a:xfrm>
            <a:off x="6172200" y="1825625"/>
            <a:ext cx="5181600" cy="4146550"/>
          </a:xfrm>
          <a:noFill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CB2469-2AF6-4EBB-AFD9-FB6D39BC0F55}"/>
              </a:ext>
            </a:extLst>
          </p:cNvPr>
          <p:cNvSpPr txBox="1"/>
          <p:nvPr/>
        </p:nvSpPr>
        <p:spPr>
          <a:xfrm>
            <a:off x="8673258" y="5772120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scherlund.blogspot.com/2016/05/here-lies-aristotle-archaeologis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MX" sz="700">
              <a:solidFill>
                <a:srgbClr val="FFFFFF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58519A-34FD-415A-A116-9771B46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805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15817F-F942-4695-8E5F-913EB565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 Probabilidad y estadística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98B0C6-7FC0-427D-85C8-FCAE65A5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Repaso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C8ABAC-C8D0-41C8-86A5-C260F16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15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C857CD96-50EB-42CF-81F0-135748280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Cualquier propiedad o descriptor que pueda tomar múltiples valores</a:t>
                </a:r>
              </a:p>
              <a:p>
                <a:r>
                  <a:rPr lang="es-MX" dirty="0"/>
                  <a:t>Se puede pensar como una pregunta a la cual el valor es la respuesta.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b="0" dirty="0"/>
                  <a:t> cuando el contexto sea obvio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Pueden ser discretas (o categóricas) o continuas</a:t>
                </a:r>
              </a:p>
              <a:p>
                <a:pPr lvl="1"/>
                <a:r>
                  <a:rPr lang="es-MX" b="0" dirty="0"/>
                  <a:t>Discretas toman un valor dentro de un conjunto finito o infinito contable</a:t>
                </a:r>
              </a:p>
              <a:p>
                <a:pPr lvl="1"/>
                <a:r>
                  <a:rPr lang="es-MX" dirty="0"/>
                  <a:t>Las continuas toman un valor dentro de un conjunto infinito en una escala continua</a:t>
                </a:r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C857CD96-50EB-42CF-81F0-135748280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13" b="-24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C0338F1-EE07-4106-9ADB-2B960EF7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55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1.3.2 Eventos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DA1741E-9772-4D38-B935-026A00FBA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 evento es cualquier asignación de un valor o de un conjunto de valores a una variable o conjunto de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b="0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En contraste con el habla coloquial en el que evento requiere que haya algún cambio.</a:t>
                </a:r>
              </a:p>
              <a:p>
                <a:r>
                  <a:rPr lang="es-MX" b="0" dirty="0"/>
                  <a:t>Cualquier enunciado declarativo (V o F) es un evento.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DA1741E-9772-4D38-B935-026A00FBA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62447B0-513D-4760-8837-7566C387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93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CB7C96-E2DA-4997-B5AF-4A0743491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 probabilidad de que algún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ocurra, dado que </a:t>
                </a:r>
                <a:r>
                  <a:rPr lang="es-MX" b="1" dirty="0"/>
                  <a:t>sabemos</a:t>
                </a:r>
                <a:r>
                  <a:rPr lang="es-MX" dirty="0"/>
                  <a:t> que algún otro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ha ocurrido.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  <a:p>
                <a:r>
                  <a:rPr lang="es-MX" dirty="0"/>
                  <a:t>Al tratar con probabilidades representadas por frecuencias en un conjunto de datos, uno puede pensar en condicionar como </a:t>
                </a:r>
                <a:r>
                  <a:rPr lang="es-MX" b="1" dirty="0"/>
                  <a:t>filtrar</a:t>
                </a:r>
                <a:r>
                  <a:rPr lang="es-MX" dirty="0"/>
                  <a:t> con base en el valor de una o más variables.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CB7C96-E2DA-4997-B5AF-4A0743491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6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3BACABA-FEA2-4B35-BB1D-656565D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70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43391"/>
              </p:ext>
            </p:extLst>
          </p:nvPr>
        </p:nvGraphicFramePr>
        <p:xfrm>
          <a:off x="3386667" y="1842507"/>
          <a:ext cx="541866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18-29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20 539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&gt;=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3446781" y="4500872"/>
                <a:ext cx="47594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81" y="4500872"/>
                <a:ext cx="475944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74BDC4C-E07F-4EE7-B556-EFCEC191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91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75656"/>
              </p:ext>
            </p:extLst>
          </p:nvPr>
        </p:nvGraphicFramePr>
        <p:xfrm>
          <a:off x="3386667" y="1842507"/>
          <a:ext cx="541866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18-29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20 539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&gt;=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3446781" y="4500872"/>
                <a:ext cx="5298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0.38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81" y="4500872"/>
                <a:ext cx="52984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9278174-E3F8-4DFC-9C20-9D429AF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20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3507"/>
              </p:ext>
            </p:extLst>
          </p:nvPr>
        </p:nvGraphicFramePr>
        <p:xfrm>
          <a:off x="838200" y="1574800"/>
          <a:ext cx="541866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0.38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/>
              <p:nvPr/>
            </p:nvSpPr>
            <p:spPr>
              <a:xfrm>
                <a:off x="1979341" y="4187283"/>
                <a:ext cx="75382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&lt;45 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𝐸𝑑𝑎𝑑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𝑣𝑜𝑡𝑎𝑛𝑡𝑒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&gt;29)= ?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41" y="4187283"/>
                <a:ext cx="75382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EC66C4-047C-4E1F-A48C-A08A434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808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74800"/>
          <a:ext cx="541866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0.38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/>
              <p:nvPr/>
            </p:nvSpPr>
            <p:spPr>
              <a:xfrm>
                <a:off x="1979341" y="4187283"/>
                <a:ext cx="83081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&lt;45 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𝐸𝑑𝑎𝑑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𝑣𝑜𝑡𝑎𝑛𝑡𝑒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&gt;29) =0.27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41" y="4187283"/>
                <a:ext cx="83081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3CBC11-98D5-40B0-843A-06D75D78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687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19DE0-3AD4-4954-A8FA-A2D904EF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099B2-D4CC-49AC-B8A9-E3AA1862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Considera la tabla siguiente que muestra la relación entre género y nivel educativo.</a:t>
            </a:r>
          </a:p>
          <a:p>
            <a:endParaRPr lang="es-MX" dirty="0"/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tener media superior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tener media superior o ser mujer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tener media superior dado que se es mujer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ser mujer dado que se tiene media superior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4BFF2-0F5A-47F8-8B8A-E0896E9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36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62F5B7B-8FD4-4789-B7E4-D55AA15A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MX" dirty="0"/>
              <a:t>1.1 ¿Por qué estudiar causalidad?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A2A3D07-F72B-4728-87EC-0868979C8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1BC8C-46AE-4CBA-BF7A-0CCB9F6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432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9391B-1F91-4F0E-AF75-0D362064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del ejercicio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A93F0A8-9C04-47CD-A3A2-D9A77AEFB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80576"/>
              </p:ext>
            </p:extLst>
          </p:nvPr>
        </p:nvGraphicFramePr>
        <p:xfrm>
          <a:off x="959005" y="1779312"/>
          <a:ext cx="10627112" cy="3606800"/>
        </p:xfrm>
        <a:graphic>
          <a:graphicData uri="http://schemas.openxmlformats.org/drawingml/2006/table">
            <a:tbl>
              <a:tblPr firstRow="1" bandRow="1"/>
              <a:tblGrid>
                <a:gridCol w="3627149">
                  <a:extLst>
                    <a:ext uri="{9D8B030D-6E8A-4147-A177-3AD203B41FA5}">
                      <a16:colId xmlns:a16="http://schemas.microsoft.com/office/drawing/2014/main" val="645557330"/>
                    </a:ext>
                  </a:extLst>
                </a:gridCol>
                <a:gridCol w="3457592">
                  <a:extLst>
                    <a:ext uri="{9D8B030D-6E8A-4147-A177-3AD203B41FA5}">
                      <a16:colId xmlns:a16="http://schemas.microsoft.com/office/drawing/2014/main" val="3233511562"/>
                    </a:ext>
                  </a:extLst>
                </a:gridCol>
                <a:gridCol w="3542371">
                  <a:extLst>
                    <a:ext uri="{9D8B030D-6E8A-4147-A177-3AD203B41FA5}">
                      <a16:colId xmlns:a16="http://schemas.microsoft.com/office/drawing/2014/main" val="148399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Género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Máximo nivel educativo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Ocurrencia </a:t>
                      </a: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(en cientos de miles)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18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 terminó la media superior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Media superior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1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Universidad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55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Posgrado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83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terminó la media superior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Media superior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3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Universidad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763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32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Posgrado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58464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AD439F1-855B-4983-A83D-2A83A49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619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1.3.4 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Puede ocurrir que la probabilidad de un evento permanezca sin alteración con la observación de otro.</a:t>
                </a:r>
              </a:p>
              <a:p>
                <a:r>
                  <a:rPr lang="es-MX" b="0" dirty="0"/>
                  <a:t>Los eventos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b="0" dirty="0"/>
                  <a:t> y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b="0" dirty="0"/>
                  <a:t> son independientes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El </a:t>
                </a:r>
                <a:r>
                  <a:rPr lang="es-MX" b="1" dirty="0"/>
                  <a:t>saber</a:t>
                </a:r>
                <a:r>
                  <a:rPr lang="es-MX" dirty="0"/>
                  <a:t> que ocurrió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no nos dice nada sobre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Cuando no se cumple,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</a:t>
                </a:r>
                <a:r>
                  <a:rPr lang="es-MX" i="1" dirty="0"/>
                  <a:t>dependientes</a:t>
                </a:r>
              </a:p>
              <a:p>
                <a:r>
                  <a:rPr lang="es-MX" dirty="0"/>
                  <a:t>Independencia es simétrica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4B3B97-B95D-4720-8936-0D3FBD4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60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1.3.4 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MX" dirty="0"/>
                  <a:t>Dos eventos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</a:t>
                </a:r>
                <a:r>
                  <a:rPr lang="es-MX" b="1" dirty="0"/>
                  <a:t>condicionalmente independientes</a:t>
                </a:r>
                <a:r>
                  <a:rPr lang="es-MX" dirty="0"/>
                  <a:t> dados un tercer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si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Al lidiar con conjuntos de datos o tablas de probabilidades,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condicionalmente independientes dados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independientes en el nuevo conjunto de datos creado al filtrar 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.</a:t>
                </a:r>
              </a:p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independientes en el conjunto de datos original sin filtrar, se dice que son </a:t>
                </a:r>
                <a:r>
                  <a:rPr lang="es-MX" b="1" dirty="0"/>
                  <a:t>marginalmente independientes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59" r="-1739" b="-10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119D6-C757-4549-8466-7BA2B2A8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04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1.3.4 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Como los eventos, las variables también pueden ser independientes o dependientes unas de las otras.</a:t>
                </a:r>
              </a:p>
              <a:p>
                <a:r>
                  <a:rPr lang="es-MX" dirty="0"/>
                  <a:t>Se considera que dos variables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son independientes si </a:t>
                </a:r>
                <a:r>
                  <a:rPr lang="es-MX" b="1" dirty="0"/>
                  <a:t>para cada par de valores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 que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puedan tomar, se tiene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Si para </a:t>
                </a:r>
                <a:r>
                  <a:rPr lang="es-MX" b="1" dirty="0"/>
                  <a:t>cualquier</a:t>
                </a:r>
                <a:r>
                  <a:rPr lang="es-MX" dirty="0"/>
                  <a:t> par de valores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, la igualdad no se mantiene, entonces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son dependientes.</a:t>
                </a:r>
                <a:endParaRPr lang="es-MX" b="1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60" r="-22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C2021-97E4-4043-AAC3-ABE9A810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28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1.3.5 Distribuciones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Una distribución de probabilidad para una variable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 el conjunto de probabilidades asignado a cada posible valor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lvl="1"/>
                <a:r>
                  <a:rPr lang="es-MX" dirty="0"/>
                  <a:t>Ejemplo: 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puede tomar los valores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1, 2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dirty="0"/>
                  <a:t>, una distribución de probabilidad sería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=1) = 0.5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=2) =0.25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=3) = 0.25</m:t>
                    </m:r>
                  </m:oMath>
                </a14:m>
                <a:endParaRPr lang="es-MX" dirty="0"/>
              </a:p>
              <a:p>
                <a:r>
                  <a:rPr lang="es-MX" dirty="0"/>
                  <a:t>Las probabilidades deben</a:t>
                </a:r>
              </a:p>
              <a:p>
                <a:pPr lvl="1"/>
                <a:r>
                  <a:rPr lang="es-MX" dirty="0"/>
                  <a:t>estar en [0, 1]</a:t>
                </a:r>
              </a:p>
              <a:p>
                <a:pPr lvl="1"/>
                <a:r>
                  <a:rPr lang="es-MX" dirty="0"/>
                  <a:t>sumar 1</a:t>
                </a:r>
              </a:p>
              <a:p>
                <a:pPr marL="0" indent="0">
                  <a:buNone/>
                </a:pPr>
                <a:r>
                  <a:rPr lang="es-MX" dirty="0"/>
                  <a:t> 		</a:t>
                </a: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14" r="-20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36A2671-79D2-4B23-B163-D1F5D7B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35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1.3.5 Distribuciones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variables continuas, la distribución de probabilidad para una variable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representada por una función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llamada función de densidad de probabilidad.</a:t>
                </a:r>
              </a:p>
              <a:p>
                <a:r>
                  <a:rPr lang="es-MX" dirty="0"/>
                  <a:t>Cuando se grafica la PDF, la probabilidad de que el valor de la variable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esté entre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dirty="0"/>
                  <a:t> es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s-MX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5A15D6-728B-49B9-A536-4D59A7EC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77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1.3.5 Distribuciones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MX" dirty="0"/>
                  <a:t>Conjuntos de variables también pueden tener distribuciones de probabilidad, llamadas </a:t>
                </a:r>
                <a:r>
                  <a:rPr lang="es-MX" b="1" dirty="0"/>
                  <a:t>probabilidades conjuntas</a:t>
                </a:r>
                <a:r>
                  <a:rPr lang="es-MX" dirty="0"/>
                  <a:t>.</a:t>
                </a:r>
              </a:p>
              <a:p>
                <a:pPr algn="just"/>
                <a:r>
                  <a:rPr lang="es-MX" dirty="0"/>
                  <a:t>Las distribución conjunta de un conjunto de variables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dirty="0"/>
                  <a:t> es el conjunto de probabilidades de cada posible combinación de valores de variable 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dirty="0"/>
                  <a:t>.</a:t>
                </a:r>
              </a:p>
              <a:p>
                <a:pPr lvl="1" algn="just"/>
                <a:r>
                  <a:rPr lang="es-MX" dirty="0"/>
                  <a:t>Ejemplo: 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conjunto de dos variables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, cada uno de los cuales puede tomar dos valores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dirty="0"/>
                  <a:t> entonces una posible distribución conjunta 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=1) = 0.2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=2) = 0.1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=1) = 0.5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=2) = 0.2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8B0B0FD-EC7C-4833-8BA5-6529E14F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 dos eventos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mutuamente excluyentes: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Se sigue que para cualesquiera dos eventos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En general, para cualesquiera eventos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 tal que exactamente uno de los eventos deben ser ciertos (una partición), se tiene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457200" lvl="1" indent="0" algn="ctr">
                  <a:buNone/>
                </a:pPr>
                <a:r>
                  <a:rPr lang="es-MX" dirty="0"/>
                  <a:t>		</a:t>
                </a: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5C750D-C6B8-4D8C-A5C9-03DBF19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85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Calcular la probabilidad de un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al sumar sus probabilidades sobre todos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se llama </a:t>
                </a:r>
                <a:r>
                  <a:rPr lang="es-MX" b="1" dirty="0"/>
                  <a:t>marginalizar</a:t>
                </a:r>
                <a:r>
                  <a:rPr lang="es-MX" dirty="0"/>
                  <a:t> sobre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y la probabilidad resultante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dirty="0"/>
                  <a:t>se llama la </a:t>
                </a:r>
                <a:r>
                  <a:rPr lang="es-MX" b="1" dirty="0"/>
                  <a:t>probabilidad marginal</a:t>
                </a:r>
                <a:r>
                  <a:rPr lang="es-MX" dirty="0"/>
                  <a:t>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.</a:t>
                </a:r>
              </a:p>
              <a:p>
                <a:endParaRPr lang="es-MX" dirty="0"/>
              </a:p>
              <a:p>
                <a:r>
                  <a:rPr lang="es-MX" dirty="0"/>
                  <a:t>Si se sabe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, se puede deducir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A5E5ED9-9C34-42AA-B053-D1C9BEA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4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0" dirty="0"/>
                  <a:t>La definición formal de probabilidad condicional</a:t>
                </a:r>
              </a:p>
              <a:p>
                <a:pPr marL="0" indent="0" algn="ctr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dirty="0"/>
                  <a:t>se puede justificar al ver el condicionar como una operación de filtrado.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D8B6A4-E1D3-44C1-9151-730B65B2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4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1A7077-0954-4C8E-946C-16DF777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EDA3CEB-C2BA-4477-9C12-42F66C82FB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415" y="1523207"/>
            <a:ext cx="4170751" cy="4146550"/>
          </a:xfrm>
        </p:spPr>
      </p:pic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2D9AA39A-3EF8-4548-855D-436FE20BA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2307" y="1523207"/>
            <a:ext cx="3916585" cy="414655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9465723-AAE5-4CD3-81E3-CC3D69B235FA}"/>
              </a:ext>
            </a:extLst>
          </p:cNvPr>
          <p:cNvSpPr txBox="1"/>
          <p:nvPr/>
        </p:nvSpPr>
        <p:spPr>
          <a:xfrm>
            <a:off x="6652307" y="5669757"/>
            <a:ext cx="5427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4"/>
              </a:rPr>
              <a:t>https://twitter.com/NYTHealth/status/1208754010422939650</a:t>
            </a:r>
            <a:endParaRPr lang="es-MX" sz="14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CEC7C-2BD3-4E9C-A768-08A4A36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9443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dirty="0"/>
                  <a:t>:</a:t>
                </a:r>
              </a:p>
              <a:p>
                <a:pPr lvl="1"/>
                <a:r>
                  <a:rPr lang="es-MX" dirty="0"/>
                  <a:t>La representación numérica de independencia en la distribución de probabilidad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lvl="1"/>
                <a:r>
                  <a:rPr lang="es-MX" dirty="0"/>
                  <a:t>Regla de Bayes 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905F05-4D61-4CF4-BB7E-E668092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5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1A60F-0E69-47F2-B51C-11B2E89F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Momios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ED5FF-1BB9-0A98-56F4-E4FB4ECF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DC6D15-9388-5111-0560-8BB5C20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793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2800" dirty="0"/>
                  <a:t>Se puede entonces expresar la ley de probabilida</a:t>
                </a:r>
                <a:r>
                  <a:rPr lang="es-MX" dirty="0"/>
                  <a:t>d total como una suma ponderada de probabilidades condicionales: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/>
              </a:p>
              <a:p>
                <a:r>
                  <a:rPr lang="es-MX" dirty="0"/>
                  <a:t>A esto le llamamos condicionar 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275811-D603-48AD-89EA-1AEB3ED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4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7904D-ECFB-4CCF-B000-D33B1D66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1.3.7 Usando la regla de Bayes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D5ACD-7547-434F-AEA1-D360F1E19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913FD-96CE-4CBA-8E19-524DAA5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709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BF68-9B6D-40A5-B45D-CF33A97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1.3.8 Valores esperados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AA8BC-89AD-450C-9050-AA30498FF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1AC14-2C8B-4CFE-A7B0-9A1DD8E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4835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BEA84F-B9CD-164A-A809-FAE7B256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81" y="3580692"/>
            <a:ext cx="2277533" cy="5755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F910-8931-8D40-86C8-206D648F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835005"/>
            <a:ext cx="9144000" cy="5928362"/>
          </a:xfrm>
        </p:spPr>
        <p:txBody>
          <a:bodyPr>
            <a:normAutofit/>
          </a:bodyPr>
          <a:lstStyle/>
          <a:p>
            <a:r>
              <a:rPr lang="en-US" sz="1600" dirty="0"/>
              <a:t>An </a:t>
            </a:r>
            <a:r>
              <a:rPr lang="en-US" sz="1600" dirty="0">
                <a:solidFill>
                  <a:srgbClr val="FF0000"/>
                </a:solidFill>
              </a:rPr>
              <a:t>expected value </a:t>
            </a:r>
            <a:r>
              <a:rPr lang="en-US" sz="1600" dirty="0"/>
              <a:t>(or </a:t>
            </a:r>
            <a:r>
              <a:rPr lang="en-US" sz="1600" dirty="0">
                <a:solidFill>
                  <a:srgbClr val="FF0000"/>
                </a:solidFill>
              </a:rPr>
              <a:t>mean</a:t>
            </a:r>
            <a:r>
              <a:rPr lang="en-US" sz="1600" dirty="0"/>
              <a:t>) is a synthetic summary of a distribution</a:t>
            </a:r>
          </a:p>
          <a:p>
            <a:r>
              <a:rPr lang="en-US" sz="1600" dirty="0"/>
              <a:t>For a discrete variable </a:t>
            </a:r>
            <a:r>
              <a:rPr lang="en-US" sz="1600" i="1" dirty="0"/>
              <a:t>X</a:t>
            </a:r>
            <a:r>
              <a:rPr lang="en-US" sz="1600" dirty="0"/>
              <a:t>, it is defined as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800" dirty="0"/>
              <a:t>It is an index of the typical </a:t>
            </a:r>
            <a:r>
              <a:rPr lang="en-US" sz="1800" dirty="0">
                <a:solidFill>
                  <a:srgbClr val="FF0000"/>
                </a:solidFill>
              </a:rPr>
              <a:t>location</a:t>
            </a:r>
            <a:r>
              <a:rPr lang="en-US" sz="1800" dirty="0"/>
              <a:t> of </a:t>
            </a:r>
            <a:r>
              <a:rPr lang="en-US" sz="1800" i="1" dirty="0"/>
              <a:t>X</a:t>
            </a:r>
          </a:p>
          <a:p>
            <a:r>
              <a:rPr lang="en-US" sz="2000" dirty="0"/>
              <a:t>Example: for a fair six-sided die (distribution is uniform: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=</a:t>
            </a:r>
            <a:r>
              <a:rPr lang="en-US" sz="2000" i="1" dirty="0" err="1"/>
              <a:t>i</a:t>
            </a:r>
            <a:r>
              <a:rPr lang="en-US" sz="2000" dirty="0"/>
              <a:t>)=1/6 for all </a:t>
            </a:r>
            <a:r>
              <a:rPr lang="en-US" sz="2000" i="1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 </a:t>
            </a:r>
          </a:p>
          <a:p>
            <a:r>
              <a:rPr lang="en-US" sz="2000" dirty="0"/>
              <a:t>The situation is analogous for any function </a:t>
            </a:r>
            <a:r>
              <a:rPr lang="en-US" sz="2000" i="1" dirty="0"/>
              <a:t>g</a:t>
            </a:r>
            <a:r>
              <a:rPr lang="en-US" sz="2000" dirty="0"/>
              <a:t> of </a:t>
            </a:r>
            <a:r>
              <a:rPr lang="en-US" sz="2000" i="1" dirty="0"/>
              <a:t>X</a:t>
            </a:r>
            <a:r>
              <a:rPr lang="en-US" sz="2000" dirty="0"/>
              <a:t>: </a:t>
            </a:r>
          </a:p>
          <a:p>
            <a:endParaRPr lang="en-US" sz="2000" dirty="0"/>
          </a:p>
          <a:p>
            <a:r>
              <a:rPr lang="en-US" sz="2000" dirty="0"/>
              <a:t>Example: rolling a die you get the square of </a:t>
            </a:r>
            <a:r>
              <a:rPr lang="en-US" sz="2000" i="1" dirty="0"/>
              <a:t>X</a:t>
            </a:r>
            <a:r>
              <a:rPr lang="en-US" sz="2000" dirty="0"/>
              <a:t> in $, i.e., </a:t>
            </a:r>
            <a:r>
              <a:rPr lang="en-US" sz="2000" i="1" dirty="0"/>
              <a:t>g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)=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1600" dirty="0"/>
              <a:t> </a:t>
            </a:r>
          </a:p>
          <a:p>
            <a:pPr lvl="1"/>
            <a:endParaRPr lang="en-US" sz="1600" dirty="0"/>
          </a:p>
          <a:p>
            <a:r>
              <a:rPr lang="en-US" sz="2000" dirty="0"/>
              <a:t>We can also use conditional expected values, e.g.: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4AEC5-7378-9241-B23E-B882765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Expected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730DF-3350-5048-ACC4-CC240B8C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36" y="1472994"/>
            <a:ext cx="2381250" cy="616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A3965-0EDC-7E4C-83B5-ACAB57D0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98" y="3052846"/>
            <a:ext cx="6566388" cy="431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FFE25-04DD-3C45-8A78-E9274C198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798" y="4702899"/>
            <a:ext cx="7739733" cy="45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027EE7-C66A-3A44-8320-A065C2FB4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381" y="5394496"/>
            <a:ext cx="3670300" cy="6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BC0F8-3BF9-445B-8817-DFE9A24C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1.3.9 Varianza y covarianza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F22D9-0B6F-4FF8-B185-DCA09D4F1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836C4-33CD-46F8-A8A1-D8378A3E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614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AEC5-7378-9241-B23E-B882765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F910-8931-8D40-86C8-206D648F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0" y="815338"/>
            <a:ext cx="9144000" cy="5928362"/>
          </a:xfrm>
        </p:spPr>
        <p:txBody>
          <a:bodyPr>
            <a:normAutofit/>
          </a:bodyPr>
          <a:lstStyle/>
          <a:p>
            <a:r>
              <a:rPr lang="en-US" sz="2000" dirty="0"/>
              <a:t>Other than location, we need indexes of dispersion</a:t>
            </a:r>
          </a:p>
          <a:p>
            <a:pPr lvl="1"/>
            <a:r>
              <a:rPr lang="en-US" sz="1600" dirty="0"/>
              <a:t>They measure how much a distribution is spread out</a:t>
            </a:r>
          </a:p>
          <a:p>
            <a:r>
              <a:rPr lang="en-US" sz="2000" dirty="0"/>
              <a:t>Denote by 𝜇 the expectation </a:t>
            </a:r>
            <a:r>
              <a:rPr lang="en-US" sz="2000" i="1" dirty="0"/>
              <a:t>E</a:t>
            </a:r>
            <a:r>
              <a:rPr lang="en-US" sz="2000" dirty="0"/>
              <a:t>[</a:t>
            </a:r>
            <a:r>
              <a:rPr lang="en-US" sz="2000" i="1" dirty="0"/>
              <a:t>X</a:t>
            </a:r>
            <a:r>
              <a:rPr lang="en-US" sz="2000" dirty="0"/>
              <a:t>]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variance</a:t>
            </a:r>
            <a:r>
              <a:rPr lang="en-US" sz="2000" dirty="0"/>
              <a:t> of </a:t>
            </a:r>
            <a:r>
              <a:rPr lang="en-US" sz="2000" i="1" dirty="0"/>
              <a:t>X</a:t>
            </a:r>
            <a:r>
              <a:rPr lang="en-US" sz="2000" dirty="0"/>
              <a:t> is the mean squared distance from the mean: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standard deviation </a:t>
            </a:r>
            <a:r>
              <a:rPr lang="en-US" sz="2000" dirty="0"/>
              <a:t>𝜎</a:t>
            </a:r>
            <a:r>
              <a:rPr lang="en-US" sz="2000" i="1" baseline="-25000" dirty="0"/>
              <a:t>X</a:t>
            </a:r>
            <a:r>
              <a:rPr lang="en-US" sz="2000" dirty="0"/>
              <a:t> of </a:t>
            </a:r>
            <a:r>
              <a:rPr lang="en-US" sz="2000" i="1" dirty="0"/>
              <a:t>X</a:t>
            </a:r>
            <a:r>
              <a:rPr lang="en-US" sz="2000" dirty="0"/>
              <a:t> is just the square root of the variance</a:t>
            </a:r>
          </a:p>
          <a:p>
            <a:r>
              <a:rPr lang="en-US" sz="2000" dirty="0"/>
              <a:t>Example using Table 1.3, and with X = “under-45 voters’ age”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1600" dirty="0"/>
              <a:t>This means that choosing a voter under 45 at</a:t>
            </a:r>
            <a:br>
              <a:rPr lang="en-US" sz="1600" dirty="0"/>
            </a:br>
            <a:r>
              <a:rPr lang="en-US" sz="1600" dirty="0"/>
              <a:t>random, chances are high that their age will be</a:t>
            </a:r>
            <a:br>
              <a:rPr lang="en-US" sz="1600" dirty="0"/>
            </a:br>
            <a:r>
              <a:rPr lang="en-US" sz="1600" dirty="0"/>
              <a:t>within 6.56 years from the mean age (31.5)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8942C-04F4-E041-ABF3-A7812BAD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1" y="2338918"/>
            <a:ext cx="2164953" cy="319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0B53F8-873F-1149-968A-E40397C9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67" y="3619049"/>
            <a:ext cx="5291667" cy="1139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A34849-9CC0-404A-8A7E-FFDEBAB3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978036"/>
            <a:ext cx="2590799" cy="37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8F069-400D-794D-A4A1-37C446C92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1" y="4000500"/>
            <a:ext cx="3764676" cy="20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AEC5-7378-9241-B23E-B882765C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F910-8931-8D40-86C8-206D648F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15338"/>
            <a:ext cx="10401300" cy="5928362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covariance</a:t>
            </a:r>
            <a:r>
              <a:rPr lang="en-US" sz="1800" dirty="0"/>
              <a:t> is the expectation of the product (</a:t>
            </a:r>
            <a:r>
              <a:rPr lang="en-US" sz="1800" i="1" dirty="0"/>
              <a:t>X</a:t>
            </a:r>
            <a:r>
              <a:rPr lang="en-US" sz="1800" dirty="0"/>
              <a:t>-</a:t>
            </a:r>
            <a:r>
              <a:rPr lang="en-US" sz="1800" i="1" dirty="0"/>
              <a:t>E</a:t>
            </a:r>
            <a:r>
              <a:rPr lang="en-US" sz="1800" dirty="0"/>
              <a:t>[</a:t>
            </a:r>
            <a:r>
              <a:rPr lang="en-US" sz="1800" i="1" dirty="0"/>
              <a:t>X</a:t>
            </a:r>
            <a:r>
              <a:rPr lang="en-US" sz="1800" dirty="0"/>
              <a:t>])(</a:t>
            </a:r>
            <a:r>
              <a:rPr lang="en-US" sz="1800" i="1" dirty="0"/>
              <a:t>Y</a:t>
            </a:r>
            <a:r>
              <a:rPr lang="en-US" sz="1800" dirty="0"/>
              <a:t>-</a:t>
            </a:r>
            <a:r>
              <a:rPr lang="en-US" sz="1800" i="1" dirty="0"/>
              <a:t>E</a:t>
            </a:r>
            <a:r>
              <a:rPr lang="en-US" sz="1800" dirty="0"/>
              <a:t>[</a:t>
            </a:r>
            <a:r>
              <a:rPr lang="en-US" sz="1800" i="1" dirty="0"/>
              <a:t>Y</a:t>
            </a:r>
            <a:r>
              <a:rPr lang="en-US" sz="1800" dirty="0"/>
              <a:t>]):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2000" dirty="0"/>
              <a:t>It measures how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vary together</a:t>
            </a:r>
          </a:p>
          <a:p>
            <a:pPr lvl="1"/>
            <a:r>
              <a:rPr lang="en-US" sz="2000" dirty="0"/>
              <a:t>I.e., the extent to which they are associated but </a:t>
            </a:r>
            <a:r>
              <a:rPr lang="en-US" sz="2000" dirty="0">
                <a:solidFill>
                  <a:srgbClr val="FF0000"/>
                </a:solidFill>
              </a:rPr>
              <a:t>only in a linear way</a:t>
            </a:r>
            <a:endParaRPr lang="en-US" sz="2000" dirty="0"/>
          </a:p>
          <a:p>
            <a:pPr lvl="2"/>
            <a:r>
              <a:rPr lang="en-US" sz="1400" dirty="0"/>
              <a:t>It means how well a straight line captures how </a:t>
            </a:r>
            <a:r>
              <a:rPr lang="en-US" sz="1400" i="1" dirty="0"/>
              <a:t>Y</a:t>
            </a:r>
            <a:r>
              <a:rPr lang="en-US" sz="1400" dirty="0"/>
              <a:t> varies as </a:t>
            </a:r>
            <a:r>
              <a:rPr lang="en-US" sz="1400" i="1" dirty="0"/>
              <a:t>X</a:t>
            </a:r>
            <a:r>
              <a:rPr lang="en-US" sz="1400" dirty="0"/>
              <a:t> changes</a:t>
            </a:r>
          </a:p>
          <a:p>
            <a:pPr lvl="2"/>
            <a:endParaRPr lang="en-US" sz="1400" dirty="0"/>
          </a:p>
          <a:p>
            <a:r>
              <a:rPr lang="en-US" sz="1800" dirty="0"/>
              <a:t>The covariance is often normalized to yield the </a:t>
            </a:r>
            <a:r>
              <a:rPr lang="en-US" sz="1800" dirty="0">
                <a:solidFill>
                  <a:srgbClr val="FF0000"/>
                </a:solidFill>
              </a:rPr>
              <a:t>correlation coefficient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It takes values in [-1,1]</a:t>
            </a:r>
          </a:p>
          <a:p>
            <a:pPr lvl="1"/>
            <a:r>
              <a:rPr lang="en-US" sz="2000" dirty="0"/>
              <a:t>1 means perfect correlation, -1 anticorrelation and 0 no correlation</a:t>
            </a:r>
          </a:p>
          <a:p>
            <a:pPr lvl="1"/>
            <a:r>
              <a:rPr lang="en-US" sz="2000" dirty="0"/>
              <a:t>It is the slope of the best fit line after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normalized by their </a:t>
            </a:r>
            <a:r>
              <a:rPr lang="en-US" sz="2000" dirty="0" err="1"/>
              <a:t>stdevs</a:t>
            </a:r>
            <a:endParaRPr lang="en-US" sz="2000" dirty="0"/>
          </a:p>
          <a:p>
            <a:pPr lvl="1"/>
            <a:r>
              <a:rPr lang="en-US" sz="2000" dirty="0"/>
              <a:t>0 correlation does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mean independence in general</a:t>
            </a:r>
          </a:p>
          <a:p>
            <a:pPr lvl="1"/>
            <a:r>
              <a:rPr lang="en-US" sz="2000" dirty="0"/>
              <a:t>Independence implies 0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16067-4345-EB4F-8252-68775C55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27" y="1424062"/>
            <a:ext cx="3545199" cy="377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1CB8E-C43A-1447-8A2A-009F0CBE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25" y="3676177"/>
            <a:ext cx="1474871" cy="6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1B93-3F49-4699-A6B4-7B11C34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1.3.10 Regresión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71860-E42E-4016-AB2E-65AFF3B9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A95CF-729C-4605-B7A9-4DFC58AE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19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5224-882E-4F6F-8F8D-77CBEB3D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1327262-0D2F-4861-B088-C76A7BB9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 que dice la noticia…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82D0EF0-A8B6-4F4F-9897-28E124E47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878139"/>
            <a:ext cx="5500209" cy="1128596"/>
          </a:xfr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941DC14-0D34-4CA9-AD01-8878AFEE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Lo que decía el estudio…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EBFCA4C-FD49-499C-B7BA-4022409913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00209" y="2672052"/>
            <a:ext cx="6405928" cy="2122537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5545A6-09D3-428F-B7F6-CAD62EF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7580A8-BEE0-4229-B97A-996B134E80F3}"/>
              </a:ext>
            </a:extLst>
          </p:cNvPr>
          <p:cNvSpPr txBox="1"/>
          <p:nvPr/>
        </p:nvSpPr>
        <p:spPr>
          <a:xfrm>
            <a:off x="285863" y="4749422"/>
            <a:ext cx="54278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4"/>
              </a:rPr>
              <a:t>https://www.unotv.com/ciencia-y-tecnologia/no-desayunar-puede-traer-riesgos-para-la-salud-esto-dice-harvard/</a:t>
            </a:r>
            <a:endParaRPr lang="es-MX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DA0C3C-7FCA-4ACC-A421-111CAF8F3217}"/>
              </a:ext>
            </a:extLst>
          </p:cNvPr>
          <p:cNvSpPr txBox="1"/>
          <p:nvPr/>
        </p:nvSpPr>
        <p:spPr>
          <a:xfrm>
            <a:off x="6134282" y="5118754"/>
            <a:ext cx="542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5"/>
              </a:rPr>
              <a:t>https://www.health.harvard.edu/nutrition/adults-who-skip-morning-meal-likely-to-miss-out-on-nutrients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9925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B05E9-670F-4AD1-8EFC-16BF5294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3582E7C-7676-41EE-A658-6D5A4F56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072" y="1825625"/>
            <a:ext cx="4131856" cy="40465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40C48-57DC-41FE-A952-C9054A2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437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0EDFC-F33F-40FA-8E3F-77A029B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3582E7C-7676-41EE-A658-6D5A4F56E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2012" y="1825625"/>
            <a:ext cx="4233976" cy="4146550"/>
          </a:xfr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03A1E6B-4CA7-4ECD-9917-7CF31F879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55239"/>
            <a:ext cx="5181600" cy="328732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40C48-57DC-41FE-A952-C9054A2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511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0EDFC-F33F-40FA-8E3F-77A029B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40C48-57DC-41FE-A952-C9054A2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52</a:t>
            </a:fld>
            <a:endParaRPr lang="es-MX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9DE8D93-A11B-4E51-9636-7C5FE8725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1385"/>
            <a:ext cx="5181600" cy="3135030"/>
          </a:xfrm>
        </p:spPr>
      </p:pic>
      <p:pic>
        <p:nvPicPr>
          <p:cNvPr id="11" name="Marcador de contenido 6">
            <a:extLst>
              <a:ext uri="{FF2B5EF4-FFF2-40B4-BE49-F238E27FC236}">
                <a16:creationId xmlns:a16="http://schemas.microsoft.com/office/drawing/2014/main" id="{F356076F-A767-4DF4-B776-B0E4EA0DA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55239"/>
            <a:ext cx="5181600" cy="3287321"/>
          </a:xfrm>
        </p:spPr>
      </p:pic>
    </p:spTree>
    <p:extLst>
      <p:ext uri="{BB962C8B-B14F-4D97-AF65-F5344CB8AC3E}">
        <p14:creationId xmlns:p14="http://schemas.microsoft.com/office/powerpoint/2010/main" val="58223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1.3.11 Regresión múltiple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D9E0-C63B-4405-9C9F-A7FE47C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396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9938F2-A8A6-1112-9B37-BA1539C6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1.3.11 Regresión múltiple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A2FDC143-1815-720E-0629-64664046C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Es un modelo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dirty="0"/>
              </a:p>
              <a:p>
                <a:r>
                  <a:rPr lang="es-MX" dirty="0"/>
                  <a:t>Supuestos</a:t>
                </a:r>
              </a:p>
              <a:p>
                <a:pPr lvl="1"/>
                <a:r>
                  <a:rPr lang="es-MX" dirty="0"/>
                  <a:t>Linealidad</a:t>
                </a:r>
              </a:p>
              <a:p>
                <a:pPr lvl="1"/>
                <a:r>
                  <a:rPr lang="es-MX" dirty="0"/>
                  <a:t>Independencia</a:t>
                </a:r>
              </a:p>
              <a:p>
                <a:pPr lvl="1"/>
                <a:r>
                  <a:rPr lang="es-MX" dirty="0"/>
                  <a:t>Normalidad (residuos)</a:t>
                </a:r>
              </a:p>
              <a:p>
                <a:pPr lvl="1"/>
                <a:r>
                  <a:rPr lang="es-MX" dirty="0"/>
                  <a:t>Error homocedasticidad</a:t>
                </a:r>
              </a:p>
              <a:p>
                <a:r>
                  <a:rPr lang="es-MX" dirty="0"/>
                  <a:t>Lineal?</a:t>
                </a:r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A2FDC143-1815-720E-0629-64664046C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AE6C8-7272-B198-F000-01195BB8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6214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F3B1B-A124-81EC-D13E-75A3F5C2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1.3.11 Regresión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CED77-64E2-5013-D4DA-2776D3D2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Minimización de MSE</a:t>
            </a:r>
          </a:p>
          <a:p>
            <a:endParaRPr lang="es-MX" dirty="0"/>
          </a:p>
          <a:p>
            <a:r>
              <a:rPr lang="es-MX" dirty="0"/>
              <a:t>Expresión para el coeficiente</a:t>
            </a:r>
          </a:p>
          <a:p>
            <a:endParaRPr lang="es-MX" dirty="0"/>
          </a:p>
          <a:p>
            <a:r>
              <a:rPr lang="es-MX" dirty="0"/>
              <a:t>Principio de ortogonalidad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02B1C1-DE64-DD6F-91AE-FBE9EC0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1475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15817F-F942-4695-8E5F-913EB565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98B0C6-7FC0-427D-85C8-FCAE65A5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C8ABAC-C8D0-41C8-86A5-C260F16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453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B92191-2FD6-43E2-9DB7-B95AED6D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F49406-C122-48CC-8506-79004433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vimos que algunas decisiones no pueden tomarse con base únicamente en los datos, sino que dependen de la historia detrás de los datos.</a:t>
            </a:r>
          </a:p>
          <a:p>
            <a:endParaRPr lang="es-MX" dirty="0"/>
          </a:p>
          <a:p>
            <a:r>
              <a:rPr lang="es-MX" dirty="0"/>
              <a:t>Una forma de transmitir esa historia es con teoría de grafos.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0CC5-DF50-4C7E-9396-0EF10AD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01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185C06-47DF-436F-9C57-358ADC439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Formalmente, un grafo es un objeto compuesto por una colección de </a:t>
                </a:r>
                <a:r>
                  <a:rPr lang="es-MX" i="1" dirty="0"/>
                  <a:t>vértices </a:t>
                </a:r>
                <a:r>
                  <a:rPr lang="es-MX" dirty="0"/>
                  <a:t>(o </a:t>
                </a:r>
                <a:r>
                  <a:rPr lang="es-MX" i="1" dirty="0"/>
                  <a:t>nodos</a:t>
                </a:r>
                <a:r>
                  <a:rPr lang="es-MX" dirty="0"/>
                  <a:t>) y aristas.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Los nodos se conectan (o no) por medio de las aristas.</a:t>
                </a:r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185C06-47DF-436F-9C57-358ADC439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58</a:t>
            </a:fld>
            <a:endParaRPr lang="es-MX" dirty="0"/>
          </a:p>
        </p:txBody>
      </p:sp>
      <p:pic>
        <p:nvPicPr>
          <p:cNvPr id="21" name="!!Grafo1.4" descr="Imagen que contiene Diagrama de Venn&#10;&#10;Descripción generada automáticamente">
            <a:extLst>
              <a:ext uri="{FF2B5EF4-FFF2-40B4-BE49-F238E27FC236}">
                <a16:creationId xmlns:a16="http://schemas.microsoft.com/office/drawing/2014/main" id="{5717D595-E72C-4C49-8E7E-A7A2F480A552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929091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Dos nodos son </a:t>
            </a:r>
            <a:r>
              <a:rPr lang="es-MX" i="1" dirty="0"/>
              <a:t>adyacentes</a:t>
            </a:r>
            <a:r>
              <a:rPr lang="es-MX" dirty="0"/>
              <a:t> si hay una arista entre ellos.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Un grafo es </a:t>
            </a:r>
            <a:r>
              <a:rPr lang="es-MX" i="1" dirty="0"/>
              <a:t>completo</a:t>
            </a:r>
            <a:r>
              <a:rPr lang="es-MX" dirty="0"/>
              <a:t> si hay una arista entre cada par de nodos en un grafo.</a:t>
            </a:r>
          </a:p>
          <a:p>
            <a:r>
              <a:rPr lang="es-MX" dirty="0"/>
              <a:t>Un </a:t>
            </a:r>
            <a:r>
              <a:rPr lang="es-MX" i="1" dirty="0"/>
              <a:t>camino</a:t>
            </a:r>
            <a:r>
              <a:rPr lang="es-MX" dirty="0"/>
              <a:t> entre dos nodos </a:t>
            </a:r>
            <a:r>
              <a:rPr lang="es-MX" i="1" dirty="0"/>
              <a:t>X</a:t>
            </a:r>
            <a:r>
              <a:rPr lang="es-MX" dirty="0"/>
              <a:t> y </a:t>
            </a:r>
            <a:r>
              <a:rPr lang="es-MX" i="1" dirty="0" err="1"/>
              <a:t>Y</a:t>
            </a:r>
            <a:r>
              <a:rPr lang="es-MX" dirty="0"/>
              <a:t> es una secuencia de nodos que comienzan en </a:t>
            </a:r>
            <a:r>
              <a:rPr lang="es-MX" i="1" dirty="0"/>
              <a:t>X</a:t>
            </a:r>
            <a:r>
              <a:rPr lang="es-MX" dirty="0"/>
              <a:t> y terminan en </a:t>
            </a:r>
            <a:r>
              <a:rPr lang="es-MX" i="1" dirty="0"/>
              <a:t>Y</a:t>
            </a:r>
            <a:r>
              <a:rPr lang="es-MX" dirty="0"/>
              <a:t> en la que cada nodo está conectado al siguiente por una arista.</a:t>
            </a:r>
            <a:endParaRPr lang="es-MX" i="1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59</a:t>
            </a:fld>
            <a:endParaRPr lang="es-MX" dirty="0"/>
          </a:p>
        </p:txBody>
      </p:sp>
      <p:pic>
        <p:nvPicPr>
          <p:cNvPr id="9" name="!!Grafo1.4" descr="Imagen que contiene Diagrama de Venn&#10;&#10;Descripción generada automáticamente">
            <a:extLst>
              <a:ext uri="{FF2B5EF4-FFF2-40B4-BE49-F238E27FC236}">
                <a16:creationId xmlns:a16="http://schemas.microsoft.com/office/drawing/2014/main" id="{82572BDB-9E0D-4651-86D6-BC1C976A5995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530281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5224-882E-4F6F-8F8D-77CBEB3D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1327262-0D2F-4861-B088-C76A7BB9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 que dice la noticia…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82D0EF0-A8B6-4F4F-9897-28E124E47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878139"/>
            <a:ext cx="5500209" cy="1128596"/>
          </a:xfr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941DC14-0D34-4CA9-AD01-8878AFEE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Lo que decía el estudio…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5545A6-09D3-428F-B7F6-CAD62EF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7580A8-BEE0-4229-B97A-996B134E80F3}"/>
              </a:ext>
            </a:extLst>
          </p:cNvPr>
          <p:cNvSpPr txBox="1"/>
          <p:nvPr/>
        </p:nvSpPr>
        <p:spPr>
          <a:xfrm>
            <a:off x="226165" y="4749422"/>
            <a:ext cx="54278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3"/>
              </a:rPr>
              <a:t>https://www.unotv.com/ciencia-y-tecnologia/no-desayunar-puede-traer-riesgos-para-la-salud-esto-dice-harvard/</a:t>
            </a:r>
            <a:endParaRPr lang="es-MX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DA0C3C-7FCA-4ACC-A421-111CAF8F3217}"/>
              </a:ext>
            </a:extLst>
          </p:cNvPr>
          <p:cNvSpPr txBox="1"/>
          <p:nvPr/>
        </p:nvSpPr>
        <p:spPr>
          <a:xfrm>
            <a:off x="6134282" y="5118754"/>
            <a:ext cx="542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4"/>
              </a:rPr>
              <a:t>https://www.health.harvard.edu/nutrition/adults-who-skip-morning-meal-likely-to-miss-out-on-nutrients</a:t>
            </a:r>
            <a:endParaRPr lang="es-MX" sz="14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EBFCA4C-FD49-499C-B7BA-4022409913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444773" y="2685263"/>
            <a:ext cx="8829332" cy="2925506"/>
          </a:xfr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72606FC-F569-4A67-BD1B-43044F6375F9}"/>
              </a:ext>
            </a:extLst>
          </p:cNvPr>
          <p:cNvSpPr/>
          <p:nvPr/>
        </p:nvSpPr>
        <p:spPr>
          <a:xfrm>
            <a:off x="1511062" y="4199611"/>
            <a:ext cx="8696754" cy="25636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EEB9BC6-44E6-487A-9801-653EEDBB0E80}"/>
              </a:ext>
            </a:extLst>
          </p:cNvPr>
          <p:cNvSpPr/>
          <p:nvPr/>
        </p:nvSpPr>
        <p:spPr>
          <a:xfrm>
            <a:off x="1511061" y="4493059"/>
            <a:ext cx="1132386" cy="25636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50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Las aristas pueden ser </a:t>
            </a:r>
            <a:r>
              <a:rPr lang="es-MX" i="1" dirty="0"/>
              <a:t>dirigidas</a:t>
            </a:r>
            <a:r>
              <a:rPr lang="es-MX" dirty="0"/>
              <a:t> o </a:t>
            </a:r>
            <a:r>
              <a:rPr lang="es-MX" i="1" dirty="0"/>
              <a:t>no dirigidas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Un grafo en el que todas sus aristas son </a:t>
            </a:r>
            <a:r>
              <a:rPr lang="es-MX" i="1" dirty="0"/>
              <a:t>dirigidas</a:t>
            </a:r>
            <a:r>
              <a:rPr lang="es-MX" dirty="0"/>
              <a:t> es un grafo dirigido.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60</a:t>
            </a:fld>
            <a:endParaRPr lang="es-MX" dirty="0"/>
          </a:p>
        </p:txBody>
      </p:sp>
      <p:pic>
        <p:nvPicPr>
          <p:cNvPr id="7" name="!!Grafo1.4" descr="Imagen que contiene Diagrama de Venn&#10;&#10;Descripción generada automáticamente">
            <a:extLst>
              <a:ext uri="{FF2B5EF4-FFF2-40B4-BE49-F238E27FC236}">
                <a16:creationId xmlns:a16="http://schemas.microsoft.com/office/drawing/2014/main" id="{0F1E2D4F-F57D-484E-8956-F85B1C0C7938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764456"/>
            <a:ext cx="3819525" cy="771525"/>
          </a:xfrm>
          <a:prstGeom prst="rect">
            <a:avLst/>
          </a:prstGeom>
        </p:spPr>
      </p:pic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FC92109-D660-4A42-B54E-21533B07622D}"/>
              </a:ext>
            </a:extLst>
          </p:cNvPr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913409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6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nodo desde el que comienza una arista dirigida se llama </a:t>
            </a:r>
            <a:r>
              <a:rPr lang="es-MX" i="1" dirty="0"/>
              <a:t>padre </a:t>
            </a:r>
            <a:r>
              <a:rPr lang="es-MX" dirty="0"/>
              <a:t>del nodo al que va.</a:t>
            </a:r>
          </a:p>
          <a:p>
            <a:endParaRPr lang="es-MX" dirty="0"/>
          </a:p>
          <a:p>
            <a:r>
              <a:rPr lang="es-MX" dirty="0"/>
              <a:t>El nodo al que va la arista se llama </a:t>
            </a:r>
            <a:r>
              <a:rPr lang="es-MX" i="1" dirty="0"/>
              <a:t>hijo</a:t>
            </a:r>
            <a:r>
              <a:rPr lang="es-MX" dirty="0"/>
              <a:t> del nodo del que viene.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61</a:t>
            </a:fld>
            <a:endParaRPr lang="es-MX" dirty="0"/>
          </a:p>
        </p:txBody>
      </p:sp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FC92109-D660-4A42-B54E-21533B07622D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575484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 camino entre dos nodos es un </a:t>
            </a:r>
            <a:r>
              <a:rPr lang="es-MX" i="1" dirty="0"/>
              <a:t>camino dirigido</a:t>
            </a:r>
            <a:r>
              <a:rPr lang="es-MX" dirty="0"/>
              <a:t> si puede trazarse a lo largo de las flechas.</a:t>
            </a:r>
          </a:p>
          <a:p>
            <a:endParaRPr lang="es-MX" dirty="0"/>
          </a:p>
          <a:p>
            <a:r>
              <a:rPr lang="es-MX" dirty="0"/>
              <a:t>Si dos nodos están conectados por un camino dirigido, entonces el primer nodo es el </a:t>
            </a:r>
            <a:r>
              <a:rPr lang="es-MX" i="1" dirty="0"/>
              <a:t>ancestro</a:t>
            </a:r>
            <a:r>
              <a:rPr lang="es-MX" dirty="0"/>
              <a:t> de cada nodo en el camino y cada nodo en el camino es el </a:t>
            </a:r>
            <a:r>
              <a:rPr lang="es-MX" i="1" dirty="0"/>
              <a:t>descendiente</a:t>
            </a:r>
            <a:r>
              <a:rPr lang="es-MX" dirty="0"/>
              <a:t> del primer nodo.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62</a:t>
            </a:fld>
            <a:endParaRPr lang="es-MX" dirty="0"/>
          </a:p>
        </p:txBody>
      </p:sp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20C38B4-861A-4A40-A459-C55B5C340245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59" y="5100638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Cuando existe un camino dirigido desde un nodo a sí mismo, el camino (y el grafo) se llama </a:t>
            </a:r>
            <a:r>
              <a:rPr lang="es-MX" i="1" dirty="0"/>
              <a:t>cíclico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Un grafo sin ciclos es </a:t>
            </a:r>
            <a:r>
              <a:rPr lang="es-MX" i="1" dirty="0"/>
              <a:t>acíclico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63</a:t>
            </a:fld>
            <a:endParaRPr lang="es-MX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3BB7EADE-F6B6-4BE3-89D3-5F1013BBB197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02" y="3745269"/>
            <a:ext cx="6866596" cy="22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15817F-F942-4695-8E5F-913EB565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 Modelos causales estructurales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98B0C6-7FC0-427D-85C8-FCAE65A5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C8ABAC-C8D0-41C8-86A5-C260F16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1638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D9E0-C63B-4405-9C9F-A7FE47C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884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lidiar rigurosamente con cuestiones causales, debemos tener una manera formal de especificar nuestras suposiciones sobre la historia causal detrás de un conjunto de datos.</a:t>
            </a:r>
          </a:p>
          <a:p>
            <a:endParaRPr lang="es-MX" dirty="0"/>
          </a:p>
          <a:p>
            <a:r>
              <a:rPr lang="es-MX" dirty="0"/>
              <a:t>El concepto de modelo causal estructural (SCM, por sus siglas en inglés) es una forma de describir las características relevantes del mundo y cómo interactúan entre ellas.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87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modelo estructural causal describe cómo la naturaleza asigna valores a variables de interés.</a:t>
            </a:r>
          </a:p>
          <a:p>
            <a:endParaRPr lang="es-MX" dirty="0"/>
          </a:p>
          <a:p>
            <a:r>
              <a:rPr lang="es-MX" dirty="0"/>
              <a:t>Formalmente, un modelo estructural causal está compuesto por dos conjuntos de variables </a:t>
            </a:r>
            <a:r>
              <a:rPr lang="es-MX" i="1" dirty="0"/>
              <a:t>U</a:t>
            </a:r>
            <a:r>
              <a:rPr lang="es-MX" dirty="0"/>
              <a:t> y </a:t>
            </a:r>
            <a:r>
              <a:rPr lang="es-MX" i="1" dirty="0"/>
              <a:t>V</a:t>
            </a:r>
            <a:r>
              <a:rPr lang="es-MX" dirty="0"/>
              <a:t> y un conjunto de funciones </a:t>
            </a:r>
            <a:r>
              <a:rPr lang="es-MX" i="1" dirty="0"/>
              <a:t>F</a:t>
            </a:r>
            <a:r>
              <a:rPr lang="es-MX" dirty="0"/>
              <a:t> que asigna a cada variable en </a:t>
            </a:r>
            <a:r>
              <a:rPr lang="es-MX" i="1" dirty="0"/>
              <a:t>V</a:t>
            </a:r>
            <a:r>
              <a:rPr lang="es-MX" dirty="0"/>
              <a:t> un valor con base en los valores de otras variables en el modelo.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63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podemos expandir nuestra definición de causa: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“Una variable </a:t>
            </a:r>
            <a:r>
              <a:rPr lang="es-MX" i="1" dirty="0"/>
              <a:t>X</a:t>
            </a:r>
            <a:r>
              <a:rPr lang="es-MX" dirty="0"/>
              <a:t> es una </a:t>
            </a:r>
            <a:r>
              <a:rPr lang="es-MX" i="1" dirty="0"/>
              <a:t>causa directa</a:t>
            </a:r>
            <a:r>
              <a:rPr lang="es-MX" dirty="0"/>
              <a:t> de una variable </a:t>
            </a:r>
            <a:r>
              <a:rPr lang="es-MX" i="1" dirty="0"/>
              <a:t>Y</a:t>
            </a:r>
            <a:r>
              <a:rPr lang="es-MX" dirty="0"/>
              <a:t> si </a:t>
            </a:r>
            <a:r>
              <a:rPr lang="es-MX" i="1" dirty="0"/>
              <a:t>X</a:t>
            </a:r>
            <a:r>
              <a:rPr lang="es-MX" dirty="0"/>
              <a:t> aparece en la función que asigna</a:t>
            </a:r>
            <a:r>
              <a:rPr lang="es-MX" i="1" dirty="0"/>
              <a:t> </a:t>
            </a:r>
            <a:r>
              <a:rPr lang="es-MX" dirty="0"/>
              <a:t>el valor de </a:t>
            </a:r>
            <a:r>
              <a:rPr lang="es-MX" i="1" dirty="0"/>
              <a:t>Y</a:t>
            </a:r>
            <a:r>
              <a:rPr lang="es-MX" dirty="0"/>
              <a:t>. </a:t>
            </a:r>
            <a:r>
              <a:rPr lang="es-MX" i="1" dirty="0"/>
              <a:t>X</a:t>
            </a:r>
            <a:r>
              <a:rPr lang="es-MX" dirty="0"/>
              <a:t> es una </a:t>
            </a:r>
            <a:r>
              <a:rPr lang="es-MX" i="1" dirty="0"/>
              <a:t>causa</a:t>
            </a:r>
            <a:r>
              <a:rPr lang="es-MX" dirty="0"/>
              <a:t> de </a:t>
            </a:r>
            <a:r>
              <a:rPr lang="es-MX" i="1" dirty="0"/>
              <a:t>Y</a:t>
            </a:r>
            <a:r>
              <a:rPr lang="es-MX" dirty="0"/>
              <a:t> si es una causa directa de </a:t>
            </a:r>
            <a:r>
              <a:rPr lang="es-MX" i="1" dirty="0"/>
              <a:t>Y</a:t>
            </a:r>
            <a:r>
              <a:rPr lang="es-MX" dirty="0"/>
              <a:t> o de cualquier causa directa</a:t>
            </a:r>
            <a:r>
              <a:rPr lang="es-MX" i="1" dirty="0"/>
              <a:t> </a:t>
            </a:r>
            <a:r>
              <a:rPr lang="es-MX" dirty="0"/>
              <a:t>de </a:t>
            </a:r>
            <a:r>
              <a:rPr lang="es-MX" i="1" dirty="0"/>
              <a:t>Y</a:t>
            </a:r>
            <a:r>
              <a:rPr lang="es-MX" dirty="0"/>
              <a:t>.”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68</a:t>
            </a:fld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3526A4-5884-4396-A5E9-974EEA389403}"/>
              </a:ext>
            </a:extLst>
          </p:cNvPr>
          <p:cNvSpPr/>
          <p:nvPr/>
        </p:nvSpPr>
        <p:spPr>
          <a:xfrm>
            <a:off x="838200" y="2687444"/>
            <a:ext cx="10515600" cy="1984917"/>
          </a:xfrm>
          <a:prstGeom prst="rect">
            <a:avLst/>
          </a:prstGeom>
          <a:noFill/>
          <a:ln w="38100">
            <a:solidFill>
              <a:srgbClr val="D6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6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AA71-17A8-45CD-B089-6DB31238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A2731-545A-4BD9-9A8F-570A5912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 en </a:t>
            </a:r>
            <a:r>
              <a:rPr lang="es-MX" i="1" dirty="0"/>
              <a:t>U</a:t>
            </a:r>
            <a:r>
              <a:rPr lang="es-MX" dirty="0"/>
              <a:t> se llaman </a:t>
            </a:r>
            <a:r>
              <a:rPr lang="es-MX" i="1" dirty="0"/>
              <a:t>variables exógenas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Las variables en </a:t>
            </a:r>
            <a:r>
              <a:rPr lang="es-MX" i="1" dirty="0"/>
              <a:t>V</a:t>
            </a:r>
            <a:r>
              <a:rPr lang="es-MX" dirty="0"/>
              <a:t> se llaman </a:t>
            </a:r>
            <a:r>
              <a:rPr lang="es-MX" i="1" dirty="0"/>
              <a:t>variables endógenas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Cada SCM está asociado con un </a:t>
            </a:r>
            <a:r>
              <a:rPr lang="es-MX" i="1" dirty="0"/>
              <a:t>modelo causal gráfico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Los nodos son las variables en </a:t>
            </a:r>
            <a:r>
              <a:rPr lang="es-MX" i="1" dirty="0"/>
              <a:t>U </a:t>
            </a:r>
            <a:r>
              <a:rPr lang="es-MX" dirty="0"/>
              <a:t>y </a:t>
            </a:r>
            <a:r>
              <a:rPr lang="es-MX" i="1" dirty="0"/>
              <a:t>V</a:t>
            </a:r>
            <a:r>
              <a:rPr lang="es-MX" dirty="0"/>
              <a:t> y las aristas representan las funciones en </a:t>
            </a:r>
            <a:r>
              <a:rPr lang="es-MX" i="1" dirty="0"/>
              <a:t>F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8A44F6-AAD5-4DAB-86BA-49ABD09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39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2075ACF-04A7-4C02-87D6-18CDFA63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Falacia lógica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B9084E5-ECCE-40DD-8C82-B1F8E81B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44" y="1429422"/>
            <a:ext cx="7382712" cy="4475992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6E8AE-0955-4FD9-9B11-5637183D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4E69D0-0411-4EA6-9BCC-CE4C3FA271B8}"/>
              </a:ext>
            </a:extLst>
          </p:cNvPr>
          <p:cNvSpPr txBox="1"/>
          <p:nvPr/>
        </p:nvSpPr>
        <p:spPr>
          <a:xfrm>
            <a:off x="0" y="5905414"/>
            <a:ext cx="5427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3"/>
              </a:rPr>
              <a:t>https://yourlogicalfallacyis.com/false-cause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626287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FF7DE-3E2F-4DA5-AAC0-ADB03A7B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0E34897-26F2-41FC-AE50-A7F59A07B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El modelo causal gráfico </a:t>
                </a:r>
                <a:r>
                  <a:rPr lang="es-MX" i="1" dirty="0"/>
                  <a:t>G</a:t>
                </a:r>
                <a:r>
                  <a:rPr lang="es-MX" dirty="0"/>
                  <a:t> para un SCM</a:t>
                </a:r>
                <a:r>
                  <a:rPr lang="es-MX" i="1" dirty="0"/>
                  <a:t> M</a:t>
                </a:r>
                <a:r>
                  <a:rPr lang="es-MX" dirty="0"/>
                  <a:t> contiene un nodo para cada variable en </a:t>
                </a:r>
                <a:r>
                  <a:rPr lang="es-MX" i="1" dirty="0"/>
                  <a:t>M</a:t>
                </a:r>
                <a:r>
                  <a:rPr lang="es-MX" dirty="0"/>
                  <a:t>.</a:t>
                </a:r>
              </a:p>
              <a:p>
                <a:endParaRPr lang="es-MX" i="1" dirty="0"/>
              </a:p>
              <a:p>
                <a:r>
                  <a:rPr lang="es-MX" dirty="0"/>
                  <a:t>Si, por ejemplo, en un modelo </a:t>
                </a:r>
                <a:r>
                  <a:rPr lang="es-MX" i="1" dirty="0"/>
                  <a:t>M</a:t>
                </a:r>
                <a:r>
                  <a:rPr lang="es-MX" dirty="0"/>
                  <a:t> la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s-MX" b="0" i="1" dirty="0">
                    <a:latin typeface="Cambria Math" panose="02040503050406030204" pitchFamily="18" charset="0"/>
                  </a:rPr>
                  <a:t> </a:t>
                </a:r>
                <a:r>
                  <a:rPr lang="es-MX" dirty="0"/>
                  <a:t>para una variable </a:t>
                </a:r>
                <a:r>
                  <a:rPr lang="es-MX" i="1" dirty="0"/>
                  <a:t>X</a:t>
                </a:r>
                <a:r>
                  <a:rPr lang="es-MX" dirty="0"/>
                  <a:t> contiene a la variable </a:t>
                </a:r>
                <a:r>
                  <a:rPr lang="es-MX" i="1" dirty="0"/>
                  <a:t>Y</a:t>
                </a:r>
                <a:r>
                  <a:rPr lang="es-MX" dirty="0"/>
                  <a:t>, entonces, en </a:t>
                </a:r>
                <a:r>
                  <a:rPr lang="es-MX" i="1" dirty="0"/>
                  <a:t>G</a:t>
                </a:r>
                <a:r>
                  <a:rPr lang="es-MX" dirty="0"/>
                  <a:t>, habrá una arista dirigida de </a:t>
                </a:r>
                <a:r>
                  <a:rPr lang="es-MX" i="1" dirty="0"/>
                  <a:t>Y </a:t>
                </a:r>
                <a:r>
                  <a:rPr lang="es-MX" dirty="0"/>
                  <a:t>a </a:t>
                </a:r>
                <a:r>
                  <a:rPr lang="es-MX" i="1" dirty="0"/>
                  <a:t>X</a:t>
                </a:r>
                <a:r>
                  <a:rPr lang="es-MX" dirty="0"/>
                  <a:t>.</a:t>
                </a:r>
              </a:p>
              <a:p>
                <a:endParaRPr lang="es-MX" i="1" dirty="0"/>
              </a:p>
              <a:p>
                <a:r>
                  <a:rPr lang="es-MX" dirty="0"/>
                  <a:t>Principalmente, trataremos con SCM para los cuales los modelos gráficos son </a:t>
                </a:r>
                <a:r>
                  <a:rPr lang="es-MX" i="1" dirty="0"/>
                  <a:t>grafos dirigidos acíclicos</a:t>
                </a:r>
                <a:r>
                  <a:rPr lang="es-MX" dirty="0"/>
                  <a:t> (DAG).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0E34897-26F2-41FC-AE50-A7F59A07B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14" r="-17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4A113-910F-4A02-9BFB-7A88BCE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09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27" y="1825625"/>
            <a:ext cx="10803673" cy="4046538"/>
          </a:xfrm>
        </p:spPr>
        <p:txBody>
          <a:bodyPr>
            <a:normAutofit/>
          </a:bodyPr>
          <a:lstStyle/>
          <a:p>
            <a:r>
              <a:rPr lang="es-MX" dirty="0"/>
              <a:t>Debido a la relación entre los SCM y los modelos gráficos, podemos dar una definición gráfica de causa: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“Si en un modelo gráfico, una variable X es hija de otra variable </a:t>
            </a:r>
            <a:r>
              <a:rPr lang="es-MX" i="1" dirty="0"/>
              <a:t>Y, </a:t>
            </a:r>
            <a:r>
              <a:rPr lang="es-MX" dirty="0"/>
              <a:t>entonces </a:t>
            </a:r>
            <a:r>
              <a:rPr lang="es-MX" i="1" dirty="0"/>
              <a:t>Y</a:t>
            </a:r>
            <a:r>
              <a:rPr lang="es-MX" dirty="0"/>
              <a:t> es una causa directa de </a:t>
            </a:r>
            <a:r>
              <a:rPr lang="es-MX" i="1" dirty="0"/>
              <a:t>X; </a:t>
            </a:r>
            <a:r>
              <a:rPr lang="es-MX" dirty="0"/>
              <a:t>si </a:t>
            </a:r>
            <a:r>
              <a:rPr lang="es-MX" i="1" dirty="0"/>
              <a:t>X</a:t>
            </a:r>
            <a:r>
              <a:rPr lang="es-MX" dirty="0"/>
              <a:t> es un descendiente</a:t>
            </a:r>
            <a:r>
              <a:rPr lang="es-MX" i="1" dirty="0"/>
              <a:t> </a:t>
            </a:r>
            <a:r>
              <a:rPr lang="es-MX" dirty="0"/>
              <a:t>de </a:t>
            </a:r>
            <a:r>
              <a:rPr lang="es-MX" i="1" dirty="0"/>
              <a:t>Y</a:t>
            </a:r>
            <a:r>
              <a:rPr lang="es-MX" dirty="0"/>
              <a:t>, entonces</a:t>
            </a:r>
            <a:r>
              <a:rPr lang="es-MX" i="1" dirty="0"/>
              <a:t> Y</a:t>
            </a:r>
            <a:r>
              <a:rPr lang="es-MX" dirty="0"/>
              <a:t> es una causa </a:t>
            </a:r>
            <a:r>
              <a:rPr lang="es-MX" b="1" dirty="0"/>
              <a:t>potencial*</a:t>
            </a:r>
            <a:r>
              <a:rPr lang="es-MX" dirty="0"/>
              <a:t> de </a:t>
            </a:r>
            <a:r>
              <a:rPr lang="es-MX" i="1" dirty="0"/>
              <a:t>X</a:t>
            </a:r>
            <a:r>
              <a:rPr lang="es-MX" dirty="0"/>
              <a:t> </a:t>
            </a:r>
          </a:p>
          <a:p>
            <a:pPr marL="0" indent="0" algn="ctr">
              <a:buNone/>
            </a:pPr>
            <a:endParaRPr lang="es-MX" dirty="0"/>
          </a:p>
          <a:p>
            <a:pPr marL="0" indent="0">
              <a:buNone/>
            </a:pPr>
            <a:r>
              <a:rPr lang="es-MX" sz="2000" dirty="0"/>
              <a:t>*(hay casos intransitivos poco comunes en los que </a:t>
            </a:r>
            <a:r>
              <a:rPr lang="es-MX" sz="2000" i="1" dirty="0"/>
              <a:t>Y</a:t>
            </a:r>
            <a:r>
              <a:rPr lang="es-MX" sz="2000" dirty="0"/>
              <a:t> no será una causa de </a:t>
            </a:r>
            <a:r>
              <a:rPr lang="es-MX" sz="2000" i="1" dirty="0"/>
              <a:t>X</a:t>
            </a:r>
            <a:r>
              <a:rPr lang="es-MX" sz="2000" dirty="0"/>
              <a:t>).</a:t>
            </a:r>
            <a:endParaRPr lang="es-MX" sz="2000" b="1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71</a:t>
            </a:fld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3526A4-5884-4396-A5E9-974EEA389403}"/>
              </a:ext>
            </a:extLst>
          </p:cNvPr>
          <p:cNvSpPr/>
          <p:nvPr/>
        </p:nvSpPr>
        <p:spPr>
          <a:xfrm>
            <a:off x="447907" y="3013414"/>
            <a:ext cx="11296186" cy="1670960"/>
          </a:xfrm>
          <a:prstGeom prst="rect">
            <a:avLst/>
          </a:prstGeom>
          <a:noFill/>
          <a:ln w="38100">
            <a:solidFill>
              <a:srgbClr val="D6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3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C6163-4A39-48CD-AFE4-C7E98A52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Este modelo representa el salario (</a:t>
                </a:r>
                <a:r>
                  <a:rPr lang="es-MX" i="1" dirty="0"/>
                  <a:t>Z</a:t>
                </a:r>
                <a:r>
                  <a:rPr lang="es-MX" dirty="0"/>
                  <a:t>) que un empleador paga a un individuo con </a:t>
                </a:r>
                <a:r>
                  <a:rPr lang="es-MX" i="1" dirty="0"/>
                  <a:t>X</a:t>
                </a:r>
                <a:r>
                  <a:rPr lang="es-MX" dirty="0"/>
                  <a:t> años de escolaridad y </a:t>
                </a:r>
                <a:r>
                  <a:rPr lang="es-MX" i="1" dirty="0" err="1"/>
                  <a:t>Y</a:t>
                </a:r>
                <a:r>
                  <a:rPr lang="es-MX" dirty="0"/>
                  <a:t> años de experiencia.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Tanto </a:t>
                </a:r>
                <a:r>
                  <a:rPr lang="es-MX" i="1" dirty="0"/>
                  <a:t>X</a:t>
                </a:r>
                <a:r>
                  <a:rPr lang="es-MX" dirty="0"/>
                  <a:t> como </a:t>
                </a:r>
                <a:r>
                  <a:rPr lang="es-MX" i="1" dirty="0"/>
                  <a:t>Y</a:t>
                </a:r>
                <a:r>
                  <a:rPr lang="es-MX" dirty="0"/>
                  <a:t> aparecen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s-MX" dirty="0"/>
                  <a:t>, así que ambas son causas directas de </a:t>
                </a:r>
                <a:r>
                  <a:rPr lang="es-MX" i="1" dirty="0"/>
                  <a:t>Z</a:t>
                </a:r>
                <a:r>
                  <a:rPr lang="es-MX" dirty="0"/>
                  <a:t>. Si </a:t>
                </a:r>
                <a:r>
                  <a:rPr lang="es-MX" i="1" dirty="0"/>
                  <a:t>X</a:t>
                </a:r>
                <a:r>
                  <a:rPr lang="es-MX" dirty="0"/>
                  <a:t> y </a:t>
                </a:r>
                <a:r>
                  <a:rPr lang="es-MX" i="1" dirty="0" err="1"/>
                  <a:t>Y</a:t>
                </a:r>
                <a:r>
                  <a:rPr lang="es-MX" i="1" dirty="0"/>
                  <a:t> </a:t>
                </a:r>
                <a:r>
                  <a:rPr lang="es-MX" dirty="0"/>
                  <a:t>tuvieran</a:t>
                </a:r>
                <a:r>
                  <a:rPr lang="es-MX" i="1" dirty="0"/>
                  <a:t> </a:t>
                </a:r>
                <a:r>
                  <a:rPr lang="es-MX" dirty="0"/>
                  <a:t>algún ancestro, esos ancestros serían causas potenciales de </a:t>
                </a:r>
                <a:r>
                  <a:rPr lang="es-MX" i="1" dirty="0"/>
                  <a:t>Z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1A30B-B0D0-4A3D-916F-365960F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70046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C6163-4A39-48CD-AFE4-C7E98A52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1A30B-B0D0-4A3D-916F-365960F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73</a:t>
            </a:fld>
            <a:endParaRPr lang="es-MX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C1CD5480-99B8-40B5-877C-CE4D94615608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330575"/>
            <a:ext cx="4019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18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15988-BE23-4E91-ABE7-097EF37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119E1-1BB2-45B1-BBE3-B58BB05B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los modelos gráficos contienen menos información que los SCM, ¿por qué usarlos?</a:t>
            </a:r>
          </a:p>
          <a:p>
            <a:pPr lvl="1"/>
            <a:r>
              <a:rPr lang="es-MX" dirty="0"/>
              <a:t>Usualmente el conocimiento que tenemos sobre las relaciones causales no es cuantitativo sino cualitativo.</a:t>
            </a:r>
          </a:p>
          <a:p>
            <a:pPr lvl="1"/>
            <a:r>
              <a:rPr lang="es-MX" dirty="0"/>
              <a:t>Proporcionan un entendimiento más intuitivo de la causalidad que modelos SCM parcialmente especificados.</a:t>
            </a:r>
          </a:p>
          <a:p>
            <a:pPr lvl="1"/>
            <a:r>
              <a:rPr lang="es-MX" dirty="0"/>
              <a:t>Permiten expresar distribuciones conjuntas de forma muy eficiente. (siguiente sección)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096CA-60D9-4090-88FE-3D55EEE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6957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1.5.2 Descomposición en 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D9E0-C63B-4405-9C9F-A7FE47C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5300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1.5.2 Descomposición en producto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1171CBD-40C4-480A-8F3B-1407E035B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Regla de descomposición en producto</a:t>
                </a:r>
              </a:p>
              <a:p>
                <a:pPr marL="457200" lvl="1" indent="0">
                  <a:buNone/>
                </a:pPr>
                <a:endParaRPr lang="es-MX" dirty="0"/>
              </a:p>
              <a:p>
                <a:pPr marL="457200" lvl="1" indent="0">
                  <a:buNone/>
                </a:pPr>
                <a:r>
                  <a:rPr lang="es-MX" dirty="0"/>
                  <a:t>Para cualquier modelo cuyo grafo es acíclico, la distribución conjunta de las variables en el modelo está dada por el producto de las distribuciones condicionales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h𝑖𝑗𝑜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𝑝𝑎𝑑𝑟𝑒𝑠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sobre todas las “familias” en el grafo</a:t>
                </a:r>
              </a:p>
              <a:p>
                <a:pPr marL="457200" lvl="1" indent="0">
                  <a:buNone/>
                </a:pPr>
                <a:endParaRPr lang="es-MX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1171CBD-40C4-480A-8F3B-1407E035B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8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781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CB3775-C326-4E41-BFCF-FF6BDC6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Estudiar causalidad…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DDAF3F-B07A-42BA-B908-B51B5FEF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…porque necesitamos darle sentido a los datos para guiar políticas públicas y acciones y para aprender de éxitos y errores.</a:t>
            </a:r>
          </a:p>
          <a:p>
            <a:r>
              <a:rPr lang="es-MX" dirty="0"/>
              <a:t>…porque no es solo un aspecto de la estadística. Es adicional a la estadística y permite descubrir cómo funciona el mundo.</a:t>
            </a:r>
          </a:p>
          <a:p>
            <a:r>
              <a:rPr lang="es-MX" dirty="0"/>
              <a:t>…porque el lenguaje tradicional de la estadística debe enriquecerse con nuevos ingredientes para lidiar con relaciones de causa y efecto.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C3425A-24B3-48A2-8BDC-C2491267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4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3B7A30-0670-40DE-A2BC-4962B145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1.2 La paradoja de Simpson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D680D1B-7AEE-4DCB-A1CE-6760D56AD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201AC6-4D79-4C53-9A5A-96CA3FBB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039353"/>
      </p:ext>
    </p:extLst>
  </p:cSld>
  <p:clrMapOvr>
    <a:masterClrMapping/>
  </p:clrMapOvr>
</p:sld>
</file>

<file path=ppt/theme/theme1.xml><?xml version="1.0" encoding="utf-8"?>
<a:theme xmlns:a="http://schemas.openxmlformats.org/drawingml/2006/main" name="ccaballeroh_cic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aballeroh_cic" id="{DA37A429-A458-417E-A375-084BC882A4A0}" vid="{2C0C1262-76C0-4780-A429-275F7897FA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ccaballeroh_cic</Template>
  <TotalTime>2630</TotalTime>
  <Words>3332</Words>
  <Application>Microsoft Office PowerPoint</Application>
  <PresentationFormat>Panorámica</PresentationFormat>
  <Paragraphs>514</Paragraphs>
  <Slides>76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1" baseType="lpstr">
      <vt:lpstr>Arial</vt:lpstr>
      <vt:lpstr>Calibri</vt:lpstr>
      <vt:lpstr>Cambria Math</vt:lpstr>
      <vt:lpstr>Century Gothic</vt:lpstr>
      <vt:lpstr>ccaballeroh_cic</vt:lpstr>
      <vt:lpstr>Inferencia causal</vt:lpstr>
      <vt:lpstr>Contenido</vt:lpstr>
      <vt:lpstr>1.1 ¿Por qué estudiar causalidad?</vt:lpstr>
      <vt:lpstr>Ejemplos</vt:lpstr>
      <vt:lpstr>Ejemplos</vt:lpstr>
      <vt:lpstr>Ejemplos</vt:lpstr>
      <vt:lpstr>Falacia lógica</vt:lpstr>
      <vt:lpstr>Estudiar causalidad…</vt:lpstr>
      <vt:lpstr>1.2 La paradoja de Simpson</vt:lpstr>
      <vt:lpstr>Problema</vt:lpstr>
      <vt:lpstr>Presentación de PowerPoint</vt:lpstr>
      <vt:lpstr>Presentación de PowerPoint</vt:lpstr>
      <vt:lpstr>Presentación de PowerPoint</vt:lpstr>
      <vt:lpstr>Paradoja de Simpson</vt:lpstr>
      <vt:lpstr> Problema en el mundo real</vt:lpstr>
      <vt:lpstr> Problema en el mundo real</vt:lpstr>
      <vt:lpstr> Problema en el mundo real</vt:lpstr>
      <vt:lpstr>La estadística no es suficiente</vt:lpstr>
      <vt:lpstr>Métodos extraestadísticos</vt:lpstr>
      <vt:lpstr>Definición provisional de causa</vt:lpstr>
      <vt:lpstr>1.3 Probabilidad y estadística</vt:lpstr>
      <vt:lpstr>1.3.1 Variables</vt:lpstr>
      <vt:lpstr>1.3.2 Eventos</vt:lpstr>
      <vt:lpstr>1.3.3 Probabilidad condicional</vt:lpstr>
      <vt:lpstr>1.3.3 Probabilidad condicional</vt:lpstr>
      <vt:lpstr>1.3.3 Probabilidad condicional</vt:lpstr>
      <vt:lpstr>1.3.3 Probabilidad condicional</vt:lpstr>
      <vt:lpstr>1.3.3 Probabilidad condicional</vt:lpstr>
      <vt:lpstr>Ejercicio</vt:lpstr>
      <vt:lpstr>Tabla del ejercicio</vt:lpstr>
      <vt:lpstr>1.3.4 Independencia</vt:lpstr>
      <vt:lpstr>1.3.4 Independencia</vt:lpstr>
      <vt:lpstr>1.3.4 Independencia</vt:lpstr>
      <vt:lpstr>1.3.5 Distribuciones de probabilidad</vt:lpstr>
      <vt:lpstr>1.3.5 Distribuciones de probabilidad</vt:lpstr>
      <vt:lpstr>1.3.5 Distribuciones de probabilidad</vt:lpstr>
      <vt:lpstr>1.3.6 Ley de probabilidad total</vt:lpstr>
      <vt:lpstr>1.3.6 Ley de probabilidad total</vt:lpstr>
      <vt:lpstr>1.3.6 Ley de probabilidad total</vt:lpstr>
      <vt:lpstr>1.3.6 Ley de probabilidad total</vt:lpstr>
      <vt:lpstr>Momios</vt:lpstr>
      <vt:lpstr>1.3.6 Ley de probabilidad total</vt:lpstr>
      <vt:lpstr>1.3.7 Usando la regla de Bayes</vt:lpstr>
      <vt:lpstr>1.3.8 Valores esperados</vt:lpstr>
      <vt:lpstr>Expected values</vt:lpstr>
      <vt:lpstr>1.3.9 Varianza y covarianza</vt:lpstr>
      <vt:lpstr>Variance</vt:lpstr>
      <vt:lpstr>Covariance</vt:lpstr>
      <vt:lpstr>1.3.10 Regresión</vt:lpstr>
      <vt:lpstr>Regresión lineal</vt:lpstr>
      <vt:lpstr>Regresión lineal</vt:lpstr>
      <vt:lpstr>Regresión lineal</vt:lpstr>
      <vt:lpstr>1.3.11 Regresión múltiple</vt:lpstr>
      <vt:lpstr>1.3.11 Regresión múltiple</vt:lpstr>
      <vt:lpstr>1.3.11 Regresión múltiple</vt:lpstr>
      <vt:lpstr>1.4 Grafos</vt:lpstr>
      <vt:lpstr>1.4 Grafos</vt:lpstr>
      <vt:lpstr>1.4 Grafos</vt:lpstr>
      <vt:lpstr>1.4 Grafos</vt:lpstr>
      <vt:lpstr>1.4 Grafos</vt:lpstr>
      <vt:lpstr>1.4 Grafos</vt:lpstr>
      <vt:lpstr>1.4 Grafos</vt:lpstr>
      <vt:lpstr>1.4 Grafos</vt:lpstr>
      <vt:lpstr>1.5 Modelos causales estructurales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1.5.2 Descomposición en producto</vt:lpstr>
      <vt:lpstr>1.5.2 Descomposición en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49</cp:revision>
  <dcterms:created xsi:type="dcterms:W3CDTF">2021-09-14T05:32:12Z</dcterms:created>
  <dcterms:modified xsi:type="dcterms:W3CDTF">2022-09-08T06:59:02Z</dcterms:modified>
</cp:coreProperties>
</file>