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89" r:id="rId23"/>
    <p:sldId id="39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A7C68"/>
    <a:srgbClr val="676954"/>
    <a:srgbClr val="F7CE18"/>
    <a:srgbClr val="F6C614"/>
    <a:srgbClr val="B5D0E7"/>
    <a:srgbClr val="F5C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9357" autoAdjust="0"/>
  </p:normalViewPr>
  <p:slideViewPr>
    <p:cSldViewPr snapToGrid="0" snapToObjects="1">
      <p:cViewPr varScale="1">
        <p:scale>
          <a:sx n="88" d="100"/>
          <a:sy n="88" d="100"/>
        </p:scale>
        <p:origin x="1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95964-FB74-AB4A-9BC8-1E1D637E10FC}" type="datetimeFigureOut">
              <a:t>10/30/18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8F841-D3FF-1847-A18D-5F79E16D344A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7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8F841-D3FF-1847-A18D-5F79E16D344A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33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>
            <a:lvl1pPr>
              <a:defRPr sz="20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025E-218B-6946-8120-B5C5D7FA51B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4BB1-A982-3D42-ADA1-501CA40A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jpg"/><Relationship Id="rId7" Type="http://schemas.openxmlformats.org/officeDocument/2006/relationships/image" Target="../media/image24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10" Type="http://schemas.openxmlformats.org/officeDocument/2006/relationships/image" Target="../media/image32.jpg"/><Relationship Id="rId4" Type="http://schemas.openxmlformats.org/officeDocument/2006/relationships/image" Target="../media/image29.jpg"/><Relationship Id="rId9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3844" y="5636890"/>
            <a:ext cx="3583665" cy="139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65893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40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Causal</a:t>
            </a:r>
            <a:r>
              <a:rPr lang="it-IT" sz="4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Inference</a:t>
            </a:r>
            <a:r>
              <a:rPr lang="it-IT" sz="4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it-IT" sz="40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Chapter</a:t>
            </a:r>
            <a:r>
              <a:rPr lang="it-IT" sz="4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7CD8B-3EE4-C04A-B576-92BF1D9804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1" t="3247" r="3460" b="5399"/>
          <a:stretch/>
        </p:blipFill>
        <p:spPr>
          <a:xfrm>
            <a:off x="1965675" y="1580800"/>
            <a:ext cx="5080001" cy="40024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BF4A5A-DBAB-4A42-8FDF-42E6E566CA38}"/>
              </a:ext>
            </a:extLst>
          </p:cNvPr>
          <p:cNvSpPr txBox="1">
            <a:spLocks/>
          </p:cNvSpPr>
          <p:nvPr/>
        </p:nvSpPr>
        <p:spPr>
          <a:xfrm>
            <a:off x="685800" y="5601114"/>
            <a:ext cx="7772400" cy="1256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chemeClr val="accent1"/>
                </a:solidFill>
              </a:rPr>
              <a:t>Graphical Models</a:t>
            </a:r>
          </a:p>
          <a:p>
            <a:pPr algn="ctr"/>
            <a:r>
              <a:rPr lang="en-US" sz="3000" dirty="0"/>
              <a:t>Prof. Marco Zaffalon</a:t>
            </a:r>
          </a:p>
        </p:txBody>
      </p:sp>
    </p:spTree>
    <p:extLst>
      <p:ext uri="{BB962C8B-B14F-4D97-AF65-F5344CB8AC3E}">
        <p14:creationId xmlns:p14="http://schemas.microsoft.com/office/powerpoint/2010/main" val="1535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4B29-F23F-B348-B3E2-9BDE169F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Toss of two independent coins</a:t>
            </a:r>
          </a:p>
          <a:p>
            <a:pPr lvl="1"/>
            <a:r>
              <a:rPr lang="en-US" dirty="0"/>
              <a:t>Simultaneous, independent tosses</a:t>
            </a:r>
          </a:p>
          <a:p>
            <a:pPr lvl="1"/>
            <a:r>
              <a:rPr lang="en-US" dirty="0"/>
              <a:t>A bell rings whenever at least one heads 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Y</a:t>
            </a:r>
            <a:r>
              <a:rPr lang="en-US" dirty="0"/>
              <a:t> the two coins, </a:t>
            </a:r>
            <a:r>
              <a:rPr lang="en-US" i="1" dirty="0"/>
              <a:t>Z</a:t>
            </a:r>
            <a:r>
              <a:rPr lang="en-US" dirty="0"/>
              <a:t> the bell rings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tells us nothing about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say that </a:t>
            </a:r>
            <a:r>
              <a:rPr lang="en-US" i="1" dirty="0"/>
              <a:t>Z</a:t>
            </a:r>
            <a:r>
              <a:rPr lang="en-US" dirty="0"/>
              <a:t>=1 and 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/>
              <a:t>Tails</a:t>
            </a:r>
            <a:r>
              <a:rPr lang="en-US" dirty="0"/>
              <a:t>, then </a:t>
            </a:r>
            <a:r>
              <a:rPr lang="en-US" i="1" dirty="0"/>
              <a:t>Y</a:t>
            </a:r>
            <a:r>
              <a:rPr lang="en-US" dirty="0"/>
              <a:t> must be </a:t>
            </a:r>
            <a:r>
              <a:rPr lang="en-US" i="1" dirty="0"/>
              <a:t>heads </a:t>
            </a:r>
            <a:r>
              <a:rPr lang="en-US" dirty="0"/>
              <a:t> </a:t>
            </a:r>
            <a:endParaRPr lang="en-US" i="1" dirty="0"/>
          </a:p>
          <a:p>
            <a:r>
              <a:rPr lang="en-US" dirty="0"/>
              <a:t>Now assume that </a:t>
            </a:r>
            <a:r>
              <a:rPr lang="en-US" i="1" dirty="0"/>
              <a:t>Z</a:t>
            </a:r>
            <a:r>
              <a:rPr lang="en-US" dirty="0"/>
              <a:t>=1 and let us show: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 err="1"/>
              <a:t>Heads</a:t>
            </a:r>
            <a:r>
              <a:rPr lang="en-US" dirty="0" err="1"/>
              <a:t>|</a:t>
            </a:r>
            <a:r>
              <a:rPr lang="en-US" i="1" dirty="0" err="1"/>
              <a:t>Z</a:t>
            </a:r>
            <a:r>
              <a:rPr lang="en-US" dirty="0"/>
              <a:t>=1)≠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 err="1"/>
              <a:t>Heads</a:t>
            </a:r>
            <a:r>
              <a:rPr lang="en-US" dirty="0" err="1"/>
              <a:t>|</a:t>
            </a:r>
            <a:r>
              <a:rPr lang="en-US" i="1" dirty="0" err="1"/>
              <a:t>Y</a:t>
            </a:r>
            <a:r>
              <a:rPr lang="en-US" dirty="0"/>
              <a:t>=</a:t>
            </a:r>
            <a:r>
              <a:rPr lang="en-US" i="1" dirty="0" err="1"/>
              <a:t>Heads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=1)</a:t>
            </a:r>
          </a:p>
          <a:p>
            <a:pPr lvl="1"/>
            <a:r>
              <a:rPr lang="en-US" dirty="0"/>
              <a:t>We get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 err="1"/>
              <a:t>Heads</a:t>
            </a:r>
            <a:r>
              <a:rPr lang="en-US" dirty="0" err="1"/>
              <a:t>|</a:t>
            </a:r>
            <a:r>
              <a:rPr lang="en-US" i="1" dirty="0" err="1"/>
              <a:t>Z</a:t>
            </a:r>
            <a:r>
              <a:rPr lang="en-US" dirty="0"/>
              <a:t>=1) = 2/3</a:t>
            </a:r>
          </a:p>
          <a:p>
            <a:pPr lvl="1"/>
            <a:r>
              <a:rPr lang="en-US" dirty="0"/>
              <a:t>If we filter the second table on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heads:</a:t>
            </a:r>
            <a:br>
              <a:rPr lang="en-US" i="1" dirty="0"/>
            </a:br>
            <a:r>
              <a:rPr lang="en-US" dirty="0"/>
              <a:t>we get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 err="1"/>
              <a:t>Heads</a:t>
            </a:r>
            <a:r>
              <a:rPr lang="en-US" dirty="0" err="1"/>
              <a:t>|</a:t>
            </a:r>
            <a:r>
              <a:rPr lang="en-US" i="1" dirty="0" err="1"/>
              <a:t>Y</a:t>
            </a:r>
            <a:r>
              <a:rPr lang="en-US" dirty="0"/>
              <a:t>=</a:t>
            </a:r>
            <a:r>
              <a:rPr lang="en-US" i="1" dirty="0" err="1"/>
              <a:t>Heads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=1) = 1/2</a:t>
            </a:r>
          </a:p>
          <a:p>
            <a:r>
              <a:rPr lang="en-US" dirty="0"/>
              <a:t>Even more strongly when </a:t>
            </a:r>
            <a:r>
              <a:rPr lang="en-US" i="1" dirty="0"/>
              <a:t>Z</a:t>
            </a:r>
            <a:r>
              <a:rPr lang="en-US" dirty="0"/>
              <a:t>=0</a:t>
            </a:r>
          </a:p>
          <a:p>
            <a:pPr lvl="1"/>
            <a:r>
              <a:rPr lang="en-US" dirty="0"/>
              <a:t>In this case it can only be double 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A numerical example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32159C-5BEC-F440-A525-8F802428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27" y="1363798"/>
            <a:ext cx="2128523" cy="201099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0FA74C-683B-474D-A0FF-2C8A550462E0}"/>
              </a:ext>
            </a:extLst>
          </p:cNvPr>
          <p:cNvGrpSpPr/>
          <p:nvPr/>
        </p:nvGrpSpPr>
        <p:grpSpPr>
          <a:xfrm>
            <a:off x="3917501" y="1049154"/>
            <a:ext cx="1836352" cy="854991"/>
            <a:chOff x="3917501" y="1049154"/>
            <a:chExt cx="1836352" cy="8549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6A4389-26D7-F044-A141-621E09D6B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7501" y="1049154"/>
              <a:ext cx="846777" cy="84677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8C943C-8E75-3548-874B-3E28A6E73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9649" y="1049154"/>
              <a:ext cx="874204" cy="85499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B3DF5-B5B8-2840-B390-F97F7B2E3F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45" r="1148" b="11776"/>
          <a:stretch/>
        </p:blipFill>
        <p:spPr>
          <a:xfrm>
            <a:off x="4273054" y="2024624"/>
            <a:ext cx="966001" cy="912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DE44C5-C4CD-5C4D-B30E-57AF906DAC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072" b="5619"/>
          <a:stretch/>
        </p:blipFill>
        <p:spPr>
          <a:xfrm>
            <a:off x="4879649" y="3713626"/>
            <a:ext cx="4160297" cy="108558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72A5B5F-FFAF-084E-B196-3AB690357F2B}"/>
              </a:ext>
            </a:extLst>
          </p:cNvPr>
          <p:cNvGrpSpPr/>
          <p:nvPr/>
        </p:nvGrpSpPr>
        <p:grpSpPr>
          <a:xfrm>
            <a:off x="4991500" y="4919675"/>
            <a:ext cx="4105778" cy="1856019"/>
            <a:chOff x="4991500" y="4919675"/>
            <a:chExt cx="4105778" cy="185601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4BAA24-EBF6-0D41-A116-F05386D83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8982" b="41797"/>
            <a:stretch/>
          </p:blipFill>
          <p:spPr>
            <a:xfrm>
              <a:off x="4991500" y="5614587"/>
              <a:ext cx="4105778" cy="1161107"/>
            </a:xfrm>
            <a:prstGeom prst="rect">
              <a:avLst/>
            </a:prstGeom>
          </p:spPr>
        </p:pic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A24054B9-E6F8-4C46-B8DA-4469DB2D22D1}"/>
                </a:ext>
              </a:extLst>
            </p:cNvPr>
            <p:cNvSpPr/>
            <p:nvPr/>
          </p:nvSpPr>
          <p:spPr>
            <a:xfrm rot="1017337">
              <a:off x="6626178" y="4919675"/>
              <a:ext cx="1582630" cy="80935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Conditioning</a:t>
              </a:r>
              <a:br>
                <a:rPr lang="en-US" sz="1600" dirty="0"/>
              </a:br>
              <a:r>
                <a:rPr lang="en-US" sz="1600" dirty="0"/>
                <a:t>on </a:t>
              </a:r>
              <a:r>
                <a:rPr lang="en-US" sz="1600" i="1" dirty="0"/>
                <a:t>Z</a:t>
              </a:r>
              <a:r>
                <a:rPr lang="en-US" sz="1600" dirty="0"/>
                <a:t>=1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3314429-0DE7-C644-B591-E6990B98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87" y="5772992"/>
            <a:ext cx="846777" cy="846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D9754B-5F54-EF48-9674-FF4F3B42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42" y="5771751"/>
            <a:ext cx="846777" cy="8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D5B186-B5A7-1644-8463-778A4C3F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830" y="3693592"/>
            <a:ext cx="2299129" cy="24337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4B29-F23F-B348-B3E2-9BDE169F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do not hear the bell </a:t>
            </a:r>
            <a:br>
              <a:rPr lang="en-US" dirty="0"/>
            </a:br>
            <a:r>
              <a:rPr lang="en-US" dirty="0"/>
              <a:t>directly</a:t>
            </a:r>
          </a:p>
          <a:p>
            <a:r>
              <a:rPr lang="en-US" dirty="0"/>
              <a:t>We rely on an </a:t>
            </a:r>
            <a:r>
              <a:rPr lang="en-US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witness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Y</a:t>
            </a:r>
            <a:r>
              <a:rPr lang="en-US" dirty="0"/>
              <a:t> the two coins, </a:t>
            </a:r>
            <a:r>
              <a:rPr lang="en-US" i="1" dirty="0"/>
              <a:t>Z</a:t>
            </a:r>
            <a:r>
              <a:rPr lang="en-US" dirty="0"/>
              <a:t> the bell rings,</a:t>
            </a:r>
            <a:br>
              <a:rPr lang="en-US" dirty="0"/>
            </a:br>
            <a:r>
              <a:rPr lang="en-US" i="1" dirty="0"/>
              <a:t>W</a:t>
            </a:r>
            <a:r>
              <a:rPr lang="en-US" dirty="0"/>
              <a:t> the witness</a:t>
            </a:r>
          </a:p>
          <a:p>
            <a:pPr lvl="1"/>
            <a:r>
              <a:rPr lang="en-US" dirty="0"/>
              <a:t>Whenever the bell </a:t>
            </a:r>
            <a:r>
              <a:rPr lang="en-US" i="1" dirty="0"/>
              <a:t>does not ring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there is 50% chance that our witness will falsely report that it did </a:t>
            </a:r>
          </a:p>
          <a:p>
            <a:r>
              <a:rPr lang="en-US" dirty="0"/>
              <a:t>Joint probabilities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From the table: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So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 are dependent given </a:t>
            </a:r>
            <a:r>
              <a:rPr lang="en-US" i="1" dirty="0">
                <a:solidFill>
                  <a:srgbClr val="FF0000"/>
                </a:solidFill>
              </a:rPr>
              <a:t>W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B03D20-2861-8F41-A329-1DB826CB3179}"/>
              </a:ext>
            </a:extLst>
          </p:cNvPr>
          <p:cNvGrpSpPr/>
          <p:nvPr/>
        </p:nvGrpSpPr>
        <p:grpSpPr>
          <a:xfrm>
            <a:off x="404106" y="5672385"/>
            <a:ext cx="6634855" cy="462580"/>
            <a:chOff x="404106" y="5672385"/>
            <a:chExt cx="6634855" cy="4625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309698-B3E9-5D4F-A069-17D0F55AD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106" y="5672385"/>
              <a:ext cx="6545333" cy="45494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AAA83EA-652B-3C44-9C37-6EF68C62A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2209" y="5924910"/>
              <a:ext cx="326752" cy="21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A numerical example - </a:t>
            </a:r>
            <a:r>
              <a:rPr lang="en-US" dirty="0" err="1"/>
              <a:t>ctd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3DEB65-3C31-164D-9557-C3A51DF896ED}"/>
              </a:ext>
            </a:extLst>
          </p:cNvPr>
          <p:cNvGrpSpPr/>
          <p:nvPr/>
        </p:nvGrpSpPr>
        <p:grpSpPr>
          <a:xfrm>
            <a:off x="3917501" y="1049154"/>
            <a:ext cx="1836352" cy="854991"/>
            <a:chOff x="3917501" y="1049154"/>
            <a:chExt cx="1836352" cy="8549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6A4389-26D7-F044-A141-621E09D6B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7501" y="1049154"/>
              <a:ext cx="846777" cy="84677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8C943C-8E75-3548-874B-3E28A6E73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9649" y="1049154"/>
              <a:ext cx="874204" cy="8549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7EB53E-0991-6D42-9C5E-C66A6A45C929}"/>
              </a:ext>
            </a:extLst>
          </p:cNvPr>
          <p:cNvGrpSpPr/>
          <p:nvPr/>
        </p:nvGrpSpPr>
        <p:grpSpPr>
          <a:xfrm>
            <a:off x="4273054" y="978969"/>
            <a:ext cx="4617701" cy="2014354"/>
            <a:chOff x="4273054" y="978969"/>
            <a:chExt cx="4617701" cy="20143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AB3DF5-B5B8-2840-B390-F97F7B2E3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745" r="1148" b="11776"/>
            <a:stretch/>
          </p:blipFill>
          <p:spPr>
            <a:xfrm>
              <a:off x="4273054" y="2024624"/>
              <a:ext cx="966001" cy="9127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7A30F2-DF77-304F-9172-5EA9480B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69224" y="978969"/>
              <a:ext cx="3021531" cy="201435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D67ACC0-F509-494D-92B2-3F6860525D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701" y="3643344"/>
            <a:ext cx="5353743" cy="16906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36FEE9-C432-2D4C-8001-A443FCA25AE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0644" r="9607" b="24201"/>
          <a:stretch/>
        </p:blipFill>
        <p:spPr>
          <a:xfrm>
            <a:off x="373288" y="6090482"/>
            <a:ext cx="5905254" cy="2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4B29-F23F-B348-B3E2-9BDE169F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rule is particular important for causality</a:t>
            </a:r>
          </a:p>
          <a:p>
            <a:pPr lvl="1"/>
            <a:r>
              <a:rPr lang="en-US" dirty="0"/>
              <a:t>To discover causal models from data</a:t>
            </a:r>
          </a:p>
          <a:p>
            <a:pPr lvl="1"/>
            <a:r>
              <a:rPr lang="en-US" dirty="0"/>
              <a:t>To test a model</a:t>
            </a:r>
          </a:p>
          <a:p>
            <a:pPr lvl="1"/>
            <a:r>
              <a:rPr lang="en-US" dirty="0"/>
              <a:t>To fully solve Simpson-like paradoxes</a:t>
            </a:r>
            <a:br>
              <a:rPr lang="en-US" dirty="0"/>
            </a:br>
            <a:r>
              <a:rPr lang="en-US" dirty="0"/>
              <a:t>(such as Monty Hall)</a:t>
            </a:r>
          </a:p>
          <a:p>
            <a:endParaRPr lang="en-US" dirty="0"/>
          </a:p>
          <a:p>
            <a:r>
              <a:rPr lang="en-US" dirty="0"/>
              <a:t>It gives rise to unintuitive patterns of dependence</a:t>
            </a:r>
          </a:p>
          <a:p>
            <a:r>
              <a:rPr lang="en-US" dirty="0"/>
              <a:t>We often (</a:t>
            </a:r>
            <a:r>
              <a:rPr lang="en-US" dirty="0">
                <a:solidFill>
                  <a:srgbClr val="FF0000"/>
                </a:solidFill>
              </a:rPr>
              <a:t>wrongly</a:t>
            </a:r>
            <a:r>
              <a:rPr lang="en-US" dirty="0"/>
              <a:t>) take for granted that </a:t>
            </a:r>
            <a:br>
              <a:rPr lang="en-US" dirty="0"/>
            </a:br>
            <a:r>
              <a:rPr lang="en-US" i="1" dirty="0"/>
              <a:t>“there is no correlation without causation”</a:t>
            </a:r>
          </a:p>
          <a:p>
            <a:pPr lvl="1"/>
            <a:r>
              <a:rPr lang="en-US" dirty="0"/>
              <a:t>I.e., one variable causes the other or a third variable causes both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Rule 3 shows that this is not </a:t>
            </a:r>
            <a:r>
              <a:rPr lang="en-US" dirty="0"/>
              <a:t>(always)</a:t>
            </a:r>
            <a:r>
              <a:rPr lang="en-US" dirty="0">
                <a:solidFill>
                  <a:srgbClr val="FF0000"/>
                </a:solidFill>
              </a:rPr>
              <a:t>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General rule in colliders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C5446-B132-B64E-A7ED-C351077E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830" y="3693592"/>
            <a:ext cx="2299129" cy="2433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FF99F5-DE2F-514A-88FF-CEC4EAF4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2" y="1146233"/>
            <a:ext cx="8927816" cy="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4B29-F23F-B348-B3E2-9BDE169F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models can be large and complicated</a:t>
            </a:r>
          </a:p>
          <a:p>
            <a:pPr lvl="1"/>
            <a:r>
              <a:rPr lang="en-US" dirty="0"/>
              <a:t>Long paths with different rules applicable</a:t>
            </a:r>
          </a:p>
          <a:p>
            <a:pPr lvl="1"/>
            <a:r>
              <a:rPr lang="en-US" dirty="0"/>
              <a:t>Multiple paths between variables</a:t>
            </a:r>
          </a:p>
          <a:p>
            <a:r>
              <a:rPr lang="en-US" dirty="0"/>
              <a:t>We need a criterion that works on any graph</a:t>
            </a:r>
            <a:br>
              <a:rPr lang="en-US" dirty="0"/>
            </a:br>
            <a:r>
              <a:rPr lang="en-US" dirty="0"/>
              <a:t>to find dependences and independencies</a:t>
            </a:r>
          </a:p>
          <a:p>
            <a:r>
              <a:rPr lang="en-US" dirty="0"/>
              <a:t>This criterion is called </a:t>
            </a:r>
            <a:r>
              <a:rPr lang="en-US" dirty="0">
                <a:solidFill>
                  <a:srgbClr val="FF0000"/>
                </a:solidFill>
              </a:rPr>
              <a:t>d-separation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D-separation tells when two variables are </a:t>
            </a:r>
            <a:r>
              <a:rPr lang="en-US" dirty="0">
                <a:solidFill>
                  <a:srgbClr val="FF0000"/>
                </a:solidFill>
              </a:rPr>
              <a:t>d-separated</a:t>
            </a:r>
            <a:r>
              <a:rPr lang="en-US" dirty="0"/>
              <a:t> along a path (blocked): i.e.,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br>
              <a:rPr lang="en-US" dirty="0"/>
            </a:br>
            <a:r>
              <a:rPr lang="en-US" dirty="0"/>
              <a:t>and when they are </a:t>
            </a:r>
            <a:r>
              <a:rPr lang="en-US" dirty="0">
                <a:solidFill>
                  <a:srgbClr val="FF0000"/>
                </a:solidFill>
              </a:rPr>
              <a:t>d-connected</a:t>
            </a:r>
            <a:r>
              <a:rPr lang="en-US" dirty="0"/>
              <a:t> along a path (unblocked): i.e., </a:t>
            </a:r>
            <a:r>
              <a:rPr lang="en-US" dirty="0">
                <a:solidFill>
                  <a:srgbClr val="FF0000"/>
                </a:solidFill>
              </a:rPr>
              <a:t>likely dependent</a:t>
            </a:r>
            <a:endParaRPr lang="en-US" dirty="0"/>
          </a:p>
          <a:p>
            <a:r>
              <a:rPr lang="en-US" dirty="0"/>
              <a:t>They are actually </a:t>
            </a:r>
            <a:r>
              <a:rPr lang="en-US" dirty="0">
                <a:solidFill>
                  <a:srgbClr val="FF0000"/>
                </a:solidFill>
              </a:rPr>
              <a:t>independent if they are d-separated along all possible paths</a:t>
            </a:r>
          </a:p>
          <a:p>
            <a:r>
              <a:rPr lang="en-US" dirty="0"/>
              <a:t>They are </a:t>
            </a:r>
            <a:r>
              <a:rPr lang="en-US" dirty="0">
                <a:solidFill>
                  <a:srgbClr val="FF0000"/>
                </a:solidFill>
              </a:rPr>
              <a:t>likely dependent if there is at least one unblocked path connecting them</a:t>
            </a:r>
            <a:endParaRPr lang="en-US" dirty="0"/>
          </a:p>
          <a:p>
            <a:r>
              <a:rPr lang="en-US" dirty="0"/>
              <a:t>E.g., </a:t>
            </a:r>
            <a:r>
              <a:rPr lang="en-US" i="1" dirty="0"/>
              <a:t>Z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in the figure</a:t>
            </a:r>
          </a:p>
          <a:p>
            <a:pPr lvl="1"/>
            <a:r>
              <a:rPr lang="en-US" dirty="0"/>
              <a:t>They are d-separated (unconditionally independent)</a:t>
            </a:r>
          </a:p>
          <a:p>
            <a:pPr lvl="1"/>
            <a:r>
              <a:rPr lang="en-US" dirty="0"/>
              <a:t>They are d-connected if we condition on </a:t>
            </a:r>
            <a:r>
              <a:rPr lang="en-US" i="1" dirty="0"/>
              <a:t>W</a:t>
            </a:r>
            <a:r>
              <a:rPr lang="en-US" dirty="0"/>
              <a:t>; again d-separated if we condition on {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W</a:t>
            </a:r>
            <a:r>
              <a:rPr lang="en-US" dirty="0"/>
              <a:t>}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D-separation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6E34D-ADF7-4645-8112-6744EFB3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60" y="1143000"/>
            <a:ext cx="2844800" cy="19963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02B36D2-EEFF-0D4E-ABB9-43AD15E6B30F}"/>
              </a:ext>
            </a:extLst>
          </p:cNvPr>
          <p:cNvGrpSpPr/>
          <p:nvPr/>
        </p:nvGrpSpPr>
        <p:grpSpPr>
          <a:xfrm>
            <a:off x="436880" y="3199325"/>
            <a:ext cx="8514080" cy="1394085"/>
            <a:chOff x="436880" y="3199325"/>
            <a:chExt cx="8514080" cy="13940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525A81-BDE4-7F4B-8A3B-EDB858CA04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813"/>
            <a:stretch/>
          </p:blipFill>
          <p:spPr>
            <a:xfrm>
              <a:off x="436880" y="3199325"/>
              <a:ext cx="8514080" cy="2753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F56994-6170-9C4E-A2F6-070E8E438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371"/>
            <a:stretch/>
          </p:blipFill>
          <p:spPr>
            <a:xfrm>
              <a:off x="436880" y="3534695"/>
              <a:ext cx="8442960" cy="1058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0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7179-74C9-3440-9C28-ED5166A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74E5-E719-B948-BC89-239E114F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a new path to the graph (</a:t>
            </a:r>
            <a:r>
              <a:rPr lang="en-US" i="1" dirty="0"/>
              <a:t>Z</a:t>
            </a:r>
            <a:r>
              <a:rPr lang="en-US" dirty="0"/>
              <a:t>&lt;-</a:t>
            </a:r>
            <a:r>
              <a:rPr lang="en-US" i="1" dirty="0"/>
              <a:t>T</a:t>
            </a:r>
            <a:r>
              <a:rPr lang="en-US" dirty="0"/>
              <a:t>-&gt;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i="1" dirty="0"/>
              <a:t>Z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unconditionally dependent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open in </a:t>
            </a:r>
            <a:r>
              <a:rPr lang="en-US" i="1" dirty="0"/>
              <a:t>Z</a:t>
            </a:r>
            <a:r>
              <a:rPr lang="en-US" dirty="0"/>
              <a:t>&lt;-</a:t>
            </a:r>
            <a:r>
              <a:rPr lang="en-US" i="1" dirty="0"/>
              <a:t>T</a:t>
            </a:r>
            <a:r>
              <a:rPr lang="en-US" dirty="0"/>
              <a:t>-&gt;</a:t>
            </a:r>
            <a:r>
              <a:rPr lang="en-US" i="1" dirty="0"/>
              <a:t>Y</a:t>
            </a:r>
          </a:p>
          <a:p>
            <a:r>
              <a:rPr lang="en-US" dirty="0"/>
              <a:t>If we condition on </a:t>
            </a:r>
            <a:r>
              <a:rPr lang="en-US" i="1" dirty="0"/>
              <a:t>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They are independent</a:t>
            </a:r>
            <a:endParaRPr lang="en-US" i="1" dirty="0"/>
          </a:p>
          <a:p>
            <a:r>
              <a:rPr lang="en-US" dirty="0"/>
              <a:t>Conditional on {</a:t>
            </a:r>
            <a:r>
              <a:rPr lang="en-US" i="1" dirty="0"/>
              <a:t>T</a:t>
            </a:r>
            <a:r>
              <a:rPr lang="en-US" dirty="0"/>
              <a:t>,</a:t>
            </a:r>
            <a:r>
              <a:rPr lang="en-US" i="1" dirty="0"/>
              <a:t>W</a:t>
            </a:r>
            <a:r>
              <a:rPr lang="en-US" dirty="0"/>
              <a:t>}? </a:t>
            </a:r>
          </a:p>
          <a:p>
            <a:pPr lvl="1"/>
            <a:r>
              <a:rPr lang="en-US" dirty="0"/>
              <a:t>They are dependent</a:t>
            </a:r>
          </a:p>
          <a:p>
            <a:r>
              <a:rPr lang="en-US" dirty="0"/>
              <a:t>Conditional on {</a:t>
            </a:r>
            <a:r>
              <a:rPr lang="en-US" i="1" dirty="0"/>
              <a:t>T</a:t>
            </a:r>
            <a:r>
              <a:rPr lang="en-US" dirty="0"/>
              <a:t>,</a:t>
            </a:r>
            <a:r>
              <a:rPr lang="en-US" i="1" dirty="0"/>
              <a:t>W</a:t>
            </a:r>
            <a:r>
              <a:rPr lang="en-US" dirty="0"/>
              <a:t>,</a:t>
            </a:r>
            <a:r>
              <a:rPr lang="en-US" i="1" dirty="0"/>
              <a:t>X</a:t>
            </a:r>
            <a:r>
              <a:rPr lang="en-US" dirty="0"/>
              <a:t>}? </a:t>
            </a:r>
          </a:p>
          <a:p>
            <a:pPr lvl="1"/>
            <a:r>
              <a:rPr lang="en-US" dirty="0"/>
              <a:t>They are independent again</a:t>
            </a:r>
          </a:p>
          <a:p>
            <a:endParaRPr lang="en-US" dirty="0"/>
          </a:p>
          <a:p>
            <a:r>
              <a:rPr lang="en-US" dirty="0"/>
              <a:t>In particular, they are </a:t>
            </a:r>
            <a:r>
              <a:rPr lang="en-US" dirty="0">
                <a:solidFill>
                  <a:srgbClr val="FF0000"/>
                </a:solidFill>
              </a:rPr>
              <a:t>d-connected</a:t>
            </a:r>
            <a:r>
              <a:rPr lang="en-US" dirty="0"/>
              <a:t> conditional on: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,</a:t>
            </a:r>
            <a:r>
              <a:rPr lang="en-US" i="1" dirty="0"/>
              <a:t>U</a:t>
            </a:r>
            <a:r>
              <a:rPr lang="en-US" dirty="0"/>
              <a:t>,{</a:t>
            </a:r>
            <a:r>
              <a:rPr lang="en-US" i="1" dirty="0"/>
              <a:t>W</a:t>
            </a:r>
            <a:r>
              <a:rPr lang="en-US" dirty="0"/>
              <a:t>,</a:t>
            </a:r>
            <a:r>
              <a:rPr lang="en-US" i="1" dirty="0"/>
              <a:t>U</a:t>
            </a:r>
            <a:r>
              <a:rPr lang="en-US" dirty="0"/>
              <a:t>},{</a:t>
            </a:r>
            <a:r>
              <a:rPr lang="en-US" i="1" dirty="0"/>
              <a:t>W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},{</a:t>
            </a:r>
            <a:r>
              <a:rPr lang="en-US" i="1" dirty="0"/>
              <a:t>U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},{</a:t>
            </a:r>
            <a:r>
              <a:rPr lang="en-US" i="1" dirty="0"/>
              <a:t>W</a:t>
            </a:r>
            <a:r>
              <a:rPr lang="en-US" dirty="0"/>
              <a:t>,</a:t>
            </a:r>
            <a:r>
              <a:rPr lang="en-US" i="1" dirty="0"/>
              <a:t>U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},{</a:t>
            </a:r>
            <a:r>
              <a:rPr lang="en-US" i="1" dirty="0"/>
              <a:t>W</a:t>
            </a:r>
            <a:r>
              <a:rPr lang="en-US" dirty="0"/>
              <a:t>,</a:t>
            </a:r>
            <a:r>
              <a:rPr lang="en-US" i="1" dirty="0"/>
              <a:t>X</a:t>
            </a:r>
            <a:r>
              <a:rPr lang="en-US" dirty="0"/>
              <a:t>},{</a:t>
            </a:r>
            <a:r>
              <a:rPr lang="en-US" i="1" dirty="0"/>
              <a:t>U</a:t>
            </a:r>
            <a:r>
              <a:rPr lang="en-US" dirty="0"/>
              <a:t>,</a:t>
            </a:r>
            <a:r>
              <a:rPr lang="en-US" i="1" dirty="0"/>
              <a:t>X</a:t>
            </a:r>
            <a:r>
              <a:rPr lang="en-US" dirty="0"/>
              <a:t>}</a:t>
            </a:r>
            <a:r>
              <a:rPr lang="en-US" i="1" dirty="0"/>
              <a:t>,</a:t>
            </a:r>
            <a:r>
              <a:rPr lang="en-US" dirty="0"/>
              <a:t> and {</a:t>
            </a:r>
            <a:r>
              <a:rPr lang="en-US" i="1" dirty="0"/>
              <a:t>W</a:t>
            </a:r>
            <a:r>
              <a:rPr lang="en-US" dirty="0"/>
              <a:t>,</a:t>
            </a:r>
            <a:r>
              <a:rPr lang="en-US" i="1" dirty="0"/>
              <a:t>U</a:t>
            </a:r>
            <a:r>
              <a:rPr lang="en-US" dirty="0"/>
              <a:t>,</a:t>
            </a:r>
            <a:r>
              <a:rPr lang="en-US" i="1" dirty="0"/>
              <a:t>X</a:t>
            </a:r>
            <a:r>
              <a:rPr lang="en-US" dirty="0"/>
              <a:t>} </a:t>
            </a:r>
          </a:p>
          <a:p>
            <a:pPr lvl="1"/>
            <a:endParaRPr lang="en-US" dirty="0"/>
          </a:p>
          <a:p>
            <a:r>
              <a:rPr lang="en-US" dirty="0"/>
              <a:t>And they are </a:t>
            </a:r>
            <a:r>
              <a:rPr lang="en-US" dirty="0">
                <a:solidFill>
                  <a:srgbClr val="FF0000"/>
                </a:solidFill>
              </a:rPr>
              <a:t>d-separated</a:t>
            </a:r>
            <a:r>
              <a:rPr lang="en-US" dirty="0"/>
              <a:t> conditional on: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{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},{</a:t>
            </a:r>
            <a:r>
              <a:rPr lang="en-US" i="1" dirty="0"/>
              <a:t>W</a:t>
            </a:r>
            <a:r>
              <a:rPr lang="en-US" dirty="0"/>
              <a:t>,</a:t>
            </a:r>
            <a:r>
              <a:rPr lang="en-US" i="1" dirty="0"/>
              <a:t> X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},{</a:t>
            </a:r>
            <a:r>
              <a:rPr lang="en-US" i="1" dirty="0"/>
              <a:t>U</a:t>
            </a:r>
            <a:r>
              <a:rPr lang="en-US" dirty="0"/>
              <a:t>,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}</a:t>
            </a:r>
            <a:r>
              <a:rPr lang="en-US" i="1" dirty="0"/>
              <a:t>,</a:t>
            </a:r>
            <a:r>
              <a:rPr lang="en-US" dirty="0"/>
              <a:t> and {</a:t>
            </a:r>
            <a:r>
              <a:rPr lang="en-US" i="1" dirty="0"/>
              <a:t>W</a:t>
            </a:r>
            <a:r>
              <a:rPr lang="en-US" dirty="0"/>
              <a:t>,</a:t>
            </a:r>
            <a:r>
              <a:rPr lang="en-US" i="1" dirty="0"/>
              <a:t>U</a:t>
            </a:r>
            <a:r>
              <a:rPr lang="en-US" dirty="0"/>
              <a:t>,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}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70890-18B3-1947-B0A1-C9E2810A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5" y="1256927"/>
            <a:ext cx="2544534" cy="25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6BD2-7CD2-4842-A354-6518FEA3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974CD-C0FF-5846-A75E-5D246E24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" b="-1"/>
          <a:stretch/>
        </p:blipFill>
        <p:spPr>
          <a:xfrm>
            <a:off x="0" y="1210491"/>
            <a:ext cx="9144000" cy="56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B18E-AA5B-2245-A1B3-D7A3011A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628C6-740C-EF4E-A62D-E3037ACF0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"/>
          <a:stretch/>
        </p:blipFill>
        <p:spPr>
          <a:xfrm>
            <a:off x="0" y="1254034"/>
            <a:ext cx="9144000" cy="55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B18E-AA5B-2245-A1B3-D7A3011A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6274-0547-4549-8C8E-0A8442E80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" b="1"/>
          <a:stretch/>
        </p:blipFill>
        <p:spPr>
          <a:xfrm>
            <a:off x="0" y="1245326"/>
            <a:ext cx="9144000" cy="559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B18E-AA5B-2245-A1B3-D7A3011A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8356E-B959-6542-9A34-9A33E4B27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0" b="1"/>
          <a:stretch/>
        </p:blipFill>
        <p:spPr>
          <a:xfrm>
            <a:off x="0" y="1227909"/>
            <a:ext cx="9144000" cy="56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9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B18E-AA5B-2245-A1B3-D7A3011A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D6FB4-5A4C-F848-BCCF-9A7A83BDD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"/>
          <a:stretch/>
        </p:blipFill>
        <p:spPr>
          <a:xfrm>
            <a:off x="0" y="1280160"/>
            <a:ext cx="9144000" cy="55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2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AC4E-A43A-9945-9C7C-35E1B8B9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three hypothetical structural causal models (SCMs)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1BD97A-EB8B-314F-9174-5A10409DD647}"/>
              </a:ext>
            </a:extLst>
          </p:cNvPr>
          <p:cNvGrpSpPr/>
          <p:nvPr/>
        </p:nvGrpSpPr>
        <p:grpSpPr>
          <a:xfrm>
            <a:off x="435429" y="1540691"/>
            <a:ext cx="4578189" cy="1532285"/>
            <a:chOff x="435429" y="1540691"/>
            <a:chExt cx="4578189" cy="15322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A93A9C-AA48-744E-9249-08257C30E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521"/>
            <a:stretch/>
          </p:blipFill>
          <p:spPr>
            <a:xfrm>
              <a:off x="435429" y="1540691"/>
              <a:ext cx="4578189" cy="20102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9E0AFA-403F-364F-B785-B5C99B439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50" t="20926"/>
            <a:stretch/>
          </p:blipFill>
          <p:spPr>
            <a:xfrm>
              <a:off x="654184" y="1799227"/>
              <a:ext cx="3197882" cy="127374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40D647-DA3A-194B-82A6-B1A2777F7234}"/>
              </a:ext>
            </a:extLst>
          </p:cNvPr>
          <p:cNvGrpSpPr/>
          <p:nvPr/>
        </p:nvGrpSpPr>
        <p:grpSpPr>
          <a:xfrm>
            <a:off x="452846" y="3184630"/>
            <a:ext cx="5031035" cy="1876016"/>
            <a:chOff x="452846" y="3184630"/>
            <a:chExt cx="5031035" cy="18760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057C17-2232-D24B-99DE-DFDFD4E7F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3000" b="90062"/>
            <a:stretch/>
          </p:blipFill>
          <p:spPr>
            <a:xfrm>
              <a:off x="452846" y="3184630"/>
              <a:ext cx="2978331" cy="19429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88098A-7611-9547-B344-F3F4FA92A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15" t="16204"/>
            <a:stretch/>
          </p:blipFill>
          <p:spPr>
            <a:xfrm>
              <a:off x="609600" y="3422469"/>
              <a:ext cx="4874281" cy="16381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1F6AFB-F0C3-1A4D-A3AF-BC3A54A4C7DE}"/>
              </a:ext>
            </a:extLst>
          </p:cNvPr>
          <p:cNvGrpSpPr/>
          <p:nvPr/>
        </p:nvGrpSpPr>
        <p:grpSpPr>
          <a:xfrm>
            <a:off x="452846" y="5217958"/>
            <a:ext cx="3692434" cy="1561386"/>
            <a:chOff x="452846" y="5217958"/>
            <a:chExt cx="3692434" cy="15613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3E66864-98B2-BF43-A79E-8A95099F1D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266" b="88282"/>
            <a:stretch/>
          </p:blipFill>
          <p:spPr>
            <a:xfrm>
              <a:off x="452846" y="5217958"/>
              <a:ext cx="3692434" cy="1921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314B76A-D90C-764D-A93B-194BD0297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946" t="21310"/>
            <a:stretch/>
          </p:blipFill>
          <p:spPr>
            <a:xfrm>
              <a:off x="654184" y="5488795"/>
              <a:ext cx="3327632" cy="129054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ED478D-9D91-D64B-AD36-57808825CFD2}"/>
              </a:ext>
            </a:extLst>
          </p:cNvPr>
          <p:cNvSpPr txBox="1"/>
          <p:nvPr/>
        </p:nvSpPr>
        <p:spPr>
          <a:xfrm>
            <a:off x="5553549" y="2175792"/>
            <a:ext cx="2760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Linear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C3172-CF70-3E4C-BACA-2F8927974664}"/>
              </a:ext>
            </a:extLst>
          </p:cNvPr>
          <p:cNvSpPr txBox="1"/>
          <p:nvPr/>
        </p:nvSpPr>
        <p:spPr>
          <a:xfrm>
            <a:off x="5553549" y="4066330"/>
            <a:ext cx="276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Logical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AC3A8-98AF-A442-847B-6DCB1CBD82F0}"/>
              </a:ext>
            </a:extLst>
          </p:cNvPr>
          <p:cNvSpPr txBox="1"/>
          <p:nvPr/>
        </p:nvSpPr>
        <p:spPr>
          <a:xfrm>
            <a:off x="5614509" y="5718759"/>
            <a:ext cx="2760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Non-linear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29631-1400-AD4C-8B65-E0E3411E96A6}"/>
              </a:ext>
            </a:extLst>
          </p:cNvPr>
          <p:cNvSpPr txBox="1"/>
          <p:nvPr/>
        </p:nvSpPr>
        <p:spPr>
          <a:xfrm>
            <a:off x="8061042" y="2557289"/>
            <a:ext cx="10829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And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no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functions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common</a:t>
            </a:r>
          </a:p>
        </p:txBody>
      </p:sp>
    </p:spTree>
    <p:extLst>
      <p:ext uri="{BB962C8B-B14F-4D97-AF65-F5344CB8AC3E}">
        <p14:creationId xmlns:p14="http://schemas.microsoft.com/office/powerpoint/2010/main" val="28430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B18E-AA5B-2245-A1B3-D7A3011A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26B48-72AA-9440-80DA-2A68E6416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3"/>
          <a:stretch/>
        </p:blipFill>
        <p:spPr>
          <a:xfrm>
            <a:off x="0" y="1288868"/>
            <a:ext cx="9144000" cy="55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B18E-AA5B-2245-A1B3-D7A3011A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9406D-19E8-0949-9F25-D065AE57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65" y="1143000"/>
            <a:ext cx="46488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7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B6FD-4FBD-C149-9524-B13B18E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AF94-6D3F-2C4C-A135-8DD9FB52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models have </a:t>
            </a:r>
            <a:r>
              <a:rPr lang="en-US" dirty="0">
                <a:solidFill>
                  <a:srgbClr val="FF0000"/>
                </a:solidFill>
              </a:rPr>
              <a:t>testable implications </a:t>
            </a:r>
            <a:r>
              <a:rPr lang="en-US" dirty="0"/>
              <a:t>in the data sets they generate</a:t>
            </a:r>
          </a:p>
          <a:p>
            <a:pPr lvl="1"/>
            <a:r>
              <a:rPr lang="en-US" dirty="0"/>
              <a:t>Say we have a graph </a:t>
            </a:r>
            <a:r>
              <a:rPr lang="en-US" i="1" dirty="0"/>
              <a:t>G</a:t>
            </a:r>
            <a:r>
              <a:rPr lang="en-US" dirty="0"/>
              <a:t> that we believe represents the causal mechanism generating our data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The graph tells us that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d-separated</a:t>
            </a:r>
            <a:r>
              <a:rPr lang="en-US" dirty="0"/>
              <a:t> given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We examine </a:t>
            </a:r>
            <a:r>
              <a:rPr lang="en-US" i="1" dirty="0"/>
              <a:t>S</a:t>
            </a:r>
            <a:r>
              <a:rPr lang="en-US" dirty="0"/>
              <a:t> and find out that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dependent</a:t>
            </a:r>
            <a:r>
              <a:rPr lang="en-US" dirty="0"/>
              <a:t> given </a:t>
            </a:r>
            <a:r>
              <a:rPr lang="en-US" i="1" dirty="0"/>
              <a:t>C</a:t>
            </a:r>
            <a:endParaRPr lang="en-US" dirty="0"/>
          </a:p>
          <a:p>
            <a:pPr lvl="1"/>
            <a:r>
              <a:rPr lang="en-US" dirty="0"/>
              <a:t>Then we have to reject </a:t>
            </a:r>
            <a:r>
              <a:rPr lang="en-US" i="1" dirty="0"/>
              <a:t>G</a:t>
            </a:r>
            <a:r>
              <a:rPr lang="en-US" dirty="0"/>
              <a:t> as the model generating the data</a:t>
            </a:r>
          </a:p>
          <a:p>
            <a:r>
              <a:rPr lang="en-US" dirty="0"/>
              <a:t>Consider the graph in the figure</a:t>
            </a:r>
          </a:p>
          <a:p>
            <a:pPr lvl="1"/>
            <a:r>
              <a:rPr lang="en-US" dirty="0"/>
              <a:t>It states that </a:t>
            </a:r>
            <a:r>
              <a:rPr lang="en-US" i="1" dirty="0"/>
              <a:t>W </a:t>
            </a:r>
            <a:r>
              <a:rPr lang="en-US" dirty="0"/>
              <a:t>and 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r>
              <a:rPr lang="en-US" dirty="0"/>
              <a:t> are independent given </a:t>
            </a:r>
            <a:r>
              <a:rPr lang="en-US" i="1" dirty="0"/>
              <a:t>X </a:t>
            </a:r>
          </a:p>
          <a:p>
            <a:r>
              <a:rPr lang="en-US" dirty="0"/>
              <a:t>Suppose we regress </a:t>
            </a:r>
            <a:r>
              <a:rPr lang="en-US" i="1" dirty="0"/>
              <a:t>W </a:t>
            </a:r>
            <a:r>
              <a:rPr lang="en-US" dirty="0"/>
              <a:t>on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endParaRPr lang="en-US" dirty="0"/>
          </a:p>
          <a:p>
            <a:pPr lvl="1"/>
            <a:r>
              <a:rPr lang="en-US" dirty="0"/>
              <a:t>We find the line </a:t>
            </a:r>
            <a:r>
              <a:rPr lang="en-US" i="1" dirty="0"/>
              <a:t>w </a:t>
            </a:r>
            <a:r>
              <a:rPr lang="en-US" dirty="0"/>
              <a:t>= </a:t>
            </a:r>
            <a:r>
              <a:rPr lang="en-US" i="1" dirty="0" err="1"/>
              <a:t>r</a:t>
            </a:r>
            <a:r>
              <a:rPr lang="en-US" i="1" baseline="-25000" dirty="0" err="1"/>
              <a:t>X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If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≠0, then </a:t>
            </a:r>
            <a:r>
              <a:rPr lang="en-US" i="1" dirty="0"/>
              <a:t>W </a:t>
            </a:r>
            <a:r>
              <a:rPr lang="en-US" dirty="0"/>
              <a:t>and 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dependent</a:t>
            </a:r>
            <a:r>
              <a:rPr lang="en-US" dirty="0"/>
              <a:t> given </a:t>
            </a:r>
            <a:r>
              <a:rPr lang="en-US" i="1" dirty="0"/>
              <a:t>X </a:t>
            </a:r>
            <a:r>
              <a:rPr lang="en-US" dirty="0"/>
              <a:t>(cond. independence implies zero cond. correlation)</a:t>
            </a:r>
          </a:p>
          <a:p>
            <a:pPr lvl="1"/>
            <a:r>
              <a:rPr lang="en-US" dirty="0"/>
              <a:t>Then our model is wrong</a:t>
            </a:r>
          </a:p>
          <a:p>
            <a:r>
              <a:rPr lang="en-US" dirty="0"/>
              <a:t>But we know also where it is wrong</a:t>
            </a:r>
          </a:p>
          <a:p>
            <a:pPr lvl="1"/>
            <a:r>
              <a:rPr lang="en-US" dirty="0"/>
              <a:t>The true model must have a path between </a:t>
            </a:r>
            <a:r>
              <a:rPr lang="en-US" i="1" dirty="0"/>
              <a:t>W </a:t>
            </a:r>
            <a:r>
              <a:rPr lang="en-US" dirty="0"/>
              <a:t>and 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r>
              <a:rPr lang="en-US" dirty="0"/>
              <a:t> that is not </a:t>
            </a:r>
            <a:r>
              <a:rPr lang="en-US" i="1" dirty="0"/>
              <a:t>d</a:t>
            </a:r>
            <a:r>
              <a:rPr lang="en-US" dirty="0"/>
              <a:t>-separated by </a:t>
            </a:r>
            <a:r>
              <a:rPr lang="en-US" i="1" dirty="0"/>
              <a:t>X</a:t>
            </a:r>
            <a:r>
              <a:rPr lang="en-US" dirty="0"/>
              <a:t> </a:t>
            </a:r>
          </a:p>
          <a:p>
            <a:r>
              <a:rPr lang="en-US" dirty="0"/>
              <a:t>Theoretical result that holds for all acyclic models with independent errors: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every d-separation is an independence in the data, then no further test can refute the model</a:t>
            </a:r>
          </a:p>
          <a:p>
            <a:pPr lvl="1"/>
            <a:r>
              <a:rPr lang="en-US" dirty="0"/>
              <a:t>I.e., one can always find functions </a:t>
            </a:r>
            <a:r>
              <a:rPr lang="en-US" i="1" dirty="0"/>
              <a:t>F </a:t>
            </a:r>
            <a:r>
              <a:rPr lang="en-US" dirty="0"/>
              <a:t>and probabilities for the </a:t>
            </a:r>
            <a:r>
              <a:rPr lang="en-US" i="1" dirty="0"/>
              <a:t>U </a:t>
            </a:r>
            <a:r>
              <a:rPr lang="en-US" dirty="0"/>
              <a:t>terms that yield the data precisely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9C1AC-01B8-BE47-8DA9-6291D860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75" y="1889760"/>
            <a:ext cx="242856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59C1AC-01B8-BE47-8DA9-6291D860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75" y="1889760"/>
            <a:ext cx="2428568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DB6FD-4FBD-C149-9524-B13B18E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AF94-6D3F-2C4C-A135-8DD9FB52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d-separation</a:t>
            </a:r>
          </a:p>
          <a:p>
            <a:pPr lvl="1"/>
            <a:r>
              <a:rPr lang="en-US" dirty="0"/>
              <a:t>It is non-parametric, only the graph matters</a:t>
            </a:r>
          </a:p>
          <a:p>
            <a:pPr lvl="1"/>
            <a:r>
              <a:rPr lang="en-US" dirty="0"/>
              <a:t>It tests models locally, so we can repair our models</a:t>
            </a:r>
          </a:p>
          <a:p>
            <a:pPr lvl="1"/>
            <a:r>
              <a:rPr lang="en-US" dirty="0"/>
              <a:t>It means that we can still get information about the rest of the model</a:t>
            </a:r>
          </a:p>
          <a:p>
            <a:r>
              <a:rPr lang="en-US" dirty="0"/>
              <a:t>We can use it to infer causal structures from data</a:t>
            </a:r>
          </a:p>
          <a:p>
            <a:pPr lvl="1"/>
            <a:r>
              <a:rPr lang="en-US" dirty="0"/>
              <a:t>In a reverse-engineering way</a:t>
            </a:r>
          </a:p>
          <a:p>
            <a:pPr lvl="1"/>
            <a:r>
              <a:rPr lang="en-US" dirty="0"/>
              <a:t>We can in principle test and reject many models</a:t>
            </a:r>
            <a:br>
              <a:rPr lang="en-US" dirty="0"/>
            </a:br>
            <a:r>
              <a:rPr lang="en-US" dirty="0"/>
              <a:t>eventually keeping only those that pass the test</a:t>
            </a:r>
          </a:p>
          <a:p>
            <a:pPr lvl="1"/>
            <a:r>
              <a:rPr lang="en-US" dirty="0"/>
              <a:t>These would be the causal models consistent with the data</a:t>
            </a:r>
          </a:p>
          <a:p>
            <a:pPr lvl="1"/>
            <a:r>
              <a:rPr lang="en-US" dirty="0"/>
              <a:t>It will be a set of models because many models can produce the very same data</a:t>
            </a:r>
          </a:p>
          <a:p>
            <a:pPr lvl="1"/>
            <a:r>
              <a:rPr lang="en-US" dirty="0"/>
              <a:t>We say that these models are </a:t>
            </a:r>
            <a:r>
              <a:rPr lang="en-US" dirty="0">
                <a:solidFill>
                  <a:srgbClr val="FF0000"/>
                </a:solidFill>
              </a:rPr>
              <a:t>indistinguishable</a:t>
            </a:r>
          </a:p>
          <a:p>
            <a:pPr lvl="1"/>
            <a:r>
              <a:rPr lang="en-US" dirty="0"/>
              <a:t>Indistinguishable models make up an equivalence class</a:t>
            </a:r>
          </a:p>
          <a:p>
            <a:r>
              <a:rPr lang="en-US" dirty="0">
                <a:solidFill>
                  <a:srgbClr val="FF0000"/>
                </a:solidFill>
              </a:rPr>
              <a:t>Theoretical result: two graphs </a:t>
            </a:r>
            <a:r>
              <a:rPr lang="en-US" i="1" dirty="0">
                <a:solidFill>
                  <a:srgbClr val="FF0000"/>
                </a:solidFill>
              </a:rPr>
              <a:t>G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are in the same equivalence class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They share a </a:t>
            </a:r>
            <a:r>
              <a:rPr lang="en-US" dirty="0">
                <a:solidFill>
                  <a:srgbClr val="FF0000"/>
                </a:solidFill>
              </a:rPr>
              <a:t>common skeleton</a:t>
            </a:r>
            <a:r>
              <a:rPr lang="en-US" dirty="0"/>
              <a:t> (the graph obtained by dropping orientations)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They share </a:t>
            </a:r>
            <a:r>
              <a:rPr lang="en-US" dirty="0">
                <a:solidFill>
                  <a:srgbClr val="FF0000"/>
                </a:solidFill>
              </a:rPr>
              <a:t>common v-structures </a:t>
            </a:r>
            <a:r>
              <a:rPr lang="en-US" dirty="0"/>
              <a:t>(like 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r>
              <a:rPr lang="en-US" dirty="0"/>
              <a:t> -&gt; </a:t>
            </a:r>
            <a:r>
              <a:rPr lang="en-US" i="1" dirty="0"/>
              <a:t>Z</a:t>
            </a:r>
            <a:r>
              <a:rPr lang="en-US" baseline="-25000" dirty="0"/>
              <a:t>3</a:t>
            </a:r>
            <a:r>
              <a:rPr lang="en-US" dirty="0"/>
              <a:t> &lt;- </a:t>
            </a:r>
            <a:r>
              <a:rPr lang="en-US" i="1" dirty="0"/>
              <a:t>Z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400050"/>
            <a:endParaRPr lang="en-US" dirty="0"/>
          </a:p>
          <a:p>
            <a:pPr marL="400050"/>
            <a:r>
              <a:rPr lang="en-US" dirty="0">
                <a:solidFill>
                  <a:srgbClr val="FF0000"/>
                </a:solidFill>
              </a:rPr>
              <a:t>Any two graphs satisfying 1 and 2 have exactly the same d-separations</a:t>
            </a:r>
          </a:p>
          <a:p>
            <a:pPr marL="800100" lvl="1"/>
            <a:r>
              <a:rPr lang="en-US" dirty="0"/>
              <a:t>Whence, the same testable implications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AC4E-A43A-9945-9C7C-35E1B8B9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spite of that, they </a:t>
            </a:r>
            <a:r>
              <a:rPr lang="en-US" dirty="0">
                <a:solidFill>
                  <a:srgbClr val="FF0000"/>
                </a:solidFill>
              </a:rPr>
              <a:t>share the same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graphical structure</a:t>
            </a:r>
          </a:p>
          <a:p>
            <a:r>
              <a:rPr lang="en-US" dirty="0"/>
              <a:t>And because of that, all three SCMs must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share some independencies</a:t>
            </a:r>
          </a:p>
          <a:p>
            <a:pPr lvl="1"/>
            <a:r>
              <a:rPr lang="en-US" dirty="0"/>
              <a:t>Which we would find in datasets </a:t>
            </a:r>
            <a:br>
              <a:rPr lang="en-US" dirty="0"/>
            </a:br>
            <a:r>
              <a:rPr lang="en-US" dirty="0"/>
              <a:t>generated by these SCMs</a:t>
            </a:r>
          </a:p>
          <a:p>
            <a:r>
              <a:rPr lang="en-US" dirty="0"/>
              <a:t>And we can predict them just </a:t>
            </a:r>
            <a:r>
              <a:rPr lang="en-US" dirty="0">
                <a:solidFill>
                  <a:srgbClr val="FF0000"/>
                </a:solidFill>
              </a:rPr>
              <a:t>by looking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at the graphical model alone</a:t>
            </a:r>
          </a:p>
          <a:p>
            <a:r>
              <a:rPr lang="en-US" dirty="0"/>
              <a:t>The independencies are these: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09795E-FAAA-C34F-B09C-6B04E0697582}"/>
              </a:ext>
            </a:extLst>
          </p:cNvPr>
          <p:cNvSpPr txBox="1"/>
          <p:nvPr/>
        </p:nvSpPr>
        <p:spPr>
          <a:xfrm>
            <a:off x="5665923" y="4807593"/>
            <a:ext cx="276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Why?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053F22-11D2-8749-ABD4-B11EDED9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14" y="1443446"/>
            <a:ext cx="1185880" cy="2557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9FF023-F902-1140-8B36-826FD299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6" y="4152823"/>
            <a:ext cx="5091158" cy="21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AC4E-A43A-9945-9C7C-35E1B8B9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variables connected by an edge are dependent</a:t>
            </a:r>
            <a:endParaRPr lang="en-US" dirty="0"/>
          </a:p>
          <a:p>
            <a:pPr lvl="1"/>
            <a:r>
              <a:rPr lang="en-US" dirty="0"/>
              <a:t>Take </a:t>
            </a:r>
            <a:r>
              <a:rPr lang="en-US" i="1" dirty="0"/>
              <a:t>X</a:t>
            </a:r>
            <a:r>
              <a:rPr lang="en-US" dirty="0"/>
              <a:t> -&gt;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This means that </a:t>
            </a:r>
            <a:r>
              <a:rPr lang="en-US" i="1" dirty="0"/>
              <a:t>X</a:t>
            </a:r>
            <a:r>
              <a:rPr lang="en-US" dirty="0"/>
              <a:t> is in the function for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Which means that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depends</a:t>
            </a:r>
            <a:r>
              <a:rPr lang="en-US" dirty="0"/>
              <a:t> on </a:t>
            </a:r>
            <a:r>
              <a:rPr lang="en-US" i="1" dirty="0"/>
              <a:t>X</a:t>
            </a:r>
            <a:r>
              <a:rPr lang="en-US" dirty="0"/>
              <a:t> for its value</a:t>
            </a:r>
          </a:p>
          <a:p>
            <a:pPr lvl="1"/>
            <a:r>
              <a:rPr lang="en-US" dirty="0"/>
              <a:t>And we would see this dependence in a dataset</a:t>
            </a:r>
          </a:p>
          <a:p>
            <a:r>
              <a:rPr lang="en-US" dirty="0"/>
              <a:t>So 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Y</a:t>
            </a:r>
            <a:r>
              <a:rPr lang="en-US" dirty="0"/>
              <a:t> are dependent and so are </a:t>
            </a:r>
            <a:r>
              <a:rPr lang="en-US" i="1" dirty="0"/>
              <a:t>Y</a:t>
            </a:r>
            <a:r>
              <a:rPr lang="en-US" dirty="0"/>
              <a:t>,</a:t>
            </a:r>
            <a:r>
              <a:rPr lang="en-US" i="1" dirty="0"/>
              <a:t>Z</a:t>
            </a:r>
          </a:p>
          <a:p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Z</a:t>
            </a:r>
            <a:r>
              <a:rPr lang="en-US" dirty="0"/>
              <a:t> instead are </a:t>
            </a:r>
            <a:r>
              <a:rPr lang="en-US" dirty="0">
                <a:solidFill>
                  <a:srgbClr val="FF0000"/>
                </a:solidFill>
              </a:rPr>
              <a:t>potentially</a:t>
            </a:r>
            <a:r>
              <a:rPr lang="en-US" dirty="0"/>
              <a:t> dependent</a:t>
            </a:r>
          </a:p>
          <a:p>
            <a:pPr lvl="1"/>
            <a:r>
              <a:rPr lang="en-US" dirty="0"/>
              <a:t>There are pathological cases where they are not 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10102-0DCE-1F48-8E6A-D8C16EC9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14" y="1443446"/>
            <a:ext cx="1185880" cy="255705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83B53CD-35FF-DA43-B59F-897BCA88A714}"/>
              </a:ext>
            </a:extLst>
          </p:cNvPr>
          <p:cNvGrpSpPr/>
          <p:nvPr/>
        </p:nvGrpSpPr>
        <p:grpSpPr>
          <a:xfrm>
            <a:off x="801188" y="3714526"/>
            <a:ext cx="4502332" cy="2457674"/>
            <a:chOff x="801188" y="3714526"/>
            <a:chExt cx="4502332" cy="24576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28C675-1F57-5945-A819-89649F1CD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188" y="3714526"/>
              <a:ext cx="4502332" cy="19863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4E8524-3BAE-5E4D-B3C7-5F787ED36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188" y="4000500"/>
              <a:ext cx="3619500" cy="21717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68B1E-93E6-6746-9307-0242318C4C04}"/>
              </a:ext>
            </a:extLst>
          </p:cNvPr>
          <p:cNvGrpSpPr/>
          <p:nvPr/>
        </p:nvGrpSpPr>
        <p:grpSpPr>
          <a:xfrm>
            <a:off x="6153601" y="4728001"/>
            <a:ext cx="2406925" cy="1558498"/>
            <a:chOff x="6153601" y="4728001"/>
            <a:chExt cx="2406925" cy="15584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51233C-8297-BA42-92F5-556FE4A82A80}"/>
                </a:ext>
              </a:extLst>
            </p:cNvPr>
            <p:cNvSpPr txBox="1"/>
            <p:nvPr/>
          </p:nvSpPr>
          <p:spPr>
            <a:xfrm>
              <a:off x="6153602" y="4728001"/>
              <a:ext cx="2406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X</a:t>
              </a:r>
              <a:r>
                <a:rPr lang="en-US" sz="1600" dirty="0"/>
                <a:t> affects </a:t>
              </a:r>
              <a:r>
                <a:rPr lang="en-US" sz="1600" i="1" dirty="0"/>
                <a:t>Y</a:t>
              </a:r>
              <a:r>
                <a:rPr lang="en-US" sz="1600" dirty="0"/>
                <a:t> only</a:t>
              </a:r>
              <a:br>
                <a:rPr lang="en-US" sz="1600" dirty="0"/>
              </a:br>
              <a:r>
                <a:rPr lang="en-US" sz="1600" dirty="0"/>
                <a:t>when it equals </a:t>
              </a:r>
              <a:r>
                <a:rPr lang="en-US" sz="1600" i="1" dirty="0"/>
                <a:t>a</a:t>
              </a:r>
              <a:r>
                <a:rPr lang="en-US" sz="1600" dirty="0"/>
                <a:t> or </a:t>
              </a:r>
              <a:r>
                <a:rPr lang="en-US" sz="1600" i="1" dirty="0"/>
                <a:t>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F30BA8-26E2-DC4D-9A38-C43C0C50ACD1}"/>
                </a:ext>
              </a:extLst>
            </p:cNvPr>
            <p:cNvSpPr txBox="1"/>
            <p:nvPr/>
          </p:nvSpPr>
          <p:spPr>
            <a:xfrm>
              <a:off x="6153601" y="5455502"/>
              <a:ext cx="1910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Y</a:t>
              </a:r>
              <a:r>
                <a:rPr lang="en-US" sz="1600" dirty="0"/>
                <a:t> affects </a:t>
              </a:r>
              <a:r>
                <a:rPr lang="en-US" sz="1600" i="1" dirty="0"/>
                <a:t>Z</a:t>
              </a:r>
              <a:r>
                <a:rPr lang="en-US" sz="1600" dirty="0"/>
                <a:t> only</a:t>
              </a:r>
              <a:br>
                <a:rPr lang="en-US" sz="1600" dirty="0"/>
              </a:br>
              <a:r>
                <a:rPr lang="en-US" sz="1600" dirty="0"/>
                <a:t>when it equals </a:t>
              </a:r>
              <a:r>
                <a:rPr lang="en-US" sz="1600" i="1" dirty="0"/>
                <a:t>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36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AC4E-A43A-9945-9C7C-35E1B8B9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 that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are likely dependent</a:t>
            </a:r>
          </a:p>
          <a:p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 independent conditional on </a:t>
            </a:r>
            <a:r>
              <a:rPr lang="en-US" i="1" dirty="0">
                <a:solidFill>
                  <a:srgbClr val="FF0000"/>
                </a:solidFill>
              </a:rPr>
              <a:t>Y 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Conditioning on </a:t>
            </a:r>
            <a:r>
              <a:rPr lang="en-US" i="1" dirty="0"/>
              <a:t>Y</a:t>
            </a:r>
            <a:r>
              <a:rPr lang="en-US" dirty="0"/>
              <a:t> means studying separately </a:t>
            </a:r>
            <a:br>
              <a:rPr lang="en-US" dirty="0"/>
            </a:br>
            <a:r>
              <a:rPr lang="en-US" dirty="0"/>
              <a:t>the cases on which </a:t>
            </a:r>
            <a:r>
              <a:rPr lang="en-US" i="1" dirty="0"/>
              <a:t>Y</a:t>
            </a:r>
            <a:r>
              <a:rPr lang="en-US" dirty="0"/>
              <a:t> takes different values</a:t>
            </a:r>
          </a:p>
          <a:p>
            <a:pPr lvl="1"/>
            <a:r>
              <a:rPr lang="en-US" dirty="0"/>
              <a:t>Like splitting a dataset into multiple datasets</a:t>
            </a:r>
            <a:br>
              <a:rPr lang="en-US" dirty="0"/>
            </a:br>
            <a:r>
              <a:rPr lang="en-US" dirty="0"/>
              <a:t>depending on the value </a:t>
            </a:r>
            <a:r>
              <a:rPr lang="en-US" i="1" dirty="0"/>
              <a:t>Y</a:t>
            </a:r>
            <a:r>
              <a:rPr lang="en-US" dirty="0"/>
              <a:t> takes</a:t>
            </a:r>
          </a:p>
          <a:p>
            <a:r>
              <a:rPr lang="en-US" dirty="0"/>
              <a:t>Say that we consider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We examine the cases with different values of </a:t>
            </a:r>
            <a:r>
              <a:rPr lang="en-US" i="1" dirty="0"/>
              <a:t>X</a:t>
            </a:r>
          </a:p>
          <a:p>
            <a:pPr lvl="1"/>
            <a:r>
              <a:rPr lang="en-US" i="1" dirty="0"/>
              <a:t>U</a:t>
            </a:r>
            <a:r>
              <a:rPr lang="en-US" i="1" baseline="-25000" dirty="0"/>
              <a:t>Y</a:t>
            </a:r>
            <a:r>
              <a:rPr lang="en-US" dirty="0"/>
              <a:t> changes in order to have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a</a:t>
            </a:r>
            <a:r>
              <a:rPr lang="en-US" dirty="0"/>
              <a:t> all the times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Z</a:t>
            </a:r>
            <a:r>
              <a:rPr lang="en-US" dirty="0"/>
              <a:t> depends on </a:t>
            </a:r>
            <a:r>
              <a:rPr lang="en-US" i="1" dirty="0"/>
              <a:t>Y</a:t>
            </a:r>
            <a:r>
              <a:rPr lang="en-US" dirty="0"/>
              <a:t> only, not </a:t>
            </a:r>
            <a:r>
              <a:rPr lang="en-US" i="1" dirty="0"/>
              <a:t>U</a:t>
            </a:r>
            <a:r>
              <a:rPr lang="en-US" i="1" baseline="-25000" dirty="0"/>
              <a:t>Y</a:t>
            </a:r>
            <a:r>
              <a:rPr lang="en-US" dirty="0"/>
              <a:t> , so </a:t>
            </a:r>
            <a:r>
              <a:rPr lang="en-US" i="1" dirty="0"/>
              <a:t>Z</a:t>
            </a:r>
            <a:r>
              <a:rPr lang="en-US" dirty="0"/>
              <a:t> stays unaltered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does not affect </a:t>
            </a:r>
            <a:r>
              <a:rPr lang="en-US" i="1" dirty="0"/>
              <a:t>Z</a:t>
            </a:r>
            <a:r>
              <a:rPr lang="en-US" dirty="0"/>
              <a:t> when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a</a:t>
            </a:r>
          </a:p>
          <a:p>
            <a:r>
              <a:rPr lang="en-US" dirty="0"/>
              <a:t>Same with different values of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r>
              <a:rPr lang="en-US" dirty="0"/>
              <a:t>So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are independent conditional on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This holds since they are in a </a:t>
            </a:r>
            <a:r>
              <a:rPr lang="en-US" dirty="0">
                <a:solidFill>
                  <a:srgbClr val="FF0000"/>
                </a:solidFill>
              </a:rPr>
              <a:t>chain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 -&gt; </a:t>
            </a:r>
            <a:r>
              <a:rPr lang="en-US" i="1" dirty="0"/>
              <a:t>Y</a:t>
            </a:r>
            <a:r>
              <a:rPr lang="en-US" dirty="0"/>
              <a:t> -&gt; </a:t>
            </a:r>
            <a:r>
              <a:rPr lang="en-US" i="1" dirty="0"/>
              <a:t>Z</a:t>
            </a:r>
          </a:p>
          <a:p>
            <a:r>
              <a:rPr lang="en-US" dirty="0"/>
              <a:t>It can be generalized as follows (</a:t>
            </a:r>
            <a:r>
              <a:rPr lang="en-US" i="1" dirty="0"/>
              <a:t>U</a:t>
            </a:r>
            <a:r>
              <a:rPr lang="en-US" dirty="0"/>
              <a:t>-variables must be independent of each other)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10102-0DCE-1F48-8E6A-D8C16EC9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14" y="1443446"/>
            <a:ext cx="1185880" cy="2557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129176-B0AD-AD47-ABDA-93474C1B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3" y="5925356"/>
            <a:ext cx="8281851" cy="7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48124C0-8676-A549-B93C-6AD83AE1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65" y="5048420"/>
            <a:ext cx="4156920" cy="1703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6CEDF5-7A62-FC4A-9913-7A7350E5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50" y="1143000"/>
            <a:ext cx="4991114" cy="2474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BB09F-C800-E748-9C1C-57762FF7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25" y="3499601"/>
            <a:ext cx="2261524" cy="2145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FD601-8F39-E54C-8F3D-CE18A7906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33" y="1479419"/>
            <a:ext cx="3469986" cy="1266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2C76C4-0976-C248-94E6-43A4BDB3B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0" y="2917203"/>
            <a:ext cx="3752915" cy="246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6BE45B-B3AB-4543-994E-B1A61A9CD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433" y="3259745"/>
            <a:ext cx="4996390" cy="17270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3D7598-90A9-2D41-A6CF-4DC3EF414FF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35"/>
          <a:stretch/>
        </p:blipFill>
        <p:spPr>
          <a:xfrm>
            <a:off x="5070764" y="1169190"/>
            <a:ext cx="3656886" cy="22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1F9897-2461-C749-B62F-544021E85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5"/>
          <a:stretch/>
        </p:blipFill>
        <p:spPr>
          <a:xfrm>
            <a:off x="5070764" y="1169190"/>
            <a:ext cx="3656886" cy="223415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2A5F1-2B72-6B40-82E9-D40DD55E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dependent</a:t>
            </a:r>
          </a:p>
          <a:p>
            <a:pPr lvl="1"/>
            <a:r>
              <a:rPr lang="en-US" dirty="0"/>
              <a:t>When X changes both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change </a:t>
            </a:r>
          </a:p>
          <a:p>
            <a:pPr lvl="1"/>
            <a:r>
              <a:rPr lang="en-US" dirty="0"/>
              <a:t>Then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are likely to change together</a:t>
            </a:r>
          </a:p>
          <a:p>
            <a:pPr lvl="1"/>
            <a:r>
              <a:rPr lang="en-US" dirty="0"/>
              <a:t>Yet, it does not need to be the case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 are independent conditional on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split a dataset according to the values of </a:t>
            </a:r>
            <a:r>
              <a:rPr lang="en-US" i="1" dirty="0"/>
              <a:t>X</a:t>
            </a:r>
            <a:br>
              <a:rPr lang="en-US" i="1" dirty="0"/>
            </a:br>
            <a:r>
              <a:rPr lang="en-US" dirty="0"/>
              <a:t>and we treat the subsets separately 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is constant on each of them</a:t>
            </a:r>
          </a:p>
          <a:p>
            <a:pPr lvl="1"/>
            <a:r>
              <a:rPr lang="en-US" dirty="0"/>
              <a:t>Then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will vary but only as a consequence of </a:t>
            </a:r>
            <a:r>
              <a:rPr lang="en-US" i="1" dirty="0"/>
              <a:t>U</a:t>
            </a:r>
            <a:r>
              <a:rPr lang="en-US" i="1" baseline="-25000" dirty="0"/>
              <a:t>Y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i="1" baseline="-25000" dirty="0"/>
              <a:t>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they are independent, so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will be as well</a:t>
            </a:r>
          </a:p>
          <a:p>
            <a:endParaRPr lang="en-US" i="1" dirty="0"/>
          </a:p>
          <a:p>
            <a:r>
              <a:rPr lang="en-US" i="1" dirty="0"/>
              <a:t>Y</a:t>
            </a:r>
            <a:r>
              <a:rPr lang="en-US" dirty="0"/>
              <a:t> &lt;- </a:t>
            </a:r>
            <a:r>
              <a:rPr lang="en-US" i="1" dirty="0"/>
              <a:t>X</a:t>
            </a:r>
            <a:r>
              <a:rPr lang="en-US" dirty="0"/>
              <a:t> -&gt; </a:t>
            </a:r>
            <a:r>
              <a:rPr lang="en-US" i="1" dirty="0"/>
              <a:t>Z </a:t>
            </a:r>
            <a:r>
              <a:rPr lang="en-US" dirty="0"/>
              <a:t>makes up a </a:t>
            </a:r>
            <a:r>
              <a:rPr lang="en-US" dirty="0">
                <a:solidFill>
                  <a:srgbClr val="FF0000"/>
                </a:solidFill>
              </a:rPr>
              <a:t>fork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Forks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E4FB0-BEC4-4A4D-B568-3E4C4A76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2" y="5827632"/>
            <a:ext cx="8889476" cy="816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80B409-A61A-5D4C-AC48-BEAEAA937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25" y="3499601"/>
            <a:ext cx="2261524" cy="21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4B29-F23F-B348-B3E2-9BDE169F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configuration in the figure is called </a:t>
            </a:r>
            <a:r>
              <a:rPr lang="en-US" dirty="0">
                <a:solidFill>
                  <a:srgbClr val="FF0000"/>
                </a:solidFill>
              </a:rPr>
              <a:t>collider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Point 3 is self-evident</a:t>
            </a:r>
          </a:p>
          <a:p>
            <a:pPr lvl="1"/>
            <a:r>
              <a:rPr lang="en-US" dirty="0"/>
              <a:t>There is no causal mechanism involving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together</a:t>
            </a:r>
          </a:p>
          <a:p>
            <a:pPr lvl="1"/>
            <a:r>
              <a:rPr lang="en-US" dirty="0"/>
              <a:t>They respond only to </a:t>
            </a:r>
            <a:r>
              <a:rPr lang="en-US" i="1" dirty="0"/>
              <a:t>U</a:t>
            </a:r>
            <a:r>
              <a:rPr lang="en-US" i="1" baseline="-25000" dirty="0"/>
              <a:t>X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i="1" baseline="-25000" dirty="0"/>
              <a:t>Y</a:t>
            </a:r>
            <a:r>
              <a:rPr lang="en-US" dirty="0"/>
              <a:t> that are assumed independent</a:t>
            </a:r>
          </a:p>
          <a:p>
            <a:pPr lvl="1"/>
            <a:r>
              <a:rPr lang="en-US" dirty="0"/>
              <a:t>Events independent in the present do not become dependent because of a common future effect</a:t>
            </a:r>
          </a:p>
          <a:p>
            <a:r>
              <a:rPr lang="en-US" dirty="0"/>
              <a:t>Why then point 4??</a:t>
            </a:r>
          </a:p>
          <a:p>
            <a:pPr lvl="1"/>
            <a:r>
              <a:rPr lang="en-US" dirty="0"/>
              <a:t>Two variables that become </a:t>
            </a:r>
            <a:r>
              <a:rPr lang="en-US" dirty="0">
                <a:solidFill>
                  <a:srgbClr val="FF0000"/>
                </a:solidFill>
              </a:rPr>
              <a:t>dependent</a:t>
            </a:r>
            <a:r>
              <a:rPr lang="en-US" dirty="0"/>
              <a:t> by conditioning on a common effect</a:t>
            </a:r>
          </a:p>
          <a:p>
            <a:pPr lvl="1"/>
            <a:r>
              <a:rPr lang="en-US" dirty="0"/>
              <a:t>Conditioning on </a:t>
            </a:r>
            <a:r>
              <a:rPr lang="en-US" i="1" dirty="0"/>
              <a:t>Z</a:t>
            </a:r>
            <a:r>
              <a:rPr lang="en-US" dirty="0"/>
              <a:t> means to consider cases where its value is constant</a:t>
            </a:r>
          </a:p>
          <a:p>
            <a:pPr lvl="1"/>
            <a:r>
              <a:rPr lang="en-US" dirty="0"/>
              <a:t>But then any change in </a:t>
            </a:r>
            <a:r>
              <a:rPr lang="en-US" i="1" dirty="0"/>
              <a:t>X</a:t>
            </a:r>
            <a:r>
              <a:rPr lang="en-US" dirty="0"/>
              <a:t> must be compensated by a change in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r>
              <a:rPr lang="en-US" dirty="0"/>
              <a:t>Consider </a:t>
            </a:r>
            <a:r>
              <a:rPr lang="en-US" i="1" dirty="0"/>
              <a:t>Z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+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If I tell you </a:t>
            </a:r>
            <a:r>
              <a:rPr lang="en-US" i="1" dirty="0"/>
              <a:t>X</a:t>
            </a:r>
            <a:r>
              <a:rPr lang="en-US" dirty="0"/>
              <a:t>=3, you know nothing about </a:t>
            </a:r>
            <a:r>
              <a:rPr lang="en-US" i="1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if I tell you that </a:t>
            </a:r>
            <a:r>
              <a:rPr lang="en-US" i="1" dirty="0"/>
              <a:t>Z</a:t>
            </a:r>
            <a:r>
              <a:rPr lang="en-US" dirty="0"/>
              <a:t>=10 and then that </a:t>
            </a:r>
            <a:r>
              <a:rPr lang="en-US" i="1" dirty="0"/>
              <a:t>X</a:t>
            </a:r>
            <a:r>
              <a:rPr lang="en-US" dirty="0"/>
              <a:t>=3, you know all there is to know about </a:t>
            </a:r>
            <a:r>
              <a:rPr lang="en-US" i="1" dirty="0"/>
              <a:t>Y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Colliders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0D8A5-A2E6-3746-A2BE-F7CDC792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" y="1468123"/>
            <a:ext cx="4911365" cy="1934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32159C-5BEC-F440-A525-8F802428B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27" y="1363798"/>
            <a:ext cx="2128523" cy="20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4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4B29-F23F-B348-B3E2-9BDE169F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college gives scholarships (</a:t>
            </a:r>
            <a:r>
              <a:rPr lang="en-US" i="1" dirty="0"/>
              <a:t>Z</a:t>
            </a:r>
            <a:r>
              <a:rPr lang="en-US" dirty="0"/>
              <a:t>) to students</a:t>
            </a:r>
          </a:p>
          <a:p>
            <a:pPr lvl="1"/>
            <a:r>
              <a:rPr lang="en-US" dirty="0"/>
              <a:t>Either with unusual musical talent (</a:t>
            </a:r>
            <a:r>
              <a:rPr lang="en-US" i="1" dirty="0"/>
              <a:t>X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or with extraordinary grade point average (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Ordinarily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independent (in the general population)</a:t>
            </a:r>
          </a:p>
          <a:p>
            <a:pPr lvl="1"/>
            <a:r>
              <a:rPr lang="en-US" dirty="0"/>
              <a:t>However, if we discover that a student is on scholarship,</a:t>
            </a:r>
            <a:br>
              <a:rPr lang="en-US" dirty="0"/>
            </a:br>
            <a:r>
              <a:rPr lang="en-US" dirty="0"/>
              <a:t>knowing that (s)he lacks musical talent tells us immediately</a:t>
            </a:r>
            <a:br>
              <a:rPr lang="en-US" dirty="0"/>
            </a:br>
            <a:r>
              <a:rPr lang="en-US" dirty="0"/>
              <a:t>that (s)he must have high grade point average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757D3-C289-1B4B-934F-50C8DAA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32159C-5BEC-F440-A525-8F802428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27" y="1363798"/>
            <a:ext cx="2128523" cy="2010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DC6B8-1344-3941-ADD7-051786383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7"/>
          <a:stretch/>
        </p:blipFill>
        <p:spPr>
          <a:xfrm>
            <a:off x="1329179" y="3705817"/>
            <a:ext cx="3242821" cy="2460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6E1F0F-4598-6F43-93B6-E35430402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409" y="3495640"/>
            <a:ext cx="2463654" cy="26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14648</TotalTime>
  <Words>977</Words>
  <Application>Microsoft Macintosh PowerPoint</Application>
  <PresentationFormat>On-screen Show (4:3)</PresentationFormat>
  <Paragraphs>234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Example</vt:lpstr>
      <vt:lpstr>Example - ctd</vt:lpstr>
      <vt:lpstr>Example - ctd</vt:lpstr>
      <vt:lpstr>Chains</vt:lpstr>
      <vt:lpstr>Another example</vt:lpstr>
      <vt:lpstr>Forks</vt:lpstr>
      <vt:lpstr>Colliders</vt:lpstr>
      <vt:lpstr>Example</vt:lpstr>
      <vt:lpstr>A numerical example</vt:lpstr>
      <vt:lpstr>A numerical example - ctd</vt:lpstr>
      <vt:lpstr>General rule in colliders</vt:lpstr>
      <vt:lpstr>D-separation</vt:lpstr>
      <vt:lpstr>Slightly more complicated example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Model testing</vt:lpstr>
      <vt:lpstr>Causal search</vt:lpstr>
    </vt:vector>
  </TitlesOfParts>
  <Manager/>
  <Company>IDSIA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Marco Zaffalon</dc:creator>
  <cp:keywords/>
  <dc:description/>
  <cp:lastModifiedBy>Marco Zaffalon</cp:lastModifiedBy>
  <cp:revision>1272</cp:revision>
  <cp:lastPrinted>2015-03-04T14:29:20Z</cp:lastPrinted>
  <dcterms:created xsi:type="dcterms:W3CDTF">2015-02-25T09:55:57Z</dcterms:created>
  <dcterms:modified xsi:type="dcterms:W3CDTF">2018-10-30T17:03:09Z</dcterms:modified>
  <cp:category/>
</cp:coreProperties>
</file>