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73" r:id="rId8"/>
    <p:sldId id="269" r:id="rId9"/>
    <p:sldId id="270" r:id="rId10"/>
    <p:sldId id="271" r:id="rId11"/>
    <p:sldId id="274" r:id="rId12"/>
    <p:sldId id="275" r:id="rId13"/>
    <p:sldId id="272" r:id="rId14"/>
    <p:sldId id="276" r:id="rId15"/>
    <p:sldId id="277" r:id="rId16"/>
    <p:sldId id="278" r:id="rId17"/>
    <p:sldId id="282" r:id="rId18"/>
    <p:sldId id="283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11696-7910-40D8-BDF0-99DF34A6B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7AB59-70B9-4409-B682-A58A8FE1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7C738-C65C-40DD-B362-79E41C04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88D22-0C9A-4991-AD02-60D6487C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4766B-1C2B-4B2D-8760-525382D0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03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CC0C-7CD0-46B5-A4F4-36408CCC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AA5DA7-E0D5-4A78-8F6E-BB6BA1A32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D100E-FBC2-4313-9B97-4B13E34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02A3E1-287D-445A-9C3B-A1E38DF9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B5BF7-38B7-46C8-89D5-49FAC8EC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8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8489C-8910-40E1-8D46-CBC9333B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B2AB2C-E733-46A8-96D2-DB84AB83E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0473D-59ED-4071-A783-76D80B0B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57C3C-15C8-4A31-BDCB-4AE3B6D6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AE3C5-8B26-43D3-ACB5-81D61112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18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32B12-C730-48D9-9943-BCF96611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54B6F-98D2-491E-BC67-DFC59C1B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1A99C-1E02-4FEC-90F4-97014633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F73B6-E7BE-4018-A14C-F700A2B7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AC19B-4A79-4C97-B8DE-7012006E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0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6CC6D-9480-4B9D-B525-026A639A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498605-DA4F-4A9F-82E4-93009EC5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F74B1-BF92-49C7-A3BF-B9A0720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D799-83B1-4F4B-B4A4-D95ED32B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85BC9-B549-48A2-B0B5-B98AFFCF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247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C73DE-CFF0-45EF-8759-3260A965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9FB98-0919-40A3-82D7-8D9F440F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D38470-E3A2-4999-8AE0-57E356B7A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DBDA1-594B-48F7-9DE8-93DE5B9D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08091-5196-443A-A0AC-7FF8194A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0722E0-9B8A-4604-82A7-0F05D6CD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23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85EE5-8469-4850-BE98-9FE9142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DFA13A-6079-468E-96A8-241CCEA2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41B401-F964-4A02-9AF3-F26B7C88D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3B4ABD-437E-4801-AE69-D461EA6EC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55FFDA-C4FB-449F-90B6-BCE8F48EB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EB2832-7BC3-4C67-8BF8-F39D9A4B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5C08BA-B7B9-4050-9E58-4053908C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C7B340-0DAE-4E23-AA4E-67441102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14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61416-5EFF-475D-957D-EC693E68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61523D-5172-48AD-831B-212EC766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30E78-FC0F-4D2F-9029-BC8FDD78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1407EB-2D8D-4ADA-A2FF-318EA82C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64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A089FE-2ECF-4834-B02A-DCF90550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29ED17-DE92-4207-A617-3B327E2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E3065E-6487-4147-9E9A-D3DB764A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2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B495D-A936-479C-BB22-8AFFF446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F986B-DDF0-46E3-A4B8-F520A44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0FC753-9FE9-43C2-AE25-E12995C77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D170C9-4073-43E3-85C1-B0FC91E0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E12CBC-E641-4440-AAC0-64746D58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530E6D-1A04-4B22-BA6D-9C38E7C4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1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2C8CD-48ED-4950-98D6-BCBDC86F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F01988-0DBB-4952-B33E-F9CE9BBD0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C8DA1E-1DB0-44C9-8AA1-ECD958F8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FDF7CA-B2F4-4A7C-B42B-3079BFB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3F2971-7C2F-48A0-9915-82642B2C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C6C81D-C0FD-4D52-A45E-B72042C6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51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00AD01-BE38-4718-9F88-91EC37AB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95B4CF-D972-4C04-99BD-9BBB4A26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3D3D2-218E-42D8-8CEE-26467FF81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FAC17-2191-415B-AF5D-491546DAA48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188C39-F1DB-4A5C-B2D0-0BD9F81F0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FE7EC-0C4C-4BBC-A179-A363A5EC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6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vanrossum.github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FF12B-B937-4315-B380-12FE3B6C3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s-MX" dirty="0">
                <a:latin typeface="Century Gothic" panose="020B0502020202020204" pitchFamily="34" charset="0"/>
              </a:rPr>
              <a:t>Programación con Python</a:t>
            </a:r>
          </a:p>
        </p:txBody>
      </p:sp>
    </p:spTree>
    <p:extLst>
      <p:ext uri="{BB962C8B-B14F-4D97-AF65-F5344CB8AC3E}">
        <p14:creationId xmlns:p14="http://schemas.microsoft.com/office/powerpoint/2010/main" val="365837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www.python.org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D1BB9EB-DF1E-4FD9-8313-FD23F044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66" y="1825625"/>
            <a:ext cx="9270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B826-49EB-49AA-93BE-17EFCA38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Documentación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BED2F9-538D-42F3-BB8A-33BA0F2B1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353" y="1825625"/>
            <a:ext cx="7269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6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FBDA5-EA91-46DF-B67B-E6A85E16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www.pep8.org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E0F373-A244-420D-BF7B-07F4286BD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510" y="1825625"/>
            <a:ext cx="5978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3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Python es…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…de alto nivel</a:t>
            </a:r>
          </a:p>
          <a:p>
            <a:r>
              <a:rPr lang="es-MX" dirty="0">
                <a:latin typeface="Century Gothic" panose="020B0502020202020204" pitchFamily="34" charset="0"/>
              </a:rPr>
              <a:t>…interpretado</a:t>
            </a:r>
          </a:p>
          <a:p>
            <a:r>
              <a:rPr lang="es-MX" dirty="0"/>
              <a:t>…dinámico</a:t>
            </a:r>
          </a:p>
          <a:p>
            <a:r>
              <a:rPr lang="es-MX" dirty="0">
                <a:latin typeface="Century Gothic" panose="020B0502020202020204" pitchFamily="34" charset="0"/>
              </a:rPr>
              <a:t>…multipa</a:t>
            </a:r>
            <a:r>
              <a:rPr lang="es-MX" dirty="0"/>
              <a:t>radigma</a:t>
            </a:r>
          </a:p>
          <a:p>
            <a:r>
              <a:rPr lang="es-MX" dirty="0">
                <a:latin typeface="Century Gothic" panose="020B0502020202020204" pitchFamily="34" charset="0"/>
              </a:rPr>
              <a:t>…multiplataforma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42292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19CFF-A85E-49D6-B888-27A5E81E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una computadora</a:t>
            </a:r>
          </a:p>
        </p:txBody>
      </p:sp>
      <p:pic>
        <p:nvPicPr>
          <p:cNvPr id="15" name="Marcador de contenido 1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7819496-CC26-4B50-AA65-2A39B7FF6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38" y="1915579"/>
            <a:ext cx="7209524" cy="4171429"/>
          </a:xfrm>
        </p:spPr>
      </p:pic>
    </p:spTree>
    <p:extLst>
      <p:ext uri="{BB962C8B-B14F-4D97-AF65-F5344CB8AC3E}">
        <p14:creationId xmlns:p14="http://schemas.microsoft.com/office/powerpoint/2010/main" val="173972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2DA2C-B70F-44E1-9175-9B1F4C3D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máquina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98105-E504-4643-B329-E7934904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intérprete lee cada instrucción del código fuente y la pasa al lenguaje máquina, el único que entiende el CPU</a:t>
            </a:r>
          </a:p>
          <a:p>
            <a:r>
              <a:rPr lang="es-MX" dirty="0"/>
              <a:t>Un compilador necesita todo el código fuente para hacer la conversión al lenguaje de máquina (salida un .exe, o .</a:t>
            </a:r>
            <a:r>
              <a:rPr lang="es-MX" dirty="0" err="1"/>
              <a:t>dll</a:t>
            </a:r>
            <a:r>
              <a:rPr lang="es-MX" dirty="0"/>
              <a:t>)</a:t>
            </a:r>
          </a:p>
          <a:p>
            <a:r>
              <a:rPr lang="es-MX" dirty="0"/>
              <a:t>Python es un programa (python.exe) escrito en C</a:t>
            </a:r>
          </a:p>
          <a:p>
            <a:r>
              <a:rPr lang="es-MX" dirty="0"/>
              <a:t>Un archivo de texto con instrucciones se llama </a:t>
            </a:r>
            <a:r>
              <a:rPr lang="es-MX" i="1" dirty="0"/>
              <a:t>script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412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4CDFD-596B-47CE-B771-0D87583A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de numeración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F5512-F332-452D-9EE7-7F8BA330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Sistema decimal – diez símbolos (0-9)</a:t>
            </a:r>
          </a:p>
          <a:p>
            <a:pPr lvl="1"/>
            <a:r>
              <a:rPr lang="es-MX" dirty="0"/>
              <a:t>4025 = </a:t>
            </a:r>
            <a:r>
              <a:rPr lang="es-MX" b="1" dirty="0"/>
              <a:t>4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es-MX" dirty="0"/>
              <a:t> + </a:t>
            </a:r>
            <a:r>
              <a:rPr lang="es-MX" b="1" dirty="0"/>
              <a:t>0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es-MX" dirty="0"/>
              <a:t> + </a:t>
            </a:r>
            <a:r>
              <a:rPr lang="es-MX" b="1" dirty="0"/>
              <a:t>2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s-MX" dirty="0"/>
              <a:t> + </a:t>
            </a:r>
            <a:r>
              <a:rPr lang="es-MX" b="1" dirty="0"/>
              <a:t>5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s-MX" dirty="0"/>
              <a:t> – potencias de 10</a:t>
            </a:r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/>
              <a:t>Sistema binario – dos símbolos (0 y 1)</a:t>
            </a:r>
          </a:p>
          <a:p>
            <a:pPr lvl="1"/>
            <a:r>
              <a:rPr lang="es-MX" dirty="0"/>
              <a:t>1101 = </a:t>
            </a:r>
            <a:r>
              <a:rPr lang="es-MX" b="1" dirty="0"/>
              <a:t>1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s-MX" dirty="0"/>
              <a:t> + </a:t>
            </a:r>
            <a:r>
              <a:rPr lang="es-MX" b="1" dirty="0"/>
              <a:t>1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s-MX" dirty="0"/>
              <a:t> + </a:t>
            </a:r>
            <a:r>
              <a:rPr lang="es-MX" b="1" dirty="0"/>
              <a:t>0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s-MX" dirty="0"/>
              <a:t> + </a:t>
            </a:r>
            <a:r>
              <a:rPr lang="es-MX" b="1" dirty="0"/>
              <a:t>1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s-MX" dirty="0"/>
              <a:t>–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/>
              <a:t>potencias de 2</a:t>
            </a:r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/>
              <a:t>Sistema hexadecimal – dieciséis símbolos (0-9, A-F)</a:t>
            </a:r>
          </a:p>
          <a:p>
            <a:pPr lvl="1"/>
            <a:r>
              <a:rPr lang="es-MX" dirty="0"/>
              <a:t>501F = </a:t>
            </a:r>
            <a:r>
              <a:rPr lang="es-MX" b="1" dirty="0"/>
              <a:t>5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4096</a:t>
            </a:r>
            <a:r>
              <a:rPr lang="es-MX" dirty="0"/>
              <a:t> + </a:t>
            </a:r>
            <a:r>
              <a:rPr lang="es-MX" b="1" dirty="0"/>
              <a:t>0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256</a:t>
            </a:r>
            <a:r>
              <a:rPr lang="es-MX" dirty="0"/>
              <a:t> + </a:t>
            </a:r>
            <a:r>
              <a:rPr lang="es-MX" b="1" dirty="0"/>
              <a:t>1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es-MX" dirty="0"/>
              <a:t> + </a:t>
            </a:r>
            <a:r>
              <a:rPr lang="es-MX" b="1" dirty="0"/>
              <a:t>15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s-MX" dirty="0"/>
              <a:t> – potencias de 16</a:t>
            </a:r>
          </a:p>
          <a:p>
            <a:pPr lvl="1"/>
            <a:r>
              <a:rPr lang="es-MX" dirty="0"/>
              <a:t>Se suelen escribir con “0x” al principio, 0x501F</a:t>
            </a:r>
          </a:p>
        </p:txBody>
      </p:sp>
    </p:spTree>
    <p:extLst>
      <p:ext uri="{BB962C8B-B14F-4D97-AF65-F5344CB8AC3E}">
        <p14:creationId xmlns:p14="http://schemas.microsoft.com/office/powerpoint/2010/main" val="140901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33CFA-95AF-484C-B17A-7A30D041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 de memoria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08321166-759E-48A8-937E-3B9EE8DE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palabra bit viene de </a:t>
            </a:r>
            <a:r>
              <a:rPr lang="es-MX" i="1" dirty="0" err="1"/>
              <a:t>binary</a:t>
            </a:r>
            <a:r>
              <a:rPr lang="es-MX" i="1" dirty="0"/>
              <a:t> </a:t>
            </a:r>
            <a:r>
              <a:rPr lang="es-MX" i="1" dirty="0" err="1"/>
              <a:t>digit</a:t>
            </a:r>
            <a:endParaRPr lang="es-MX" i="1" dirty="0"/>
          </a:p>
          <a:p>
            <a:pPr lvl="1"/>
            <a:r>
              <a:rPr lang="es-MX" i="1" dirty="0"/>
              <a:t>0, 1</a:t>
            </a:r>
          </a:p>
          <a:p>
            <a:r>
              <a:rPr lang="es-MX" dirty="0"/>
              <a:t>1</a:t>
            </a:r>
            <a:r>
              <a:rPr lang="es-MX" i="1" dirty="0"/>
              <a:t> </a:t>
            </a:r>
            <a:r>
              <a:rPr lang="es-MX" dirty="0"/>
              <a:t>byte son 8 bits</a:t>
            </a:r>
          </a:p>
          <a:p>
            <a:pPr lvl="1"/>
            <a:r>
              <a:rPr lang="es-MX" dirty="0"/>
              <a:t>1 kB = 1000 bytes = 8000 bits</a:t>
            </a:r>
          </a:p>
          <a:p>
            <a:pPr lvl="1"/>
            <a:r>
              <a:rPr lang="es-MX" dirty="0"/>
              <a:t>1MB = 1000 kB</a:t>
            </a:r>
          </a:p>
          <a:p>
            <a:pPr lvl="1"/>
            <a:r>
              <a:rPr lang="es-MX" dirty="0"/>
              <a:t>1GB = 1000 MB</a:t>
            </a:r>
          </a:p>
          <a:p>
            <a:r>
              <a:rPr lang="es-MX" dirty="0"/>
              <a:t>Capacidad de memoria de computadoras en GB</a:t>
            </a:r>
          </a:p>
          <a:p>
            <a:r>
              <a:rPr lang="es-MX" dirty="0"/>
              <a:t>Cada “cachito” de 1 byte tiene una dirección (número hexadecimal)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408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71F3E-75CB-4DB6-A4B2-0651C6A7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Jerarquía de memoria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A2FC79C-FA50-4A1D-A6B4-E8AC6382541A}"/>
              </a:ext>
            </a:extLst>
          </p:cNvPr>
          <p:cNvGrpSpPr/>
          <p:nvPr/>
        </p:nvGrpSpPr>
        <p:grpSpPr>
          <a:xfrm>
            <a:off x="1865806" y="1286692"/>
            <a:ext cx="6250577" cy="5032012"/>
            <a:chOff x="3537857" y="1286692"/>
            <a:chExt cx="6250577" cy="5032012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C87237E3-0EE7-42C5-8C82-AB619BC75FC6}"/>
                </a:ext>
              </a:extLst>
            </p:cNvPr>
            <p:cNvSpPr/>
            <p:nvPr/>
          </p:nvSpPr>
          <p:spPr>
            <a:xfrm>
              <a:off x="3537857" y="1286692"/>
              <a:ext cx="5116286" cy="503201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3A0349C-6157-4273-A9F6-9300D34AF086}"/>
                </a:ext>
              </a:extLst>
            </p:cNvPr>
            <p:cNvSpPr txBox="1"/>
            <p:nvPr/>
          </p:nvSpPr>
          <p:spPr>
            <a:xfrm>
              <a:off x="5508170" y="2242923"/>
              <a:ext cx="118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Registros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B317552-1D9E-4F40-8954-38DB94918D5D}"/>
                </a:ext>
              </a:extLst>
            </p:cNvPr>
            <p:cNvSpPr txBox="1"/>
            <p:nvPr/>
          </p:nvSpPr>
          <p:spPr>
            <a:xfrm>
              <a:off x="5508170" y="2786479"/>
              <a:ext cx="118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Caché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A11BDED-FE40-4ED0-AB2C-7DF146AC5C88}"/>
                </a:ext>
              </a:extLst>
            </p:cNvPr>
            <p:cNvSpPr txBox="1"/>
            <p:nvPr/>
          </p:nvSpPr>
          <p:spPr>
            <a:xfrm>
              <a:off x="5508170" y="3330035"/>
              <a:ext cx="11843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Memoria principal (RAM)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B3F97DB-5A42-496D-83B1-38C212D8FD14}"/>
                </a:ext>
              </a:extLst>
            </p:cNvPr>
            <p:cNvSpPr txBox="1"/>
            <p:nvPr/>
          </p:nvSpPr>
          <p:spPr>
            <a:xfrm>
              <a:off x="4606833" y="4427589"/>
              <a:ext cx="2987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Memoria secundaria (discos duros)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109C690-1778-404E-860C-98FD81EA2C99}"/>
                </a:ext>
              </a:extLst>
            </p:cNvPr>
            <p:cNvSpPr txBox="1"/>
            <p:nvPr/>
          </p:nvSpPr>
          <p:spPr>
            <a:xfrm>
              <a:off x="4606833" y="5248142"/>
              <a:ext cx="2987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Almacenamiento externo (USB, disco duro externo)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E53AE14-8639-41A1-A3E4-3470AFB7AFB4}"/>
                </a:ext>
              </a:extLst>
            </p:cNvPr>
            <p:cNvCxnSpPr/>
            <p:nvPr/>
          </p:nvCxnSpPr>
          <p:spPr>
            <a:xfrm flipV="1">
              <a:off x="9788434" y="1690688"/>
              <a:ext cx="0" cy="338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064460F-E37F-4829-86BF-76A112ABD429}"/>
              </a:ext>
            </a:extLst>
          </p:cNvPr>
          <p:cNvSpPr txBox="1"/>
          <p:nvPr/>
        </p:nvSpPr>
        <p:spPr>
          <a:xfrm>
            <a:off x="8194770" y="2395323"/>
            <a:ext cx="315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entury Gothic" panose="020B0502020202020204" pitchFamily="34" charset="0"/>
              </a:rPr>
              <a:t>Aumenta el desempeño (rapidez) y el costo</a:t>
            </a:r>
          </a:p>
        </p:txBody>
      </p:sp>
    </p:spTree>
    <p:extLst>
      <p:ext uri="{BB962C8B-B14F-4D97-AF65-F5344CB8AC3E}">
        <p14:creationId xmlns:p14="http://schemas.microsoft.com/office/powerpoint/2010/main" val="180225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6743A-8952-41F4-8524-7B7A345B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 como calculadora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847359A-CE9C-4EAC-AE49-6D05E9B1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501"/>
            <a:ext cx="10515600" cy="41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1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F232-9785-4047-821C-20DADC25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¿Por qué aprender a programar?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A34C0-1FF6-480A-A5CF-7C3E2B46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Interactuamos con computadoras todo el tiempo</a:t>
            </a:r>
          </a:p>
          <a:p>
            <a:r>
              <a:rPr lang="es-MX" dirty="0">
                <a:latin typeface="Century Gothic" panose="020B0502020202020204" pitchFamily="34" charset="0"/>
              </a:rPr>
              <a:t>Permite resolver problemas</a:t>
            </a:r>
          </a:p>
          <a:p>
            <a:r>
              <a:rPr lang="es-MX" dirty="0">
                <a:latin typeface="Century Gothic" panose="020B0502020202020204" pitchFamily="34" charset="0"/>
              </a:rPr>
              <a:t>Es la puerta de entrada a nuevo conocimiento</a:t>
            </a:r>
          </a:p>
        </p:txBody>
      </p:sp>
    </p:spTree>
    <p:extLst>
      <p:ext uri="{BB962C8B-B14F-4D97-AF65-F5344CB8AC3E}">
        <p14:creationId xmlns:p14="http://schemas.microsoft.com/office/powerpoint/2010/main" val="386590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1F279-39A6-4576-9962-47E8BBCA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Asignación, variables y tipos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B195FF0-EF4A-45A8-A05C-9AD81C835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761"/>
            <a:ext cx="10515600" cy="40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9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9EAD3-ED72-4F80-AF7B-B8EB999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 viene con “pilas incluidas”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4870C3-2E38-4204-9D53-66EB80F8D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41" y="1825625"/>
            <a:ext cx="7487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62440-452B-4DB0-8BDE-16EE2061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Biblioteca estándar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8B88E-A772-47C2-ADE2-FF82F697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Matemáticas, estadística, servicios web, texto, fechas y horas, compresión de archivos,…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FABF24-1DA5-4A1D-862F-E4A02DA2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32963" r="11836" b="2491"/>
          <a:stretch/>
        </p:blipFill>
        <p:spPr>
          <a:xfrm>
            <a:off x="1426028" y="2864498"/>
            <a:ext cx="9339943" cy="29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8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7C517-5C3B-420E-A1F9-487719B7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Bibliotecas de terceros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335C52-B174-4A6D-A026-4F2F23DF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254" y="1825625"/>
            <a:ext cx="62934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50D33-7194-4AA1-AC50-09EC45AA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pip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DC3B109-64E9-42E2-B901-09AD51FF9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873" y="1825625"/>
            <a:ext cx="60362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0C31-A4F3-4A4C-A48B-B9A83E15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Anaconda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9F8399A-C524-4A92-A316-DB3285AD0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5147"/>
            <a:ext cx="10515600" cy="27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0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970FF-CDF1-40D6-A722-916A7527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Paquetes incluidos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53815C-3B27-4A8A-80EC-5D25ACF62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0" y="2772569"/>
            <a:ext cx="5143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23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53475A4-69E5-4CE4-806E-E9EFF238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Quiz 1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A4F833-373E-4F07-8A69-BC5A1AEAB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00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¿Qué es el </a:t>
            </a:r>
            <a:r>
              <a:rPr lang="es-MX" i="1" dirty="0">
                <a:latin typeface="Century Gothic" panose="020B0502020202020204" pitchFamily="34" charset="0"/>
              </a:rPr>
              <a:t>software</a:t>
            </a:r>
            <a:r>
              <a:rPr lang="es-MX" dirty="0">
                <a:latin typeface="Century Gothic" panose="020B0502020202020204" pitchFamily="34" charset="0"/>
              </a:rPr>
              <a:t> de código abierto?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>
                <a:latin typeface="Century Gothic" panose="020B0502020202020204" pitchFamily="34" charset="0"/>
              </a:rPr>
              <a:t>Open </a:t>
            </a:r>
            <a:r>
              <a:rPr lang="es-MX" i="1" dirty="0" err="1">
                <a:latin typeface="Century Gothic" panose="020B0502020202020204" pitchFamily="34" charset="0"/>
              </a:rPr>
              <a:t>source</a:t>
            </a:r>
            <a:endParaRPr lang="es-MX" i="1" dirty="0">
              <a:latin typeface="Century Gothic" panose="020B0502020202020204" pitchFamily="34" charset="0"/>
            </a:endParaRPr>
          </a:p>
          <a:p>
            <a:r>
              <a:rPr lang="es-MX" i="1" dirty="0">
                <a:latin typeface="Century Gothic" panose="020B0502020202020204" pitchFamily="34" charset="0"/>
              </a:rPr>
              <a:t>Software </a:t>
            </a:r>
            <a:r>
              <a:rPr lang="es-MX" dirty="0">
                <a:latin typeface="Century Gothic" panose="020B0502020202020204" pitchFamily="34" charset="0"/>
              </a:rPr>
              <a:t>libre</a:t>
            </a:r>
          </a:p>
          <a:p>
            <a:r>
              <a:rPr lang="es-MX" i="1" dirty="0">
                <a:latin typeface="Century Gothic" panose="020B0502020202020204" pitchFamily="34" charset="0"/>
              </a:rPr>
              <a:t>Software</a:t>
            </a:r>
            <a:r>
              <a:rPr lang="es-MX" dirty="0">
                <a:latin typeface="Century Gothic" panose="020B0502020202020204" pitchFamily="34" charset="0"/>
              </a:rPr>
              <a:t> gratis </a:t>
            </a:r>
          </a:p>
        </p:txBody>
      </p:sp>
    </p:spTree>
    <p:extLst>
      <p:ext uri="{BB962C8B-B14F-4D97-AF65-F5344CB8AC3E}">
        <p14:creationId xmlns:p14="http://schemas.microsoft.com/office/powerpoint/2010/main" val="371916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¿Qué es una licencia de </a:t>
            </a:r>
            <a:r>
              <a:rPr lang="es-MX" i="1" dirty="0">
                <a:latin typeface="Century Gothic" panose="020B0502020202020204" pitchFamily="34" charset="0"/>
              </a:rPr>
              <a:t>software</a:t>
            </a:r>
            <a:r>
              <a:rPr lang="es-MX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Documento legal que estipula qué podemos hacer con el </a:t>
            </a:r>
            <a:r>
              <a:rPr lang="es-MX" i="1" dirty="0">
                <a:latin typeface="Century Gothic" panose="020B0502020202020204" pitchFamily="34" charset="0"/>
              </a:rPr>
              <a:t>software</a:t>
            </a:r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3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¿Qué tipos de licencias existen?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De dominio público</a:t>
            </a:r>
          </a:p>
          <a:p>
            <a:r>
              <a:rPr lang="es-MX" dirty="0">
                <a:latin typeface="Century Gothic" panose="020B0502020202020204" pitchFamily="34" charset="0"/>
              </a:rPr>
              <a:t>Permisivas (BSD, </a:t>
            </a:r>
            <a:r>
              <a:rPr lang="es-MX" dirty="0" err="1">
                <a:latin typeface="Century Gothic" panose="020B0502020202020204" pitchFamily="34" charset="0"/>
              </a:rPr>
              <a:t>esitlo</a:t>
            </a:r>
            <a:r>
              <a:rPr lang="es-MX" dirty="0">
                <a:latin typeface="Century Gothic" panose="020B0502020202020204" pitchFamily="34" charset="0"/>
              </a:rPr>
              <a:t> Apache)</a:t>
            </a:r>
          </a:p>
          <a:p>
            <a:r>
              <a:rPr lang="es-MX" dirty="0">
                <a:latin typeface="Century Gothic" panose="020B0502020202020204" pitchFamily="34" charset="0"/>
              </a:rPr>
              <a:t>LGPL – GNU </a:t>
            </a:r>
            <a:r>
              <a:rPr lang="es-MX" dirty="0" err="1">
                <a:latin typeface="Century Gothic" panose="020B0502020202020204" pitchFamily="34" charset="0"/>
              </a:rPr>
              <a:t>Lesser</a:t>
            </a:r>
            <a:r>
              <a:rPr lang="es-MX" dirty="0">
                <a:latin typeface="Century Gothic" panose="020B0502020202020204" pitchFamily="34" charset="0"/>
              </a:rPr>
              <a:t> General </a:t>
            </a:r>
            <a:r>
              <a:rPr lang="es-MX" dirty="0" err="1">
                <a:latin typeface="Century Gothic" panose="020B0502020202020204" pitchFamily="34" charset="0"/>
              </a:rPr>
              <a:t>Public</a:t>
            </a:r>
            <a:r>
              <a:rPr lang="es-MX" dirty="0">
                <a:latin typeface="Century Gothic" panose="020B0502020202020204" pitchFamily="34" charset="0"/>
              </a:rPr>
              <a:t> </a:t>
            </a:r>
            <a:r>
              <a:rPr lang="es-MX" dirty="0" err="1">
                <a:latin typeface="Century Gothic" panose="020B0502020202020204" pitchFamily="34" charset="0"/>
              </a:rPr>
              <a:t>License</a:t>
            </a:r>
            <a:endParaRPr lang="es-MX" dirty="0">
              <a:latin typeface="Century Gothic" panose="020B0502020202020204" pitchFamily="34" charset="0"/>
            </a:endParaRPr>
          </a:p>
          <a:p>
            <a:r>
              <a:rPr lang="es-MX" dirty="0">
                <a:latin typeface="Century Gothic" panose="020B0502020202020204" pitchFamily="34" charset="0"/>
              </a:rPr>
              <a:t>Copyleft</a:t>
            </a:r>
          </a:p>
          <a:p>
            <a:r>
              <a:rPr lang="es-MX" dirty="0">
                <a:latin typeface="Century Gothic" panose="020B0502020202020204" pitchFamily="34" charset="0"/>
              </a:rPr>
              <a:t>Propietarias </a:t>
            </a:r>
          </a:p>
        </p:txBody>
      </p:sp>
    </p:spTree>
    <p:extLst>
      <p:ext uri="{BB962C8B-B14F-4D97-AF65-F5344CB8AC3E}">
        <p14:creationId xmlns:p14="http://schemas.microsoft.com/office/powerpoint/2010/main" val="121105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¿Por qué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No es nuevo</a:t>
            </a:r>
          </a:p>
          <a:p>
            <a:r>
              <a:rPr lang="es-MX" dirty="0">
                <a:latin typeface="Century Gothic" panose="020B0502020202020204" pitchFamily="34" charset="0"/>
              </a:rPr>
              <a:t>Ampliamente usado en todos los dominios (incluyendo el ámbito científico)</a:t>
            </a:r>
          </a:p>
          <a:p>
            <a:r>
              <a:rPr lang="es-MX" dirty="0">
                <a:latin typeface="Century Gothic" panose="020B0502020202020204" pitchFamily="34" charset="0"/>
              </a:rPr>
              <a:t>Tiene una licencia propia (Python Software </a:t>
            </a:r>
            <a:r>
              <a:rPr lang="es-MX" dirty="0" err="1">
                <a:latin typeface="Century Gothic" panose="020B0502020202020204" pitchFamily="34" charset="0"/>
              </a:rPr>
              <a:t>Foundation</a:t>
            </a:r>
            <a:r>
              <a:rPr lang="es-MX" dirty="0">
                <a:latin typeface="Century Gothic" panose="020B0502020202020204" pitchFamily="34" charset="0"/>
              </a:rPr>
              <a:t> Software) que es de código abierto, gratis y libre</a:t>
            </a:r>
          </a:p>
          <a:p>
            <a:r>
              <a:rPr lang="es-MX" dirty="0">
                <a:latin typeface="Century Gothic" panose="020B0502020202020204" pitchFamily="34" charset="0"/>
              </a:rPr>
              <a:t>Es fácil de usar</a:t>
            </a:r>
          </a:p>
          <a:p>
            <a:r>
              <a:rPr lang="es-MX" dirty="0">
                <a:latin typeface="Century Gothic" panose="020B0502020202020204" pitchFamily="34" charset="0"/>
              </a:rPr>
              <a:t>Gran comunidad</a:t>
            </a:r>
          </a:p>
          <a:p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2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 descr="Imagen que contiene hombre, persona, edificio, interior&#10;&#10;Descripción generada automáticamente">
            <a:extLst>
              <a:ext uri="{FF2B5EF4-FFF2-40B4-BE49-F238E27FC236}">
                <a16:creationId xmlns:a16="http://schemas.microsoft.com/office/drawing/2014/main" id="{2F2B028A-E554-4A72-B274-EA93C1F79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625" b="3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610457B5-CC2E-4EDB-8F05-B1DA8B34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426" y="1825625"/>
            <a:ext cx="4184374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Maestría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matemáticas</a:t>
            </a:r>
            <a:r>
              <a:rPr lang="en-US" sz="2000" dirty="0"/>
              <a:t> y </a:t>
            </a:r>
            <a:r>
              <a:rPr lang="en-US" sz="2000" dirty="0" err="1"/>
              <a:t>ciencias</a:t>
            </a:r>
            <a:r>
              <a:rPr lang="en-US" sz="2000" dirty="0"/>
              <a:t> de la </a:t>
            </a:r>
            <a:r>
              <a:rPr lang="en-US" sz="2000" dirty="0" err="1"/>
              <a:t>computación</a:t>
            </a:r>
            <a:endParaRPr lang="en-US" sz="2000" dirty="0"/>
          </a:p>
          <a:p>
            <a:r>
              <a:rPr lang="en-US" sz="2000" dirty="0" err="1"/>
              <a:t>Dictador</a:t>
            </a:r>
            <a:r>
              <a:rPr lang="en-US" sz="2000" dirty="0"/>
              <a:t> </a:t>
            </a:r>
            <a:r>
              <a:rPr lang="en-US" sz="2000" dirty="0" err="1"/>
              <a:t>benevolente</a:t>
            </a:r>
            <a:r>
              <a:rPr lang="en-US" sz="2000" dirty="0"/>
              <a:t> de por </a:t>
            </a:r>
            <a:r>
              <a:rPr lang="en-US" sz="2000" dirty="0" err="1"/>
              <a:t>vida</a:t>
            </a:r>
            <a:r>
              <a:rPr lang="en-US" sz="2000" dirty="0"/>
              <a:t> (BDFL) hasta el 12 </a:t>
            </a:r>
            <a:r>
              <a:rPr lang="en-US" sz="2000" dirty="0" err="1"/>
              <a:t>julio</a:t>
            </a:r>
            <a:r>
              <a:rPr lang="en-US" sz="2000" dirty="0"/>
              <a:t> de 2018</a:t>
            </a:r>
          </a:p>
          <a:p>
            <a:r>
              <a:rPr lang="en-US" sz="2000" dirty="0"/>
              <a:t>Autor de Python </a:t>
            </a:r>
            <a:r>
              <a:rPr lang="en-US" sz="2000" dirty="0" err="1"/>
              <a:t>en</a:t>
            </a:r>
            <a:r>
              <a:rPr lang="en-US" sz="2000" dirty="0"/>
              <a:t> 1989</a:t>
            </a:r>
          </a:p>
          <a:p>
            <a:r>
              <a:rPr lang="en-US" sz="2000" dirty="0" err="1"/>
              <a:t>Nombra</a:t>
            </a:r>
            <a:r>
              <a:rPr lang="en-US" sz="2000" dirty="0"/>
              <a:t> al </a:t>
            </a:r>
            <a:r>
              <a:rPr lang="en-US" sz="2000" dirty="0" err="1"/>
              <a:t>lenguaje</a:t>
            </a:r>
            <a:r>
              <a:rPr lang="en-US" sz="2000" dirty="0"/>
              <a:t> por el </a:t>
            </a:r>
            <a:r>
              <a:rPr lang="en-US" sz="2000" dirty="0" err="1"/>
              <a:t>grupo</a:t>
            </a:r>
            <a:r>
              <a:rPr lang="en-US" sz="2000" dirty="0"/>
              <a:t> de </a:t>
            </a:r>
            <a:r>
              <a:rPr lang="en-US" sz="2000" dirty="0" err="1"/>
              <a:t>comedia</a:t>
            </a:r>
            <a:r>
              <a:rPr lang="en-US" sz="2000" dirty="0"/>
              <a:t> </a:t>
            </a:r>
            <a:r>
              <a:rPr lang="en-US" sz="2000" dirty="0" err="1"/>
              <a:t>británico</a:t>
            </a:r>
            <a:r>
              <a:rPr lang="en-US" sz="2000" dirty="0"/>
              <a:t> Monty Python</a:t>
            </a:r>
          </a:p>
          <a:p>
            <a:r>
              <a:rPr lang="es-MX" sz="2000" dirty="0">
                <a:hlinkClick r:id="rId4"/>
              </a:rPr>
              <a:t>https://gvanrossum.github.io/</a:t>
            </a:r>
            <a:endParaRPr lang="es-MX" sz="2000" dirty="0"/>
          </a:p>
          <a:p>
            <a:r>
              <a:rPr lang="es-MX" sz="2000" dirty="0"/>
              <a:t>@</a:t>
            </a:r>
            <a:r>
              <a:rPr lang="es-MX" sz="2000" dirty="0" err="1"/>
              <a:t>gvanrossum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66AFA5E-2FF1-48EB-9212-AC0B07C312AB}"/>
              </a:ext>
            </a:extLst>
          </p:cNvPr>
          <p:cNvSpPr txBox="1"/>
          <p:nvPr/>
        </p:nvSpPr>
        <p:spPr>
          <a:xfrm>
            <a:off x="4737068" y="5976907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s://en.wikipedia.org/wiki/Guido_van_Ross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s-MX" sz="700">
              <a:solidFill>
                <a:srgbClr val="FFFFFF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F182042-DAD9-4DEE-BD50-E690862B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29697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¿Por qué NO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No fue pensado originalmente para cómputo científico</a:t>
            </a:r>
          </a:p>
          <a:p>
            <a:r>
              <a:rPr lang="es-MX" dirty="0">
                <a:latin typeface="Century Gothic" panose="020B0502020202020204" pitchFamily="34" charset="0"/>
              </a:rPr>
              <a:t>Es lento (no es gran problema en realidad)</a:t>
            </a:r>
          </a:p>
          <a:p>
            <a:endParaRPr lang="es-MX" dirty="0">
              <a:latin typeface="Century Gothic" panose="020B0502020202020204" pitchFamily="34" charset="0"/>
            </a:endParaRPr>
          </a:p>
          <a:p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3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Buen diseño en todo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Lenguaje</a:t>
            </a:r>
          </a:p>
          <a:p>
            <a:r>
              <a:rPr lang="es-MX" dirty="0">
                <a:latin typeface="Century Gothic" panose="020B0502020202020204" pitchFamily="34" charset="0"/>
              </a:rPr>
              <a:t>Documentación</a:t>
            </a:r>
          </a:p>
          <a:p>
            <a:r>
              <a:rPr lang="es-MX" dirty="0">
                <a:latin typeface="Century Gothic" panose="020B0502020202020204" pitchFamily="34" charset="0"/>
              </a:rPr>
              <a:t>Procesos</a:t>
            </a:r>
          </a:p>
          <a:p>
            <a:r>
              <a:rPr lang="es-MX" dirty="0"/>
              <a:t>El código se lee más que lo que se escribe</a:t>
            </a:r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5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544</Words>
  <Application>Microsoft Office PowerPoint</Application>
  <PresentationFormat>Panorámica</PresentationFormat>
  <Paragraphs>91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Tema de Office</vt:lpstr>
      <vt:lpstr>Programación con Python</vt:lpstr>
      <vt:lpstr>¿Por qué aprender a programar?</vt:lpstr>
      <vt:lpstr>¿Qué es el software de código abierto?</vt:lpstr>
      <vt:lpstr>¿Qué es una licencia de software?</vt:lpstr>
      <vt:lpstr>¿Qué tipos de licencias existen?</vt:lpstr>
      <vt:lpstr>¿Por qué Python?</vt:lpstr>
      <vt:lpstr>Guido van Rossum</vt:lpstr>
      <vt:lpstr>¿Por qué NO Python?</vt:lpstr>
      <vt:lpstr>Buen diseño en todo</vt:lpstr>
      <vt:lpstr>www.python.org</vt:lpstr>
      <vt:lpstr>Documentación</vt:lpstr>
      <vt:lpstr>www.pep8.org</vt:lpstr>
      <vt:lpstr>Python es…</vt:lpstr>
      <vt:lpstr>Arquitectura de una computadora</vt:lpstr>
      <vt:lpstr>Lenguaje máquina</vt:lpstr>
      <vt:lpstr>Sistemas de numeración</vt:lpstr>
      <vt:lpstr>Mapa de memoria</vt:lpstr>
      <vt:lpstr>Jerarquía de memoria</vt:lpstr>
      <vt:lpstr>Python como calculadora</vt:lpstr>
      <vt:lpstr>Asignación, variables y tipos</vt:lpstr>
      <vt:lpstr>Python viene con “pilas incluidas”</vt:lpstr>
      <vt:lpstr>Biblioteca estándar</vt:lpstr>
      <vt:lpstr>Bibliotecas de terceros</vt:lpstr>
      <vt:lpstr>pip</vt:lpstr>
      <vt:lpstr>Anaconda</vt:lpstr>
      <vt:lpstr>Paquetes incluidos</vt:lpstr>
      <vt:lpstr>Quiz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con Python</dc:title>
  <dc:creator>Christian Daniel Caballero Hernandez</dc:creator>
  <cp:lastModifiedBy>Christian Daniel Caballero Hernandez</cp:lastModifiedBy>
  <cp:revision>21</cp:revision>
  <dcterms:created xsi:type="dcterms:W3CDTF">2020-03-28T19:58:29Z</dcterms:created>
  <dcterms:modified xsi:type="dcterms:W3CDTF">2020-04-08T06:23:21Z</dcterms:modified>
</cp:coreProperties>
</file>