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2" r:id="rId5"/>
    <p:sldId id="268" r:id="rId6"/>
    <p:sldId id="276" r:id="rId7"/>
    <p:sldId id="277" r:id="rId8"/>
    <p:sldId id="278" r:id="rId9"/>
    <p:sldId id="294" r:id="rId10"/>
    <p:sldId id="269" r:id="rId11"/>
    <p:sldId id="293" r:id="rId12"/>
    <p:sldId id="285" r:id="rId13"/>
    <p:sldId id="279" r:id="rId14"/>
    <p:sldId id="273" r:id="rId15"/>
    <p:sldId id="281" r:id="rId16"/>
    <p:sldId id="282" r:id="rId17"/>
    <p:sldId id="283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ds.berkeley.edu/people/fernando-p%C3%A9re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B06E-C4BF-40A1-884D-8AC9FD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42A1-1A55-4BA7-AD66-8046D97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s-MX" dirty="0" err="1">
                <a:solidFill>
                  <a:schemeClr val="accent1"/>
                </a:solidFill>
                <a:latin typeface="Consolas" panose="020B0609020204030204" pitchFamily="49" charset="0"/>
              </a:rPr>
              <a:t>rin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s-MX" dirty="0"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BEF54-2351-418B-9CAF-1547DCAC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07-03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E51AB-2545-4A19-BD04-589B753B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95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93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A799-5245-4892-BBE1-4336E80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ABE57-DF14-4677-BF8C-C17253FB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Empezó como un proyecto de fin de semana</a:t>
            </a:r>
          </a:p>
          <a:p>
            <a:r>
              <a:rPr lang="es-MX" dirty="0"/>
              <a:t>Consola interactiva de Python con coloración de sintaxis</a:t>
            </a:r>
          </a:p>
          <a:p>
            <a:r>
              <a:rPr lang="es-MX" dirty="0"/>
              <a:t>Puedes revisar el historial de tus llamadas anteriores</a:t>
            </a:r>
          </a:p>
          <a:p>
            <a:r>
              <a:rPr lang="es-MX" dirty="0"/>
              <a:t>Comandos de consola como los de PowerShell que ya viste</a:t>
            </a:r>
          </a:p>
          <a:p>
            <a:r>
              <a:rPr lang="es-MX" dirty="0"/>
              <a:t>“</a:t>
            </a:r>
            <a:r>
              <a:rPr lang="es-MX" dirty="0" err="1"/>
              <a:t>magics</a:t>
            </a:r>
            <a:r>
              <a:rPr lang="es-MX" dirty="0"/>
              <a:t>” especiales: %paste, %run, y más</a:t>
            </a:r>
          </a:p>
        </p:txBody>
      </p:sp>
    </p:spTree>
    <p:extLst>
      <p:ext uri="{BB962C8B-B14F-4D97-AF65-F5344CB8AC3E}">
        <p14:creationId xmlns:p14="http://schemas.microsoft.com/office/powerpoint/2010/main" val="243773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0F182042-DAD9-4DEE-BD50-E690862B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Fernando Pérez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610457B5-CC2E-4EDB-8F05-B1DA8B34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Doctorado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r>
              <a:rPr lang="en-US" sz="2000" dirty="0"/>
              <a:t> de </a:t>
            </a:r>
            <a:r>
              <a:rPr lang="en-US" sz="2000" dirty="0" err="1"/>
              <a:t>partículas</a:t>
            </a:r>
            <a:r>
              <a:rPr lang="en-US" sz="2000" dirty="0"/>
              <a:t> de la Universidad de Colorado </a:t>
            </a:r>
            <a:r>
              <a:rPr lang="en-US" sz="2000" dirty="0" err="1"/>
              <a:t>en</a:t>
            </a:r>
            <a:r>
              <a:rPr lang="en-US" sz="2000" dirty="0"/>
              <a:t> Boulder</a:t>
            </a:r>
          </a:p>
          <a:p>
            <a:r>
              <a:rPr lang="en-US" sz="2000" dirty="0" err="1"/>
              <a:t>Creador</a:t>
            </a:r>
            <a:r>
              <a:rPr lang="en-US" sz="2000" dirty="0"/>
              <a:t> de </a:t>
            </a:r>
            <a:r>
              <a:rPr lang="en-US" sz="2000" dirty="0" err="1"/>
              <a:t>Ipython</a:t>
            </a:r>
            <a:r>
              <a:rPr lang="en-US" sz="2000" dirty="0"/>
              <a:t> (2001)</a:t>
            </a:r>
          </a:p>
          <a:p>
            <a:r>
              <a:rPr lang="en-US" sz="2000" dirty="0" err="1"/>
              <a:t>Trabaja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Berkeley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departamento</a:t>
            </a:r>
            <a:endParaRPr lang="en-US" sz="2000" dirty="0"/>
          </a:p>
          <a:p>
            <a:r>
              <a:rPr lang="en-US" sz="2000" dirty="0" err="1"/>
              <a:t>Cofundador</a:t>
            </a:r>
            <a:r>
              <a:rPr lang="en-US" sz="2000" dirty="0"/>
              <a:t> del Proyecto </a:t>
            </a:r>
            <a:r>
              <a:rPr lang="en-US" sz="2000" dirty="0" err="1"/>
              <a:t>Jupyter</a:t>
            </a:r>
            <a:r>
              <a:rPr lang="en-US" sz="2000" dirty="0"/>
              <a:t> (2014)</a:t>
            </a:r>
          </a:p>
          <a:p>
            <a:r>
              <a:rPr lang="es-MX" sz="2000" dirty="0">
                <a:hlinkClick r:id="rId2"/>
              </a:rPr>
              <a:t>https://bids.berkeley.edu/people/fernando-p%C3%A9rez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fperez_org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00609E-525D-46EC-B751-75D0EDC5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5" r="232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7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9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970AB-7F23-45C3-A46E-D933F8B3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56364-9A3A-4BF1-AB99-A45A92E1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de </a:t>
            </a:r>
            <a:r>
              <a:rPr lang="es-MX" dirty="0" err="1"/>
              <a:t>IPython</a:t>
            </a:r>
            <a:r>
              <a:rPr lang="es-MX" dirty="0"/>
              <a:t> creció, pasando por una consola con salida “rica” </a:t>
            </a:r>
            <a:r>
              <a:rPr lang="es-MX" dirty="0" err="1"/>
              <a:t>Ipython</a:t>
            </a:r>
            <a:r>
              <a:rPr lang="es-MX" dirty="0"/>
              <a:t> </a:t>
            </a:r>
            <a:r>
              <a:rPr lang="es-MX" dirty="0" err="1"/>
              <a:t>Qtconsole</a:t>
            </a:r>
            <a:r>
              <a:rPr lang="es-MX" dirty="0"/>
              <a:t>, hasta los Notebooks</a:t>
            </a:r>
          </a:p>
          <a:p>
            <a:r>
              <a:rPr lang="es-MX" dirty="0"/>
              <a:t>Los </a:t>
            </a:r>
            <a:r>
              <a:rPr lang="es-MX" dirty="0" err="1"/>
              <a:t>Jupyter</a:t>
            </a:r>
            <a:r>
              <a:rPr lang="es-MX" dirty="0"/>
              <a:t> Notebooks son la herramienta por defecto en la ciencia de datos y cómputo científico modernos</a:t>
            </a:r>
          </a:p>
          <a:p>
            <a:r>
              <a:rPr lang="es-MX" dirty="0"/>
              <a:t>Tiene una simbología muy bonita de ciencia abierta y reproducible </a:t>
            </a:r>
          </a:p>
        </p:txBody>
      </p:sp>
    </p:spTree>
    <p:extLst>
      <p:ext uri="{BB962C8B-B14F-4D97-AF65-F5344CB8AC3E}">
        <p14:creationId xmlns:p14="http://schemas.microsoft.com/office/powerpoint/2010/main" val="90928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FD13-1947-49E4-8DCF-415213D8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Notebooks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9FED1-2E1A-4EF8-AE25-465D7528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Notebooks son archivos (.</a:t>
            </a:r>
            <a:r>
              <a:rPr lang="es-MX" dirty="0" err="1"/>
              <a:t>ipynb</a:t>
            </a:r>
            <a:r>
              <a:rPr lang="es-MX" dirty="0"/>
              <a:t>) que permiten tener en el mismo documento texto (con </a:t>
            </a:r>
            <a:r>
              <a:rPr lang="es-MX" dirty="0" err="1"/>
              <a:t>Markdown</a:t>
            </a:r>
            <a:r>
              <a:rPr lang="es-MX" dirty="0"/>
              <a:t>) con ecuaciones (LaTeX), código e imágenes.</a:t>
            </a:r>
          </a:p>
          <a:p>
            <a:r>
              <a:rPr lang="es-MX" dirty="0"/>
              <a:t>La idea es poder compartir ciencia en este formato que permita reproducir resultados.</a:t>
            </a:r>
          </a:p>
          <a:p>
            <a:r>
              <a:rPr lang="es-MX" dirty="0"/>
              <a:t>Actualmente, soporta una variedad enorme de lenguajes, por lo que es “agnóstico” al lenguaje de programación.</a:t>
            </a:r>
          </a:p>
          <a:p>
            <a:r>
              <a:rPr lang="es-MX" dirty="0"/>
              <a:t>De hecho, el mismo nombre refleja lo anterior</a:t>
            </a:r>
          </a:p>
        </p:txBody>
      </p:sp>
    </p:spTree>
    <p:extLst>
      <p:ext uri="{BB962C8B-B14F-4D97-AF65-F5344CB8AC3E}">
        <p14:creationId xmlns:p14="http://schemas.microsoft.com/office/powerpoint/2010/main" val="208993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EBA50-068A-4075-AAEC-4E7F8E01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7B8124F-67E1-43A2-ACFF-3DF31690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163" y="1855004"/>
            <a:ext cx="2939497" cy="34071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8FC7C3-F8FD-43FA-91F5-B2AB0993D33E}"/>
              </a:ext>
            </a:extLst>
          </p:cNvPr>
          <p:cNvSpPr txBox="1"/>
          <p:nvPr/>
        </p:nvSpPr>
        <p:spPr>
          <a:xfrm>
            <a:off x="4432041" y="1470991"/>
            <a:ext cx="71472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Open-</a:t>
            </a:r>
            <a:r>
              <a:rPr lang="es-MX" sz="4400" dirty="0" err="1">
                <a:latin typeface="Century Gothic" panose="020B0502020202020204" pitchFamily="34" charset="0"/>
                <a:ea typeface="+mj-ea"/>
                <a:cs typeface="+mj-cs"/>
              </a:rPr>
              <a:t>source</a:t>
            </a:r>
            <a:endParaRPr lang="es-MX" sz="4400" dirty="0">
              <a:latin typeface="Century Gothic" panose="020B0502020202020204" pitchFamily="34" charset="0"/>
              <a:ea typeface="+mj-ea"/>
              <a:cs typeface="+mj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Gratis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Licencia BSD modificada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283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1EA5-40BA-4F87-A38B-3A8693F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98826-A1BA-43A1-BB89-F6C053DE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lab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console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notebook</a:t>
            </a:r>
          </a:p>
          <a:p>
            <a:r>
              <a:rPr lang="es-MX" dirty="0"/>
              <a:t>Qt </a:t>
            </a:r>
            <a:r>
              <a:rPr lang="es-MX" dirty="0" err="1"/>
              <a:t>console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3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12476-3383-4E23-ADF2-304C910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</a:t>
            </a:r>
            <a:r>
              <a:rPr lang="es-MX" i="1" dirty="0" err="1"/>
              <a:t>kernels</a:t>
            </a:r>
            <a:endParaRPr lang="es-MX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CEFD1-9CA5-4D71-9BF4-D7C7467B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Oficiales</a:t>
            </a:r>
          </a:p>
          <a:p>
            <a:pPr lvl="1"/>
            <a:r>
              <a:rPr lang="es-MX" dirty="0" err="1"/>
              <a:t>IPython</a:t>
            </a:r>
            <a:endParaRPr lang="es-MX" dirty="0"/>
          </a:p>
          <a:p>
            <a:pPr lvl="1"/>
            <a:r>
              <a:rPr lang="es-MX" dirty="0" err="1"/>
              <a:t>IRkernel</a:t>
            </a:r>
            <a:endParaRPr lang="es-MX" dirty="0"/>
          </a:p>
          <a:p>
            <a:pPr lvl="1"/>
            <a:r>
              <a:rPr lang="es-MX" dirty="0" err="1"/>
              <a:t>IJulia</a:t>
            </a:r>
            <a:endParaRPr lang="es-MX" dirty="0"/>
          </a:p>
          <a:p>
            <a:r>
              <a:rPr lang="es-MX" dirty="0"/>
              <a:t>Mantenidos por la comunidad</a:t>
            </a:r>
          </a:p>
          <a:p>
            <a:pPr lvl="1"/>
            <a:r>
              <a:rPr lang="es-MX" dirty="0"/>
              <a:t>Muchísimos más</a:t>
            </a:r>
          </a:p>
        </p:txBody>
      </p:sp>
    </p:spTree>
    <p:extLst>
      <p:ext uri="{BB962C8B-B14F-4D97-AF65-F5344CB8AC3E}">
        <p14:creationId xmlns:p14="http://schemas.microsoft.com/office/powerpoint/2010/main" val="30573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B9BC0-9B73-43F7-8EE1-53E8595A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Documentar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F519A-23DA-47AD-8565-76D3FD80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buena práctica para cuando alguien más lea tu código (eso te incluye en un futuro) escribir documentación sobre qué hace tu código.</a:t>
            </a:r>
          </a:p>
          <a:p>
            <a:r>
              <a:rPr lang="es-MX" dirty="0"/>
              <a:t>Ya sabes poner comentarios (con #), pero también se pueden usar, las llamadas </a:t>
            </a:r>
            <a:r>
              <a:rPr lang="es-MX" i="1" dirty="0" err="1"/>
              <a:t>docstrings</a:t>
            </a:r>
            <a:r>
              <a:rPr lang="es-MX" dirty="0"/>
              <a:t>.</a:t>
            </a:r>
          </a:p>
          <a:p>
            <a:r>
              <a:rPr lang="es-MX" dirty="0"/>
              <a:t>Las </a:t>
            </a:r>
            <a:r>
              <a:rPr lang="es-MX" i="1" dirty="0" err="1"/>
              <a:t>docstrings</a:t>
            </a:r>
            <a:r>
              <a:rPr lang="es-MX" i="1" dirty="0"/>
              <a:t> </a:t>
            </a:r>
            <a:r>
              <a:rPr lang="es-MX" dirty="0"/>
              <a:t>son cadenas multilínea que van dentro de la función después de la definición.</a:t>
            </a:r>
          </a:p>
          <a:p>
            <a:r>
              <a:rPr lang="es-MX" dirty="0"/>
              <a:t>La convención es poner un renglón que describa qué hace la función, dejar una línea en blanco y luego describir qué entradas toma la función y qué regresa. </a:t>
            </a:r>
          </a:p>
        </p:txBody>
      </p:sp>
    </p:spTree>
    <p:extLst>
      <p:ext uri="{BB962C8B-B14F-4D97-AF65-F5344CB8AC3E}">
        <p14:creationId xmlns:p14="http://schemas.microsoft.com/office/powerpoint/2010/main" val="348126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20CEC-4020-4629-A21E-DC34996F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Incluidos en Anaconda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1818D-BD0D-47B9-855A-4B9DD2E3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cuentas con ellos porque vienen en la instalación que usaste de Anaconda</a:t>
            </a:r>
          </a:p>
          <a:p>
            <a:r>
              <a:rPr lang="es-MX" dirty="0"/>
              <a:t>Sitio oficial </a:t>
            </a:r>
            <a:r>
              <a:rPr lang="es-MX" dirty="0">
                <a:hlinkClick r:id="rId2"/>
              </a:rPr>
              <a:t>https://jupyter.org/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35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8A03-31A2-4295-A2C2-905332A4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B9443B-A40C-47E6-A963-365048EBDBC1}"/>
              </a:ext>
            </a:extLst>
          </p:cNvPr>
          <p:cNvSpPr txBox="1"/>
          <p:nvPr/>
        </p:nvSpPr>
        <p:spPr>
          <a:xfrm>
            <a:off x="1347304" y="1407165"/>
            <a:ext cx="901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some_function</a:t>
            </a:r>
            <a:r>
              <a:rPr lang="en-US" sz="2400" dirty="0">
                <a:latin typeface="Consolas" panose="020B0609020204030204" pitchFamily="49" charset="0"/>
              </a:rPr>
              <a:t>(argument1)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"""Summary or Description of the Function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Parameters: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argument1 (int): Description of arg1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Returns: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int:Returning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value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"""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>
                <a:latin typeface="Consolas" panose="020B0609020204030204" pitchFamily="49" charset="0"/>
              </a:rPr>
              <a:t>argument1</a:t>
            </a:r>
            <a:endParaRPr lang="es-MX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BD019-B103-4358-A0EB-6859FB60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07-01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98DFB-425C-4869-93F0-0AE757BC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2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C15-184E-420E-B2B2-887F77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4E553-978B-4DA0-B9D9-BC2A726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has visto, el intérprete de Python tiene varias funciones incluidas (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) que siempre tienes a tu disposición.</a:t>
            </a:r>
          </a:p>
          <a:p>
            <a:r>
              <a:rPr lang="es-MX" dirty="0"/>
              <a:t>Revisa en la documentación en línea de Python cuál son.</a:t>
            </a:r>
          </a:p>
        </p:txBody>
      </p:sp>
    </p:spTree>
    <p:extLst>
      <p:ext uri="{BB962C8B-B14F-4D97-AF65-F5344CB8AC3E}">
        <p14:creationId xmlns:p14="http://schemas.microsoft.com/office/powerpoint/2010/main" val="106028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84F8-9B25-461C-B903-71BA339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posicionales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C1628A-416E-43DC-AD2B-2EB11807C223}"/>
              </a:ext>
            </a:extLst>
          </p:cNvPr>
          <p:cNvSpPr txBox="1"/>
          <p:nvPr/>
        </p:nvSpPr>
        <p:spPr>
          <a:xfrm>
            <a:off x="1129191" y="1690688"/>
            <a:ext cx="901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print_order</a:t>
            </a:r>
            <a:r>
              <a:rPr lang="en-US" sz="2400" dirty="0">
                <a:latin typeface="Consolas" panose="020B0609020204030204" pitchFamily="49" charset="0"/>
              </a:rPr>
              <a:t>(product, quantity, price)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f”A</a:t>
            </a:r>
            <a:r>
              <a:rPr lang="en-US" sz="2400" dirty="0">
                <a:latin typeface="Consolas" panose="020B0609020204030204" pitchFamily="49" charset="0"/>
              </a:rPr>
              <a:t> total of {price*quantity} for {quantity} items of {product}”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	return None</a:t>
            </a:r>
            <a:endParaRPr lang="es-MX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1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EB17-7074-451A-87C7-47DBD16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por palabra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D9C4E-B3FC-4E29-81F1-0412C7B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print_order</a:t>
            </a:r>
            <a:r>
              <a:rPr lang="en-US" dirty="0">
                <a:latin typeface="Consolas" panose="020B0609020204030204" pitchFamily="49" charset="0"/>
              </a:rPr>
              <a:t>(product=“”, quantity=0, price=0)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 err="1">
                <a:latin typeface="Consolas" panose="020B0609020204030204" pitchFamily="49" charset="0"/>
              </a:rPr>
              <a:t>f”A</a:t>
            </a:r>
            <a:r>
              <a:rPr lang="en-US" dirty="0">
                <a:latin typeface="Consolas" panose="020B0609020204030204" pitchFamily="49" charset="0"/>
              </a:rPr>
              <a:t> total of {price*quantity} for {quantity} items of {product}”</a:t>
            </a:r>
          </a:p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	return None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46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6A06-7B67-480A-A4CE-42C094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opcionales y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68EC1-F627-4AEB-A6C2-DC39FD72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9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7AB79-5E3A-4814-B77D-FADAB3C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Ejercicio 07-02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02A13-F563-49AD-AEF9-A0F1AEDB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215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548</Words>
  <Application>Microsoft Office PowerPoint</Application>
  <PresentationFormat>Panorámica</PresentationFormat>
  <Paragraphs>83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Tema de Office</vt:lpstr>
      <vt:lpstr>Sesión 7</vt:lpstr>
      <vt:lpstr>Documentar funciones</vt:lpstr>
      <vt:lpstr>Ejemplo</vt:lpstr>
      <vt:lpstr>Ejercicio 07-01</vt:lpstr>
      <vt:lpstr>Funciones built-in</vt:lpstr>
      <vt:lpstr>Argumentos posicionales</vt:lpstr>
      <vt:lpstr>Argumentos por palabra clave</vt:lpstr>
      <vt:lpstr>Argumentos opcionales y por default</vt:lpstr>
      <vt:lpstr>Ejercicio 07-02</vt:lpstr>
      <vt:lpstr>Caso de estudio:</vt:lpstr>
      <vt:lpstr>Ejercicio 07-03</vt:lpstr>
      <vt:lpstr>IPython</vt:lpstr>
      <vt:lpstr>IPython</vt:lpstr>
      <vt:lpstr>Fernando Pérez</vt:lpstr>
      <vt:lpstr>Jupyter</vt:lpstr>
      <vt:lpstr>Jupyter Notebooks</vt:lpstr>
      <vt:lpstr>Jupyter</vt:lpstr>
      <vt:lpstr>Diferentes interfaces</vt:lpstr>
      <vt:lpstr>Diferentes kernels</vt:lpstr>
      <vt:lpstr>Incluidos en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12</cp:revision>
  <dcterms:created xsi:type="dcterms:W3CDTF">2020-04-08T06:21:39Z</dcterms:created>
  <dcterms:modified xsi:type="dcterms:W3CDTF">2020-04-09T03:03:19Z</dcterms:modified>
</cp:coreProperties>
</file>