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71" r:id="rId12"/>
    <p:sldId id="272" r:id="rId13"/>
    <p:sldId id="270" r:id="rId14"/>
    <p:sldId id="267" r:id="rId15"/>
    <p:sldId id="273" r:id="rId16"/>
    <p:sldId id="274" r:id="rId17"/>
    <p:sldId id="275" r:id="rId18"/>
    <p:sldId id="268" r:id="rId19"/>
    <p:sldId id="269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8FA8-ACF0-46F7-A402-1B3D1E90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04FA8D-F975-4721-B41D-13E7950F2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C8BEF-AE33-43AA-816C-EF2C0C2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7DD8-6D49-4684-B937-4AE8EDD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BF4D1-7AF8-4308-83BC-71EB8832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0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A6DD-5C40-4F24-ABB8-5222B326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8BBC9-9961-401F-B742-FBFD255F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E8118-5B31-4D7F-89EE-7640C5A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D8FCC-EF7B-4EE1-9CEB-0E501CBA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3E840-290F-42B1-ADF1-5178E9D8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36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4B622-0414-48E5-B6C2-2B7C3D91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5B1EE-E3C6-4FEB-8109-2F8CD7572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C1CBA-29C5-4EE9-A052-32FB0D0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54C0-4916-4C7D-89F8-18EF235B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80050-9616-4DD9-84C7-6B8FD77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7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1447E-912B-414B-A2F3-31FCE460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3FC7E-A8F8-4778-B607-68398E71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26E10-E8CB-4EBA-87DD-040C162C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E89FF-5FC0-472B-A1A5-F3D03981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5DD9B-0233-4C95-8137-F4116A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1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187E-DD3E-43BC-BF81-E0AB5DB4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1041A9-8B1A-47A5-B696-E9FDE14A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3FDE-D8E4-4FAA-AA13-171CDFBE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8C8DF-929A-439B-83BB-D0EE16C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3FE5F-5B4E-447E-897D-A5201F40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22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AC34-2653-4B4D-9A1A-6A5C437B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4419C-A34A-45EC-B580-9B4C66AE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4744F-7270-4698-9B5E-E4FEDAF6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8B4CF-67F6-44D4-94EF-0AF52E66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53AD5-7B05-4FBC-A0DA-2637B95C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C59B-3528-4681-93C8-AEB2D200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7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B92DB-040B-414B-ACF0-D91AA238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9331D-0BEF-47AF-A247-3400075F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66765-56B3-4B0B-B1FB-9A839804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311FBA-9C02-4DBD-8B5C-0687F1728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4C6020-0C54-45F9-94F5-77A49A32A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B42340-62EF-4525-999F-42F812E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85411C-DC72-465C-BEE3-1D7B6C5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0867-312C-4F0B-BF2A-442E5AB3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1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5946-9C71-4E30-A10F-E9E26D9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92C6FB-8128-4131-990A-7C7A889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8B3C3-4E7B-4D1A-AD25-D3D79BAC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A8ABD5-EA9B-4BED-B8B8-7B59F52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856F1-3420-4645-AC99-EE5DBB05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55C0E9-6222-4C3C-99F3-16BCEAE9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A4D558-A643-4688-8A48-7CC3553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EC6B-A732-4E8C-B251-02F081D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1AC3E-46E6-4577-AE71-BD3E00A6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A72E8-AB07-440D-B607-6B632246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E1236-E11F-4EB5-88DC-F3C07A69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DE657-B054-47D9-85E1-2F736513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D70E8-982E-4CA9-9B9F-719530D3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72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836D0-95CD-4F06-81FE-EBDE352B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37E43-EC6F-4EC2-8469-D62AA8CA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F3DA-2247-4774-AEE1-39C8D2644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19B5CB-D532-4051-8029-028F4403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49899-D9E7-49A6-8DF1-C2B114BA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357D2-E618-49DA-94A2-C624D99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1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C52764-949D-46F3-B7BA-46854EA6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D415B-7787-4833-B70E-CB9A1A1A9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80503-2BCA-469A-BB11-227DB206A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690B-3748-411C-ABE2-76C30AC32B51}" type="datetimeFigureOut">
              <a:rPr lang="es-MX" smtClean="0"/>
              <a:t>07/04/2020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DF68B-3443-417A-B13C-AAADD96E4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C49DE-6B07-4B53-94F3-F48AA721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6426-52B8-4DB3-B216-24021FE8DF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64C3F-57DB-4AF4-9798-390DF52EC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Sesión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83B19-E409-4FC6-A641-4C9F636D3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80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BD36F-18DC-4694-A9FB-91D4BE02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841207-4400-4818-8560-EBB13CCF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218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3FD1B-7C94-4481-B5EB-35444272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y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5692C5-0D7F-413C-9425-3243BC0F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argumento es los que le pasas a la función</a:t>
            </a:r>
          </a:p>
          <a:p>
            <a:r>
              <a:rPr lang="es-MX" dirty="0"/>
              <a:t>Los parámetros son a qué variables se asignan esos argumentos.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276642-E6C0-48ED-BEEF-A035B77709BD}"/>
              </a:ext>
            </a:extLst>
          </p:cNvPr>
          <p:cNvSpPr txBox="1"/>
          <p:nvPr/>
        </p:nvSpPr>
        <p:spPr>
          <a:xfrm>
            <a:off x="2018423" y="3429000"/>
            <a:ext cx="9013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sz="2800" dirty="0">
                <a:latin typeface="Consolas" panose="020B0609020204030204" pitchFamily="49" charset="0"/>
              </a:rPr>
              <a:t> </a:t>
            </a:r>
            <a:r>
              <a:rPr lang="es-MX" sz="2800" dirty="0" err="1">
                <a:latin typeface="Consolas" panose="020B0609020204030204" pitchFamily="49" charset="0"/>
              </a:rPr>
              <a:t>repetir_mensaje</a:t>
            </a:r>
            <a:r>
              <a:rPr lang="es-MX" sz="2800" dirty="0">
                <a:latin typeface="Consolas" panose="020B0609020204030204" pitchFamily="49" charset="0"/>
              </a:rPr>
              <a:t>(mensaje, n)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contador = 0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sz="2800" dirty="0">
                <a:latin typeface="Consolas" panose="020B0609020204030204" pitchFamily="49" charset="0"/>
              </a:rPr>
              <a:t> contador &lt; n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latin typeface="Consolas" panose="020B0609020204030204" pitchFamily="49" charset="0"/>
              </a:rPr>
              <a:t>(mensaje)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contador += 1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sz="2800" dirty="0">
                <a:latin typeface="Consolas" panose="020B0609020204030204" pitchFamily="49" charset="0"/>
              </a:rPr>
              <a:t> "listo"</a:t>
            </a:r>
          </a:p>
        </p:txBody>
      </p:sp>
    </p:spTree>
    <p:extLst>
      <p:ext uri="{BB962C8B-B14F-4D97-AF65-F5344CB8AC3E}">
        <p14:creationId xmlns:p14="http://schemas.microsoft.com/office/powerpoint/2010/main" val="247609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D5B07B-1D1E-4C24-9734-84A4E40C2308}"/>
              </a:ext>
            </a:extLst>
          </p:cNvPr>
          <p:cNvSpPr txBox="1"/>
          <p:nvPr/>
        </p:nvSpPr>
        <p:spPr>
          <a:xfrm>
            <a:off x="1338915" y="736134"/>
            <a:ext cx="96926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sz="2800" dirty="0">
                <a:latin typeface="Consolas" panose="020B0609020204030204" pitchFamily="49" charset="0"/>
              </a:rPr>
              <a:t> </a:t>
            </a:r>
            <a:r>
              <a:rPr lang="es-MX" sz="2800" dirty="0" err="1">
                <a:latin typeface="Consolas" panose="020B0609020204030204" pitchFamily="49" charset="0"/>
              </a:rPr>
              <a:t>repetir_mensaje</a:t>
            </a:r>
            <a:r>
              <a:rPr lang="es-MX" sz="2800" dirty="0">
                <a:latin typeface="Consolas" panose="020B0609020204030204" pitchFamily="49" charset="0"/>
              </a:rPr>
              <a:t>(mensaje, n)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contador = 0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s-MX" sz="2800" dirty="0">
                <a:latin typeface="Consolas" panose="020B0609020204030204" pitchFamily="49" charset="0"/>
              </a:rPr>
              <a:t> contador &lt; n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latin typeface="Consolas" panose="020B0609020204030204" pitchFamily="49" charset="0"/>
              </a:rPr>
              <a:t>(mensaje)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    contador += 1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   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sz="2800" dirty="0">
                <a:latin typeface="Consolas" panose="020B0609020204030204" pitchFamily="49" charset="0"/>
              </a:rPr>
              <a:t> "listo“</a:t>
            </a:r>
          </a:p>
          <a:p>
            <a:endParaRPr lang="es-MX" sz="2800" dirty="0">
              <a:latin typeface="Consolas" panose="020B0609020204030204" pitchFamily="49" charset="0"/>
            </a:endParaRPr>
          </a:p>
          <a:p>
            <a:r>
              <a:rPr lang="es-MX" sz="2800" dirty="0" err="1">
                <a:latin typeface="Consolas" panose="020B0609020204030204" pitchFamily="49" charset="0"/>
              </a:rPr>
              <a:t>mi_mensaje</a:t>
            </a:r>
            <a:r>
              <a:rPr lang="es-MX" sz="2800" dirty="0">
                <a:latin typeface="Consolas" panose="020B0609020204030204" pitchFamily="49" charset="0"/>
              </a:rPr>
              <a:t> = “adiós”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veces = 3</a:t>
            </a:r>
          </a:p>
          <a:p>
            <a:endParaRPr lang="es-MX" sz="2800" dirty="0">
              <a:latin typeface="Consolas" panose="020B0609020204030204" pitchFamily="49" charset="0"/>
            </a:endParaRPr>
          </a:p>
          <a:p>
            <a:r>
              <a:rPr lang="es-MX" sz="2800" dirty="0">
                <a:latin typeface="Consolas" panose="020B0609020204030204" pitchFamily="49" charset="0"/>
              </a:rPr>
              <a:t>respuesta = </a:t>
            </a:r>
            <a:r>
              <a:rPr lang="es-MX" sz="2800" dirty="0" err="1">
                <a:latin typeface="Consolas" panose="020B0609020204030204" pitchFamily="49" charset="0"/>
              </a:rPr>
              <a:t>repetir_mensaje</a:t>
            </a:r>
            <a:r>
              <a:rPr lang="es-MX" sz="2800" dirty="0">
                <a:latin typeface="Consolas" panose="020B0609020204030204" pitchFamily="49" charset="0"/>
              </a:rPr>
              <a:t>(</a:t>
            </a:r>
            <a:r>
              <a:rPr lang="es-MX" sz="2800" dirty="0" err="1">
                <a:latin typeface="Consolas" panose="020B0609020204030204" pitchFamily="49" charset="0"/>
              </a:rPr>
              <a:t>mi_mensaje</a:t>
            </a:r>
            <a:r>
              <a:rPr lang="es-MX" sz="2800" dirty="0">
                <a:latin typeface="Consolas" panose="020B0609020204030204" pitchFamily="49" charset="0"/>
              </a:rPr>
              <a:t>, veces)</a:t>
            </a:r>
          </a:p>
        </p:txBody>
      </p:sp>
    </p:spTree>
    <p:extLst>
      <p:ext uri="{BB962C8B-B14F-4D97-AF65-F5344CB8AC3E}">
        <p14:creationId xmlns:p14="http://schemas.microsoft.com/office/powerpoint/2010/main" val="2522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046E6-7FA9-44F8-B688-2E1E57C9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 (</a:t>
            </a:r>
            <a:r>
              <a:rPr lang="es-MX" i="1" dirty="0" err="1"/>
              <a:t>scope</a:t>
            </a:r>
            <a:r>
              <a:rPr lang="es-MX" dirty="0"/>
              <a:t>) de las variables y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0C9E7-3612-4C4D-875E-6EC021D9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variables</a:t>
            </a:r>
          </a:p>
        </p:txBody>
      </p:sp>
    </p:spTree>
    <p:extLst>
      <p:ext uri="{BB962C8B-B14F-4D97-AF65-F5344CB8AC3E}">
        <p14:creationId xmlns:p14="http://schemas.microsoft.com/office/powerpoint/2010/main" val="426379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23C6-C683-4A5C-89FE-0828F596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A8F62-1A77-498C-90E8-FAF9AA3D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1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2C813-2925-4C09-9EB6-44E51E0E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349C4-A513-4C38-9362-28FE9DD8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encapsular el código es más fácil de mantener (cambiar, mejorar, corregir).</a:t>
            </a:r>
          </a:p>
          <a:p>
            <a:r>
              <a:rPr lang="es-MX" dirty="0"/>
              <a:t>Aún hay código copiado y pegado. Tendremos que esperar a conocer estructuras de datos para guardar todos los casos que queramos y mandar a llamar nuestra función en un ciclo</a:t>
            </a:r>
          </a:p>
        </p:txBody>
      </p:sp>
    </p:spTree>
    <p:extLst>
      <p:ext uri="{BB962C8B-B14F-4D97-AF65-F5344CB8AC3E}">
        <p14:creationId xmlns:p14="http://schemas.microsoft.com/office/powerpoint/2010/main" val="324485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96C1-5976-423D-B2F9-AF8F1706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896A4-120B-404C-B78E-1F278E26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583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3C38-9636-42FD-960B-4CBB5B5A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 ventaja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63E376-A8FF-4C00-9151-4F0EF325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Más fácil de leer y de probar el código</a:t>
            </a:r>
            <a:endParaRPr lang="es-MX" u="sng" dirty="0"/>
          </a:p>
          <a:p>
            <a:r>
              <a:rPr lang="es-MX" dirty="0"/>
              <a:t>Podemos pensar nuestro problema en pedacitos que podemos ir haciendo poco a poco</a:t>
            </a:r>
          </a:p>
        </p:txBody>
      </p:sp>
    </p:spTree>
    <p:extLst>
      <p:ext uri="{BB962C8B-B14F-4D97-AF65-F5344CB8AC3E}">
        <p14:creationId xmlns:p14="http://schemas.microsoft.com/office/powerpoint/2010/main" val="294722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5C15-184E-420E-B2B2-887F7776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4E553-978B-4DA0-B9D9-BC2A7268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has visto, el intérprete de Python tiene varias funciones incluidas (</a:t>
            </a:r>
            <a:r>
              <a:rPr lang="es-MX" i="1" dirty="0" err="1"/>
              <a:t>built</a:t>
            </a:r>
            <a:r>
              <a:rPr lang="es-MX" i="1" dirty="0"/>
              <a:t>-in</a:t>
            </a:r>
            <a:r>
              <a:rPr lang="es-MX" dirty="0"/>
              <a:t>) que siempre tienes a tu disposición.</a:t>
            </a:r>
          </a:p>
          <a:p>
            <a:r>
              <a:rPr lang="es-MX" dirty="0"/>
              <a:t>Revisa en la documentación en línea de Python cuál son.</a:t>
            </a:r>
          </a:p>
        </p:txBody>
      </p:sp>
    </p:spTree>
    <p:extLst>
      <p:ext uri="{BB962C8B-B14F-4D97-AF65-F5344CB8AC3E}">
        <p14:creationId xmlns:p14="http://schemas.microsoft.com/office/powerpoint/2010/main" val="106028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B06E-C4BF-40A1-884D-8AC9FD02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</a:t>
            </a:r>
            <a:r>
              <a:rPr lang="es-MX" u="sng" dirty="0" err="1"/>
              <a:t>print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F42A1-1A55-4BA7-AD66-8046D97B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03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ECC78-4BBB-4007-B604-319B737E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Pequeña nota sobre f-</a:t>
            </a:r>
            <a:r>
              <a:rPr lang="es-MX" dirty="0" err="1"/>
              <a:t>strings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A7DE5C-9F5B-433A-A3DD-DC8CCB9E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Más adelante hablaremos más sobre las cadenas, pero tocaremos brevemente sobre cómo dar formato a las cadenas.</a:t>
            </a:r>
          </a:p>
          <a:p>
            <a:r>
              <a:rPr lang="es-MX" dirty="0"/>
              <a:t>Recientemente, Python implementó unas cadenas de formato llamadas f-</a:t>
            </a:r>
            <a:r>
              <a:rPr lang="es-MX" dirty="0" err="1"/>
              <a:t>strings</a:t>
            </a:r>
            <a:r>
              <a:rPr lang="es-MX" dirty="0"/>
              <a:t>. Solo agrega una f antes de la cadena</a:t>
            </a:r>
          </a:p>
          <a:p>
            <a:pPr lvl="1"/>
            <a:r>
              <a:rPr lang="es-MX" dirty="0" err="1">
                <a:latin typeface="Consolas" panose="020B0609020204030204" pitchFamily="49" charset="0"/>
              </a:rPr>
              <a:t>f”mi</a:t>
            </a:r>
            <a:r>
              <a:rPr lang="es-MX" dirty="0">
                <a:latin typeface="Consolas" panose="020B0609020204030204" pitchFamily="49" charset="0"/>
              </a:rPr>
              <a:t> cadena”</a:t>
            </a:r>
            <a:endParaRPr lang="es-MX" sz="2800" dirty="0"/>
          </a:p>
          <a:p>
            <a:r>
              <a:rPr lang="es-MX" dirty="0"/>
              <a:t>Permiten usar variables (¡y expresiones!) dentro de las cadenas entre llaves. El intérprete evaluará la variable o expresión y luego sustituirá el valor en la cadena. </a:t>
            </a:r>
          </a:p>
          <a:p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84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084F8-9B25-461C-B903-71BA339B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posicionales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3BEEB-42CE-4863-8E44-4A04694F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41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CEB17-7074-451A-87C7-47DBD168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por palabra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D9C4E-B3FC-4E29-81F1-0412C7B6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64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B6A06-7B67-480A-A4CE-42C094D3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Argumentos opcionales y por default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968EC1-F627-4AEB-A6C2-DC39FD72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7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6C55-57B4-4A4C-832C-CDCF5605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017DEA-EE4D-4B84-AB37-4D170BF0EDAF}"/>
              </a:ext>
            </a:extLst>
          </p:cNvPr>
          <p:cNvSpPr txBox="1"/>
          <p:nvPr/>
        </p:nvSpPr>
        <p:spPr>
          <a:xfrm>
            <a:off x="1271803" y="2388677"/>
            <a:ext cx="9013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nombre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=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“Ana”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MX" sz="2800" dirty="0" err="1">
                <a:latin typeface="Consolas" panose="020B0609020204030204" pitchFamily="49" charset="0"/>
              </a:rPr>
              <a:t>f”Hola</a:t>
            </a:r>
            <a:r>
              <a:rPr lang="es-MX" sz="2800" dirty="0">
                <a:latin typeface="Consolas" panose="020B0609020204030204" pitchFamily="49" charset="0"/>
              </a:rPr>
              <a:t>, {nombre}”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Hola, Ana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MX" sz="2800" dirty="0" err="1">
                <a:latin typeface="Consolas" panose="020B0609020204030204" pitchFamily="49" charset="0"/>
              </a:rPr>
              <a:t>f”La</a:t>
            </a:r>
            <a:r>
              <a:rPr lang="es-MX" sz="2800" dirty="0">
                <a:latin typeface="Consolas" panose="020B0609020204030204" pitchFamily="49" charset="0"/>
              </a:rPr>
              <a:t> suma de 2 + 3 es {2 + 3}”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La suma de 2 + 3 es 5</a:t>
            </a:r>
          </a:p>
        </p:txBody>
      </p:sp>
    </p:spTree>
    <p:extLst>
      <p:ext uri="{BB962C8B-B14F-4D97-AF65-F5344CB8AC3E}">
        <p14:creationId xmlns:p14="http://schemas.microsoft.com/office/powerpoint/2010/main" val="375200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0825B-E084-456D-83C2-37C55AF5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 de números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9263A-9F5A-4355-90F0-14EBF9F1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Podemos darle formato a los números de la siguiente forma: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81EE1C-8FA4-43A1-B212-C8757802199B}"/>
              </a:ext>
            </a:extLst>
          </p:cNvPr>
          <p:cNvSpPr txBox="1"/>
          <p:nvPr/>
        </p:nvSpPr>
        <p:spPr>
          <a:xfrm>
            <a:off x="385894" y="3110131"/>
            <a:ext cx="11284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latin typeface="Consolas" panose="020B0609020204030204" pitchFamily="49" charset="0"/>
              </a:rPr>
              <a:t>num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=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>
                <a:latin typeface="Consolas" panose="020B0609020204030204" pitchFamily="49" charset="0"/>
              </a:rPr>
              <a:t>1/3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&gt;&gt;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MX" sz="2800" dirty="0">
                <a:latin typeface="Consolas" panose="020B0609020204030204" pitchFamily="49" charset="0"/>
              </a:rPr>
              <a:t>f”1 entre 3 es: {num:.2f} con tres decimales”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1 entre 3 es:  0.333 con tres decimales</a:t>
            </a:r>
          </a:p>
        </p:txBody>
      </p:sp>
    </p:spTree>
    <p:extLst>
      <p:ext uri="{BB962C8B-B14F-4D97-AF65-F5344CB8AC3E}">
        <p14:creationId xmlns:p14="http://schemas.microsoft.com/office/powerpoint/2010/main" val="246330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DD35-DB92-4DD4-BE86-A2287950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06-01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32320-C7FD-42FE-8216-FB47143C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 las f-</a:t>
            </a:r>
            <a:r>
              <a:rPr lang="es-MX" dirty="0" err="1"/>
              <a:t>strings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24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2751D-AECC-4FEF-974A-C7620BA1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Reusando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690B4-7A77-449A-ACEC-5DAD5D99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Siendo programadores, debe haber una forma menos tediosa de hacer esto. ¡Imagina que en lugar de tres, fueran 10 o 100!</a:t>
            </a:r>
          </a:p>
          <a:p>
            <a:r>
              <a:rPr lang="es-MX" dirty="0"/>
              <a:t>Estamos haciendo lo mismo. Copiando y pegando código que sabemos que funciona.</a:t>
            </a:r>
          </a:p>
          <a:p>
            <a:r>
              <a:rPr lang="es-MX" dirty="0"/>
              <a:t>Esta es la motivación a reusar código. Imagina que nos piden que el mensaje sea diferente o que haya que hacer el cálculo de otra forma. Habría que hacer el cambio en muchos lados. Si tenemos este código en un solo lugar, esta tarea sería más fácil y menos propensa a errores</a:t>
            </a:r>
          </a:p>
        </p:txBody>
      </p:sp>
    </p:spTree>
    <p:extLst>
      <p:ext uri="{BB962C8B-B14F-4D97-AF65-F5344CB8AC3E}">
        <p14:creationId xmlns:p14="http://schemas.microsoft.com/office/powerpoint/2010/main" val="102934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97234-A89D-42E6-BA49-D15D6851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15DA6-CE79-4C0E-AE7C-5BCE6EFCC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función en programación (¡no en matemáticas!) es un pedazo de código, con un nombre asociado (como las variables son nombres), que realiza un cálculo.</a:t>
            </a:r>
          </a:p>
          <a:p>
            <a:r>
              <a:rPr lang="es-MX" dirty="0"/>
              <a:t>Después podemos mandar a </a:t>
            </a:r>
            <a:r>
              <a:rPr lang="es-MX" i="1" dirty="0"/>
              <a:t>llamar</a:t>
            </a:r>
            <a:r>
              <a:rPr lang="es-MX" dirty="0"/>
              <a:t> (</a:t>
            </a:r>
            <a:r>
              <a:rPr lang="es-MX" i="1" dirty="0" err="1"/>
              <a:t>call</a:t>
            </a:r>
            <a:r>
              <a:rPr lang="es-MX" dirty="0"/>
              <a:t> en inglés) a la función.</a:t>
            </a:r>
          </a:p>
          <a:p>
            <a:r>
              <a:rPr lang="es-MX" dirty="0"/>
              <a:t>¡Ya lo has hecho!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(), input(),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r>
              <a:rPr lang="es-MX" dirty="0"/>
              <a:t>son funciones. </a:t>
            </a:r>
          </a:p>
        </p:txBody>
      </p:sp>
    </p:spTree>
    <p:extLst>
      <p:ext uri="{BB962C8B-B14F-4D97-AF65-F5344CB8AC3E}">
        <p14:creationId xmlns:p14="http://schemas.microsoft.com/office/powerpoint/2010/main" val="236805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BBB2F-BF0C-4BE5-9043-2D3202D6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2F79A7-260D-4BB5-B60B-0EFD737B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has </a:t>
            </a:r>
            <a:r>
              <a:rPr lang="es-MX" b="1" dirty="0"/>
              <a:t>llamado</a:t>
            </a:r>
            <a:r>
              <a:rPr lang="es-MX" dirty="0"/>
              <a:t> a estas funciones pones algo entre los paréntesis. Estos son los </a:t>
            </a:r>
            <a:r>
              <a:rPr lang="es-MX" b="1" dirty="0"/>
              <a:t>argumentos</a:t>
            </a:r>
            <a:r>
              <a:rPr lang="es-MX" dirty="0"/>
              <a:t> de la función.</a:t>
            </a:r>
          </a:p>
          <a:p>
            <a:r>
              <a:rPr lang="es-MX" dirty="0"/>
              <a:t>Los argumentos son valores o variables (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/>
              <a:t>(“Hola”) vs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/>
              <a:t>(mensaje)) que funcionan como </a:t>
            </a:r>
            <a:r>
              <a:rPr lang="es-MX" b="1" dirty="0"/>
              <a:t>entradas</a:t>
            </a:r>
            <a:r>
              <a:rPr lang="es-MX" dirty="0"/>
              <a:t> (</a:t>
            </a:r>
            <a:r>
              <a:rPr lang="es-MX" i="1" dirty="0"/>
              <a:t>inputs</a:t>
            </a:r>
            <a:r>
              <a:rPr lang="es-MX" dirty="0"/>
              <a:t>).</a:t>
            </a:r>
          </a:p>
          <a:p>
            <a:r>
              <a:rPr lang="es-MX" dirty="0"/>
              <a:t>Se dice que una función “toma” argumentos y “regresa” un resultado. (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es-MX" dirty="0"/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s-MX" dirty="0"/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float</a:t>
            </a:r>
            <a:r>
              <a:rPr lang="es-MX" dirty="0"/>
              <a:t>(),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s-MX" dirty="0"/>
              <a:t>())</a:t>
            </a:r>
          </a:p>
          <a:p>
            <a:r>
              <a:rPr lang="es-MX" dirty="0"/>
              <a:t>Aunque hay funciones que no regresan un resultado (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print</a:t>
            </a:r>
            <a:r>
              <a:rPr lang="es-MX" dirty="0"/>
              <a:t>()), pero sí realizan una acción.</a:t>
            </a:r>
          </a:p>
        </p:txBody>
      </p:sp>
    </p:spTree>
    <p:extLst>
      <p:ext uri="{BB962C8B-B14F-4D97-AF65-F5344CB8AC3E}">
        <p14:creationId xmlns:p14="http://schemas.microsoft.com/office/powerpoint/2010/main" val="11891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41F00-49F0-4508-9A59-95566C69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Definir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BE135-CF6F-48B6-990A-35AAB7F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dirty="0"/>
              <a:t> y </a:t>
            </a:r>
            <a:r>
              <a:rPr lang="es-MX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dirty="0"/>
              <a:t> son palabras reservadas</a:t>
            </a:r>
          </a:p>
          <a:p>
            <a:r>
              <a:rPr lang="es-MX" dirty="0"/>
              <a:t>La definición debe estar </a:t>
            </a:r>
            <a:r>
              <a:rPr lang="es-MX" b="1" dirty="0"/>
              <a:t>ANTES</a:t>
            </a:r>
            <a:r>
              <a:rPr lang="es-MX" dirty="0"/>
              <a:t> de la primera vez que la uses.</a:t>
            </a:r>
          </a:p>
          <a:p>
            <a:r>
              <a:rPr lang="es-MX" dirty="0"/>
              <a:t>Sin embargo, Python no ejecuta el contenido de la función hasta que la </a:t>
            </a:r>
            <a:r>
              <a:rPr lang="es-MX" b="1" dirty="0"/>
              <a:t>llamas</a:t>
            </a:r>
            <a:r>
              <a:rPr lang="es-MX" dirty="0"/>
              <a:t>.</a:t>
            </a:r>
            <a:endParaRPr lang="es-MX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1B9219-F371-492F-83BD-28DCF58CF401}"/>
              </a:ext>
            </a:extLst>
          </p:cNvPr>
          <p:cNvSpPr txBox="1"/>
          <p:nvPr/>
        </p:nvSpPr>
        <p:spPr>
          <a:xfrm>
            <a:off x="2218112" y="1690688"/>
            <a:ext cx="9013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s-MX" sz="2800" dirty="0">
                <a:latin typeface="Consolas" panose="020B0609020204030204" pitchFamily="49" charset="0"/>
              </a:rPr>
              <a:t> nombre(argumento1, argumento2)</a:t>
            </a:r>
            <a:r>
              <a:rPr lang="es-MX" sz="2800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	&lt;bloque&gt;</a:t>
            </a:r>
          </a:p>
          <a:p>
            <a:r>
              <a:rPr lang="es-MX" sz="2800" dirty="0">
                <a:latin typeface="Consolas" panose="020B0609020204030204" pitchFamily="49" charset="0"/>
              </a:rPr>
              <a:t>	</a:t>
            </a:r>
            <a:r>
              <a:rPr lang="es-MX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s-MX" sz="2800" dirty="0">
                <a:latin typeface="Consolas" panose="020B0609020204030204" pitchFamily="49" charset="0"/>
              </a:rPr>
              <a:t> resultado</a:t>
            </a:r>
          </a:p>
        </p:txBody>
      </p:sp>
    </p:spTree>
    <p:extLst>
      <p:ext uri="{BB962C8B-B14F-4D97-AF65-F5344CB8AC3E}">
        <p14:creationId xmlns:p14="http://schemas.microsoft.com/office/powerpoint/2010/main" val="4179631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ación con Python02.pptx" id="{50CF2F76-2CF9-466D-8A9D-A8E6CE0B6C18}" vid="{47CB61D6-30FE-4C7E-A0B5-602914FFAC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Programación con Python02</Template>
  <TotalTime>1974</TotalTime>
  <Words>725</Words>
  <Application>Microsoft Office PowerPoint</Application>
  <PresentationFormat>Panorámica</PresentationFormat>
  <Paragraphs>81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Tema de Office</vt:lpstr>
      <vt:lpstr>Sesión 6</vt:lpstr>
      <vt:lpstr>Pequeña nota sobre f-strings</vt:lpstr>
      <vt:lpstr>Ejemplo</vt:lpstr>
      <vt:lpstr>Formato de números</vt:lpstr>
      <vt:lpstr>Ejercicio 06-01</vt:lpstr>
      <vt:lpstr>Reusando código</vt:lpstr>
      <vt:lpstr>Funciones</vt:lpstr>
      <vt:lpstr>Funciones</vt:lpstr>
      <vt:lpstr>Definir una función</vt:lpstr>
      <vt:lpstr>Ejercicio 06-02</vt:lpstr>
      <vt:lpstr>Argumentos y parámetros</vt:lpstr>
      <vt:lpstr>Presentación de PowerPoint</vt:lpstr>
      <vt:lpstr>Alcance (scope) de las variables y parámetros</vt:lpstr>
      <vt:lpstr>Ejercicio 06-03</vt:lpstr>
      <vt:lpstr>Ventajas</vt:lpstr>
      <vt:lpstr>Ejercicio 06-04</vt:lpstr>
      <vt:lpstr>Otra ventaja</vt:lpstr>
      <vt:lpstr>Funciones built-in</vt:lpstr>
      <vt:lpstr>Función print()</vt:lpstr>
      <vt:lpstr>Argumentos posicionales</vt:lpstr>
      <vt:lpstr>Argumentos por palabra</vt:lpstr>
      <vt:lpstr>Argumentos opcionales y por default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Daniel Caballero Hernandez</dc:creator>
  <cp:lastModifiedBy>Christian Daniel Caballero Hernandez</cp:lastModifiedBy>
  <cp:revision>38</cp:revision>
  <dcterms:created xsi:type="dcterms:W3CDTF">2020-04-02T20:32:56Z</dcterms:created>
  <dcterms:modified xsi:type="dcterms:W3CDTF">2020-04-08T02:57:05Z</dcterms:modified>
</cp:coreProperties>
</file>