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7" r:id="rId6"/>
    <p:sldId id="268" r:id="rId7"/>
    <p:sldId id="273" r:id="rId8"/>
    <p:sldId id="269" r:id="rId9"/>
    <p:sldId id="270" r:id="rId10"/>
    <p:sldId id="271" r:id="rId11"/>
    <p:sldId id="274" r:id="rId12"/>
    <p:sldId id="275" r:id="rId13"/>
    <p:sldId id="272" r:id="rId14"/>
    <p:sldId id="276" r:id="rId15"/>
    <p:sldId id="277" r:id="rId16"/>
    <p:sldId id="278" r:id="rId17"/>
    <p:sldId id="282" r:id="rId18"/>
    <p:sldId id="283" r:id="rId19"/>
    <p:sldId id="280" r:id="rId20"/>
    <p:sldId id="281" r:id="rId21"/>
    <p:sldId id="284" r:id="rId22"/>
    <p:sldId id="285" r:id="rId23"/>
    <p:sldId id="286" r:id="rId24"/>
    <p:sldId id="287" r:id="rId25"/>
    <p:sldId id="288" r:id="rId26"/>
    <p:sldId id="289" r:id="rId27"/>
    <p:sldId id="290" r:id="rId2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D11696-7910-40D8-BDF0-99DF34A6B5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37AB59-70B9-4409-B682-A58A8FE1F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87C738-C65C-40DD-B362-79E41C04B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FAC17-2191-415B-AF5D-491546DAA481}" type="datetimeFigureOut">
              <a:rPr lang="es-MX" smtClean="0"/>
              <a:t>03/04/2020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988D22-0C9A-4991-AD02-60D6487C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64766B-1C2B-4B2D-8760-525382D0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1059-681A-447E-8138-C283888378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6032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25CC0C-7CD0-46B5-A4F4-36408CCC1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0AA5DA7-E0D5-4A78-8F6E-BB6BA1A32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AD100E-FBC2-4313-9B97-4B13E34FD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FAC17-2191-415B-AF5D-491546DAA481}" type="datetimeFigureOut">
              <a:rPr lang="es-MX" smtClean="0"/>
              <a:t>03/04/2020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02A3E1-287D-445A-9C3B-A1E38DF91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DB5BF7-38B7-46C8-89D5-49FAC8ECB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1059-681A-447E-8138-C283888378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086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A38489C-8910-40E1-8D46-CBC9333BB5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DB2AB2C-E733-46A8-96D2-DB84AB83E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80473D-59ED-4071-A783-76D80B0B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FAC17-2191-415B-AF5D-491546DAA481}" type="datetimeFigureOut">
              <a:rPr lang="es-MX" smtClean="0"/>
              <a:t>03/04/2020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C57C3C-15C8-4A31-BDCB-4AE3B6D6B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7AE3C5-8B26-43D3-ACB5-81D611120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1059-681A-447E-8138-C283888378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1180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B32B12-C730-48D9-9943-BCF96611C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D54B6F-98D2-491E-BC67-DFC59C1B9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31A99C-1E02-4FEC-90F4-97014633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FAC17-2191-415B-AF5D-491546DAA481}" type="datetimeFigureOut">
              <a:rPr lang="es-MX" smtClean="0"/>
              <a:t>03/04/2020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0F73B6-E7BE-4018-A14C-F700A2B71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6AC19B-4A79-4C97-B8DE-7012006E9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1059-681A-447E-8138-C283888378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9020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36CC6D-9480-4B9D-B525-026A639A9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498605-DA4F-4A9F-82E4-93009EC5A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1F74B1-BF92-49C7-A3BF-B9A0720E8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FAC17-2191-415B-AF5D-491546DAA481}" type="datetimeFigureOut">
              <a:rPr lang="es-MX" smtClean="0"/>
              <a:t>03/04/2020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8FD799-83B1-4F4B-B4A4-D95ED32BF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385BC9-B549-48A2-B0B5-B98AFFCFC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1059-681A-447E-8138-C283888378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2473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C73DE-CFF0-45EF-8759-3260A9656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09FB98-0919-40A3-82D7-8D9F440FA4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DD38470-E3A2-4999-8AE0-57E356B7A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0DDBDA1-594B-48F7-9DE8-93DE5B9D7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FAC17-2191-415B-AF5D-491546DAA481}" type="datetimeFigureOut">
              <a:rPr lang="es-MX" smtClean="0"/>
              <a:t>03/04/2020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3F08091-5196-443A-A0AC-7FF8194A8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20722E0-9B8A-4604-82A7-0F05D6CD1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1059-681A-447E-8138-C283888378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8231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685EE5-8469-4850-BE98-9FE9142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DFA13A-6079-468E-96A8-241CCEA2F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441B401-F964-4A02-9AF3-F26B7C88D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D3B4ABD-437E-4801-AE69-D461EA6EC7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455FFDA-C4FB-449F-90B6-BCE8F48EB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4EB2832-7BC3-4C67-8BF8-F39D9A4B3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FAC17-2191-415B-AF5D-491546DAA481}" type="datetimeFigureOut">
              <a:rPr lang="es-MX" smtClean="0"/>
              <a:t>03/04/2020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C5C08BA-B7B9-4050-9E58-4053908CC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C7B340-0DAE-4E23-AA4E-674411022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1059-681A-447E-8138-C283888378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8143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61416-5EFF-475D-957D-EC693E689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661523D-5172-48AD-831B-212EC7668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FAC17-2191-415B-AF5D-491546DAA481}" type="datetimeFigureOut">
              <a:rPr lang="es-MX" smtClean="0"/>
              <a:t>03/04/2020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A730E78-FC0F-4D2F-9029-BC8FDD785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61407EB-2D8D-4ADA-A2FF-318EA82CD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1059-681A-447E-8138-C283888378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1642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4A089FE-2ECF-4834-B02A-DCF905507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FAC17-2191-415B-AF5D-491546DAA481}" type="datetimeFigureOut">
              <a:rPr lang="es-MX" smtClean="0"/>
              <a:t>03/04/2020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229ED17-DE92-4207-A617-3B327E29B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CE3065E-6487-4147-9E9A-D3DB764A3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1059-681A-447E-8138-C283888378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5283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B495D-A936-479C-BB22-8AFFF446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6F986B-DDF0-46E3-A4B8-F520A44F2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50FC753-9FE9-43C2-AE25-E12995C775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5D170C9-4073-43E3-85C1-B0FC91E0B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FAC17-2191-415B-AF5D-491546DAA481}" type="datetimeFigureOut">
              <a:rPr lang="es-MX" smtClean="0"/>
              <a:t>03/04/2020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E12CBC-E641-4440-AAC0-64746D580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A530E6D-1A04-4B22-BA6D-9C38E7C4C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1059-681A-447E-8138-C283888378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517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72C8CD-48ED-4950-98D6-BCBDC86FD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7F01988-0DBB-4952-B33E-F9CE9BBD0D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9C8DA1E-1DB0-44C9-8AA1-ECD958F8D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FDF7CA-B2F4-4A7C-B42B-3079BFB9C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FAC17-2191-415B-AF5D-491546DAA481}" type="datetimeFigureOut">
              <a:rPr lang="es-MX" smtClean="0"/>
              <a:t>03/04/2020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3F2971-7C2F-48A0-9915-82642B2C7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CC6C81D-C0FD-4D52-A45E-B72042C65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1059-681A-447E-8138-C283888378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2512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900AD01-BE38-4718-9F88-91EC37AB4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95B4CF-D972-4C04-99BD-9BBB4A26C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B3D3D2-218E-42D8-8CEE-26467FF81B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FAC17-2191-415B-AF5D-491546DAA481}" type="datetimeFigureOut">
              <a:rPr lang="es-MX" smtClean="0"/>
              <a:t>03/04/2020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188C39-F1DB-4A5C-B2D0-0BD9F81F0D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4FE7EC-0C4C-4BBC-A179-A363A5ECE6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51059-681A-447E-8138-C283888378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7634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uido_van_Rossum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gvanrossum.github.io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FF12B-B937-4315-B380-12FE3B6C39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es-MX" dirty="0">
                <a:latin typeface="Century Gothic" panose="020B0502020202020204" pitchFamily="34" charset="0"/>
              </a:rPr>
              <a:t>Programación con Python</a:t>
            </a:r>
          </a:p>
        </p:txBody>
      </p:sp>
    </p:spTree>
    <p:extLst>
      <p:ext uri="{BB962C8B-B14F-4D97-AF65-F5344CB8AC3E}">
        <p14:creationId xmlns:p14="http://schemas.microsoft.com/office/powerpoint/2010/main" val="3658375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17C75-F5EB-4E3B-8889-60210B774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Century Gothic" panose="020B0502020202020204" pitchFamily="34" charset="0"/>
              </a:rPr>
              <a:t>www.python.org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DD1BB9EB-DF1E-4FD9-8313-FD23F04436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0566" y="1825625"/>
            <a:ext cx="927086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549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68B826-49EB-49AA-93BE-17EFCA38A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Documentación</a:t>
            </a:r>
            <a:endParaRPr lang="es-MX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FBBED2F9-538D-42F3-BB8A-33BA0F2B18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1353" y="1825625"/>
            <a:ext cx="726929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366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1FBDA5-EA91-46DF-B67B-E6A85E164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www.pep8.org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23E0F373-A244-420D-BF7B-07F4286BD3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6510" y="1825625"/>
            <a:ext cx="597897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832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17C75-F5EB-4E3B-8889-60210B774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Century Gothic" panose="020B0502020202020204" pitchFamily="34" charset="0"/>
              </a:rPr>
              <a:t>Python es…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92BAF5-28FC-4EB4-8027-27FF92D32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latin typeface="Century Gothic" panose="020B0502020202020204" pitchFamily="34" charset="0"/>
              </a:rPr>
              <a:t>…de alto nivel</a:t>
            </a:r>
          </a:p>
          <a:p>
            <a:r>
              <a:rPr lang="es-MX" dirty="0">
                <a:latin typeface="Century Gothic" panose="020B0502020202020204" pitchFamily="34" charset="0"/>
              </a:rPr>
              <a:t>…interpretado</a:t>
            </a:r>
          </a:p>
          <a:p>
            <a:r>
              <a:rPr lang="es-MX" dirty="0"/>
              <a:t>…dinámico</a:t>
            </a:r>
          </a:p>
          <a:p>
            <a:r>
              <a:rPr lang="es-MX" dirty="0">
                <a:latin typeface="Century Gothic" panose="020B0502020202020204" pitchFamily="34" charset="0"/>
              </a:rPr>
              <a:t>…multipa</a:t>
            </a:r>
            <a:r>
              <a:rPr lang="es-MX" dirty="0"/>
              <a:t>radigma</a:t>
            </a:r>
          </a:p>
          <a:p>
            <a:r>
              <a:rPr lang="es-MX" dirty="0">
                <a:latin typeface="Century Gothic" panose="020B0502020202020204" pitchFamily="34" charset="0"/>
              </a:rPr>
              <a:t>…multiplataforma</a:t>
            </a:r>
          </a:p>
        </p:txBody>
      </p:sp>
    </p:spTree>
    <p:extLst>
      <p:ext uri="{BB962C8B-B14F-4D97-AF65-F5344CB8AC3E}">
        <p14:creationId xmlns:p14="http://schemas.microsoft.com/office/powerpoint/2010/main" val="3422928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919CFF-A85E-49D6-B888-27A5E81E4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Arquitectura de una computadora</a:t>
            </a:r>
          </a:p>
        </p:txBody>
      </p:sp>
      <p:pic>
        <p:nvPicPr>
          <p:cNvPr id="15" name="Marcador de contenido 14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17819496-CC26-4B50-AA65-2A39B7FF6A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238" y="1915579"/>
            <a:ext cx="7209524" cy="4171429"/>
          </a:xfrm>
        </p:spPr>
      </p:pic>
    </p:spTree>
    <p:extLst>
      <p:ext uri="{BB962C8B-B14F-4D97-AF65-F5344CB8AC3E}">
        <p14:creationId xmlns:p14="http://schemas.microsoft.com/office/powerpoint/2010/main" val="1739723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52DA2C-B70F-44E1-9175-9B1F4C3D3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Lenguaje máquina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098105-E504-4643-B329-E7934904E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Un intérprete lee cada instrucción del código fuente y la pasa al lenguaje máquina, el único que entiende el CPU</a:t>
            </a:r>
          </a:p>
          <a:p>
            <a:r>
              <a:rPr lang="es-MX" dirty="0"/>
              <a:t>Un compilador necesita todo el código fuente para hacer la conversión al lenguaje de máquina (salida un .exe, o .</a:t>
            </a:r>
            <a:r>
              <a:rPr lang="es-MX" dirty="0" err="1"/>
              <a:t>dll</a:t>
            </a:r>
            <a:r>
              <a:rPr lang="es-MX" dirty="0"/>
              <a:t>)</a:t>
            </a:r>
          </a:p>
          <a:p>
            <a:r>
              <a:rPr lang="es-MX" dirty="0"/>
              <a:t>Python es un programa (python.exe) escrito en C</a:t>
            </a:r>
          </a:p>
          <a:p>
            <a:r>
              <a:rPr lang="es-MX" dirty="0"/>
              <a:t>Un archivo de texto con instrucciones se llama </a:t>
            </a:r>
            <a:r>
              <a:rPr lang="es-MX" i="1" dirty="0"/>
              <a:t>script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44125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F4CDFD-596B-47CE-B771-0D87583A3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Sistemas de numeración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0F5512-F332-452D-9EE7-7F8BA330A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Sistema decimal – diez símbolos (0-9)</a:t>
            </a:r>
          </a:p>
          <a:p>
            <a:pPr lvl="1"/>
            <a:r>
              <a:rPr lang="es-MX" dirty="0"/>
              <a:t>4025 = </a:t>
            </a:r>
            <a:r>
              <a:rPr lang="es-MX" b="1" dirty="0"/>
              <a:t>4</a:t>
            </a:r>
            <a:r>
              <a:rPr lang="es-MX" dirty="0"/>
              <a:t>x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1000</a:t>
            </a:r>
            <a:r>
              <a:rPr lang="es-MX" dirty="0"/>
              <a:t> + </a:t>
            </a:r>
            <a:r>
              <a:rPr lang="es-MX" b="1" dirty="0"/>
              <a:t>0</a:t>
            </a:r>
            <a:r>
              <a:rPr lang="es-MX" dirty="0"/>
              <a:t>x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100</a:t>
            </a:r>
            <a:r>
              <a:rPr lang="es-MX" dirty="0"/>
              <a:t> + </a:t>
            </a:r>
            <a:r>
              <a:rPr lang="es-MX" b="1" dirty="0"/>
              <a:t>2</a:t>
            </a:r>
            <a:r>
              <a:rPr lang="es-MX" dirty="0"/>
              <a:t>x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10</a:t>
            </a:r>
            <a:r>
              <a:rPr lang="es-MX" dirty="0"/>
              <a:t> + </a:t>
            </a:r>
            <a:r>
              <a:rPr lang="es-MX" b="1" dirty="0"/>
              <a:t>5</a:t>
            </a:r>
            <a:r>
              <a:rPr lang="es-MX" dirty="0"/>
              <a:t>x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s-MX" dirty="0"/>
              <a:t> – potencias de 10</a:t>
            </a:r>
          </a:p>
          <a:p>
            <a:pPr marL="457200" lvl="1" indent="0">
              <a:buNone/>
            </a:pPr>
            <a:endParaRPr lang="es-MX" dirty="0"/>
          </a:p>
          <a:p>
            <a:r>
              <a:rPr lang="es-MX" dirty="0"/>
              <a:t>Sistema binario – dos símbolos (0 y 1)</a:t>
            </a:r>
          </a:p>
          <a:p>
            <a:pPr lvl="1"/>
            <a:r>
              <a:rPr lang="es-MX" dirty="0"/>
              <a:t>1101 = </a:t>
            </a:r>
            <a:r>
              <a:rPr lang="es-MX" b="1" dirty="0"/>
              <a:t>1</a:t>
            </a:r>
            <a:r>
              <a:rPr lang="es-MX" dirty="0"/>
              <a:t>x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8</a:t>
            </a:r>
            <a:r>
              <a:rPr lang="es-MX" dirty="0"/>
              <a:t> + </a:t>
            </a:r>
            <a:r>
              <a:rPr lang="es-MX" b="1" dirty="0"/>
              <a:t>1</a:t>
            </a:r>
            <a:r>
              <a:rPr lang="es-MX" dirty="0"/>
              <a:t>x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es-MX" dirty="0"/>
              <a:t> + </a:t>
            </a:r>
            <a:r>
              <a:rPr lang="es-MX" b="1" dirty="0"/>
              <a:t>0</a:t>
            </a:r>
            <a:r>
              <a:rPr lang="es-MX" dirty="0"/>
              <a:t>x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s-MX" dirty="0"/>
              <a:t> + </a:t>
            </a:r>
            <a:r>
              <a:rPr lang="es-MX" b="1" dirty="0"/>
              <a:t>1</a:t>
            </a:r>
            <a:r>
              <a:rPr lang="es-MX" dirty="0"/>
              <a:t>X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1 </a:t>
            </a:r>
            <a:r>
              <a:rPr lang="es-MX" dirty="0"/>
              <a:t>–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MX" dirty="0"/>
              <a:t>potencias de 2</a:t>
            </a:r>
          </a:p>
          <a:p>
            <a:pPr marL="457200" lvl="1" indent="0">
              <a:buNone/>
            </a:pPr>
            <a:endParaRPr lang="es-MX" dirty="0"/>
          </a:p>
          <a:p>
            <a:r>
              <a:rPr lang="es-MX" dirty="0"/>
              <a:t>Sistema hexadecimal – dieciséis símbolos (0-9, A-F)</a:t>
            </a:r>
          </a:p>
          <a:p>
            <a:pPr lvl="1"/>
            <a:r>
              <a:rPr lang="es-MX" dirty="0"/>
              <a:t>501F = </a:t>
            </a:r>
            <a:r>
              <a:rPr lang="es-MX" b="1" dirty="0"/>
              <a:t>5</a:t>
            </a:r>
            <a:r>
              <a:rPr lang="es-MX" dirty="0"/>
              <a:t>x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4096</a:t>
            </a:r>
            <a:r>
              <a:rPr lang="es-MX" dirty="0"/>
              <a:t> + </a:t>
            </a:r>
            <a:r>
              <a:rPr lang="es-MX" b="1" dirty="0"/>
              <a:t>0</a:t>
            </a:r>
            <a:r>
              <a:rPr lang="es-MX" dirty="0"/>
              <a:t>x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256</a:t>
            </a:r>
            <a:r>
              <a:rPr lang="es-MX" dirty="0"/>
              <a:t> + </a:t>
            </a:r>
            <a:r>
              <a:rPr lang="es-MX" b="1" dirty="0"/>
              <a:t>1</a:t>
            </a:r>
            <a:r>
              <a:rPr lang="es-MX" dirty="0"/>
              <a:t>x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16</a:t>
            </a:r>
            <a:r>
              <a:rPr lang="es-MX" dirty="0"/>
              <a:t> + </a:t>
            </a:r>
            <a:r>
              <a:rPr lang="es-MX" b="1" dirty="0"/>
              <a:t>15</a:t>
            </a:r>
            <a:r>
              <a:rPr lang="es-MX" dirty="0"/>
              <a:t>x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s-MX" dirty="0"/>
              <a:t> – potencias de 16</a:t>
            </a:r>
          </a:p>
          <a:p>
            <a:pPr lvl="1"/>
            <a:r>
              <a:rPr lang="es-MX" dirty="0"/>
              <a:t>Se suelen escribir con “0x” al principio, 0x501F</a:t>
            </a:r>
          </a:p>
        </p:txBody>
      </p:sp>
    </p:spTree>
    <p:extLst>
      <p:ext uri="{BB962C8B-B14F-4D97-AF65-F5344CB8AC3E}">
        <p14:creationId xmlns:p14="http://schemas.microsoft.com/office/powerpoint/2010/main" val="1409014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33CFA-95AF-484C-B17A-7A30D0411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Mapa de memoria</a:t>
            </a:r>
          </a:p>
        </p:txBody>
      </p:sp>
      <p:sp>
        <p:nvSpPr>
          <p:cNvPr id="13" name="Marcador de contenido 12">
            <a:extLst>
              <a:ext uri="{FF2B5EF4-FFF2-40B4-BE49-F238E27FC236}">
                <a16:creationId xmlns:a16="http://schemas.microsoft.com/office/drawing/2014/main" id="{08321166-759E-48A8-937E-3B9EE8DE3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palabra bit viene de </a:t>
            </a:r>
            <a:r>
              <a:rPr lang="es-MX" i="1" dirty="0" err="1"/>
              <a:t>binary</a:t>
            </a:r>
            <a:r>
              <a:rPr lang="es-MX" i="1" dirty="0"/>
              <a:t> </a:t>
            </a:r>
            <a:r>
              <a:rPr lang="es-MX" i="1" dirty="0" err="1"/>
              <a:t>digit</a:t>
            </a:r>
            <a:endParaRPr lang="es-MX" i="1" dirty="0"/>
          </a:p>
          <a:p>
            <a:pPr lvl="1"/>
            <a:r>
              <a:rPr lang="es-MX" i="1" dirty="0"/>
              <a:t>0, 1</a:t>
            </a:r>
          </a:p>
          <a:p>
            <a:r>
              <a:rPr lang="es-MX" dirty="0"/>
              <a:t>1</a:t>
            </a:r>
            <a:r>
              <a:rPr lang="es-MX" i="1" dirty="0"/>
              <a:t> </a:t>
            </a:r>
            <a:r>
              <a:rPr lang="es-MX" dirty="0"/>
              <a:t>byte son 8 bits</a:t>
            </a:r>
          </a:p>
          <a:p>
            <a:pPr lvl="1"/>
            <a:r>
              <a:rPr lang="es-MX" dirty="0"/>
              <a:t>1 kB = 1000 bytes = 8000 bits</a:t>
            </a:r>
          </a:p>
          <a:p>
            <a:pPr lvl="1"/>
            <a:r>
              <a:rPr lang="es-MX" dirty="0"/>
              <a:t>1MB = 1000 kB</a:t>
            </a:r>
          </a:p>
          <a:p>
            <a:pPr lvl="1"/>
            <a:r>
              <a:rPr lang="es-MX" dirty="0"/>
              <a:t>1GB = 1000 MB</a:t>
            </a:r>
          </a:p>
          <a:p>
            <a:r>
              <a:rPr lang="es-MX" dirty="0"/>
              <a:t>Capacidad de memoria de computadoras en GB</a:t>
            </a:r>
          </a:p>
          <a:p>
            <a:r>
              <a:rPr lang="es-MX" dirty="0"/>
              <a:t>Cada “cachito” de 1 byte tiene una dirección (número hexadecimal)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74083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71F3E-75CB-4DB6-A4B2-0651C6A7F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Jerarquía de memoria</a:t>
            </a: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3A2FC79C-FA50-4A1D-A6B4-E8AC6382541A}"/>
              </a:ext>
            </a:extLst>
          </p:cNvPr>
          <p:cNvGrpSpPr/>
          <p:nvPr/>
        </p:nvGrpSpPr>
        <p:grpSpPr>
          <a:xfrm>
            <a:off x="1865806" y="1286692"/>
            <a:ext cx="6250577" cy="5032012"/>
            <a:chOff x="3537857" y="1286692"/>
            <a:chExt cx="6250577" cy="5032012"/>
          </a:xfrm>
        </p:grpSpPr>
        <p:sp>
          <p:nvSpPr>
            <p:cNvPr id="4" name="Triángulo isósceles 3">
              <a:extLst>
                <a:ext uri="{FF2B5EF4-FFF2-40B4-BE49-F238E27FC236}">
                  <a16:creationId xmlns:a16="http://schemas.microsoft.com/office/drawing/2014/main" id="{C87237E3-0EE7-42C5-8C82-AB619BC75FC6}"/>
                </a:ext>
              </a:extLst>
            </p:cNvPr>
            <p:cNvSpPr/>
            <p:nvPr/>
          </p:nvSpPr>
          <p:spPr>
            <a:xfrm>
              <a:off x="3537857" y="1286692"/>
              <a:ext cx="5116286" cy="5032012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93A0349C-6157-4273-A9F6-9300D34AF086}"/>
                </a:ext>
              </a:extLst>
            </p:cNvPr>
            <p:cNvSpPr txBox="1"/>
            <p:nvPr/>
          </p:nvSpPr>
          <p:spPr>
            <a:xfrm>
              <a:off x="5508170" y="2242923"/>
              <a:ext cx="1184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>
                  <a:latin typeface="Century Gothic" panose="020B0502020202020204" pitchFamily="34" charset="0"/>
                </a:rPr>
                <a:t>Registros</a:t>
              </a:r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EB317552-1D9E-4F40-8954-38DB94918D5D}"/>
                </a:ext>
              </a:extLst>
            </p:cNvPr>
            <p:cNvSpPr txBox="1"/>
            <p:nvPr/>
          </p:nvSpPr>
          <p:spPr>
            <a:xfrm>
              <a:off x="5508170" y="2786479"/>
              <a:ext cx="1184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>
                  <a:latin typeface="Century Gothic" panose="020B0502020202020204" pitchFamily="34" charset="0"/>
                </a:rPr>
                <a:t>Caché</a:t>
              </a:r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1A11BDED-FE40-4ED0-AB2C-7DF146AC5C88}"/>
                </a:ext>
              </a:extLst>
            </p:cNvPr>
            <p:cNvSpPr txBox="1"/>
            <p:nvPr/>
          </p:nvSpPr>
          <p:spPr>
            <a:xfrm>
              <a:off x="5508170" y="3330035"/>
              <a:ext cx="118436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>
                  <a:latin typeface="Century Gothic" panose="020B0502020202020204" pitchFamily="34" charset="0"/>
                </a:rPr>
                <a:t>Memoria principal (RAM)</a:t>
              </a:r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DB3F97DB-5A42-496D-83B1-38C212D8FD14}"/>
                </a:ext>
              </a:extLst>
            </p:cNvPr>
            <p:cNvSpPr txBox="1"/>
            <p:nvPr/>
          </p:nvSpPr>
          <p:spPr>
            <a:xfrm>
              <a:off x="4606833" y="4427589"/>
              <a:ext cx="29870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>
                  <a:latin typeface="Century Gothic" panose="020B0502020202020204" pitchFamily="34" charset="0"/>
                </a:rPr>
                <a:t>Memoria secundaria (discos duros)</a:t>
              </a: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3109C690-1778-404E-860C-98FD81EA2C99}"/>
                </a:ext>
              </a:extLst>
            </p:cNvPr>
            <p:cNvSpPr txBox="1"/>
            <p:nvPr/>
          </p:nvSpPr>
          <p:spPr>
            <a:xfrm>
              <a:off x="4606833" y="5248142"/>
              <a:ext cx="29870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>
                  <a:latin typeface="Century Gothic" panose="020B0502020202020204" pitchFamily="34" charset="0"/>
                </a:rPr>
                <a:t>Almacenamiento externo (USB, disco duro externo)</a:t>
              </a:r>
            </a:p>
          </p:txBody>
        </p: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9E53AE14-8639-41A1-A3E4-3470AFB7AFB4}"/>
                </a:ext>
              </a:extLst>
            </p:cNvPr>
            <p:cNvCxnSpPr/>
            <p:nvPr/>
          </p:nvCxnSpPr>
          <p:spPr>
            <a:xfrm flipV="1">
              <a:off x="9788434" y="1690688"/>
              <a:ext cx="0" cy="33832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064460F-E37F-4829-86BF-76A112ABD429}"/>
              </a:ext>
            </a:extLst>
          </p:cNvPr>
          <p:cNvSpPr txBox="1"/>
          <p:nvPr/>
        </p:nvSpPr>
        <p:spPr>
          <a:xfrm>
            <a:off x="8194770" y="2395323"/>
            <a:ext cx="3159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Century Gothic" panose="020B0502020202020204" pitchFamily="34" charset="0"/>
              </a:rPr>
              <a:t>Aumenta el desempeño (rapidez) y el costo</a:t>
            </a:r>
          </a:p>
        </p:txBody>
      </p:sp>
    </p:spTree>
    <p:extLst>
      <p:ext uri="{BB962C8B-B14F-4D97-AF65-F5344CB8AC3E}">
        <p14:creationId xmlns:p14="http://schemas.microsoft.com/office/powerpoint/2010/main" val="1802251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36743A-8952-41F4-8524-7B7A345BE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Python como calculadora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4847359A-CE9C-4EAC-AE49-6D05E9B1F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31501"/>
            <a:ext cx="10515600" cy="413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813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EF232-9785-4047-821C-20DADC250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Century Gothic" panose="020B0502020202020204" pitchFamily="34" charset="0"/>
              </a:rPr>
              <a:t>¿Por qué aprender a programar?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2A34C0-1FF6-480A-A5CF-7C3E2B46F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latin typeface="Century Gothic" panose="020B0502020202020204" pitchFamily="34" charset="0"/>
              </a:rPr>
              <a:t>Interactuamos con computadoras todo el tiempo</a:t>
            </a:r>
          </a:p>
          <a:p>
            <a:r>
              <a:rPr lang="es-MX" dirty="0">
                <a:latin typeface="Century Gothic" panose="020B0502020202020204" pitchFamily="34" charset="0"/>
              </a:rPr>
              <a:t>Permite resolver problemas</a:t>
            </a:r>
          </a:p>
          <a:p>
            <a:r>
              <a:rPr lang="es-MX" dirty="0">
                <a:latin typeface="Century Gothic" panose="020B0502020202020204" pitchFamily="34" charset="0"/>
              </a:rPr>
              <a:t>Es la puerta de entrada a nuevo conocimiento</a:t>
            </a:r>
          </a:p>
        </p:txBody>
      </p:sp>
    </p:spTree>
    <p:extLst>
      <p:ext uri="{BB962C8B-B14F-4D97-AF65-F5344CB8AC3E}">
        <p14:creationId xmlns:p14="http://schemas.microsoft.com/office/powerpoint/2010/main" val="3865904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D1F279-39A6-4576-9962-47E8BBCAD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Asignación, variables y tipos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AB195FF0-EF4A-45A8-A05C-9AD81C8352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64761"/>
            <a:ext cx="10515600" cy="407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9797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49EAD3-ED72-4F80-AF7B-B8EB999A9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Python viene con “pilas incluidas”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ED4870C3-2E38-4204-9D53-66EB80F8D6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2241" y="1825625"/>
            <a:ext cx="748751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950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362440-452B-4DB0-8BDE-16EE2061E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Biblioteca estándar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D8B88E-A772-47C2-ADE2-FF82F6978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Matemáticas, estadística, servicios web, texto, fechas y horas, compresión de archivos,…</a:t>
            </a:r>
          </a:p>
          <a:p>
            <a:endParaRPr lang="es-MX" dirty="0"/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8FABF24-1DA5-4A1D-862F-E4A02DA28C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86" t="32963" r="11836" b="2491"/>
          <a:stretch/>
        </p:blipFill>
        <p:spPr>
          <a:xfrm>
            <a:off x="1426028" y="2864498"/>
            <a:ext cx="9339943" cy="290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1849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E7C517-5C3B-420E-A1F9-487719B79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Bibliotecas de terceros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FF335C52-B174-4A6D-A026-4F2F23DF01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9254" y="1825625"/>
            <a:ext cx="629349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8327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850D33-7194-4AA1-AC50-09EC45AAE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pip</a:t>
            </a:r>
            <a:endParaRPr lang="es-MX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8DC3B109-64E9-42E2-B901-09AD51FF9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7873" y="1825625"/>
            <a:ext cx="603625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148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160C31-A4F3-4A4C-A48B-B9A83E15E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Anaconda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49F8399A-C524-4A92-A316-DB3285AD08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15147"/>
            <a:ext cx="10515600" cy="277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6106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A970FF-CDF1-40D6-A722-916A75278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Paquetes incluidos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F53815C-3B27-4A8A-80EC-5D25ACF621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4250" y="2772569"/>
            <a:ext cx="514350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7238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53475A4-69E5-4CE4-806E-E9EFF2382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MX" dirty="0"/>
              <a:t>Quiz 1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FA4F833-373E-4F07-8A69-BC5A1AEAB6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7001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17C75-F5EB-4E3B-8889-60210B774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Century Gothic" panose="020B0502020202020204" pitchFamily="34" charset="0"/>
              </a:rPr>
              <a:t>¿Qué es el </a:t>
            </a:r>
            <a:r>
              <a:rPr lang="es-MX" i="1" dirty="0">
                <a:latin typeface="Century Gothic" panose="020B0502020202020204" pitchFamily="34" charset="0"/>
              </a:rPr>
              <a:t>software</a:t>
            </a:r>
            <a:r>
              <a:rPr lang="es-MX" dirty="0">
                <a:latin typeface="Century Gothic" panose="020B0502020202020204" pitchFamily="34" charset="0"/>
              </a:rPr>
              <a:t> de código abierto?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92BAF5-28FC-4EB4-8027-27FF92D32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i="1" dirty="0">
                <a:latin typeface="Century Gothic" panose="020B0502020202020204" pitchFamily="34" charset="0"/>
              </a:rPr>
              <a:t>Open </a:t>
            </a:r>
            <a:r>
              <a:rPr lang="es-MX" i="1" dirty="0" err="1">
                <a:latin typeface="Century Gothic" panose="020B0502020202020204" pitchFamily="34" charset="0"/>
              </a:rPr>
              <a:t>source</a:t>
            </a:r>
            <a:endParaRPr lang="es-MX" i="1" dirty="0">
              <a:latin typeface="Century Gothic" panose="020B0502020202020204" pitchFamily="34" charset="0"/>
            </a:endParaRPr>
          </a:p>
          <a:p>
            <a:r>
              <a:rPr lang="es-MX" i="1" dirty="0">
                <a:latin typeface="Century Gothic" panose="020B0502020202020204" pitchFamily="34" charset="0"/>
              </a:rPr>
              <a:t>Software </a:t>
            </a:r>
            <a:r>
              <a:rPr lang="es-MX" dirty="0">
                <a:latin typeface="Century Gothic" panose="020B0502020202020204" pitchFamily="34" charset="0"/>
              </a:rPr>
              <a:t>libre</a:t>
            </a:r>
          </a:p>
          <a:p>
            <a:r>
              <a:rPr lang="es-MX" i="1" dirty="0">
                <a:latin typeface="Century Gothic" panose="020B0502020202020204" pitchFamily="34" charset="0"/>
              </a:rPr>
              <a:t>Software</a:t>
            </a:r>
            <a:r>
              <a:rPr lang="es-MX" dirty="0">
                <a:latin typeface="Century Gothic" panose="020B0502020202020204" pitchFamily="34" charset="0"/>
              </a:rPr>
              <a:t> gratis </a:t>
            </a:r>
          </a:p>
        </p:txBody>
      </p:sp>
    </p:spTree>
    <p:extLst>
      <p:ext uri="{BB962C8B-B14F-4D97-AF65-F5344CB8AC3E}">
        <p14:creationId xmlns:p14="http://schemas.microsoft.com/office/powerpoint/2010/main" val="3719161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17C75-F5EB-4E3B-8889-60210B774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Century Gothic" panose="020B0502020202020204" pitchFamily="34" charset="0"/>
              </a:rPr>
              <a:t>¿Qué es una licencia de </a:t>
            </a:r>
            <a:r>
              <a:rPr lang="es-MX" i="1" dirty="0">
                <a:latin typeface="Century Gothic" panose="020B0502020202020204" pitchFamily="34" charset="0"/>
              </a:rPr>
              <a:t>software</a:t>
            </a:r>
            <a:r>
              <a:rPr lang="es-MX" dirty="0">
                <a:latin typeface="Century Gothic" panose="020B0502020202020204" pitchFamily="34" charset="0"/>
              </a:rPr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92BAF5-28FC-4EB4-8027-27FF92D32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latin typeface="Century Gothic" panose="020B0502020202020204" pitchFamily="34" charset="0"/>
              </a:rPr>
              <a:t>Documento legal que estipula qué podemos hacer con el </a:t>
            </a:r>
            <a:r>
              <a:rPr lang="es-MX" i="1" dirty="0">
                <a:latin typeface="Century Gothic" panose="020B0502020202020204" pitchFamily="34" charset="0"/>
              </a:rPr>
              <a:t>software</a:t>
            </a:r>
            <a:endParaRPr lang="es-MX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230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17C75-F5EB-4E3B-8889-60210B774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Century Gothic" panose="020B0502020202020204" pitchFamily="34" charset="0"/>
              </a:rPr>
              <a:t>¿Qué tipos de licencias existen?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92BAF5-28FC-4EB4-8027-27FF92D32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latin typeface="Century Gothic" panose="020B0502020202020204" pitchFamily="34" charset="0"/>
              </a:rPr>
              <a:t>De dominio público</a:t>
            </a:r>
          </a:p>
          <a:p>
            <a:r>
              <a:rPr lang="es-MX" dirty="0">
                <a:latin typeface="Century Gothic" panose="020B0502020202020204" pitchFamily="34" charset="0"/>
              </a:rPr>
              <a:t>Permisivas (BSD, </a:t>
            </a:r>
            <a:r>
              <a:rPr lang="es-MX" dirty="0" err="1">
                <a:latin typeface="Century Gothic" panose="020B0502020202020204" pitchFamily="34" charset="0"/>
              </a:rPr>
              <a:t>esitlo</a:t>
            </a:r>
            <a:r>
              <a:rPr lang="es-MX" dirty="0">
                <a:latin typeface="Century Gothic" panose="020B0502020202020204" pitchFamily="34" charset="0"/>
              </a:rPr>
              <a:t> Apache)</a:t>
            </a:r>
          </a:p>
          <a:p>
            <a:r>
              <a:rPr lang="es-MX" dirty="0">
                <a:latin typeface="Century Gothic" panose="020B0502020202020204" pitchFamily="34" charset="0"/>
              </a:rPr>
              <a:t>LGPL – GNU </a:t>
            </a:r>
            <a:r>
              <a:rPr lang="es-MX" dirty="0" err="1">
                <a:latin typeface="Century Gothic" panose="020B0502020202020204" pitchFamily="34" charset="0"/>
              </a:rPr>
              <a:t>Lesser</a:t>
            </a:r>
            <a:r>
              <a:rPr lang="es-MX" dirty="0">
                <a:latin typeface="Century Gothic" panose="020B0502020202020204" pitchFamily="34" charset="0"/>
              </a:rPr>
              <a:t> General </a:t>
            </a:r>
            <a:r>
              <a:rPr lang="es-MX" dirty="0" err="1">
                <a:latin typeface="Century Gothic" panose="020B0502020202020204" pitchFamily="34" charset="0"/>
              </a:rPr>
              <a:t>Public</a:t>
            </a:r>
            <a:r>
              <a:rPr lang="es-MX" dirty="0">
                <a:latin typeface="Century Gothic" panose="020B0502020202020204" pitchFamily="34" charset="0"/>
              </a:rPr>
              <a:t> </a:t>
            </a:r>
            <a:r>
              <a:rPr lang="es-MX" dirty="0" err="1">
                <a:latin typeface="Century Gothic" panose="020B0502020202020204" pitchFamily="34" charset="0"/>
              </a:rPr>
              <a:t>License</a:t>
            </a:r>
            <a:endParaRPr lang="es-MX" dirty="0">
              <a:latin typeface="Century Gothic" panose="020B0502020202020204" pitchFamily="34" charset="0"/>
            </a:endParaRPr>
          </a:p>
          <a:p>
            <a:r>
              <a:rPr lang="es-MX" dirty="0">
                <a:latin typeface="Century Gothic" panose="020B0502020202020204" pitchFamily="34" charset="0"/>
              </a:rPr>
              <a:t>Copyleft</a:t>
            </a:r>
          </a:p>
          <a:p>
            <a:r>
              <a:rPr lang="es-MX" dirty="0">
                <a:latin typeface="Century Gothic" panose="020B0502020202020204" pitchFamily="34" charset="0"/>
              </a:rPr>
              <a:t>Propietarias </a:t>
            </a:r>
          </a:p>
        </p:txBody>
      </p:sp>
    </p:spTree>
    <p:extLst>
      <p:ext uri="{BB962C8B-B14F-4D97-AF65-F5344CB8AC3E}">
        <p14:creationId xmlns:p14="http://schemas.microsoft.com/office/powerpoint/2010/main" val="1211054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17C75-F5EB-4E3B-8889-60210B774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Century Gothic" panose="020B0502020202020204" pitchFamily="34" charset="0"/>
              </a:rPr>
              <a:t>¿Por qué Python?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92BAF5-28FC-4EB4-8027-27FF92D32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latin typeface="Century Gothic" panose="020B0502020202020204" pitchFamily="34" charset="0"/>
              </a:rPr>
              <a:t>No es nuevo</a:t>
            </a:r>
          </a:p>
          <a:p>
            <a:r>
              <a:rPr lang="es-MX" dirty="0">
                <a:latin typeface="Century Gothic" panose="020B0502020202020204" pitchFamily="34" charset="0"/>
              </a:rPr>
              <a:t>Ampliamente usado en todos los dominios (incluyendo el ámbito científico)</a:t>
            </a:r>
          </a:p>
          <a:p>
            <a:r>
              <a:rPr lang="es-MX" dirty="0">
                <a:latin typeface="Century Gothic" panose="020B0502020202020204" pitchFamily="34" charset="0"/>
              </a:rPr>
              <a:t>Tiene una licencia propia (Python Software </a:t>
            </a:r>
            <a:r>
              <a:rPr lang="es-MX" dirty="0" err="1">
                <a:latin typeface="Century Gothic" panose="020B0502020202020204" pitchFamily="34" charset="0"/>
              </a:rPr>
              <a:t>Foundation</a:t>
            </a:r>
            <a:r>
              <a:rPr lang="es-MX" dirty="0">
                <a:latin typeface="Century Gothic" panose="020B0502020202020204" pitchFamily="34" charset="0"/>
              </a:rPr>
              <a:t> Software) que es de código abierto, gratis y libre</a:t>
            </a:r>
          </a:p>
          <a:p>
            <a:r>
              <a:rPr lang="es-MX" dirty="0">
                <a:latin typeface="Century Gothic" panose="020B0502020202020204" pitchFamily="34" charset="0"/>
              </a:rPr>
              <a:t>Es fácil de usar</a:t>
            </a:r>
          </a:p>
          <a:p>
            <a:r>
              <a:rPr lang="es-MX" dirty="0">
                <a:latin typeface="Century Gothic" panose="020B0502020202020204" pitchFamily="34" charset="0"/>
              </a:rPr>
              <a:t>Gran comunidad</a:t>
            </a:r>
          </a:p>
          <a:p>
            <a:endParaRPr lang="es-MX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524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Marcador de contenido 12" descr="Imagen que contiene hombre, persona, edificio, interior&#10;&#10;Descripción generada automáticamente">
            <a:extLst>
              <a:ext uri="{FF2B5EF4-FFF2-40B4-BE49-F238E27FC236}">
                <a16:creationId xmlns:a16="http://schemas.microsoft.com/office/drawing/2014/main" id="{2F2B028A-E554-4A72-B274-EA93C1F79F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2625" b="3"/>
          <a:stretch/>
        </p:blipFill>
        <p:spPr>
          <a:xfrm>
            <a:off x="838200" y="1904281"/>
            <a:ext cx="6233160" cy="4272681"/>
          </a:xfrm>
          <a:prstGeom prst="rect">
            <a:avLst/>
          </a:prstGeom>
        </p:spPr>
      </p:pic>
      <p:sp>
        <p:nvSpPr>
          <p:cNvPr id="30" name="Content Placeholder 22">
            <a:extLst>
              <a:ext uri="{FF2B5EF4-FFF2-40B4-BE49-F238E27FC236}">
                <a16:creationId xmlns:a16="http://schemas.microsoft.com/office/drawing/2014/main" id="{610457B5-CC2E-4EDB-8F05-B1DA8B34C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2944" y="1825625"/>
            <a:ext cx="3800856" cy="4351338"/>
          </a:xfrm>
        </p:spPr>
        <p:txBody>
          <a:bodyPr>
            <a:normAutofit/>
          </a:bodyPr>
          <a:lstStyle/>
          <a:p>
            <a:r>
              <a:rPr lang="en-US" sz="2000" dirty="0" err="1"/>
              <a:t>Maestría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matemáticas</a:t>
            </a:r>
            <a:r>
              <a:rPr lang="en-US" sz="2000" dirty="0"/>
              <a:t> y </a:t>
            </a:r>
            <a:r>
              <a:rPr lang="en-US" sz="2000" dirty="0" err="1"/>
              <a:t>ciencias</a:t>
            </a:r>
            <a:r>
              <a:rPr lang="en-US" sz="2000" dirty="0"/>
              <a:t> de la </a:t>
            </a:r>
            <a:r>
              <a:rPr lang="en-US" sz="2000" dirty="0" err="1"/>
              <a:t>computación</a:t>
            </a:r>
            <a:endParaRPr lang="en-US" sz="2000" dirty="0"/>
          </a:p>
          <a:p>
            <a:r>
              <a:rPr lang="en-US" sz="2000" dirty="0" err="1"/>
              <a:t>Dictador</a:t>
            </a:r>
            <a:r>
              <a:rPr lang="en-US" sz="2000" dirty="0"/>
              <a:t> </a:t>
            </a:r>
            <a:r>
              <a:rPr lang="en-US" sz="2000" dirty="0" err="1"/>
              <a:t>benevolente</a:t>
            </a:r>
            <a:r>
              <a:rPr lang="en-US" sz="2000" dirty="0"/>
              <a:t> de por </a:t>
            </a:r>
            <a:r>
              <a:rPr lang="en-US" sz="2000" dirty="0" err="1"/>
              <a:t>vida</a:t>
            </a:r>
            <a:r>
              <a:rPr lang="en-US" sz="2000" dirty="0"/>
              <a:t> (BDFL) hasta el 12 </a:t>
            </a:r>
            <a:r>
              <a:rPr lang="en-US" sz="2000" dirty="0" err="1"/>
              <a:t>julio</a:t>
            </a:r>
            <a:r>
              <a:rPr lang="en-US" sz="2000" dirty="0"/>
              <a:t> de 2018</a:t>
            </a:r>
          </a:p>
          <a:p>
            <a:r>
              <a:rPr lang="en-US" sz="2000" dirty="0"/>
              <a:t>Autor de Python </a:t>
            </a:r>
            <a:r>
              <a:rPr lang="en-US" sz="2000" dirty="0" err="1"/>
              <a:t>en</a:t>
            </a:r>
            <a:r>
              <a:rPr lang="en-US" sz="2000" dirty="0"/>
              <a:t> 1989</a:t>
            </a:r>
          </a:p>
          <a:p>
            <a:r>
              <a:rPr lang="en-US" sz="2000" dirty="0" err="1"/>
              <a:t>Nombra</a:t>
            </a:r>
            <a:r>
              <a:rPr lang="en-US" sz="2000" dirty="0"/>
              <a:t> al </a:t>
            </a:r>
            <a:r>
              <a:rPr lang="en-US" sz="2000" dirty="0" err="1"/>
              <a:t>lenguaje</a:t>
            </a:r>
            <a:r>
              <a:rPr lang="en-US" sz="2000" dirty="0"/>
              <a:t> por el </a:t>
            </a:r>
            <a:r>
              <a:rPr lang="en-US" sz="2000" dirty="0" err="1"/>
              <a:t>grupo</a:t>
            </a:r>
            <a:r>
              <a:rPr lang="en-US" sz="2000" dirty="0"/>
              <a:t> de </a:t>
            </a:r>
            <a:r>
              <a:rPr lang="en-US" sz="2000" dirty="0" err="1"/>
              <a:t>comedia</a:t>
            </a:r>
            <a:r>
              <a:rPr lang="en-US" sz="2000" dirty="0"/>
              <a:t> </a:t>
            </a:r>
            <a:r>
              <a:rPr lang="en-US" sz="2000" dirty="0" err="1"/>
              <a:t>británico</a:t>
            </a:r>
            <a:r>
              <a:rPr lang="en-US" sz="2000" dirty="0"/>
              <a:t> Monty Python</a:t>
            </a:r>
          </a:p>
          <a:p>
            <a:r>
              <a:rPr lang="es-MX" sz="2000" dirty="0">
                <a:hlinkClick r:id="rId4"/>
              </a:rPr>
              <a:t>https://gvanrossum.github.io/</a:t>
            </a:r>
            <a:endParaRPr lang="es-MX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66AFA5E-2FF1-48EB-9212-AC0B07C312AB}"/>
              </a:ext>
            </a:extLst>
          </p:cNvPr>
          <p:cNvSpPr txBox="1"/>
          <p:nvPr/>
        </p:nvSpPr>
        <p:spPr>
          <a:xfrm>
            <a:off x="4737068" y="5976907"/>
            <a:ext cx="233429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s-MX" sz="700">
                <a:solidFill>
                  <a:srgbClr val="FFFFFF"/>
                </a:solidFill>
                <a:hlinkClick r:id="rId3" tooltip="https://en.wikipedia.org/wiki/Guido_van_Rossum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Esta foto</a:t>
            </a:r>
            <a:r>
              <a:rPr lang="es-MX" sz="700">
                <a:solidFill>
                  <a:srgbClr val="FFFFFF"/>
                </a:solidFill>
              </a:rPr>
              <a:t> de Autor desconocido está bajo licencia </a:t>
            </a:r>
            <a:r>
              <a:rPr lang="es-MX" sz="70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s-MX" sz="700">
              <a:solidFill>
                <a:srgbClr val="FFFFFF"/>
              </a:solidFill>
            </a:endParaRP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0F182042-DAD9-4DEE-BD50-E690862B0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MX" dirty="0">
                <a:latin typeface="Century Gothic" panose="020B0502020202020204" pitchFamily="34" charset="0"/>
              </a:rPr>
              <a:t>Guido van Rossum</a:t>
            </a:r>
          </a:p>
        </p:txBody>
      </p:sp>
    </p:spTree>
    <p:extLst>
      <p:ext uri="{BB962C8B-B14F-4D97-AF65-F5344CB8AC3E}">
        <p14:creationId xmlns:p14="http://schemas.microsoft.com/office/powerpoint/2010/main" val="2969791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17C75-F5EB-4E3B-8889-60210B774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Century Gothic" panose="020B0502020202020204" pitchFamily="34" charset="0"/>
              </a:rPr>
              <a:t>¿Por qué NO Python?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92BAF5-28FC-4EB4-8027-27FF92D32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latin typeface="Century Gothic" panose="020B0502020202020204" pitchFamily="34" charset="0"/>
              </a:rPr>
              <a:t>No fue pensado originalmente para cómputo científico</a:t>
            </a:r>
          </a:p>
          <a:p>
            <a:r>
              <a:rPr lang="es-MX" dirty="0">
                <a:latin typeface="Century Gothic" panose="020B0502020202020204" pitchFamily="34" charset="0"/>
              </a:rPr>
              <a:t>Es lento (no es gran problema en realidad)</a:t>
            </a:r>
          </a:p>
          <a:p>
            <a:endParaRPr lang="es-MX" dirty="0">
              <a:latin typeface="Century Gothic" panose="020B0502020202020204" pitchFamily="34" charset="0"/>
            </a:endParaRPr>
          </a:p>
          <a:p>
            <a:endParaRPr lang="es-MX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133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17C75-F5EB-4E3B-8889-60210B774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Century Gothic" panose="020B0502020202020204" pitchFamily="34" charset="0"/>
              </a:rPr>
              <a:t>Buen diseño en todo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92BAF5-28FC-4EB4-8027-27FF92D32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latin typeface="Century Gothic" panose="020B0502020202020204" pitchFamily="34" charset="0"/>
              </a:rPr>
              <a:t>Lenguaje</a:t>
            </a:r>
          </a:p>
          <a:p>
            <a:r>
              <a:rPr lang="es-MX" dirty="0">
                <a:latin typeface="Century Gothic" panose="020B0502020202020204" pitchFamily="34" charset="0"/>
              </a:rPr>
              <a:t>Documentación</a:t>
            </a:r>
          </a:p>
          <a:p>
            <a:r>
              <a:rPr lang="es-MX" dirty="0">
                <a:latin typeface="Century Gothic" panose="020B0502020202020204" pitchFamily="34" charset="0"/>
              </a:rPr>
              <a:t>Procesos</a:t>
            </a:r>
          </a:p>
          <a:p>
            <a:r>
              <a:rPr lang="es-MX" dirty="0"/>
              <a:t>El código se lee más que lo que se escribe</a:t>
            </a:r>
            <a:endParaRPr lang="es-MX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353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542</Words>
  <Application>Microsoft Office PowerPoint</Application>
  <PresentationFormat>Panorámica</PresentationFormat>
  <Paragraphs>90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Century Gothic</vt:lpstr>
      <vt:lpstr>Tema de Office</vt:lpstr>
      <vt:lpstr>Programación con Python</vt:lpstr>
      <vt:lpstr>¿Por qué aprender a programar?</vt:lpstr>
      <vt:lpstr>¿Qué es el software de código abierto?</vt:lpstr>
      <vt:lpstr>¿Qué es una licencia de software?</vt:lpstr>
      <vt:lpstr>¿Qué tipos de licencias existen?</vt:lpstr>
      <vt:lpstr>¿Por qué Python?</vt:lpstr>
      <vt:lpstr>Guido van Rossum</vt:lpstr>
      <vt:lpstr>¿Por qué NO Python?</vt:lpstr>
      <vt:lpstr>Buen diseño en todo</vt:lpstr>
      <vt:lpstr>www.python.org</vt:lpstr>
      <vt:lpstr>Documentación</vt:lpstr>
      <vt:lpstr>www.pep8.org</vt:lpstr>
      <vt:lpstr>Python es…</vt:lpstr>
      <vt:lpstr>Arquitectura de una computadora</vt:lpstr>
      <vt:lpstr>Lenguaje máquina</vt:lpstr>
      <vt:lpstr>Sistemas de numeración</vt:lpstr>
      <vt:lpstr>Mapa de memoria</vt:lpstr>
      <vt:lpstr>Jerarquía de memoria</vt:lpstr>
      <vt:lpstr>Python como calculadora</vt:lpstr>
      <vt:lpstr>Asignación, variables y tipos</vt:lpstr>
      <vt:lpstr>Python viene con “pilas incluidas”</vt:lpstr>
      <vt:lpstr>Biblioteca estándar</vt:lpstr>
      <vt:lpstr>Bibliotecas de terceros</vt:lpstr>
      <vt:lpstr>pip</vt:lpstr>
      <vt:lpstr>Anaconda</vt:lpstr>
      <vt:lpstr>Paquetes incluidos</vt:lpstr>
      <vt:lpstr>Quiz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con Python</dc:title>
  <dc:creator>Christian Daniel Caballero Hernandez</dc:creator>
  <cp:lastModifiedBy>Christian Daniel Caballero Hernandez</cp:lastModifiedBy>
  <cp:revision>20</cp:revision>
  <dcterms:created xsi:type="dcterms:W3CDTF">2020-03-28T19:58:29Z</dcterms:created>
  <dcterms:modified xsi:type="dcterms:W3CDTF">2020-04-04T03:14:16Z</dcterms:modified>
</cp:coreProperties>
</file>