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70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02/04/2020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7F64D-D33C-49A9-8AE4-298B9E789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D617B-D1D7-4320-9E94-DF9F30F56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5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4F1B-53D9-47C3-85CA-FB7379B9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Simplificación con operadores lógicos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AF113A-BEDA-44A5-9954-BCCA2B2D5A0C}"/>
              </a:ext>
            </a:extLst>
          </p:cNvPr>
          <p:cNvSpPr txBox="1"/>
          <p:nvPr/>
        </p:nvSpPr>
        <p:spPr>
          <a:xfrm>
            <a:off x="317500" y="1690688"/>
            <a:ext cx="633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0 &lt; x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x &lt; 10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(“x es positivo de un solo dígito”)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2F99AD-01B2-4004-AC68-113920A345BA}"/>
              </a:ext>
            </a:extLst>
          </p:cNvPr>
          <p:cNvSpPr txBox="1"/>
          <p:nvPr/>
        </p:nvSpPr>
        <p:spPr>
          <a:xfrm>
            <a:off x="3302000" y="4216580"/>
            <a:ext cx="633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0 &lt; x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es-MX" dirty="0">
                <a:latin typeface="Consolas" panose="020B0609020204030204" pitchFamily="49" charset="0"/>
              </a:rPr>
              <a:t> x &lt; 10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(“x es positivo de un solo dígito”)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7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E0F-ECFB-48A6-BBDE-FAB9DF35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089A2-709F-48C6-83BE-A023EE80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prompt = "What is the air velocity of an unladen swallow?\n"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speed = input(prompt)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What is the air velocity of an unladen swallow?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What do you mean, an African or a European swallow?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int(speed)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ValueError</a:t>
            </a:r>
            <a:r>
              <a:rPr lang="en-US" dirty="0">
                <a:latin typeface="Consolas" panose="020B0609020204030204" pitchFamily="49" charset="0"/>
              </a:rPr>
              <a:t>: invalid literal for int() with base 10: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5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D999-2020-44CF-8540-0F17B3FC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Revisar conversión de °C a °F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F324C-9DD9-4404-9511-D1B4C677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89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0042B-E437-4E21-8320-24A7B0EB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2C2E7-2BFC-4B51-9497-A991DFB4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>
                <a:latin typeface="Consolas" panose="020B0609020204030204" pitchFamily="49" charset="0"/>
              </a:rPr>
              <a:t>inp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s-MX" dirty="0">
                <a:latin typeface="Consolas" panose="020B0609020204030204" pitchFamily="49" charset="0"/>
              </a:rPr>
              <a:t>(Ingresa temperatura en °C:')</a:t>
            </a:r>
          </a:p>
          <a:p>
            <a:pPr marL="0" indent="0">
              <a:buNone/>
            </a:pP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try: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latin typeface="Consolas" panose="020B0609020204030204" pitchFamily="49" charset="0"/>
              </a:rPr>
              <a:t>celsius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inp</a:t>
            </a:r>
            <a:r>
              <a:rPr lang="es-MX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latin typeface="Consolas" panose="020B0609020204030204" pitchFamily="49" charset="0"/>
              </a:rPr>
              <a:t>fahr</a:t>
            </a:r>
            <a:r>
              <a:rPr lang="es-MX" dirty="0">
                <a:latin typeface="Consolas" panose="020B0609020204030204" pitchFamily="49" charset="0"/>
              </a:rPr>
              <a:t> = 1.8 * </a:t>
            </a:r>
            <a:r>
              <a:rPr lang="es-MX" dirty="0" err="1">
                <a:latin typeface="Consolas" panose="020B0609020204030204" pitchFamily="49" charset="0"/>
              </a:rPr>
              <a:t>celsius</a:t>
            </a:r>
            <a:r>
              <a:rPr lang="es-MX" dirty="0">
                <a:latin typeface="Consolas" panose="020B0609020204030204" pitchFamily="49" charset="0"/>
              </a:rPr>
              <a:t> + 32.0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(“°F”, </a:t>
            </a:r>
            <a:r>
              <a:rPr lang="es-MX" dirty="0" err="1">
                <a:latin typeface="Consolas" panose="020B0609020204030204" pitchFamily="49" charset="0"/>
              </a:rPr>
              <a:t>fahr</a:t>
            </a:r>
            <a:r>
              <a:rPr lang="es-MX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except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(‘Ingresa un número')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DB43C-C242-4EAB-9A99-81CB5BE9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err="1"/>
              <a:t>Assertions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0177D-34CA-4C16-B147-18E5CE95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/>
              <a:t>es una palabra reservada que toma una expresión lógica y en caso de que el resultado sea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s-MX" dirty="0"/>
              <a:t> provoca una excepción.</a:t>
            </a: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sz="1800" dirty="0"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A34F74-F4C3-4151-A711-CF6BADDA9BB9}"/>
              </a:ext>
            </a:extLst>
          </p:cNvPr>
          <p:cNvSpPr txBox="1"/>
          <p:nvPr/>
        </p:nvSpPr>
        <p:spPr>
          <a:xfrm>
            <a:off x="2724952" y="3683919"/>
            <a:ext cx="633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(5) == </a:t>
            </a:r>
            <a:r>
              <a:rPr lang="es-MX" dirty="0" err="1">
                <a:latin typeface="Consolas" panose="020B0609020204030204" pitchFamily="49" charset="0"/>
              </a:rPr>
              <a:t>int</a:t>
            </a:r>
            <a:r>
              <a:rPr lang="es-MX" dirty="0">
                <a:latin typeface="Consolas" panose="020B0609020204030204" pitchFamily="49" charset="0"/>
              </a:rPr>
              <a:t>, “Error”</a:t>
            </a:r>
          </a:p>
          <a:p>
            <a:r>
              <a:rPr lang="es-MX" dirty="0">
                <a:latin typeface="Consolas" panose="020B0609020204030204" pitchFamily="49" charset="0"/>
              </a:rPr>
              <a:t>...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except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AssertionError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s-MX" dirty="0">
                <a:latin typeface="Consolas" panose="020B0609020204030204" pitchFamily="49" charset="0"/>
              </a:rPr>
              <a:t> e: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6586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E3EBE-F683-457D-ABC6-F4C2B40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Quiz 4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CCF72-2D38-443D-AB20-A9201101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50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03844D-11D4-41C6-9A86-4A9B1395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Ejercicios 4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9E469E-0EC7-42D0-838B-9A0A89AC1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2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22EB-6BC8-4D19-A6AD-7BD124C1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Expresiones lógicas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17E4C-205C-4D99-9CA8-0DDC49F7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Expresiones (lógicas) que tienen solo dos posibles valores: verdadero o falso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&gt;&gt;&gt; 5 == 5</a:t>
            </a:r>
          </a:p>
          <a:p>
            <a:pPr marL="45720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&gt;&gt;&gt; 5 == 6</a:t>
            </a:r>
          </a:p>
          <a:p>
            <a:pPr marL="45720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&gt;&gt;&gt;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(True)</a:t>
            </a:r>
          </a:p>
          <a:p>
            <a:pPr marL="45720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‘</a:t>
            </a:r>
            <a:r>
              <a:rPr lang="es-MX" dirty="0" err="1">
                <a:latin typeface="Consolas" panose="020B0609020204030204" pitchFamily="49" charset="0"/>
              </a:rPr>
              <a:t>bool</a:t>
            </a:r>
            <a:r>
              <a:rPr lang="es-MX" dirty="0">
                <a:latin typeface="Consolas" panose="020B0609020204030204" pitchFamily="49" charset="0"/>
              </a:rPr>
              <a:t>’&gt;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&gt;&gt;&gt;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(False)</a:t>
            </a:r>
          </a:p>
          <a:p>
            <a:pPr marL="45720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class</a:t>
            </a:r>
            <a:r>
              <a:rPr lang="es-MX" dirty="0">
                <a:latin typeface="Consolas" panose="020B0609020204030204" pitchFamily="49" charset="0"/>
              </a:rPr>
              <a:t> ‘</a:t>
            </a:r>
            <a:r>
              <a:rPr lang="es-MX" dirty="0" err="1">
                <a:latin typeface="Consolas" panose="020B0609020204030204" pitchFamily="49" charset="0"/>
              </a:rPr>
              <a:t>bool</a:t>
            </a:r>
            <a:r>
              <a:rPr lang="es-MX" dirty="0">
                <a:latin typeface="Consolas" panose="020B0609020204030204" pitchFamily="49" charset="0"/>
              </a:rPr>
              <a:t>’&gt;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18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2D3D-EA1C-4103-B92F-D10109A9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EAAEE-64F6-4468-8147-FF9EF280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Igualdad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==</a:t>
            </a:r>
          </a:p>
          <a:p>
            <a:r>
              <a:rPr lang="es-MX" dirty="0"/>
              <a:t>Desigualdad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!=</a:t>
            </a:r>
          </a:p>
          <a:p>
            <a:r>
              <a:rPr lang="es-MX" dirty="0"/>
              <a:t>Mayor que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dirty="0"/>
              <a:t>Menor que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</a:p>
          <a:p>
            <a:r>
              <a:rPr lang="es-MX" dirty="0"/>
              <a:t>Mayor o igual que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&gt;=</a:t>
            </a:r>
          </a:p>
          <a:p>
            <a:r>
              <a:rPr lang="es-MX" dirty="0"/>
              <a:t>Menor o igual que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&lt;=</a:t>
            </a:r>
          </a:p>
          <a:p>
            <a:r>
              <a:rPr lang="es-MX" dirty="0"/>
              <a:t>Identidad </a:t>
            </a:r>
            <a:r>
              <a:rPr lang="es-MX" dirty="0" err="1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/>
              <a:t>/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 err="1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B050"/>
                </a:solidFill>
                <a:latin typeface="Consolas" panose="020B0609020204030204" pitchFamily="49" charset="0"/>
              </a:rPr>
              <a:t>not</a:t>
            </a:r>
            <a:endParaRPr lang="es-MX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548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ECDA6-F9FD-4867-AE37-F64D3A52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49B86-96FD-4FB8-8119-78973579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permiten combinar expresiones lógicas </a:t>
            </a:r>
          </a:p>
          <a:p>
            <a:r>
              <a:rPr lang="es-MX" dirty="0"/>
              <a:t>Son tres</a:t>
            </a:r>
          </a:p>
          <a:p>
            <a:pPr lvl="1"/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and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/>
              <a:t>todas las condiciones deben cumplirse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r>
              <a:rPr lang="es-MX" dirty="0" err="1">
                <a:solidFill>
                  <a:srgbClr val="00B050"/>
                </a:solidFill>
                <a:latin typeface="Consolas" panose="020B0609020204030204" pitchFamily="49" charset="0"/>
              </a:rPr>
              <a:t>or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/>
              <a:t>alguna de las condiciones deben cumplirse</a:t>
            </a:r>
            <a:endParaRPr lang="es-MX" dirty="0">
              <a:solidFill>
                <a:srgbClr val="00B050"/>
              </a:solidFill>
            </a:endParaRPr>
          </a:p>
          <a:p>
            <a:pPr lvl="1"/>
            <a:r>
              <a:rPr lang="es-MX" dirty="0" err="1">
                <a:solidFill>
                  <a:srgbClr val="00B050"/>
                </a:solidFill>
                <a:latin typeface="Consolas" panose="020B0609020204030204" pitchFamily="49" charset="0"/>
              </a:rPr>
              <a:t>not</a:t>
            </a:r>
            <a:r>
              <a:rPr lang="es-MX" dirty="0">
                <a:solidFill>
                  <a:srgbClr val="00B050"/>
                </a:solidFill>
              </a:rPr>
              <a:t> </a:t>
            </a:r>
            <a:r>
              <a:rPr lang="es-MX" dirty="0"/>
              <a:t>invierte el valor de la expresión</a:t>
            </a:r>
          </a:p>
          <a:p>
            <a:r>
              <a:rPr lang="es-MX" b="1" dirty="0"/>
              <a:t>NOTA: </a:t>
            </a:r>
            <a:r>
              <a:rPr lang="es-MX" dirty="0"/>
              <a:t>Cualquier valor no vacío se interpreta como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es-MX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1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9775-FCA5-484E-B4B5-73A04387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 condicional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3F7D0-EF47-4BA6-8158-1575182B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 cambiar el flujo de ejecución del programa dependiendo de condiciones que pueden o no cumplirse</a:t>
            </a:r>
          </a:p>
        </p:txBody>
      </p:sp>
    </p:spTree>
    <p:extLst>
      <p:ext uri="{BB962C8B-B14F-4D97-AF65-F5344CB8AC3E}">
        <p14:creationId xmlns:p14="http://schemas.microsoft.com/office/powerpoint/2010/main" val="36615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7D23-9AAB-4979-B4EF-ADC6F4A1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Instrucción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11FA372E-DC20-41D0-80A2-5A2FFB404A7C}"/>
              </a:ext>
            </a:extLst>
          </p:cNvPr>
          <p:cNvSpPr/>
          <p:nvPr/>
        </p:nvSpPr>
        <p:spPr>
          <a:xfrm>
            <a:off x="2601157" y="2798685"/>
            <a:ext cx="1740023" cy="1260630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67E20E1-89A6-4F8C-9494-D58AFED1C7C2}"/>
              </a:ext>
            </a:extLst>
          </p:cNvPr>
          <p:cNvCxnSpPr>
            <a:cxnSpLocks/>
          </p:cNvCxnSpPr>
          <p:nvPr/>
        </p:nvCxnSpPr>
        <p:spPr>
          <a:xfrm>
            <a:off x="3471168" y="1788156"/>
            <a:ext cx="0" cy="1010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331647F-FACC-4DF8-8D22-FEFC4A28CACB}"/>
              </a:ext>
            </a:extLst>
          </p:cNvPr>
          <p:cNvSpPr txBox="1"/>
          <p:nvPr/>
        </p:nvSpPr>
        <p:spPr>
          <a:xfrm>
            <a:off x="2794775" y="3244334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¿Condición?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DAA3D6-9CCB-4705-808A-D1E724A96869}"/>
              </a:ext>
            </a:extLst>
          </p:cNvPr>
          <p:cNvCxnSpPr>
            <a:cxnSpLocks/>
          </p:cNvCxnSpPr>
          <p:nvPr/>
        </p:nvCxnSpPr>
        <p:spPr>
          <a:xfrm>
            <a:off x="3471168" y="4059315"/>
            <a:ext cx="0" cy="1010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879F6A-C5A4-4CE8-B923-0E435B706BFD}"/>
              </a:ext>
            </a:extLst>
          </p:cNvPr>
          <p:cNvCxnSpPr>
            <a:cxnSpLocks/>
          </p:cNvCxnSpPr>
          <p:nvPr/>
        </p:nvCxnSpPr>
        <p:spPr>
          <a:xfrm rot="16200000">
            <a:off x="4846445" y="2918460"/>
            <a:ext cx="0" cy="1010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7CCA0C-5E84-4DFF-BFAA-51E5780A8254}"/>
              </a:ext>
            </a:extLst>
          </p:cNvPr>
          <p:cNvSpPr txBox="1"/>
          <p:nvPr/>
        </p:nvSpPr>
        <p:spPr>
          <a:xfrm>
            <a:off x="4147561" y="2978075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cumple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32F23-4EB9-4B19-A550-5EA7FBCAFACA}"/>
              </a:ext>
            </a:extLst>
          </p:cNvPr>
          <p:cNvSpPr txBox="1"/>
          <p:nvPr/>
        </p:nvSpPr>
        <p:spPr>
          <a:xfrm>
            <a:off x="1938342" y="4259188"/>
            <a:ext cx="15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 se cumple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0A1C56-47E6-4997-84F9-700918AE7E93}"/>
              </a:ext>
            </a:extLst>
          </p:cNvPr>
          <p:cNvSpPr txBox="1"/>
          <p:nvPr/>
        </p:nvSpPr>
        <p:spPr>
          <a:xfrm>
            <a:off x="6657975" y="1690688"/>
            <a:ext cx="488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condicion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condición”)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A1487F-6377-48E0-B475-CD88874D2809}"/>
              </a:ext>
            </a:extLst>
          </p:cNvPr>
          <p:cNvSpPr txBox="1"/>
          <p:nvPr/>
        </p:nvSpPr>
        <p:spPr>
          <a:xfrm>
            <a:off x="6657975" y="2978075"/>
            <a:ext cx="4889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NOTA: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</a:rPr>
              <a:t>Prestar atención a la sintaxis.</a:t>
            </a:r>
          </a:p>
          <a:p>
            <a:r>
              <a:rPr lang="es-MX" dirty="0">
                <a:latin typeface="Century Gothic" panose="020B0502020202020204" pitchFamily="34" charset="0"/>
              </a:rPr>
              <a:t>La </a:t>
            </a:r>
            <a:r>
              <a:rPr lang="es-MX" dirty="0" err="1">
                <a:latin typeface="Century Gothic" panose="020B0502020202020204" pitchFamily="34" charset="0"/>
              </a:rPr>
              <a:t>indentación</a:t>
            </a:r>
            <a:r>
              <a:rPr lang="es-MX" dirty="0">
                <a:latin typeface="Century Gothic" panose="020B0502020202020204" pitchFamily="34" charset="0"/>
              </a:rPr>
              <a:t> debe ser consistente. Lo más convencional es usar 4 espacios por nivel.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7FAC1F-6D43-4094-B295-96E2F022C4A3}"/>
              </a:ext>
            </a:extLst>
          </p:cNvPr>
          <p:cNvSpPr txBox="1"/>
          <p:nvPr/>
        </p:nvSpPr>
        <p:spPr>
          <a:xfrm>
            <a:off x="6657975" y="5491163"/>
            <a:ext cx="488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condicion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pass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89429-086F-440E-A4A4-3DDFE4CA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 alternativa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5AE127-2365-4787-8F94-97681C029EB3}"/>
              </a:ext>
            </a:extLst>
          </p:cNvPr>
          <p:cNvSpPr txBox="1"/>
          <p:nvPr/>
        </p:nvSpPr>
        <p:spPr>
          <a:xfrm>
            <a:off x="6915150" y="1776413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condicion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condición”)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(“No se cumplió la condición”)</a:t>
            </a:r>
          </a:p>
        </p:txBody>
      </p:sp>
      <p:sp>
        <p:nvSpPr>
          <p:cNvPr id="5" name="Diagrama de flujo: decisión 4">
            <a:extLst>
              <a:ext uri="{FF2B5EF4-FFF2-40B4-BE49-F238E27FC236}">
                <a16:creationId xmlns:a16="http://schemas.microsoft.com/office/drawing/2014/main" id="{5EB37BC4-D860-492B-A450-744881DC6660}"/>
              </a:ext>
            </a:extLst>
          </p:cNvPr>
          <p:cNvSpPr/>
          <p:nvPr/>
        </p:nvSpPr>
        <p:spPr>
          <a:xfrm>
            <a:off x="2486857" y="2786942"/>
            <a:ext cx="1740023" cy="1260630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2691305-5EFD-4A35-8F89-1DD1D070DB9A}"/>
              </a:ext>
            </a:extLst>
          </p:cNvPr>
          <p:cNvCxnSpPr>
            <a:cxnSpLocks/>
          </p:cNvCxnSpPr>
          <p:nvPr/>
        </p:nvCxnSpPr>
        <p:spPr>
          <a:xfrm>
            <a:off x="3356868" y="1776413"/>
            <a:ext cx="0" cy="1010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5BD38C9-BA02-4CB7-B2BE-EF401454067D}"/>
              </a:ext>
            </a:extLst>
          </p:cNvPr>
          <p:cNvSpPr txBox="1"/>
          <p:nvPr/>
        </p:nvSpPr>
        <p:spPr>
          <a:xfrm>
            <a:off x="2680475" y="3232591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¿Condición?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0F1446-0C63-47D0-A486-A6DE1FB3DF52}"/>
              </a:ext>
            </a:extLst>
          </p:cNvPr>
          <p:cNvSpPr txBox="1"/>
          <p:nvPr/>
        </p:nvSpPr>
        <p:spPr>
          <a:xfrm>
            <a:off x="4033261" y="2966332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cumple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4D3A4F6-DFB8-40A4-AF50-C27A90CDB2F7}"/>
              </a:ext>
            </a:extLst>
          </p:cNvPr>
          <p:cNvSpPr txBox="1"/>
          <p:nvPr/>
        </p:nvSpPr>
        <p:spPr>
          <a:xfrm>
            <a:off x="990600" y="2942712"/>
            <a:ext cx="1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No se cumple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FFB136C0-D14E-4B2C-9CCB-5E0D4E329115}"/>
              </a:ext>
            </a:extLst>
          </p:cNvPr>
          <p:cNvSpPr/>
          <p:nvPr/>
        </p:nvSpPr>
        <p:spPr>
          <a:xfrm>
            <a:off x="838200" y="3938916"/>
            <a:ext cx="1314450" cy="962020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4DA24543-7C55-4DD8-BE3A-ADF7640C4EC7}"/>
              </a:ext>
            </a:extLst>
          </p:cNvPr>
          <p:cNvCxnSpPr>
            <a:stCxn id="5" idx="1"/>
            <a:endCxn id="14" idx="0"/>
          </p:cNvCxnSpPr>
          <p:nvPr/>
        </p:nvCxnSpPr>
        <p:spPr>
          <a:xfrm rot="10800000" flipV="1">
            <a:off x="1495425" y="3417256"/>
            <a:ext cx="991432" cy="5216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iagrama de flujo: proceso 17">
            <a:extLst>
              <a:ext uri="{FF2B5EF4-FFF2-40B4-BE49-F238E27FC236}">
                <a16:creationId xmlns:a16="http://schemas.microsoft.com/office/drawing/2014/main" id="{8A57B175-DF3B-42B1-8788-3975F2BC363B}"/>
              </a:ext>
            </a:extLst>
          </p:cNvPr>
          <p:cNvSpPr/>
          <p:nvPr/>
        </p:nvSpPr>
        <p:spPr>
          <a:xfrm>
            <a:off x="4561087" y="3938916"/>
            <a:ext cx="1314450" cy="962020"/>
          </a:xfrm>
          <a:prstGeom prst="flowChartProces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DDDC026-A1C3-432F-9B74-635DC28E213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26880" y="3417257"/>
            <a:ext cx="991432" cy="5216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653F4F-9CDD-4D6D-8A27-A23BAF98D09B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2142939" y="4253421"/>
            <a:ext cx="566416" cy="1861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7DF5A9A-2503-4BBA-88F3-02C9C065C5B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4004384" y="4253424"/>
            <a:ext cx="566417" cy="1861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93A5764-1B9E-4162-97AE-BE70771EE302}"/>
              </a:ext>
            </a:extLst>
          </p:cNvPr>
          <p:cNvCxnSpPr/>
          <p:nvPr/>
        </p:nvCxnSpPr>
        <p:spPr>
          <a:xfrm>
            <a:off x="3356868" y="5467352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4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7BC57-DC1A-4A52-9C1D-026F142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encadenadas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7CFFD4-E375-4075-BF9B-E2149F82FBBD}"/>
              </a:ext>
            </a:extLst>
          </p:cNvPr>
          <p:cNvSpPr txBox="1"/>
          <p:nvPr/>
        </p:nvSpPr>
        <p:spPr>
          <a:xfrm>
            <a:off x="6724650" y="1941513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condicion1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 1”)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latin typeface="Consolas" panose="020B0609020204030204" pitchFamily="49" charset="0"/>
              </a:rPr>
              <a:t>condicion2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 2”)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latin typeface="Consolas" panose="020B0609020204030204" pitchFamily="49" charset="0"/>
              </a:rPr>
              <a:t>condicion3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 3”)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(“Ninguna se cumplió”) 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0C1A1D3-1CF4-4B20-8C87-E75195B198DC}"/>
              </a:ext>
            </a:extLst>
          </p:cNvPr>
          <p:cNvGrpSpPr/>
          <p:nvPr/>
        </p:nvGrpSpPr>
        <p:grpSpPr>
          <a:xfrm>
            <a:off x="2397957" y="1481220"/>
            <a:ext cx="1704144" cy="2036680"/>
            <a:chOff x="2601157" y="1788156"/>
            <a:chExt cx="2750552" cy="2585266"/>
          </a:xfrm>
        </p:grpSpPr>
        <p:sp>
          <p:nvSpPr>
            <p:cNvPr id="5" name="Diagrama de flujo: decisión 4">
              <a:extLst>
                <a:ext uri="{FF2B5EF4-FFF2-40B4-BE49-F238E27FC236}">
                  <a16:creationId xmlns:a16="http://schemas.microsoft.com/office/drawing/2014/main" id="{796D5E17-F8D5-479B-B038-AD284E829074}"/>
                </a:ext>
              </a:extLst>
            </p:cNvPr>
            <p:cNvSpPr/>
            <p:nvPr/>
          </p:nvSpPr>
          <p:spPr>
            <a:xfrm>
              <a:off x="2601157" y="2798685"/>
              <a:ext cx="1740023" cy="1260630"/>
            </a:xfrm>
            <a:prstGeom prst="flowChartDecisio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B4576F08-7733-481B-A3AB-7D7B687E28BA}"/>
                </a:ext>
              </a:extLst>
            </p:cNvPr>
            <p:cNvCxnSpPr>
              <a:cxnSpLocks/>
            </p:cNvCxnSpPr>
            <p:nvPr/>
          </p:nvCxnSpPr>
          <p:spPr>
            <a:xfrm>
              <a:off x="3471168" y="1788156"/>
              <a:ext cx="0" cy="101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5038D9E-FB98-4134-AF18-CD343095D53A}"/>
                </a:ext>
              </a:extLst>
            </p:cNvPr>
            <p:cNvSpPr txBox="1"/>
            <p:nvPr/>
          </p:nvSpPr>
          <p:spPr>
            <a:xfrm>
              <a:off x="2794775" y="3244334"/>
              <a:ext cx="1352786" cy="38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¿1?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84655D98-BA85-4A12-B325-15171BBB14D4}"/>
                </a:ext>
              </a:extLst>
            </p:cNvPr>
            <p:cNvCxnSpPr>
              <a:cxnSpLocks/>
            </p:cNvCxnSpPr>
            <p:nvPr/>
          </p:nvCxnSpPr>
          <p:spPr>
            <a:xfrm>
              <a:off x="3471168" y="4059314"/>
              <a:ext cx="0" cy="314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B5FF9FF-93A7-4F4A-A0D6-8A60C9D367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46445" y="2918460"/>
              <a:ext cx="0" cy="101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1354FD-7A6F-4869-90E3-019067E629D6}"/>
              </a:ext>
            </a:extLst>
          </p:cNvPr>
          <p:cNvSpPr txBox="1"/>
          <p:nvPr/>
        </p:nvSpPr>
        <p:spPr>
          <a:xfrm>
            <a:off x="3356054" y="2343612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cumple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853DAB2-C714-4C8E-9FD2-DDB56912FDC3}"/>
              </a:ext>
            </a:extLst>
          </p:cNvPr>
          <p:cNvGrpSpPr/>
          <p:nvPr/>
        </p:nvGrpSpPr>
        <p:grpSpPr>
          <a:xfrm>
            <a:off x="2397957" y="3517901"/>
            <a:ext cx="1704144" cy="1231900"/>
            <a:chOff x="2601157" y="2798685"/>
            <a:chExt cx="2750552" cy="1563716"/>
          </a:xfrm>
        </p:grpSpPr>
        <p:sp>
          <p:nvSpPr>
            <p:cNvPr id="14" name="Diagrama de flujo: decisión 13">
              <a:extLst>
                <a:ext uri="{FF2B5EF4-FFF2-40B4-BE49-F238E27FC236}">
                  <a16:creationId xmlns:a16="http://schemas.microsoft.com/office/drawing/2014/main" id="{06DE6D4A-13F6-4E48-8441-C572D5AE506E}"/>
                </a:ext>
              </a:extLst>
            </p:cNvPr>
            <p:cNvSpPr/>
            <p:nvPr/>
          </p:nvSpPr>
          <p:spPr>
            <a:xfrm>
              <a:off x="2601157" y="2798685"/>
              <a:ext cx="1740023" cy="1260630"/>
            </a:xfrm>
            <a:prstGeom prst="flowChartDecisio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3AAE4D8-AE7C-47E4-8C9D-0B62816C297E}"/>
                </a:ext>
              </a:extLst>
            </p:cNvPr>
            <p:cNvSpPr txBox="1"/>
            <p:nvPr/>
          </p:nvSpPr>
          <p:spPr>
            <a:xfrm>
              <a:off x="2794775" y="3244335"/>
              <a:ext cx="1352786" cy="46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¿2?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EB4E825A-65D6-48B6-A66D-72EF1034322D}"/>
                </a:ext>
              </a:extLst>
            </p:cNvPr>
            <p:cNvCxnSpPr>
              <a:cxnSpLocks/>
            </p:cNvCxnSpPr>
            <p:nvPr/>
          </p:nvCxnSpPr>
          <p:spPr>
            <a:xfrm>
              <a:off x="3471168" y="4059315"/>
              <a:ext cx="0" cy="30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14B188F-AD9C-4280-B858-139E2D05FB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46445" y="2918460"/>
              <a:ext cx="0" cy="101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F8E899F-0C8A-45F6-B9FF-18FD1925AAA9}"/>
              </a:ext>
            </a:extLst>
          </p:cNvPr>
          <p:cNvGrpSpPr/>
          <p:nvPr/>
        </p:nvGrpSpPr>
        <p:grpSpPr>
          <a:xfrm>
            <a:off x="2397957" y="4749801"/>
            <a:ext cx="1704144" cy="1789225"/>
            <a:chOff x="2601157" y="2798685"/>
            <a:chExt cx="2750552" cy="2271159"/>
          </a:xfrm>
        </p:grpSpPr>
        <p:sp>
          <p:nvSpPr>
            <p:cNvPr id="22" name="Diagrama de flujo: decisión 21">
              <a:extLst>
                <a:ext uri="{FF2B5EF4-FFF2-40B4-BE49-F238E27FC236}">
                  <a16:creationId xmlns:a16="http://schemas.microsoft.com/office/drawing/2014/main" id="{CD95923A-9B38-42EC-A356-FFB52D56BFDA}"/>
                </a:ext>
              </a:extLst>
            </p:cNvPr>
            <p:cNvSpPr/>
            <p:nvPr/>
          </p:nvSpPr>
          <p:spPr>
            <a:xfrm>
              <a:off x="2601157" y="2798685"/>
              <a:ext cx="1740023" cy="1260630"/>
            </a:xfrm>
            <a:prstGeom prst="flowChartDecisio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E39A823-6CFC-4187-844F-B19D6E94BBBC}"/>
                </a:ext>
              </a:extLst>
            </p:cNvPr>
            <p:cNvSpPr txBox="1"/>
            <p:nvPr/>
          </p:nvSpPr>
          <p:spPr>
            <a:xfrm>
              <a:off x="2794775" y="3244333"/>
              <a:ext cx="1352786" cy="46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¿3?</a:t>
              </a: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B3344B5B-9D0C-4F20-8D7B-EF70F04B2FEE}"/>
                </a:ext>
              </a:extLst>
            </p:cNvPr>
            <p:cNvCxnSpPr>
              <a:cxnSpLocks/>
            </p:cNvCxnSpPr>
            <p:nvPr/>
          </p:nvCxnSpPr>
          <p:spPr>
            <a:xfrm>
              <a:off x="3471168" y="4059315"/>
              <a:ext cx="0" cy="101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879BA681-DEA4-4984-8BBB-485EFEECCD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46445" y="2918460"/>
              <a:ext cx="0" cy="10105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9037224-0183-4EE3-8CD5-CFE043E1C365}"/>
              </a:ext>
            </a:extLst>
          </p:cNvPr>
          <p:cNvSpPr txBox="1"/>
          <p:nvPr/>
        </p:nvSpPr>
        <p:spPr>
          <a:xfrm>
            <a:off x="3250445" y="3517900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cumple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79C28F-2134-487D-887B-A1990E3DCB01}"/>
              </a:ext>
            </a:extLst>
          </p:cNvPr>
          <p:cNvSpPr txBox="1"/>
          <p:nvPr/>
        </p:nvSpPr>
        <p:spPr>
          <a:xfrm>
            <a:off x="3294376" y="4796832"/>
            <a:ext cx="13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 cumple</a:t>
            </a:r>
          </a:p>
        </p:txBody>
      </p:sp>
    </p:spTree>
    <p:extLst>
      <p:ext uri="{BB962C8B-B14F-4D97-AF65-F5344CB8AC3E}">
        <p14:creationId xmlns:p14="http://schemas.microsoft.com/office/powerpoint/2010/main" val="190485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36C08-FAD4-4B83-8A44-A3B4A74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 anidados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92516BC-EDA4-4978-BCD1-2B26FCA27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9837"/>
            <a:ext cx="7276769" cy="34893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B41B21-6892-47AA-ABCA-8A7280947B09}"/>
              </a:ext>
            </a:extLst>
          </p:cNvPr>
          <p:cNvSpPr txBox="1"/>
          <p:nvPr/>
        </p:nvSpPr>
        <p:spPr>
          <a:xfrm>
            <a:off x="6096000" y="3907552"/>
            <a:ext cx="5642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condicion1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 1”)</a:t>
            </a: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condicion2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(“Se cumplió la condición 2”)</a:t>
            </a:r>
          </a:p>
          <a:p>
            <a:r>
              <a:rPr lang="es-MX" dirty="0"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dirty="0"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latin typeface="Consolas" panose="020B0609020204030204" pitchFamily="49" charset="0"/>
              </a:rPr>
              <a:t>(“Ninguna se cumplió”)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67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527</Words>
  <Application>Microsoft Office PowerPoint</Application>
  <PresentationFormat>Panorámica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Tema de Office</vt:lpstr>
      <vt:lpstr>Sesión 4</vt:lpstr>
      <vt:lpstr>Expresiones lógicas</vt:lpstr>
      <vt:lpstr>Operadores de comparación</vt:lpstr>
      <vt:lpstr>Operadores lógicos</vt:lpstr>
      <vt:lpstr>Ejecución condicional</vt:lpstr>
      <vt:lpstr>Instrucción if</vt:lpstr>
      <vt:lpstr>Ejecución alternativa</vt:lpstr>
      <vt:lpstr>Condicionales encadenadas</vt:lpstr>
      <vt:lpstr>Condicionales anidados</vt:lpstr>
      <vt:lpstr>Simplificación con operadores lógicos</vt:lpstr>
      <vt:lpstr>Excepciones</vt:lpstr>
      <vt:lpstr>Revisar conversión de °C a °F</vt:lpstr>
      <vt:lpstr>Presentación de PowerPoint</vt:lpstr>
      <vt:lpstr>Assertions</vt:lpstr>
      <vt:lpstr>Quiz 4</vt:lpstr>
      <vt:lpstr>Ejercicios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sesión</dc:title>
  <dc:creator>Christian Daniel Caballero Hernandez</dc:creator>
  <cp:lastModifiedBy>Christian Daniel Caballero Hernandez</cp:lastModifiedBy>
  <cp:revision>34</cp:revision>
  <dcterms:created xsi:type="dcterms:W3CDTF">2020-03-28T21:22:32Z</dcterms:created>
  <dcterms:modified xsi:type="dcterms:W3CDTF">2020-04-03T03:53:37Z</dcterms:modified>
</cp:coreProperties>
</file>