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90" r:id="rId4"/>
    <p:sldId id="292" r:id="rId5"/>
    <p:sldId id="268" r:id="rId6"/>
    <p:sldId id="276" r:id="rId7"/>
    <p:sldId id="277" r:id="rId8"/>
    <p:sldId id="278" r:id="rId9"/>
    <p:sldId id="269" r:id="rId10"/>
    <p:sldId id="285" r:id="rId11"/>
    <p:sldId id="279" r:id="rId12"/>
    <p:sldId id="273" r:id="rId13"/>
    <p:sldId id="281" r:id="rId14"/>
    <p:sldId id="282" r:id="rId15"/>
    <p:sldId id="283" r:id="rId16"/>
    <p:sldId id="286" r:id="rId17"/>
    <p:sldId id="287" r:id="rId18"/>
    <p:sldId id="288" r:id="rId1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5B8FA8-ACF0-46F7-A402-1B3D1E90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04FA8D-F975-4721-B41D-13E7950F2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BC8BEF-AE33-43AA-816C-EF2C0C2A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08/04/2020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7D7DD8-6D49-4684-B937-4AE8EDD6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7BF4D1-7AF8-4308-83BC-71EB88321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300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AA6DD-5C40-4F24-ABB8-5222B3260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98BBC9-9961-401F-B742-FBFD255F8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3E8118-5B31-4D7F-89EE-7640C5ACE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08/04/2020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5D8FCC-EF7B-4EE1-9CEB-0E501CBA1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93E840-290F-42B1-ADF1-5178E9D8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536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CE4B622-0414-48E5-B6C2-2B7C3D914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35B1EE-E3C6-4FEB-8109-2F8CD7572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4C1CBA-29C5-4EE9-A052-32FB0D051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08/04/2020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0F54C0-4916-4C7D-89F8-18EF235B4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680050-9616-4DD9-84C7-6B8FD77D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674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1447E-912B-414B-A2F3-31FCE460D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03FC7E-A8F8-4778-B607-68398E717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826E10-E8CB-4EBA-87DD-040C162CB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08/04/2020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CE89FF-5FC0-472B-A1A5-F3D03981E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75DD9B-0233-4C95-8137-F4116A032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3159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13187E-DD3E-43BC-BF81-E0AB5DB42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1041A9-8B1A-47A5-B696-E9FDE14AD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B73FDE-D8E4-4FAA-AA13-171CDFBE5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08/04/2020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E8C8DF-929A-439B-83BB-D0EE16C0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D3FE5F-5B4E-447E-897D-A5201F408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722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BAC34-2653-4B4D-9A1A-6A5C437BD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E4419C-A34A-45EC-B580-9B4C66AE64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54744F-7270-4698-9B5E-E4FEDAF6D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88B4CF-67F6-44D4-94EF-0AF52E669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08/04/2020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853AD5-7B05-4FBC-A0DA-2637B95C1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47C59B-3528-4681-93C8-AEB2D200F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007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B92DB-040B-414B-ACF0-D91AA238A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D9331D-0BEF-47AF-A247-3400075F0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666765-56B3-4B0B-B1FB-9A839804B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0311FBA-9C02-4DBD-8B5C-0687F1728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24C6020-0C54-45F9-94F5-77A49A32A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FB42340-62EF-4525-999F-42F812E9E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08/04/2020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385411C-DC72-465C-BEE3-1D7B6C59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9D10867-312C-4F0B-BF2A-442E5AB3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7166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75946-9C71-4E30-A10F-E9E26D91F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92C6FB-8128-4131-990A-7C7A8894E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08/04/2020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EA8B3C3-4E7B-4D1A-AD25-D3D79BACC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EA8ABD5-EA9B-4BED-B8B8-7B59F5217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950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0D856F1-3420-4645-AC99-EE5DBB05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08/04/2020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355C0E9-6222-4C3C-99F3-16BCEAE93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A4D558-A643-4688-8A48-7CC355312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462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2EC6B-A732-4E8C-B251-02F081D2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21AC3E-46E6-4577-AE71-BD3E00A65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DA72E8-AB07-440D-B607-6B632246C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6E1236-E11F-4EB5-88DC-F3C07A697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08/04/2020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BDE657-B054-47D9-85E1-2F7365135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2D70E8-982E-4CA9-9B9F-719530D3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2728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F836D0-95CD-4F06-81FE-EBDE352B3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D937E43-EC6F-4EC2-8469-D62AA8CAB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52F3DA-2247-4774-AEE1-39C8D2644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19B5CB-D532-4051-8029-028F44031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08/04/2020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349899-D9E7-49A6-8DF1-C2B114BA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2357D2-E618-49DA-94A2-C624D99F0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1111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FC52764-949D-46F3-B7BA-46854EA6E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5D415B-7787-4833-B70E-CB9A1A1A9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380503-2BCA-469A-BB11-227DB206AC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D690B-3748-411C-ABE2-76C30AC32B51}" type="datetimeFigureOut">
              <a:rPr lang="es-MX" smtClean="0"/>
              <a:t>08/04/2020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6DF68B-3443-417A-B13C-AAADD96E4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8C49DE-6B07-4B53-94F3-F48AA7215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72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bids.berkeley.edu/people/fernando-p%C3%A9rez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pyter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64C3F-57DB-4AF4-9798-390DF52ECD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Sesión 7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683B19-E409-4FC6-A641-4C9F636D32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3803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64C3F-57DB-4AF4-9798-390DF52ECD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IPython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683B19-E409-4FC6-A641-4C9F636D32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2936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9A799-5245-4892-BBE1-4336E8097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IPython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2ABE57-DF14-4677-BF8C-C17253FB6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Empezó como un proyecto de fin de semana</a:t>
            </a:r>
          </a:p>
          <a:p>
            <a:r>
              <a:rPr lang="es-MX" dirty="0"/>
              <a:t>Consola interactiva de Python con coloración de sintaxis</a:t>
            </a:r>
          </a:p>
          <a:p>
            <a:r>
              <a:rPr lang="es-MX" dirty="0"/>
              <a:t>Puedes revisar el historial de tus llamadas anteriores</a:t>
            </a:r>
          </a:p>
          <a:p>
            <a:r>
              <a:rPr lang="es-MX" dirty="0"/>
              <a:t>Comandos de consola como los de PowerShell que ya viste</a:t>
            </a:r>
          </a:p>
          <a:p>
            <a:r>
              <a:rPr lang="es-MX" dirty="0"/>
              <a:t>“</a:t>
            </a:r>
            <a:r>
              <a:rPr lang="es-MX" dirty="0" err="1"/>
              <a:t>magics</a:t>
            </a:r>
            <a:r>
              <a:rPr lang="es-MX" dirty="0"/>
              <a:t>” especiales: %paste, %run, y más</a:t>
            </a:r>
          </a:p>
        </p:txBody>
      </p:sp>
    </p:spTree>
    <p:extLst>
      <p:ext uri="{BB962C8B-B14F-4D97-AF65-F5344CB8AC3E}">
        <p14:creationId xmlns:p14="http://schemas.microsoft.com/office/powerpoint/2010/main" val="2437736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">
            <a:extLst>
              <a:ext uri="{FF2B5EF4-FFF2-40B4-BE49-F238E27FC236}">
                <a16:creationId xmlns:a16="http://schemas.microsoft.com/office/drawing/2014/main" id="{0F182042-DAD9-4DEE-BD50-E690862B0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s-MX" dirty="0"/>
              <a:t>Fernando Pérez</a:t>
            </a:r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30" name="Content Placeholder 22">
            <a:extLst>
              <a:ext uri="{FF2B5EF4-FFF2-40B4-BE49-F238E27FC236}">
                <a16:creationId xmlns:a16="http://schemas.microsoft.com/office/drawing/2014/main" id="{610457B5-CC2E-4EDB-8F05-B1DA8B34C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 err="1"/>
              <a:t>Doctorado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física</a:t>
            </a:r>
            <a:r>
              <a:rPr lang="en-US" sz="2000" dirty="0"/>
              <a:t> de </a:t>
            </a:r>
            <a:r>
              <a:rPr lang="en-US" sz="2000" dirty="0" err="1"/>
              <a:t>partículas</a:t>
            </a:r>
            <a:r>
              <a:rPr lang="en-US" sz="2000" dirty="0"/>
              <a:t> de la Universidad de Colorado </a:t>
            </a:r>
            <a:r>
              <a:rPr lang="en-US" sz="2000" dirty="0" err="1"/>
              <a:t>en</a:t>
            </a:r>
            <a:r>
              <a:rPr lang="en-US" sz="2000" dirty="0"/>
              <a:t> Boulder</a:t>
            </a:r>
          </a:p>
          <a:p>
            <a:r>
              <a:rPr lang="en-US" sz="2000" dirty="0" err="1"/>
              <a:t>Creador</a:t>
            </a:r>
            <a:r>
              <a:rPr lang="en-US" sz="2000" dirty="0"/>
              <a:t> de </a:t>
            </a:r>
            <a:r>
              <a:rPr lang="en-US" sz="2000" dirty="0" err="1"/>
              <a:t>Ipython</a:t>
            </a:r>
            <a:r>
              <a:rPr lang="en-US" sz="2000" dirty="0"/>
              <a:t> (2001)</a:t>
            </a:r>
          </a:p>
          <a:p>
            <a:r>
              <a:rPr lang="en-US" sz="2000" dirty="0" err="1"/>
              <a:t>Trabaja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Berkeley </a:t>
            </a:r>
            <a:r>
              <a:rPr lang="en-US" sz="2000" dirty="0" err="1"/>
              <a:t>en</a:t>
            </a:r>
            <a:r>
              <a:rPr lang="en-US" sz="2000" dirty="0"/>
              <a:t> el </a:t>
            </a:r>
            <a:r>
              <a:rPr lang="en-US" sz="2000" dirty="0" err="1"/>
              <a:t>departamento</a:t>
            </a:r>
            <a:endParaRPr lang="en-US" sz="2000" dirty="0"/>
          </a:p>
          <a:p>
            <a:r>
              <a:rPr lang="en-US" sz="2000" dirty="0" err="1"/>
              <a:t>Cofundador</a:t>
            </a:r>
            <a:r>
              <a:rPr lang="en-US" sz="2000" dirty="0"/>
              <a:t> del Proyecto </a:t>
            </a:r>
            <a:r>
              <a:rPr lang="en-US" sz="2000" dirty="0" err="1"/>
              <a:t>Jupyter</a:t>
            </a:r>
            <a:r>
              <a:rPr lang="en-US" sz="2000" dirty="0"/>
              <a:t> (2014)</a:t>
            </a:r>
          </a:p>
          <a:p>
            <a:r>
              <a:rPr lang="es-MX" sz="2000" dirty="0">
                <a:hlinkClick r:id="rId2"/>
              </a:rPr>
              <a:t>https://bids.berkeley.edu/people/fernando-p%C3%A9rez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@</a:t>
            </a:r>
            <a:r>
              <a:rPr lang="en-US" sz="2000" dirty="0" err="1"/>
              <a:t>fperez_org</a:t>
            </a:r>
            <a:endParaRPr 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00609E-525D-46EC-B751-75D0EDC514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5" r="2329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B178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791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D970AB-7F23-45C3-A46E-D933F8B3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Jupyter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756364-9A3A-4BF1-AB99-A45A92E1D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proyecto de </a:t>
            </a:r>
            <a:r>
              <a:rPr lang="es-MX" dirty="0" err="1"/>
              <a:t>IPython</a:t>
            </a:r>
            <a:r>
              <a:rPr lang="es-MX" dirty="0"/>
              <a:t> creció, pasando por una consola con salida “rica” </a:t>
            </a:r>
            <a:r>
              <a:rPr lang="es-MX" dirty="0" err="1"/>
              <a:t>Ipython</a:t>
            </a:r>
            <a:r>
              <a:rPr lang="es-MX" dirty="0"/>
              <a:t> </a:t>
            </a:r>
            <a:r>
              <a:rPr lang="es-MX" dirty="0" err="1"/>
              <a:t>Qtconsole</a:t>
            </a:r>
            <a:r>
              <a:rPr lang="es-MX" dirty="0"/>
              <a:t>, hasta los Notebooks</a:t>
            </a:r>
          </a:p>
          <a:p>
            <a:r>
              <a:rPr lang="es-MX" dirty="0"/>
              <a:t>Los </a:t>
            </a:r>
            <a:r>
              <a:rPr lang="es-MX" dirty="0" err="1"/>
              <a:t>Jupyter</a:t>
            </a:r>
            <a:r>
              <a:rPr lang="es-MX" dirty="0"/>
              <a:t> Notebooks son la herramienta por defecto en la ciencia de datos y cómputo científico modernos</a:t>
            </a:r>
          </a:p>
          <a:p>
            <a:r>
              <a:rPr lang="es-MX" dirty="0"/>
              <a:t>Tiene una simbología muy bonita de ciencia abierta y reproducible </a:t>
            </a:r>
          </a:p>
        </p:txBody>
      </p:sp>
    </p:spTree>
    <p:extLst>
      <p:ext uri="{BB962C8B-B14F-4D97-AF65-F5344CB8AC3E}">
        <p14:creationId xmlns:p14="http://schemas.microsoft.com/office/powerpoint/2010/main" val="909284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D9FD13-1947-49E4-8DCF-415213D8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Jupyter</a:t>
            </a:r>
            <a:r>
              <a:rPr lang="es-MX" dirty="0"/>
              <a:t> Notebooks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B9FED1-2E1A-4EF8-AE25-465D75281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Los Notebooks son archivos (.</a:t>
            </a:r>
            <a:r>
              <a:rPr lang="es-MX" dirty="0" err="1"/>
              <a:t>ipynb</a:t>
            </a:r>
            <a:r>
              <a:rPr lang="es-MX" dirty="0"/>
              <a:t>) que permiten tener en el mismo documento texto (con </a:t>
            </a:r>
            <a:r>
              <a:rPr lang="es-MX" dirty="0" err="1"/>
              <a:t>Markdown</a:t>
            </a:r>
            <a:r>
              <a:rPr lang="es-MX" dirty="0"/>
              <a:t>) con ecuaciones (LaTeX), código e imágenes.</a:t>
            </a:r>
          </a:p>
          <a:p>
            <a:r>
              <a:rPr lang="es-MX" dirty="0"/>
              <a:t>La idea es poder compartir ciencia en este formato que permita reproducir resultados.</a:t>
            </a:r>
          </a:p>
          <a:p>
            <a:r>
              <a:rPr lang="es-MX" dirty="0"/>
              <a:t>Actualmente, soporta una variedad enorme de lenguajes, por lo que es “agnóstico” al lenguaje de programación.</a:t>
            </a:r>
          </a:p>
          <a:p>
            <a:r>
              <a:rPr lang="es-MX" dirty="0"/>
              <a:t>De hecho, el mismo nombre refleja lo anterior</a:t>
            </a:r>
          </a:p>
        </p:txBody>
      </p:sp>
    </p:spTree>
    <p:extLst>
      <p:ext uri="{BB962C8B-B14F-4D97-AF65-F5344CB8AC3E}">
        <p14:creationId xmlns:p14="http://schemas.microsoft.com/office/powerpoint/2010/main" val="2089937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EBA50-068A-4075-AAEC-4E7F8E013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Jupyter</a:t>
            </a:r>
            <a:endParaRPr lang="es-MX" dirty="0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47B8124F-67E1-43A2-ACFF-3DF316901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163" y="1855004"/>
            <a:ext cx="2939497" cy="340714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A8FC7C3-F8FD-43FA-91F5-B2AB0993D33E}"/>
              </a:ext>
            </a:extLst>
          </p:cNvPr>
          <p:cNvSpPr txBox="1"/>
          <p:nvPr/>
        </p:nvSpPr>
        <p:spPr>
          <a:xfrm>
            <a:off x="4432041" y="1470991"/>
            <a:ext cx="7147249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4400" dirty="0">
                <a:latin typeface="Century Gothic" panose="020B0502020202020204" pitchFamily="34" charset="0"/>
                <a:ea typeface="+mj-ea"/>
                <a:cs typeface="+mj-cs"/>
              </a:rPr>
              <a:t>Open-</a:t>
            </a:r>
            <a:r>
              <a:rPr lang="es-MX" sz="4400" dirty="0" err="1">
                <a:latin typeface="Century Gothic" panose="020B0502020202020204" pitchFamily="34" charset="0"/>
                <a:ea typeface="+mj-ea"/>
                <a:cs typeface="+mj-cs"/>
              </a:rPr>
              <a:t>source</a:t>
            </a:r>
            <a:endParaRPr lang="es-MX" sz="4400" dirty="0">
              <a:latin typeface="Century Gothic" panose="020B0502020202020204" pitchFamily="34" charset="0"/>
              <a:ea typeface="+mj-ea"/>
              <a:cs typeface="+mj-c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4400" dirty="0">
                <a:latin typeface="Century Gothic" panose="020B0502020202020204" pitchFamily="34" charset="0"/>
                <a:ea typeface="+mj-ea"/>
                <a:cs typeface="+mj-cs"/>
              </a:rPr>
              <a:t>Gratis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4400" dirty="0">
                <a:latin typeface="Century Gothic" panose="020B0502020202020204" pitchFamily="34" charset="0"/>
                <a:ea typeface="+mj-ea"/>
                <a:cs typeface="+mj-cs"/>
              </a:rPr>
              <a:t>Licencia BSD modificada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42834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F1EA5-40BA-4F87-A38B-3A8693F7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Diferentes interfaces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D98826-A1BA-43A1-BB89-F6C053DE2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Jupyter</a:t>
            </a:r>
            <a:r>
              <a:rPr lang="es-MX" dirty="0"/>
              <a:t> </a:t>
            </a:r>
            <a:r>
              <a:rPr lang="es-MX" dirty="0" err="1"/>
              <a:t>lab</a:t>
            </a:r>
            <a:endParaRPr lang="es-MX" dirty="0"/>
          </a:p>
          <a:p>
            <a:r>
              <a:rPr lang="es-MX" dirty="0" err="1"/>
              <a:t>Jupyter</a:t>
            </a:r>
            <a:r>
              <a:rPr lang="es-MX" dirty="0"/>
              <a:t> </a:t>
            </a:r>
            <a:r>
              <a:rPr lang="es-MX" dirty="0" err="1"/>
              <a:t>console</a:t>
            </a:r>
            <a:endParaRPr lang="es-MX" dirty="0"/>
          </a:p>
          <a:p>
            <a:r>
              <a:rPr lang="es-MX" dirty="0" err="1"/>
              <a:t>Jupyter</a:t>
            </a:r>
            <a:r>
              <a:rPr lang="es-MX" dirty="0"/>
              <a:t> notebook</a:t>
            </a:r>
          </a:p>
          <a:p>
            <a:r>
              <a:rPr lang="es-MX" dirty="0"/>
              <a:t>Qt </a:t>
            </a:r>
            <a:r>
              <a:rPr lang="es-MX" dirty="0" err="1"/>
              <a:t>console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8431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12476-3383-4E23-ADF2-304C91030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Diferentes </a:t>
            </a:r>
            <a:r>
              <a:rPr lang="es-MX" i="1" dirty="0" err="1"/>
              <a:t>kernels</a:t>
            </a:r>
            <a:endParaRPr lang="es-MX" i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4CEFD1-9CA5-4D71-9BF4-D7C7467B1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Oficiales</a:t>
            </a:r>
          </a:p>
          <a:p>
            <a:pPr lvl="1"/>
            <a:r>
              <a:rPr lang="es-MX" dirty="0" err="1"/>
              <a:t>IPython</a:t>
            </a:r>
            <a:endParaRPr lang="es-MX" dirty="0"/>
          </a:p>
          <a:p>
            <a:pPr lvl="1"/>
            <a:r>
              <a:rPr lang="es-MX" dirty="0" err="1"/>
              <a:t>IRkernel</a:t>
            </a:r>
            <a:endParaRPr lang="es-MX" dirty="0"/>
          </a:p>
          <a:p>
            <a:pPr lvl="1"/>
            <a:r>
              <a:rPr lang="es-MX" dirty="0" err="1"/>
              <a:t>IJulia</a:t>
            </a:r>
            <a:endParaRPr lang="es-MX" dirty="0"/>
          </a:p>
          <a:p>
            <a:r>
              <a:rPr lang="es-MX" dirty="0"/>
              <a:t>Mantenidos por la comunidad</a:t>
            </a:r>
          </a:p>
          <a:p>
            <a:pPr lvl="1"/>
            <a:r>
              <a:rPr lang="es-MX" dirty="0"/>
              <a:t>Muchísimos más</a:t>
            </a:r>
          </a:p>
        </p:txBody>
      </p:sp>
    </p:spTree>
    <p:extLst>
      <p:ext uri="{BB962C8B-B14F-4D97-AF65-F5344CB8AC3E}">
        <p14:creationId xmlns:p14="http://schemas.microsoft.com/office/powerpoint/2010/main" val="3057316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20CEC-4020-4629-A21E-DC34996FF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Incluidos en Anaconda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01818D-BD0D-47B9-855A-4B9DD2E30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Ya cuentas con ellos porque vienen en la instalación que usaste de Anaconda</a:t>
            </a:r>
          </a:p>
          <a:p>
            <a:r>
              <a:rPr lang="es-MX" dirty="0"/>
              <a:t>Sitio oficial </a:t>
            </a:r>
            <a:r>
              <a:rPr lang="es-MX" dirty="0">
                <a:hlinkClick r:id="rId2"/>
              </a:rPr>
              <a:t>https://jupyter.org/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5351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B9BC0-9B73-43F7-8EE1-53E8595AA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Documentar funciones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AF519A-23DA-47AD-8565-76D3FD807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buena práctica para cuando alguien más lea tu código (eso te incluye en un futuro) escribir documentación sobre qué hace tu código.</a:t>
            </a:r>
          </a:p>
          <a:p>
            <a:r>
              <a:rPr lang="es-MX" dirty="0"/>
              <a:t>Ya sabes poner comentarios (con #), pero también se pueden usar, las llamadas </a:t>
            </a:r>
            <a:r>
              <a:rPr lang="es-MX" i="1" dirty="0" err="1"/>
              <a:t>docstrings</a:t>
            </a:r>
            <a:r>
              <a:rPr lang="es-MX" dirty="0"/>
              <a:t>.</a:t>
            </a:r>
          </a:p>
          <a:p>
            <a:r>
              <a:rPr lang="es-MX" dirty="0"/>
              <a:t>Las </a:t>
            </a:r>
            <a:r>
              <a:rPr lang="es-MX" i="1" dirty="0" err="1"/>
              <a:t>docstrings</a:t>
            </a:r>
            <a:r>
              <a:rPr lang="es-MX" i="1" dirty="0"/>
              <a:t> </a:t>
            </a:r>
            <a:r>
              <a:rPr lang="es-MX" dirty="0"/>
              <a:t>son cadenas multilínea que van dentro de la función después de la definición.</a:t>
            </a:r>
          </a:p>
          <a:p>
            <a:r>
              <a:rPr lang="es-MX" dirty="0"/>
              <a:t>La convención es poner un renglón que describa qué hace la función, dejar una línea en blanco y luego describir qué entradas toma la función y qué regresa. </a:t>
            </a:r>
          </a:p>
        </p:txBody>
      </p:sp>
    </p:spTree>
    <p:extLst>
      <p:ext uri="{BB962C8B-B14F-4D97-AF65-F5344CB8AC3E}">
        <p14:creationId xmlns:p14="http://schemas.microsoft.com/office/powerpoint/2010/main" val="3481266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78A03-31A2-4295-A2C2-905332A49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8B9443B-A40C-47E6-A963-365048EBDBC1}"/>
              </a:ext>
            </a:extLst>
          </p:cNvPr>
          <p:cNvSpPr txBox="1"/>
          <p:nvPr/>
        </p:nvSpPr>
        <p:spPr>
          <a:xfrm>
            <a:off x="1347304" y="1407165"/>
            <a:ext cx="90131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some_function</a:t>
            </a:r>
            <a:r>
              <a:rPr lang="en-US" sz="2400" dirty="0">
                <a:latin typeface="Consolas" panose="020B0609020204030204" pitchFamily="49" charset="0"/>
              </a:rPr>
              <a:t>(argument1)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"""Summary or Description of the Function</a:t>
            </a:r>
          </a:p>
          <a:p>
            <a:endParaRPr lang="en-US" sz="24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Parameters: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argument1 (int): Description of arg1</a:t>
            </a:r>
          </a:p>
          <a:p>
            <a:endParaRPr lang="en-US" sz="24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Returns: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int:Returning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value</a:t>
            </a:r>
          </a:p>
          <a:p>
            <a:endParaRPr lang="en-US" sz="24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"""</a:t>
            </a:r>
          </a:p>
          <a:p>
            <a:endParaRPr lang="en-US" sz="2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    return </a:t>
            </a:r>
            <a:r>
              <a:rPr lang="en-US" sz="2400" dirty="0">
                <a:latin typeface="Consolas" panose="020B0609020204030204" pitchFamily="49" charset="0"/>
              </a:rPr>
              <a:t>argument1</a:t>
            </a:r>
            <a:endParaRPr lang="es-MX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63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BD019-B103-4358-A0EB-6859FB60E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07-01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398DFB-425C-4869-93F0-0AE757BC5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8280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75C15-184E-420E-B2B2-887F77769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Funciones </a:t>
            </a:r>
            <a:r>
              <a:rPr lang="es-MX" i="1" dirty="0" err="1"/>
              <a:t>built</a:t>
            </a:r>
            <a:r>
              <a:rPr lang="es-MX" i="1" dirty="0"/>
              <a:t>-in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A4E553-978B-4DA0-B9D9-BC2A7268C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Como has visto, el intérprete de Python tiene varias funciones incluidas (</a:t>
            </a:r>
            <a:r>
              <a:rPr lang="es-MX" i="1" dirty="0" err="1"/>
              <a:t>built</a:t>
            </a:r>
            <a:r>
              <a:rPr lang="es-MX" i="1" dirty="0"/>
              <a:t>-in</a:t>
            </a:r>
            <a:r>
              <a:rPr lang="es-MX" dirty="0"/>
              <a:t>) que siempre tienes a tu disposición.</a:t>
            </a:r>
          </a:p>
          <a:p>
            <a:r>
              <a:rPr lang="es-MX" dirty="0"/>
              <a:t>Revisa en la documentación en línea de Python cuál son.</a:t>
            </a:r>
          </a:p>
        </p:txBody>
      </p:sp>
    </p:spTree>
    <p:extLst>
      <p:ext uri="{BB962C8B-B14F-4D97-AF65-F5344CB8AC3E}">
        <p14:creationId xmlns:p14="http://schemas.microsoft.com/office/powerpoint/2010/main" val="1060288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6084F8-9B25-461C-B903-71BA339BB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Argumentos posicionales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3C1628A-416E-43DC-AD2B-2EB11807C223}"/>
              </a:ext>
            </a:extLst>
          </p:cNvPr>
          <p:cNvSpPr txBox="1"/>
          <p:nvPr/>
        </p:nvSpPr>
        <p:spPr>
          <a:xfrm>
            <a:off x="1129191" y="1690688"/>
            <a:ext cx="9013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print_order</a:t>
            </a:r>
            <a:r>
              <a:rPr lang="en-US" sz="2400" dirty="0">
                <a:latin typeface="Consolas" panose="020B0609020204030204" pitchFamily="49" charset="0"/>
              </a:rPr>
              <a:t>(product, quantity, price)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	print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f”A</a:t>
            </a:r>
            <a:r>
              <a:rPr lang="en-US" sz="2400" dirty="0">
                <a:latin typeface="Consolas" panose="020B0609020204030204" pitchFamily="49" charset="0"/>
              </a:rPr>
              <a:t> total of {price*quantity} for {quantity} items of {product}”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    	return None</a:t>
            </a:r>
            <a:endParaRPr lang="es-MX" sz="24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415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4CEB17-7074-451A-87C7-47DBD168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Argumentos por palabra clave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8D9C4E-B3FC-4E29-81F1-0412C7B62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print_order</a:t>
            </a:r>
            <a:r>
              <a:rPr lang="en-US" dirty="0">
                <a:latin typeface="Consolas" panose="020B0609020204030204" pitchFamily="49" charset="0"/>
              </a:rPr>
              <a:t>(product=“”, quantity=0, price=0)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	print</a:t>
            </a:r>
            <a:r>
              <a:rPr lang="en-US" dirty="0">
                <a:latin typeface="Consolas" panose="020B0609020204030204" pitchFamily="49" charset="0"/>
              </a:rPr>
              <a:t>(</a:t>
            </a:r>
          </a:p>
          <a:p>
            <a:r>
              <a:rPr lang="en-US" dirty="0" err="1">
                <a:latin typeface="Consolas" panose="020B0609020204030204" pitchFamily="49" charset="0"/>
              </a:rPr>
              <a:t>f”A</a:t>
            </a:r>
            <a:r>
              <a:rPr lang="en-US" dirty="0">
                <a:latin typeface="Consolas" panose="020B0609020204030204" pitchFamily="49" charset="0"/>
              </a:rPr>
              <a:t> total of {price*quantity} for {quantity} items of {product}”</a:t>
            </a:r>
          </a:p>
          <a:p>
            <a:r>
              <a:rPr lang="en-US" dirty="0"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   	return None</a:t>
            </a:r>
            <a:endParaRPr lang="es-MX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64643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AB6A06-7B67-480A-A4CE-42C094D3D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Argumentos opcionales y por default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968EC1-F627-4AEB-A6C2-DC39FD721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8796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94B06E-C4BF-40A1-884D-8AC9FD02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Caso de estudio: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6F42A1-1A55-4BA7-AD66-8046D97BE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Función </a:t>
            </a:r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p</a:t>
            </a:r>
            <a:r>
              <a:rPr lang="es-MX" dirty="0" err="1">
                <a:solidFill>
                  <a:schemeClr val="accent1"/>
                </a:solidFill>
                <a:latin typeface="Consolas" panose="020B0609020204030204" pitchFamily="49" charset="0"/>
              </a:rPr>
              <a:t>rin</a:t>
            </a:r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  <a:r>
              <a:rPr lang="es-MX" dirty="0">
                <a:latin typeface="Consolas" panose="020B0609020204030204" pitchFamily="49" charset="0"/>
              </a:rPr>
              <a:t>()</a:t>
            </a: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260311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ramación con Python02.pptx" id="{50CF2F76-2CF9-466D-8A9D-A8E6CE0B6C18}" vid="{47CB61D6-30FE-4C7E-A0B5-602914FFACC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544</Words>
  <Application>Microsoft Office PowerPoint</Application>
  <PresentationFormat>Panorámica</PresentationFormat>
  <Paragraphs>81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Consolas</vt:lpstr>
      <vt:lpstr>Tema de Office</vt:lpstr>
      <vt:lpstr>Sesión 7</vt:lpstr>
      <vt:lpstr>Documentar funciones</vt:lpstr>
      <vt:lpstr>Ejemplo</vt:lpstr>
      <vt:lpstr>Ejercicio 07-01</vt:lpstr>
      <vt:lpstr>Funciones built-in</vt:lpstr>
      <vt:lpstr>Argumentos posicionales</vt:lpstr>
      <vt:lpstr>Argumentos por palabra clave</vt:lpstr>
      <vt:lpstr>Argumentos opcionales y por default</vt:lpstr>
      <vt:lpstr>Caso de estudio:</vt:lpstr>
      <vt:lpstr>IPython</vt:lpstr>
      <vt:lpstr>IPython</vt:lpstr>
      <vt:lpstr>Fernando Pérez</vt:lpstr>
      <vt:lpstr>Jupyter</vt:lpstr>
      <vt:lpstr>Jupyter Notebooks</vt:lpstr>
      <vt:lpstr>Jupyter</vt:lpstr>
      <vt:lpstr>Diferentes interfaces</vt:lpstr>
      <vt:lpstr>Diferentes kernels</vt:lpstr>
      <vt:lpstr>Incluidos en Anaconda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Sesión 7</dc:title>
  <dc:creator>Christian Daniel Caballero Hernandez</dc:creator>
  <cp:lastModifiedBy>Christian Daniel Caballero Hernandez</cp:lastModifiedBy>
  <cp:revision>11</cp:revision>
  <dcterms:created xsi:type="dcterms:W3CDTF">2020-04-08T06:21:39Z</dcterms:created>
  <dcterms:modified xsi:type="dcterms:W3CDTF">2020-04-09T03:01:07Z</dcterms:modified>
</cp:coreProperties>
</file>