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B8FA8-ACF0-46F7-A402-1B3D1E90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04FA8D-F975-4721-B41D-13E7950F2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BC8BEF-AE33-43AA-816C-EF2C0C2A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7D7DD8-6D49-4684-B937-4AE8EDD6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7BF4D1-7AF8-4308-83BC-71EB8832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300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AA6DD-5C40-4F24-ABB8-5222B326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98BBC9-9961-401F-B742-FBFD255F8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3E8118-5B31-4D7F-89EE-7640C5AC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D8FCC-EF7B-4EE1-9CEB-0E501CBA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93E840-290F-42B1-ADF1-5178E9D8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536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E4B622-0414-48E5-B6C2-2B7C3D914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35B1EE-E3C6-4FEB-8109-2F8CD7572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C1CBA-29C5-4EE9-A052-32FB0D05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F54C0-4916-4C7D-89F8-18EF235B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680050-9616-4DD9-84C7-6B8FD77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674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1447E-912B-414B-A2F3-31FCE460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03FC7E-A8F8-4778-B607-68398E717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826E10-E8CB-4EBA-87DD-040C162C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CE89FF-5FC0-472B-A1A5-F3D03981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75DD9B-0233-4C95-8137-F4116A03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315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3187E-DD3E-43BC-BF81-E0AB5DB4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1041A9-8B1A-47A5-B696-E9FDE14AD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B73FDE-D8E4-4FAA-AA13-171CDFBE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E8C8DF-929A-439B-83BB-D0EE16C0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D3FE5F-5B4E-447E-897D-A5201F40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722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BAC34-2653-4B4D-9A1A-6A5C437B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E4419C-A34A-45EC-B580-9B4C66AE6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54744F-7270-4698-9B5E-E4FEDAF6D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88B4CF-67F6-44D4-94EF-0AF52E66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853AD5-7B05-4FBC-A0DA-2637B95C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47C59B-3528-4681-93C8-AEB2D200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007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B92DB-040B-414B-ACF0-D91AA238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D9331D-0BEF-47AF-A247-3400075F0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666765-56B3-4B0B-B1FB-9A839804B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311FBA-9C02-4DBD-8B5C-0687F1728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4C6020-0C54-45F9-94F5-77A49A32A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FB42340-62EF-4525-999F-42F812E9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385411C-DC72-465C-BEE3-1D7B6C59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9D10867-312C-4F0B-BF2A-442E5AB3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716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75946-9C71-4E30-A10F-E9E26D91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92C6FB-8128-4131-990A-7C7A8894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A8B3C3-4E7B-4D1A-AD25-D3D79BAC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A8ABD5-EA9B-4BED-B8B8-7B59F521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950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D856F1-3420-4645-AC99-EE5DBB05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55C0E9-6222-4C3C-99F3-16BCEAE9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A4D558-A643-4688-8A48-7CC35531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62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2EC6B-A732-4E8C-B251-02F081D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1AC3E-46E6-4577-AE71-BD3E00A65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DA72E8-AB07-440D-B607-6B632246C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6E1236-E11F-4EB5-88DC-F3C07A69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BDE657-B054-47D9-85E1-2F736513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2D70E8-982E-4CA9-9B9F-719530D3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272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836D0-95CD-4F06-81FE-EBDE352B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937E43-EC6F-4EC2-8469-D62AA8CAB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52F3DA-2247-4774-AEE1-39C8D2644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19B5CB-D532-4051-8029-028F44031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349899-D9E7-49A6-8DF1-C2B114BA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2357D2-E618-49DA-94A2-C624D99F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111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C52764-949D-46F3-B7BA-46854EA6E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5D415B-7787-4833-B70E-CB9A1A1A9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380503-2BCA-469A-BB11-227DB206A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D690B-3748-411C-ABE2-76C30AC32B51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6DF68B-3443-417A-B13C-AAADD96E4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8C49DE-6B07-4B53-94F3-F48AA7215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72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64C3F-57DB-4AF4-9798-390DF52EC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Sesión 9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683B19-E409-4FC6-A641-4C9F636D3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3803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56EA8-C65E-4870-8C02-9705CAAB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¿Podemos imprimirlo?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55C658-28EB-492B-A2D2-3A2AB82FC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55" y="2670402"/>
            <a:ext cx="8555430" cy="117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24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2432C-1491-4FEC-8FCD-21E9ACB4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Ahora sí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A08E1F-9883-450F-961A-533A29794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75" y="1994710"/>
            <a:ext cx="10207623" cy="32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68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7D4CB-E6E6-40C9-B01D-FB328F21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Abstracción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BC2667-A5D6-4110-A6E6-A000C44F7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Al principio dijimos que los objetos son datos y funciones que operan en esos datos.</a:t>
            </a:r>
          </a:p>
          <a:p>
            <a:r>
              <a:rPr lang="es-MX" dirty="0"/>
              <a:t>Acabamos de ver esto en acción. Asignamos dos datos a un objeto y luego operamos en ellos para sacar una </a:t>
            </a:r>
            <a:r>
              <a:rPr lang="es-MX" b="1" i="1" dirty="0"/>
              <a:t>representación</a:t>
            </a:r>
            <a:r>
              <a:rPr lang="es-MX" dirty="0"/>
              <a:t> que pudiera imprimirse con la función </a:t>
            </a:r>
            <a:r>
              <a:rPr lang="es-MX" i="1" dirty="0" err="1"/>
              <a:t>built</a:t>
            </a:r>
            <a:r>
              <a:rPr lang="es-MX" i="1" dirty="0"/>
              <a:t>-in </a:t>
            </a:r>
            <a:r>
              <a:rPr lang="es-MX" dirty="0" err="1">
                <a:latin typeface="Consolas" panose="020B0609020204030204" pitchFamily="49" charset="0"/>
              </a:rPr>
              <a:t>print</a:t>
            </a:r>
            <a:r>
              <a:rPr lang="es-MX" dirty="0">
                <a:latin typeface="Consolas" panose="020B0609020204030204" pitchFamily="49" charset="0"/>
              </a:rPr>
              <a:t>().</a:t>
            </a:r>
          </a:p>
          <a:p>
            <a:r>
              <a:rPr lang="es-MX" dirty="0"/>
              <a:t>Nota cómo se accede a los atributos usando la “notación de punto”</a:t>
            </a:r>
          </a:p>
          <a:p>
            <a:r>
              <a:rPr lang="es-MX" dirty="0"/>
              <a:t>Los métodos de un objeto se acceden de la misma forma</a:t>
            </a:r>
          </a:p>
        </p:txBody>
      </p:sp>
    </p:spTree>
    <p:extLst>
      <p:ext uri="{BB962C8B-B14F-4D97-AF65-F5344CB8AC3E}">
        <p14:creationId xmlns:p14="http://schemas.microsoft.com/office/powerpoint/2010/main" val="642773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B0D7D-B331-46C7-A3A5-4C558E3B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Nomenclatura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7BDC30-4931-4651-BF77-B48E66BD1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66" y="1933284"/>
            <a:ext cx="11393868" cy="363709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44C385B-D449-4BB2-88A3-B96704CF51FB}"/>
              </a:ext>
            </a:extLst>
          </p:cNvPr>
          <p:cNvSpPr txBox="1"/>
          <p:nvPr/>
        </p:nvSpPr>
        <p:spPr>
          <a:xfrm>
            <a:off x="4777644" y="3312720"/>
            <a:ext cx="1807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Century Gothic" panose="020B0502020202020204" pitchFamily="34" charset="0"/>
              </a:rPr>
              <a:t>Instancia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572E9CB-E0DC-4293-85CB-EF216B55DB17}"/>
              </a:ext>
            </a:extLst>
          </p:cNvPr>
          <p:cNvCxnSpPr>
            <a:cxnSpLocks/>
          </p:cNvCxnSpPr>
          <p:nvPr/>
        </p:nvCxnSpPr>
        <p:spPr>
          <a:xfrm flipH="1" flipV="1">
            <a:off x="2608976" y="3429000"/>
            <a:ext cx="2168668" cy="14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F7599F6A-2DC4-486C-86B6-430D5172BA7A}"/>
              </a:ext>
            </a:extLst>
          </p:cNvPr>
          <p:cNvSpPr txBox="1"/>
          <p:nvPr/>
        </p:nvSpPr>
        <p:spPr>
          <a:xfrm>
            <a:off x="4904877" y="3932568"/>
            <a:ext cx="1807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Century Gothic" panose="020B0502020202020204" pitchFamily="34" charset="0"/>
              </a:rPr>
              <a:t>Atributos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9649562-9865-41F3-B866-CE63D38F45CC}"/>
              </a:ext>
            </a:extLst>
          </p:cNvPr>
          <p:cNvCxnSpPr>
            <a:cxnSpLocks/>
          </p:cNvCxnSpPr>
          <p:nvPr/>
        </p:nvCxnSpPr>
        <p:spPr>
          <a:xfrm flipH="1" flipV="1">
            <a:off x="3238150" y="4026716"/>
            <a:ext cx="1666727" cy="16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EFB8955-6F48-473E-BC53-D09574A2288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82923" y="4194178"/>
            <a:ext cx="1721954" cy="13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682C786-9EDF-452E-8EED-462336C1E423}"/>
              </a:ext>
            </a:extLst>
          </p:cNvPr>
          <p:cNvSpPr txBox="1"/>
          <p:nvPr/>
        </p:nvSpPr>
        <p:spPr>
          <a:xfrm>
            <a:off x="5681158" y="1517082"/>
            <a:ext cx="1807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Century Gothic" panose="020B0502020202020204" pitchFamily="34" charset="0"/>
              </a:rPr>
              <a:t>Método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E1B9F7D-C672-42E0-A3B5-4974F98A20AC}"/>
              </a:ext>
            </a:extLst>
          </p:cNvPr>
          <p:cNvCxnSpPr>
            <a:cxnSpLocks/>
          </p:cNvCxnSpPr>
          <p:nvPr/>
        </p:nvCxnSpPr>
        <p:spPr>
          <a:xfrm flipH="1">
            <a:off x="3523376" y="1778692"/>
            <a:ext cx="2157782" cy="58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89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F3256-AD6D-4EAA-A606-47C8D9C5F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“</a:t>
            </a:r>
            <a:r>
              <a:rPr lang="es-MX" dirty="0" err="1"/>
              <a:t>Dunder</a:t>
            </a:r>
            <a:r>
              <a:rPr lang="es-MX" dirty="0"/>
              <a:t>” </a:t>
            </a:r>
            <a:r>
              <a:rPr lang="es-MX" dirty="0" err="1"/>
              <a:t>methods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403655-6FDF-4518-835B-677B3CCC0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Son métodos “mágicos” que Python busca. Ya vimos un ejemplo. </a:t>
            </a:r>
            <a:r>
              <a:rPr lang="es-MX" dirty="0">
                <a:latin typeface="Consolas" panose="020B0609020204030204" pitchFamily="49" charset="0"/>
              </a:rPr>
              <a:t>__</a:t>
            </a:r>
            <a:r>
              <a:rPr lang="es-MX" dirty="0" err="1">
                <a:latin typeface="Consolas" panose="020B0609020204030204" pitchFamily="49" charset="0"/>
              </a:rPr>
              <a:t>repr</a:t>
            </a:r>
            <a:r>
              <a:rPr lang="es-MX" dirty="0">
                <a:latin typeface="Consolas" panose="020B0609020204030204" pitchFamily="49" charset="0"/>
              </a:rPr>
              <a:t>__()</a:t>
            </a:r>
            <a:r>
              <a:rPr lang="es-MX" dirty="0"/>
              <a:t> es el método que nos permitió usar la función </a:t>
            </a:r>
            <a:r>
              <a:rPr lang="es-MX" dirty="0" err="1">
                <a:latin typeface="Consolas" panose="020B0609020204030204" pitchFamily="49" charset="0"/>
              </a:rPr>
              <a:t>print</a:t>
            </a:r>
            <a:r>
              <a:rPr lang="es-MX" dirty="0">
                <a:latin typeface="Consolas" panose="020B0609020204030204" pitchFamily="49" charset="0"/>
              </a:rPr>
              <a:t>() </a:t>
            </a:r>
            <a:r>
              <a:rPr lang="es-MX" dirty="0"/>
              <a:t>con nuestro objeto de clase </a:t>
            </a:r>
            <a:r>
              <a:rPr lang="es-MX" dirty="0" err="1"/>
              <a:t>Fosil</a:t>
            </a:r>
            <a:r>
              <a:rPr lang="es-MX" dirty="0"/>
              <a:t>.</a:t>
            </a:r>
          </a:p>
          <a:p>
            <a:r>
              <a:rPr lang="es-MX" dirty="0"/>
              <a:t>Se llaman “</a:t>
            </a:r>
            <a:r>
              <a:rPr lang="es-MX" dirty="0" err="1"/>
              <a:t>dunder</a:t>
            </a:r>
            <a:r>
              <a:rPr lang="es-MX" dirty="0"/>
              <a:t>” porque están entre dobles guiones bajos (</a:t>
            </a:r>
            <a:r>
              <a:rPr lang="es-MX" i="1" dirty="0" err="1"/>
              <a:t>double</a:t>
            </a:r>
            <a:r>
              <a:rPr lang="es-MX" i="1" dirty="0"/>
              <a:t> </a:t>
            </a:r>
            <a:r>
              <a:rPr lang="es-MX" i="1" dirty="0" err="1"/>
              <a:t>underscores</a:t>
            </a:r>
            <a:r>
              <a:rPr lang="es-MX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7244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F39E3-7A50-4A61-B5F6-61D809A6C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5482DE-565A-4A8E-8AA3-43F0B5713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la consola de </a:t>
            </a:r>
            <a:r>
              <a:rPr lang="es-MX" dirty="0" err="1"/>
              <a:t>Jupyter</a:t>
            </a:r>
            <a:r>
              <a:rPr lang="es-MX" dirty="0"/>
              <a:t> </a:t>
            </a:r>
            <a:r>
              <a:rPr lang="es-MX" dirty="0" err="1"/>
              <a:t>qtconsole</a:t>
            </a:r>
            <a:r>
              <a:rPr lang="es-MX" dirty="0"/>
              <a:t> asigna un entero a una variable llamada </a:t>
            </a:r>
            <a:r>
              <a:rPr lang="es-MX" dirty="0">
                <a:latin typeface="Consolas" panose="020B0609020204030204" pitchFamily="49" charset="0"/>
              </a:rPr>
              <a:t>entero</a:t>
            </a:r>
            <a:r>
              <a:rPr lang="es-MX" dirty="0"/>
              <a:t>.</a:t>
            </a:r>
          </a:p>
          <a:p>
            <a:r>
              <a:rPr lang="es-MX" dirty="0"/>
              <a:t>En otra línea del intérprete, escribe </a:t>
            </a:r>
            <a:r>
              <a:rPr lang="es-MX" dirty="0">
                <a:latin typeface="Consolas" panose="020B0609020204030204" pitchFamily="49" charset="0"/>
              </a:rPr>
              <a:t>entero.__ </a:t>
            </a:r>
            <a:r>
              <a:rPr lang="es-MX" dirty="0"/>
              <a:t>y presiona el tabulador</a:t>
            </a:r>
          </a:p>
          <a:p>
            <a:r>
              <a:rPr lang="es-MX" dirty="0"/>
              <a:t>Busca el método __</a:t>
            </a:r>
            <a:r>
              <a:rPr lang="es-MX" dirty="0" err="1"/>
              <a:t>repr</a:t>
            </a:r>
            <a:r>
              <a:rPr lang="es-MX" dirty="0"/>
              <a:t>__</a:t>
            </a:r>
          </a:p>
          <a:p>
            <a:r>
              <a:rPr lang="es-MX" dirty="0"/>
              <a:t>Repite el ejercicio para una cadena y un flotante</a:t>
            </a:r>
          </a:p>
          <a:p>
            <a:endParaRPr lang="es-MX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726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5D5F3-2010-42CD-9E99-16A71862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método __</a:t>
            </a:r>
            <a:r>
              <a:rPr lang="es-MX" dirty="0" err="1"/>
              <a:t>init</a:t>
            </a:r>
            <a:r>
              <a:rPr lang="es-MX" dirty="0"/>
              <a:t>__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156429-8053-4E73-9291-C21106959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Tal vez, este sea el método más importante. Se manda a llamar cuando se </a:t>
            </a:r>
            <a:r>
              <a:rPr lang="es-MX" b="1" dirty="0"/>
              <a:t>instancia</a:t>
            </a:r>
            <a:r>
              <a:rPr lang="es-MX" dirty="0"/>
              <a:t> el objeto.</a:t>
            </a:r>
          </a:p>
          <a:p>
            <a:r>
              <a:rPr lang="es-MX" dirty="0"/>
              <a:t>El primer parámetro de los métodos de un objeto es la palabra </a:t>
            </a:r>
            <a:r>
              <a:rPr lang="es-MX" dirty="0" err="1">
                <a:latin typeface="Consolas" panose="020B0609020204030204" pitchFamily="49" charset="0"/>
              </a:rPr>
              <a:t>self</a:t>
            </a:r>
            <a:r>
              <a:rPr lang="es-MX" dirty="0"/>
              <a:t> por convención (i.e., no es una palabra reservada)</a:t>
            </a:r>
          </a:p>
        </p:txBody>
      </p:sp>
    </p:spTree>
    <p:extLst>
      <p:ext uri="{BB962C8B-B14F-4D97-AF65-F5344CB8AC3E}">
        <p14:creationId xmlns:p14="http://schemas.microsoft.com/office/powerpoint/2010/main" val="1571483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98B9D-8B54-4830-B556-15B20F38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Otro ejemplo de clase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32B738-DCF0-458D-96A5-1B85EB46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561" y="1858347"/>
            <a:ext cx="98774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69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75175-FD7E-4115-93E6-E880E97E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Los métodos pueden acceder a los atributos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0D2689-7C4E-4548-81CD-783774897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94" y="1410283"/>
            <a:ext cx="60198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54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C056B-9DD2-423E-B34B-B74B21029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09-01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10E9A9-2AFC-47CF-BF00-76BFB7C4E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202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22B7D-9B40-4971-8B92-5AFE58FC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Programación Orientada a Objectos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D8C8F8-BB98-463A-8DF7-72D5CE9F3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una estrategia para escribir programas</a:t>
            </a:r>
          </a:p>
          <a:p>
            <a:r>
              <a:rPr lang="es-MX" dirty="0"/>
              <a:t>Escribes una </a:t>
            </a:r>
            <a:r>
              <a:rPr lang="es-MX" i="1" dirty="0"/>
              <a:t>clase</a:t>
            </a:r>
            <a:r>
              <a:rPr lang="es-MX" dirty="0"/>
              <a:t> que representa una abstracción de datos</a:t>
            </a:r>
          </a:p>
          <a:p>
            <a:r>
              <a:rPr lang="es-MX" dirty="0"/>
              <a:t>Después puedes </a:t>
            </a:r>
            <a:r>
              <a:rPr lang="es-MX" i="1" dirty="0"/>
              <a:t>instanciar</a:t>
            </a:r>
            <a:r>
              <a:rPr lang="es-MX" dirty="0"/>
              <a:t> o crear </a:t>
            </a:r>
            <a:r>
              <a:rPr lang="es-MX" i="1" dirty="0"/>
              <a:t>objetos</a:t>
            </a:r>
            <a:r>
              <a:rPr lang="es-MX" dirty="0"/>
              <a:t> de esa clase</a:t>
            </a:r>
          </a:p>
          <a:p>
            <a:r>
              <a:rPr lang="es-MX" dirty="0"/>
              <a:t>Se puede pensar que un objeto es una colección de datos y funciones que operan en esos datos</a:t>
            </a:r>
          </a:p>
        </p:txBody>
      </p:sp>
    </p:spTree>
    <p:extLst>
      <p:ext uri="{BB962C8B-B14F-4D97-AF65-F5344CB8AC3E}">
        <p14:creationId xmlns:p14="http://schemas.microsoft.com/office/powerpoint/2010/main" val="2663520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8113B-4C08-4017-8C3E-2CA030FB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09-02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755939-5494-4637-BF41-A49D6B67D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7672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D5EB0-4E54-4C0C-B8DA-8990676F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09-03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6B0EF9-9DE0-491F-912C-D34F5AE6F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Tarea</a:t>
            </a:r>
          </a:p>
        </p:txBody>
      </p:sp>
    </p:spTree>
    <p:extLst>
      <p:ext uri="{BB962C8B-B14F-4D97-AF65-F5344CB8AC3E}">
        <p14:creationId xmlns:p14="http://schemas.microsoft.com/office/powerpoint/2010/main" val="149236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36E1E-034F-4B07-95E9-CFFE46B6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POO es una estrategia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7A57FE-343B-4C70-94F6-F9A001778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Al igual, que modularizamos el código usando funciones (y nos podemos olvidar de cómo lo hace), usando objetos podemos modularizar datos y comportamientos de esos datos</a:t>
            </a:r>
          </a:p>
        </p:txBody>
      </p:sp>
    </p:spTree>
    <p:extLst>
      <p:ext uri="{BB962C8B-B14F-4D97-AF65-F5344CB8AC3E}">
        <p14:creationId xmlns:p14="http://schemas.microsoft.com/office/powerpoint/2010/main" val="269154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C0556-BC15-4CA2-9290-E6304E66C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“En Python todo es un objeto”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AE2942-F8C6-445F-9DB4-26E2A6355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Vimos en la primera sesión que Python es un lenguaje multiparadigma</a:t>
            </a:r>
          </a:p>
          <a:p>
            <a:r>
              <a:rPr lang="es-MX" dirty="0"/>
              <a:t>Hasta ahora solo hemos hecho programas secuenciales sin hacer uso pleno de la orientación a objetos</a:t>
            </a:r>
          </a:p>
          <a:p>
            <a:r>
              <a:rPr lang="es-MX" dirty="0"/>
              <a:t>Pero en Python todo es un objeto: los </a:t>
            </a:r>
            <a:r>
              <a:rPr lang="es-MX" dirty="0" err="1"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, </a:t>
            </a:r>
            <a:r>
              <a:rPr lang="es-MX" dirty="0" err="1">
                <a:latin typeface="Consolas" panose="020B0609020204030204" pitchFamily="49" charset="0"/>
              </a:rPr>
              <a:t>str</a:t>
            </a:r>
            <a:r>
              <a:rPr lang="es-MX" dirty="0">
                <a:latin typeface="Consolas" panose="020B0609020204030204" pitchFamily="49" charset="0"/>
              </a:rPr>
              <a:t>, </a:t>
            </a:r>
            <a:r>
              <a:rPr lang="es-MX" dirty="0" err="1">
                <a:latin typeface="Consolas" panose="020B0609020204030204" pitchFamily="49" charset="0"/>
              </a:rPr>
              <a:t>float</a:t>
            </a:r>
            <a:r>
              <a:rPr lang="es-MX" dirty="0">
                <a:latin typeface="Consolas" panose="020B0609020204030204" pitchFamily="49" charset="0"/>
              </a:rPr>
              <a:t>, </a:t>
            </a:r>
            <a:r>
              <a:rPr lang="es-MX" dirty="0" err="1">
                <a:latin typeface="Consolas" panose="020B0609020204030204" pitchFamily="49" charset="0"/>
              </a:rPr>
              <a:t>bool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/>
              <a:t>que has usado hasta ahora son ejemplos de clases (les hemos llamado tipos hasta ahora) de objetos</a:t>
            </a:r>
          </a:p>
          <a:p>
            <a:r>
              <a:rPr lang="es-MX" dirty="0"/>
              <a:t>Pero las funciones también se comportan como objetos en Python (las podemos asignar a un nombre–variable–)</a:t>
            </a:r>
          </a:p>
        </p:txBody>
      </p:sp>
    </p:spTree>
    <p:extLst>
      <p:ext uri="{BB962C8B-B14F-4D97-AF65-F5344CB8AC3E}">
        <p14:creationId xmlns:p14="http://schemas.microsoft.com/office/powerpoint/2010/main" val="3387931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ECA4B-6B4A-4191-9233-FE95058E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5860E98-D605-42AE-9FF0-DB9B1F865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486" y="1846489"/>
            <a:ext cx="3556710" cy="141969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0B93B06-A6A9-4963-A52D-CF240CD8C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086" y="4377029"/>
            <a:ext cx="31908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7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E11C7-2533-4FF4-A312-9DA910ECE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(clases) definidas por el usuario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8A660-F6AE-43D7-A1C7-C28F1F80F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Así como Python cuenta con funciones </a:t>
            </a:r>
            <a:r>
              <a:rPr lang="es-MX" i="1" dirty="0" err="1"/>
              <a:t>built</a:t>
            </a:r>
            <a:r>
              <a:rPr lang="es-MX" i="1" dirty="0"/>
              <a:t>-in</a:t>
            </a:r>
            <a:r>
              <a:rPr lang="es-MX" dirty="0"/>
              <a:t> y también un mecanismo para definir funciones propias, es de esperarse que si dijimos que los </a:t>
            </a:r>
            <a:r>
              <a:rPr lang="es-MX" dirty="0" err="1"/>
              <a:t>int</a:t>
            </a:r>
            <a:r>
              <a:rPr lang="es-MX" dirty="0"/>
              <a:t>, </a:t>
            </a:r>
            <a:r>
              <a:rPr lang="es-MX" dirty="0" err="1"/>
              <a:t>float</a:t>
            </a:r>
            <a:r>
              <a:rPr lang="es-MX" dirty="0"/>
              <a:t>, </a:t>
            </a:r>
            <a:r>
              <a:rPr lang="es-MX" dirty="0" err="1"/>
              <a:t>str</a:t>
            </a:r>
            <a:r>
              <a:rPr lang="es-MX" dirty="0"/>
              <a:t>, </a:t>
            </a:r>
            <a:r>
              <a:rPr lang="es-MX" dirty="0" err="1"/>
              <a:t>bool</a:t>
            </a:r>
            <a:r>
              <a:rPr lang="es-MX" dirty="0"/>
              <a:t>, </a:t>
            </a:r>
            <a:r>
              <a:rPr lang="es-MX" dirty="0" err="1"/>
              <a:t>None</a:t>
            </a:r>
            <a:r>
              <a:rPr lang="es-MX" dirty="0"/>
              <a:t>, son tipos de datos ya incluidos, podamos definir los propios.</a:t>
            </a:r>
          </a:p>
        </p:txBody>
      </p:sp>
    </p:spTree>
    <p:extLst>
      <p:ext uri="{BB962C8B-B14F-4D97-AF65-F5344CB8AC3E}">
        <p14:creationId xmlns:p14="http://schemas.microsoft.com/office/powerpoint/2010/main" val="881188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C06A4-D574-4D9E-A006-5012ED18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Sintaxis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6E578B-35BB-4ED2-8869-C65F99D5A67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935964" y="2562744"/>
            <a:ext cx="3173963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s-MX" sz="2800" dirty="0">
                <a:latin typeface="Consolas" panose="020B0609020204030204" pitchFamily="49" charset="0"/>
              </a:rPr>
              <a:t> nombre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s-MX" sz="2800" dirty="0">
                <a:latin typeface="Consolas" panose="020B0609020204030204" pitchFamily="49" charset="0"/>
              </a:rPr>
              <a:t>	</a:t>
            </a:r>
            <a:r>
              <a:rPr lang="es-MX" sz="2800" i="1" dirty="0">
                <a:latin typeface="Consolas" panose="020B0609020204030204" pitchFamily="49" charset="0"/>
              </a:rPr>
              <a:t>&lt;</a:t>
            </a:r>
            <a:r>
              <a:rPr lang="es-MX" i="1" dirty="0">
                <a:latin typeface="Consolas" panose="020B0609020204030204" pitchFamily="49" charset="0"/>
              </a:rPr>
              <a:t>cuerpo</a:t>
            </a:r>
            <a:r>
              <a:rPr lang="es-MX" sz="2800" i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MX" sz="2800" dirty="0">
                <a:latin typeface="Consolas" panose="020B0609020204030204" pitchFamily="49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248160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3AC67-227D-44BC-BA87-69113102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clase más simple del mundo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34D9B9-1514-4643-AB8A-2966AA3EF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657" y="2282986"/>
            <a:ext cx="41148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2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C6EBA-5513-4C6A-81E6-25D782E5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Podemos asignar datos </a:t>
            </a:r>
            <a:r>
              <a:rPr lang="es-MX" b="1" dirty="0"/>
              <a:t>al objeto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0B3DCE-F228-4439-81D1-26B82B2CA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30" y="1557094"/>
            <a:ext cx="3991015" cy="447801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72486BB-EE8C-46BF-989D-A7758E9D6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673" y="2757585"/>
            <a:ext cx="4319713" cy="164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698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ramación con Python02.pptx" id="{50CF2F76-2CF9-466D-8A9D-A8E6CE0B6C18}" vid="{47CB61D6-30FE-4C7E-A0B5-602914FFAC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497</Words>
  <Application>Microsoft Office PowerPoint</Application>
  <PresentationFormat>Panorámica</PresentationFormat>
  <Paragraphs>50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Consolas</vt:lpstr>
      <vt:lpstr>Tema de Office</vt:lpstr>
      <vt:lpstr>Sesión 9</vt:lpstr>
      <vt:lpstr>Programación Orientada a Objectos</vt:lpstr>
      <vt:lpstr>POO es una estrategia</vt:lpstr>
      <vt:lpstr>“En Python todo es un objeto”</vt:lpstr>
      <vt:lpstr>Ejemplos</vt:lpstr>
      <vt:lpstr>Tipos (clases) definidas por el usuario</vt:lpstr>
      <vt:lpstr>Sintaxis</vt:lpstr>
      <vt:lpstr>La clase más simple del mundo</vt:lpstr>
      <vt:lpstr>Podemos asignar datos al objeto</vt:lpstr>
      <vt:lpstr>¿Podemos imprimirlo?</vt:lpstr>
      <vt:lpstr>Ahora sí</vt:lpstr>
      <vt:lpstr>Abstracción</vt:lpstr>
      <vt:lpstr>Nomenclatura</vt:lpstr>
      <vt:lpstr>“Dunder” methods</vt:lpstr>
      <vt:lpstr>Ejercicio</vt:lpstr>
      <vt:lpstr>El método __init__</vt:lpstr>
      <vt:lpstr>Otro ejemplo de clase</vt:lpstr>
      <vt:lpstr>Los métodos pueden acceder a los atributos</vt:lpstr>
      <vt:lpstr>Ejercicio 09-01</vt:lpstr>
      <vt:lpstr>Ejercicio 09-02</vt:lpstr>
      <vt:lpstr>Ejercicio 09-03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7</dc:title>
  <dc:creator>Christian Daniel Caballero Hernandez</dc:creator>
  <cp:lastModifiedBy>Christian Daniel Caballero Hernandez</cp:lastModifiedBy>
  <cp:revision>32</cp:revision>
  <dcterms:created xsi:type="dcterms:W3CDTF">2020-04-08T06:21:39Z</dcterms:created>
  <dcterms:modified xsi:type="dcterms:W3CDTF">2020-04-25T20:01:34Z</dcterms:modified>
</cp:coreProperties>
</file>