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56EA8-C65E-4870-8C02-9705CAA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¿Podemos imprimirlo?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55C658-28EB-492B-A2D2-3A2AB82F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55" y="2670402"/>
            <a:ext cx="8555430" cy="11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2432C-1491-4FEC-8FCD-21E9ACB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 sí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A08E1F-9883-450F-961A-533A2979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75" y="1994710"/>
            <a:ext cx="10207623" cy="3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7D4CB-E6E6-40C9-B01D-FB328F2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C2667-A5D6-4110-A6E6-A000C44F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principio dijimos que los objetos son datos y funciones que operan en esos datos.</a:t>
            </a:r>
          </a:p>
          <a:p>
            <a:r>
              <a:rPr lang="es-MX" dirty="0"/>
              <a:t>Acabamos de ver esto en acción. Asignamos dos datos a un objeto y luego operamos en ellos para sacar una </a:t>
            </a:r>
            <a:r>
              <a:rPr lang="es-MX" b="1" i="1" dirty="0"/>
              <a:t>representación</a:t>
            </a:r>
            <a:r>
              <a:rPr lang="es-MX" dirty="0"/>
              <a:t> que pudiera imprimirse con la función </a:t>
            </a:r>
            <a:r>
              <a:rPr lang="es-MX" i="1" dirty="0" err="1"/>
              <a:t>built</a:t>
            </a:r>
            <a:r>
              <a:rPr lang="es-MX" i="1" dirty="0"/>
              <a:t>-in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().</a:t>
            </a:r>
          </a:p>
          <a:p>
            <a:r>
              <a:rPr lang="es-MX" dirty="0"/>
              <a:t>Nota cómo se accede a los atributos usando la “notación de punto”</a:t>
            </a:r>
          </a:p>
          <a:p>
            <a:r>
              <a:rPr lang="es-MX" dirty="0"/>
              <a:t>Los métodos de un objeto se acceden de la misma forma</a:t>
            </a:r>
          </a:p>
        </p:txBody>
      </p:sp>
    </p:spTree>
    <p:extLst>
      <p:ext uri="{BB962C8B-B14F-4D97-AF65-F5344CB8AC3E}">
        <p14:creationId xmlns:p14="http://schemas.microsoft.com/office/powerpoint/2010/main" val="64277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0D7D-B331-46C7-A3A5-4C558E3B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BDC30-4931-4651-BF77-B48E66BD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6" y="1933284"/>
            <a:ext cx="11393868" cy="36370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4C385B-D449-4BB2-88A3-B96704CF51FB}"/>
              </a:ext>
            </a:extLst>
          </p:cNvPr>
          <p:cNvSpPr txBox="1"/>
          <p:nvPr/>
        </p:nvSpPr>
        <p:spPr>
          <a:xfrm>
            <a:off x="4777644" y="3312720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Instancia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72E9CB-E0DC-4293-85CB-EF216B55DB17}"/>
              </a:ext>
            </a:extLst>
          </p:cNvPr>
          <p:cNvCxnSpPr>
            <a:cxnSpLocks/>
          </p:cNvCxnSpPr>
          <p:nvPr/>
        </p:nvCxnSpPr>
        <p:spPr>
          <a:xfrm flipH="1" flipV="1">
            <a:off x="2608976" y="3429000"/>
            <a:ext cx="2168668" cy="1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7599F6A-2DC4-486C-86B6-430D5172BA7A}"/>
              </a:ext>
            </a:extLst>
          </p:cNvPr>
          <p:cNvSpPr txBox="1"/>
          <p:nvPr/>
        </p:nvSpPr>
        <p:spPr>
          <a:xfrm>
            <a:off x="4904877" y="3932568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Atributos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649562-9865-41F3-B866-CE63D38F45CC}"/>
              </a:ext>
            </a:extLst>
          </p:cNvPr>
          <p:cNvCxnSpPr>
            <a:cxnSpLocks/>
          </p:cNvCxnSpPr>
          <p:nvPr/>
        </p:nvCxnSpPr>
        <p:spPr>
          <a:xfrm flipH="1" flipV="1">
            <a:off x="3238150" y="4026716"/>
            <a:ext cx="1666727" cy="1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EFB8955-6F48-473E-BC53-D09574A2288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82923" y="4194178"/>
            <a:ext cx="172195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82C786-9EDF-452E-8EED-462336C1E423}"/>
              </a:ext>
            </a:extLst>
          </p:cNvPr>
          <p:cNvSpPr txBox="1"/>
          <p:nvPr/>
        </p:nvSpPr>
        <p:spPr>
          <a:xfrm>
            <a:off x="5681158" y="1517082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Método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1B9F7D-C672-42E0-A3B5-4974F98A20AC}"/>
              </a:ext>
            </a:extLst>
          </p:cNvPr>
          <p:cNvCxnSpPr>
            <a:cxnSpLocks/>
          </p:cNvCxnSpPr>
          <p:nvPr/>
        </p:nvCxnSpPr>
        <p:spPr>
          <a:xfrm flipH="1">
            <a:off x="3523376" y="1778692"/>
            <a:ext cx="2157782" cy="5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3256-AD6D-4EAA-A606-47C8D9C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Dunder</a:t>
            </a:r>
            <a:r>
              <a:rPr lang="es-MX" dirty="0"/>
              <a:t>” </a:t>
            </a:r>
            <a:r>
              <a:rPr lang="es-MX" dirty="0" err="1"/>
              <a:t>methods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3655-6FDF-4518-835B-677B3CCC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métodos “mágicos” que Python busca. Ya vimos un ejemplo. </a:t>
            </a:r>
            <a:r>
              <a:rPr lang="es-MX" dirty="0">
                <a:latin typeface="Consolas" panose="020B0609020204030204" pitchFamily="49" charset="0"/>
              </a:rPr>
              <a:t>__</a:t>
            </a:r>
            <a:r>
              <a:rPr lang="es-MX" dirty="0" err="1">
                <a:latin typeface="Consolas" panose="020B0609020204030204" pitchFamily="49" charset="0"/>
              </a:rPr>
              <a:t>repr</a:t>
            </a:r>
            <a:r>
              <a:rPr lang="es-MX" dirty="0">
                <a:latin typeface="Consolas" panose="020B0609020204030204" pitchFamily="49" charset="0"/>
              </a:rPr>
              <a:t>__()</a:t>
            </a:r>
            <a:r>
              <a:rPr lang="es-MX" dirty="0"/>
              <a:t> es el método que nos permitió usar la función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 </a:t>
            </a:r>
            <a:r>
              <a:rPr lang="es-MX" dirty="0"/>
              <a:t>con nuestro objeto de clase </a:t>
            </a:r>
            <a:r>
              <a:rPr lang="es-MX" dirty="0" err="1"/>
              <a:t>Fosil</a:t>
            </a:r>
            <a:r>
              <a:rPr lang="es-MX" dirty="0"/>
              <a:t>.</a:t>
            </a:r>
          </a:p>
          <a:p>
            <a:r>
              <a:rPr lang="es-MX" dirty="0"/>
              <a:t>Se llaman “</a:t>
            </a:r>
            <a:r>
              <a:rPr lang="es-MX" dirty="0" err="1"/>
              <a:t>dunder</a:t>
            </a:r>
            <a:r>
              <a:rPr lang="es-MX" dirty="0"/>
              <a:t>” porque están entre dobles guiones bajos (</a:t>
            </a:r>
            <a:r>
              <a:rPr lang="es-MX" i="1" dirty="0" err="1"/>
              <a:t>double</a:t>
            </a:r>
            <a:r>
              <a:rPr lang="es-MX" i="1" dirty="0"/>
              <a:t> </a:t>
            </a:r>
            <a:r>
              <a:rPr lang="es-MX" i="1" dirty="0" err="1"/>
              <a:t>underscores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24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F39E3-7A50-4A61-B5F6-61D809A6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482DE-565A-4A8E-8AA3-43F0B571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consola de </a:t>
            </a:r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 asigna un entero a una variable llamada </a:t>
            </a:r>
            <a:r>
              <a:rPr lang="es-MX" dirty="0">
                <a:latin typeface="Consolas" panose="020B0609020204030204" pitchFamily="49" charset="0"/>
              </a:rPr>
              <a:t>entero</a:t>
            </a:r>
            <a:r>
              <a:rPr lang="es-MX" dirty="0"/>
              <a:t>.</a:t>
            </a:r>
          </a:p>
          <a:p>
            <a:r>
              <a:rPr lang="es-MX" dirty="0"/>
              <a:t>En otra línea del intérprete, escribe </a:t>
            </a:r>
            <a:r>
              <a:rPr lang="es-MX" dirty="0">
                <a:latin typeface="Consolas" panose="020B0609020204030204" pitchFamily="49" charset="0"/>
              </a:rPr>
              <a:t>entero.__ </a:t>
            </a:r>
            <a:r>
              <a:rPr lang="es-MX" dirty="0"/>
              <a:t>y presiona el tabulador</a:t>
            </a:r>
          </a:p>
          <a:p>
            <a:r>
              <a:rPr lang="es-MX" dirty="0"/>
              <a:t>Busca el método __</a:t>
            </a:r>
            <a:r>
              <a:rPr lang="es-MX" dirty="0" err="1"/>
              <a:t>repr</a:t>
            </a:r>
            <a:r>
              <a:rPr lang="es-MX" dirty="0"/>
              <a:t>__</a:t>
            </a:r>
          </a:p>
          <a:p>
            <a:r>
              <a:rPr lang="es-MX" dirty="0"/>
              <a:t>Repite el ejercicio para una cadena y un flotante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2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D5F3-2010-42CD-9E99-16A7186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__</a:t>
            </a:r>
            <a:r>
              <a:rPr lang="es-MX" dirty="0" err="1"/>
              <a:t>init</a:t>
            </a:r>
            <a:r>
              <a:rPr lang="es-MX" dirty="0"/>
              <a:t>__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56429-8053-4E73-9291-C2110695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vez, este sea el método más importante. Se manda a llamar cuando se </a:t>
            </a:r>
            <a:r>
              <a:rPr lang="es-MX" b="1" dirty="0"/>
              <a:t>instancia</a:t>
            </a:r>
            <a:r>
              <a:rPr lang="es-MX" dirty="0"/>
              <a:t> el objeto.</a:t>
            </a:r>
          </a:p>
          <a:p>
            <a:r>
              <a:rPr lang="es-MX" dirty="0"/>
              <a:t>El primer parámetro de los métodos de un objeto es la palabra </a:t>
            </a:r>
            <a:r>
              <a:rPr lang="es-MX" dirty="0" err="1">
                <a:latin typeface="Consolas" panose="020B0609020204030204" pitchFamily="49" charset="0"/>
              </a:rPr>
              <a:t>self</a:t>
            </a:r>
            <a:r>
              <a:rPr lang="es-MX" dirty="0"/>
              <a:t> por convención (i.e., no es una palabra reservada)</a:t>
            </a:r>
          </a:p>
        </p:txBody>
      </p:sp>
    </p:spTree>
    <p:extLst>
      <p:ext uri="{BB962C8B-B14F-4D97-AF65-F5344CB8AC3E}">
        <p14:creationId xmlns:p14="http://schemas.microsoft.com/office/powerpoint/2010/main" val="157148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98B9D-8B54-4830-B556-15B20F3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 ejemplo de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2B738-DCF0-458D-96A5-1B85EB46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61" y="1858347"/>
            <a:ext cx="9877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5175-FD7E-4115-93E6-E880E97E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métodos pueden acceder a los atributos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D2689-7C4E-4548-81CD-78377489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94" y="1410283"/>
            <a:ext cx="6019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056B-9DD2-423E-B34B-B74B2102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0E9A9-2AFC-47CF-BF00-76BFB7C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0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22B7D-9B40-4971-8B92-5AFE58F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8C8F8-BB98-463A-8DF7-72D5CE9F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estrategia para escribir programas</a:t>
            </a:r>
          </a:p>
          <a:p>
            <a:r>
              <a:rPr lang="es-MX" dirty="0"/>
              <a:t>Escribes una </a:t>
            </a:r>
            <a:r>
              <a:rPr lang="es-MX" i="1" dirty="0"/>
              <a:t>clase</a:t>
            </a:r>
            <a:r>
              <a:rPr lang="es-MX" dirty="0"/>
              <a:t> que representa una abstracción de datos</a:t>
            </a:r>
          </a:p>
          <a:p>
            <a:r>
              <a:rPr lang="es-MX" dirty="0"/>
              <a:t>Después puedes </a:t>
            </a:r>
            <a:r>
              <a:rPr lang="es-MX" i="1" dirty="0"/>
              <a:t>instanciar</a:t>
            </a:r>
            <a:r>
              <a:rPr lang="es-MX" dirty="0"/>
              <a:t> o crear </a:t>
            </a:r>
            <a:r>
              <a:rPr lang="es-MX" i="1" dirty="0"/>
              <a:t>objetos</a:t>
            </a:r>
            <a:r>
              <a:rPr lang="es-MX" dirty="0"/>
              <a:t> de esa clase</a:t>
            </a:r>
          </a:p>
          <a:p>
            <a:r>
              <a:rPr lang="es-MX" dirty="0"/>
              <a:t>Se puede pensar que un objeto es una colección de datos y funciones que operan en esos datos</a:t>
            </a:r>
          </a:p>
        </p:txBody>
      </p:sp>
    </p:spTree>
    <p:extLst>
      <p:ext uri="{BB962C8B-B14F-4D97-AF65-F5344CB8AC3E}">
        <p14:creationId xmlns:p14="http://schemas.microsoft.com/office/powerpoint/2010/main" val="266352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113B-4C08-4017-8C3E-2CA030FB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5939-5494-4637-BF41-A49D6B67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7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CB231-FB90-40F4-B014-26607FD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13E27-45F2-4D6B-978A-B7DD7A5C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36E1E-034F-4B07-95E9-CFFE46B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 es una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A57FE-343B-4C70-94F6-F9A0017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igual, que modularizamos el código usando funciones (y nos podemos olvidar de cómo lo hace), usando objetos podemos modularizar datos y comportamientos de esos datos</a:t>
            </a:r>
          </a:p>
        </p:txBody>
      </p:sp>
    </p:spTree>
    <p:extLst>
      <p:ext uri="{BB962C8B-B14F-4D97-AF65-F5344CB8AC3E}">
        <p14:creationId xmlns:p14="http://schemas.microsoft.com/office/powerpoint/2010/main" val="26915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0556-BC15-4CA2-9290-E6304E66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“En Python todo es un objeto”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E2942-F8C6-445F-9DB4-26E2A635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Vimos en la primera sesión que Python es un lenguaje multiparadigma</a:t>
            </a:r>
          </a:p>
          <a:p>
            <a:r>
              <a:rPr lang="es-MX" dirty="0"/>
              <a:t>Hasta ahora solo hemos hecho programas secuenciales sin hacer uso pleno de la orientación a objetos</a:t>
            </a:r>
          </a:p>
          <a:p>
            <a:r>
              <a:rPr lang="es-MX" dirty="0"/>
              <a:t>Pero en Python todo es un objeto: los </a:t>
            </a:r>
            <a:r>
              <a:rPr lang="es-MX" dirty="0" err="1"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str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float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/>
              <a:t>que has usado hasta ahora son ejemplos de clases (les hemos llamado tipos hasta ahora) de objetos</a:t>
            </a:r>
          </a:p>
          <a:p>
            <a:r>
              <a:rPr lang="es-MX" dirty="0"/>
              <a:t>Pero las funciones también se comportan como objetos en Python (las podemos asignar a un nombre–variable–)</a:t>
            </a:r>
          </a:p>
        </p:txBody>
      </p:sp>
    </p:spTree>
    <p:extLst>
      <p:ext uri="{BB962C8B-B14F-4D97-AF65-F5344CB8AC3E}">
        <p14:creationId xmlns:p14="http://schemas.microsoft.com/office/powerpoint/2010/main" val="33879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CA4B-6B4A-4191-9233-FE95058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860E98-D605-42AE-9FF0-DB9B1F86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6" y="1846489"/>
            <a:ext cx="3556710" cy="14196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B93B06-A6A9-4963-A52D-CF240CD8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4377029"/>
            <a:ext cx="3190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1C7-2533-4FF4-A312-9DA910E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(clases) definidas por 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A660-F6AE-43D7-A1C7-C28F1F80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como Python cuenta con 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 y también un mecanismo para definir funciones propias, es de esperarse que si dijimos que los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str</a:t>
            </a:r>
            <a:r>
              <a:rPr lang="es-MX" dirty="0"/>
              <a:t>, </a:t>
            </a:r>
            <a:r>
              <a:rPr lang="es-MX" dirty="0" err="1"/>
              <a:t>bool</a:t>
            </a:r>
            <a:r>
              <a:rPr lang="es-MX" dirty="0"/>
              <a:t>, </a:t>
            </a:r>
            <a:r>
              <a:rPr lang="es-MX" dirty="0" err="1"/>
              <a:t>None</a:t>
            </a:r>
            <a:r>
              <a:rPr lang="es-MX" dirty="0"/>
              <a:t>, son tipos de datos ya incluidos, podamos definir los propios.</a:t>
            </a:r>
          </a:p>
        </p:txBody>
      </p:sp>
    </p:spTree>
    <p:extLst>
      <p:ext uri="{BB962C8B-B14F-4D97-AF65-F5344CB8AC3E}">
        <p14:creationId xmlns:p14="http://schemas.microsoft.com/office/powerpoint/2010/main" val="8811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06A4-D574-4D9E-A006-5012ED18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6E578B-35BB-4ED2-8869-C65F99D5A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35964" y="2562744"/>
            <a:ext cx="3173963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2800" dirty="0">
                <a:latin typeface="Consolas" panose="020B0609020204030204" pitchFamily="49" charset="0"/>
              </a:rPr>
              <a:t> 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i="1" dirty="0">
                <a:latin typeface="Consolas" panose="020B0609020204030204" pitchFamily="49" charset="0"/>
              </a:rPr>
              <a:t>&lt;</a:t>
            </a:r>
            <a:r>
              <a:rPr lang="es-MX" i="1" dirty="0">
                <a:latin typeface="Consolas" panose="020B0609020204030204" pitchFamily="49" charset="0"/>
              </a:rPr>
              <a:t>cuerpo</a:t>
            </a:r>
            <a:r>
              <a:rPr lang="es-MX" sz="2800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4816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AC67-227D-44BC-BA87-6911310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más simple del mundo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34D9B9-1514-4643-AB8A-2966AA3E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2282986"/>
            <a:ext cx="4114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6EBA-5513-4C6A-81E6-25D782E5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Podemos asignar datos </a:t>
            </a:r>
            <a:r>
              <a:rPr lang="es-MX" b="1" dirty="0"/>
              <a:t>al objeto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B3DCE-F228-4439-81D1-26B82B2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0" y="1557094"/>
            <a:ext cx="3991015" cy="4478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2486BB-EE8C-46BF-989D-A7758E9D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3" y="2757585"/>
            <a:ext cx="4319713" cy="16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495</Words>
  <Application>Microsoft Office PowerPoint</Application>
  <PresentationFormat>Panorámica</PresentationFormat>
  <Paragraphs>49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Tema de Office</vt:lpstr>
      <vt:lpstr>Sesión 9</vt:lpstr>
      <vt:lpstr>Programación Orientada a Objectos</vt:lpstr>
      <vt:lpstr>POO es una estrategia</vt:lpstr>
      <vt:lpstr>“En Python todo es un objeto”</vt:lpstr>
      <vt:lpstr>Ejemplos</vt:lpstr>
      <vt:lpstr>Tipos (clases) definidas por el usuario</vt:lpstr>
      <vt:lpstr>Sintaxis</vt:lpstr>
      <vt:lpstr>La clase más simple del mundo</vt:lpstr>
      <vt:lpstr>Podemos asignar datos al objeto</vt:lpstr>
      <vt:lpstr>¿Podemos imprimirlo?</vt:lpstr>
      <vt:lpstr>Ahora sí</vt:lpstr>
      <vt:lpstr>Abstracción</vt:lpstr>
      <vt:lpstr>Nomenclatura</vt:lpstr>
      <vt:lpstr>“Dunder” methods</vt:lpstr>
      <vt:lpstr>Ejercicio</vt:lpstr>
      <vt:lpstr>El método __init__</vt:lpstr>
      <vt:lpstr>Otro ejemplo de clase</vt:lpstr>
      <vt:lpstr>Los métodos pueden acceder a los atributos</vt:lpstr>
      <vt:lpstr>Ejercicio 09-01</vt:lpstr>
      <vt:lpstr>Ejercicio 09-02</vt:lpstr>
      <vt:lpstr>Herencia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29</cp:revision>
  <dcterms:created xsi:type="dcterms:W3CDTF">2020-04-08T06:21:39Z</dcterms:created>
  <dcterms:modified xsi:type="dcterms:W3CDTF">2020-04-25T08:16:48Z</dcterms:modified>
</cp:coreProperties>
</file>