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D02A-B140-40F0-80BA-C6F05196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infinitos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A170-A205-4AC0-8FD2-3B2B71D3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Sabemos que el bloque de código que está </a:t>
            </a:r>
            <a:r>
              <a:rPr lang="es-MX" i="1" dirty="0"/>
              <a:t>dentro</a:t>
            </a:r>
            <a:r>
              <a:rPr lang="es-MX" dirty="0"/>
              <a:t> del ciclo </a:t>
            </a:r>
            <a:r>
              <a:rPr lang="es-MX" i="1" dirty="0" err="1"/>
              <a:t>while</a:t>
            </a:r>
            <a:r>
              <a:rPr lang="es-MX" dirty="0"/>
              <a:t> se ejecuta </a:t>
            </a:r>
            <a:r>
              <a:rPr lang="es-MX" b="1" dirty="0"/>
              <a:t>mientras</a:t>
            </a:r>
            <a:r>
              <a:rPr lang="es-MX" dirty="0"/>
              <a:t> el resultado de la expresión lógica es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s-MX" dirty="0"/>
              <a:t>. Por lo tanto, si ponemos ese valor el ciclo se ejecutará “para siempre”. Este ciclo se llama ciclo infinito. La manera de salir es con la palabra reservada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MX" dirty="0"/>
              <a:t>.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/>
              <a:t>puede estar dentro de un condicional dentro (anidado) del ciclo </a:t>
            </a:r>
            <a:r>
              <a:rPr lang="es-MX" i="1" dirty="0" err="1"/>
              <a:t>while</a:t>
            </a:r>
            <a:r>
              <a:rPr lang="es-MX" dirty="0"/>
              <a:t>.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0630-663F-497A-A4FE-B72722C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infinitos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8CF78-A5A2-43DA-97DE-400AF8CC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5490C2-512D-4AF8-9D3B-6C9CFC7E7BAC}"/>
              </a:ext>
            </a:extLst>
          </p:cNvPr>
          <p:cNvSpPr/>
          <p:nvPr/>
        </p:nvSpPr>
        <p:spPr>
          <a:xfrm>
            <a:off x="1579927" y="27113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contador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True: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i="1" dirty="0">
                <a:latin typeface="Consolas" panose="020B0609020204030204" pitchFamily="49" charset="0"/>
              </a:rPr>
              <a:t>&lt;bloque&gt;</a:t>
            </a:r>
          </a:p>
          <a:p>
            <a:r>
              <a:rPr lang="es-MX" i="1" dirty="0">
                <a:latin typeface="Consolas" panose="020B0609020204030204" pitchFamily="49" charset="0"/>
              </a:rPr>
              <a:t>    </a:t>
            </a:r>
            <a:r>
              <a:rPr lang="es-MX" dirty="0">
                <a:latin typeface="Consolas" panose="020B0609020204030204" pitchFamily="49" charset="0"/>
              </a:rPr>
              <a:t>contador += 1</a:t>
            </a:r>
          </a:p>
          <a:p>
            <a:r>
              <a:rPr lang="es-MX" i="1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contador &gt; 10:</a:t>
            </a:r>
          </a:p>
          <a:p>
            <a:r>
              <a:rPr lang="es-MX" i="1" dirty="0">
                <a:latin typeface="Consolas" panose="020B0609020204030204" pitchFamily="49" charset="0"/>
              </a:rPr>
              <a:t>	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s-MX" i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endParaRPr lang="es-MX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2C86-95EE-4E32-8D2D-D1E82CBA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bandera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57081-60EE-4EDF-A93B-20C4484C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patrón común de programación usar variables bandera (</a:t>
            </a:r>
            <a:r>
              <a:rPr lang="es-MX" i="1" dirty="0" err="1"/>
              <a:t>flag</a:t>
            </a:r>
            <a:r>
              <a:rPr lang="es-MX" dirty="0"/>
              <a:t> en inglés) para interrumpir un ciclo infinito.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B6D737-7BA5-4C4F-8D44-FE64C82F85F9}"/>
              </a:ext>
            </a:extLst>
          </p:cNvPr>
          <p:cNvSpPr/>
          <p:nvPr/>
        </p:nvSpPr>
        <p:spPr>
          <a:xfrm>
            <a:off x="2695662" y="323150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active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True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latin typeface="Consolas" panose="020B0609020204030204" pitchFamily="49" charset="0"/>
              </a:rPr>
              <a:t> active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message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s-MX" dirty="0">
                <a:latin typeface="Consolas" panose="020B0609020204030204" pitchFamily="49" charset="0"/>
              </a:rPr>
              <a:t>(“Escribe algo y lo repito”)</a:t>
            </a:r>
          </a:p>
          <a:p>
            <a:r>
              <a:rPr lang="es-MX" i="1" dirty="0">
                <a:latin typeface="Consolas" panose="020B0609020204030204" pitchFamily="49" charset="0"/>
              </a:rPr>
              <a:t>    </a:t>
            </a:r>
            <a:endParaRPr lang="es-MX" dirty="0">
              <a:latin typeface="Consolas" panose="020B0609020204030204" pitchFamily="49" charset="0"/>
            </a:endParaRPr>
          </a:p>
          <a:p>
            <a:r>
              <a:rPr lang="es-MX" i="1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message</a:t>
            </a:r>
            <a:r>
              <a:rPr lang="es-MX" dirty="0">
                <a:latin typeface="Consolas" panose="020B0609020204030204" pitchFamily="49" charset="0"/>
              </a:rPr>
              <a:t> == “salir”:</a:t>
            </a:r>
          </a:p>
          <a:p>
            <a:r>
              <a:rPr lang="es-MX" i="1" dirty="0">
                <a:latin typeface="Consolas" panose="020B0609020204030204" pitchFamily="49" charset="0"/>
              </a:rPr>
              <a:t>	</a:t>
            </a:r>
            <a:r>
              <a:rPr lang="es-MX" dirty="0">
                <a:latin typeface="Consolas" panose="020B0609020204030204" pitchFamily="49" charset="0"/>
              </a:rPr>
              <a:t>active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False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message</a:t>
            </a:r>
            <a:r>
              <a:rPr lang="es-MX" dirty="0">
                <a:latin typeface="Consolas" panose="020B0609020204030204" pitchFamily="49" charset="0"/>
              </a:rPr>
              <a:t>)  </a:t>
            </a:r>
          </a:p>
          <a:p>
            <a:r>
              <a:rPr lang="es-MX" i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endParaRPr lang="es-MX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9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0984-D998-49CF-9F4B-4293A92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 reservada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  <a:ea typeface="+mn-ea"/>
                <a:cs typeface="+mn-cs"/>
              </a:rPr>
              <a:t>continue</a:t>
            </a:r>
            <a:endParaRPr lang="es-MX" sz="1800" dirty="0">
              <a:solidFill>
                <a:srgbClr val="0070C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484FE-ABE6-488C-ABCA-F32D2FDE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Por último, la palabra reservada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s-MX" dirty="0"/>
              <a:t> puede usarse con un condicional para retomar el ciclo desde la primera instrucción en lugar de romper (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MX" dirty="0"/>
              <a:t>) por completo el ciclo.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34369-02B9-412A-B812-981116FC7431}"/>
              </a:ext>
            </a:extLst>
          </p:cNvPr>
          <p:cNvSpPr/>
          <p:nvPr/>
        </p:nvSpPr>
        <p:spPr>
          <a:xfrm>
            <a:off x="2779552" y="43214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latin typeface="Consolas" panose="020B0609020204030204" pitchFamily="49" charset="0"/>
              </a:rPr>
              <a:t> condicion1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MX" i="1" dirty="0">
                <a:latin typeface="Consolas" panose="020B0609020204030204" pitchFamily="49" charset="0"/>
              </a:rPr>
              <a:t>&lt;bloque1&gt;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condicion2:</a:t>
            </a:r>
          </a:p>
          <a:p>
            <a:r>
              <a:rPr lang="es-MX" i="1" dirty="0">
                <a:latin typeface="Consolas" panose="020B0609020204030204" pitchFamily="49" charset="0"/>
              </a:rPr>
              <a:t>	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MX" i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MX" i="1">
                <a:latin typeface="Consolas" panose="020B0609020204030204" pitchFamily="49" charset="0"/>
              </a:rPr>
              <a:t>&lt;bloque2&gt;</a:t>
            </a:r>
            <a:endParaRPr lang="es-MX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MX" i="1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  <a:endParaRPr lang="es-MX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4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87BD1-F40E-4A11-911A-4D7A2A62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05-05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0F83F-61C9-4069-927D-4FD7FC7A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71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F4E8-8CD3-4583-9F64-D3F4BC5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0712C-C3E6-4D6C-9856-CFD74095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se le llama en computación a repetir</a:t>
            </a:r>
          </a:p>
          <a:p>
            <a:r>
              <a:rPr lang="es-MX" dirty="0"/>
              <a:t>Ejemplo clásico: el </a:t>
            </a:r>
            <a:r>
              <a:rPr lang="es-MX" i="1" dirty="0"/>
              <a:t>algoritmo</a:t>
            </a:r>
            <a:r>
              <a:rPr lang="es-MX" dirty="0"/>
              <a:t> para calcular raíz cuadrada de un número x de los babilonios (método de Newton-Raphson)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Comienza con un valor (adivinado) g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Si g*g está lo suficientemente cerca de x, detenerse y g es la respuesta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Si no, nuevo valor promediando g y x/g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Repetir el proceso para este nuevo valor que llamamos g también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2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15C6B-8A41-458B-981E-AED711CF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B14AC-C264-467E-B797-36EB353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Siguiendo el algoritmo babilónico, encuentra la raíz de 26 teniendo 5 como valor inicial y una tolerancia de 0.01.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34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1916-0FFE-4427-8DD5-4D4D96E5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EA238-8BA6-4121-8548-446E9D0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La palabra reservada</a:t>
            </a:r>
            <a:r>
              <a:rPr lang="es-MX" sz="3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32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3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3200" dirty="0"/>
              <a:t>nos permite ejecutar un bloque de código </a:t>
            </a:r>
            <a:r>
              <a:rPr lang="es-MX" sz="3200" i="1" dirty="0"/>
              <a:t>mientras</a:t>
            </a:r>
            <a:r>
              <a:rPr lang="es-MX" sz="3200" dirty="0"/>
              <a:t> una expresión lógica es verdadera.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B1E688-FB65-4BA1-B24B-60623A95553E}"/>
              </a:ext>
            </a:extLst>
          </p:cNvPr>
          <p:cNvSpPr txBox="1"/>
          <p:nvPr/>
        </p:nvSpPr>
        <p:spPr>
          <a:xfrm>
            <a:off x="3696223" y="3709086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condición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i="1" dirty="0">
                <a:latin typeface="Consolas" panose="020B0609020204030204" pitchFamily="49" charset="0"/>
              </a:rPr>
              <a:t>&lt;bloque&gt;</a:t>
            </a:r>
            <a:endParaRPr lang="es-MX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3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42EA8-9109-4787-8ECD-437A8B28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05-01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B6FF9-1D14-47E1-999C-4CB2ED30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96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C6F3A-51C3-4F4A-AD07-BD9307D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05-02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C870F-BF81-41E8-A0EE-644EBD0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123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E758-2D6A-4B72-BE8E-A40CF4A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comunes de ciclo </a:t>
            </a:r>
            <a:r>
              <a:rPr lang="es-MX" i="1" dirty="0" err="1"/>
              <a:t>while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33CF7-CE00-4302-89E0-32F18CA2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 usar para hacer cuentas progresivas o regresivas: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34C5F-E40C-40AC-994B-C4FD2A5D29EC}"/>
              </a:ext>
            </a:extLst>
          </p:cNvPr>
          <p:cNvSpPr txBox="1"/>
          <p:nvPr/>
        </p:nvSpPr>
        <p:spPr>
          <a:xfrm>
            <a:off x="1255025" y="3093353"/>
            <a:ext cx="603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contador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10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i="1" dirty="0">
                <a:latin typeface="Consolas" panose="020B0609020204030204" pitchFamily="49" charset="0"/>
              </a:rPr>
              <a:t>&lt;bloque&gt;</a:t>
            </a:r>
          </a:p>
          <a:p>
            <a:r>
              <a:rPr lang="es-MX" sz="2800" i="1" dirty="0">
                <a:latin typeface="Consolas" panose="020B0609020204030204" pitchFamily="49" charset="0"/>
              </a:rPr>
              <a:t>	</a:t>
            </a:r>
            <a:r>
              <a:rPr lang="es-MX" sz="2800" dirty="0">
                <a:latin typeface="Consolas" panose="020B0609020204030204" pitchFamily="49" charset="0"/>
              </a:rPr>
              <a:t>contador = contador + 1</a:t>
            </a:r>
          </a:p>
        </p:txBody>
      </p:sp>
    </p:spTree>
    <p:extLst>
      <p:ext uri="{BB962C8B-B14F-4D97-AF65-F5344CB8AC3E}">
        <p14:creationId xmlns:p14="http://schemas.microsoft.com/office/powerpoint/2010/main" val="36374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E758-2D6A-4B72-BE8E-A40CF4A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comunes de ciclo </a:t>
            </a:r>
            <a:r>
              <a:rPr lang="es-MX" i="1" dirty="0" err="1"/>
              <a:t>while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33CF7-CE00-4302-89E0-32F18CA2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 usar para hacer cuentas progresivas o regresivas: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34C5F-E40C-40AC-994B-C4FD2A5D29EC}"/>
              </a:ext>
            </a:extLst>
          </p:cNvPr>
          <p:cNvSpPr txBox="1"/>
          <p:nvPr/>
        </p:nvSpPr>
        <p:spPr>
          <a:xfrm>
            <a:off x="1255025" y="3093353"/>
            <a:ext cx="603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contador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10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i="1" dirty="0">
                <a:latin typeface="Consolas" panose="020B0609020204030204" pitchFamily="49" charset="0"/>
              </a:rPr>
              <a:t>&lt;bloque&gt;</a:t>
            </a:r>
          </a:p>
          <a:p>
            <a:r>
              <a:rPr lang="es-MX" sz="2800" i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MX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contador +=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AF62CE-B27A-4543-854C-32EB6A51870C}"/>
              </a:ext>
            </a:extLst>
          </p:cNvPr>
          <p:cNvSpPr txBox="1"/>
          <p:nvPr/>
        </p:nvSpPr>
        <p:spPr>
          <a:xfrm>
            <a:off x="6570326" y="2958416"/>
            <a:ext cx="469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Tan común es este tipo de asignaciones:</a:t>
            </a:r>
          </a:p>
          <a:p>
            <a:r>
              <a:rPr lang="es-MX" dirty="0"/>
              <a:t>x = x + 1 </a:t>
            </a:r>
            <a:r>
              <a:rPr lang="es-MX" dirty="0">
                <a:sym typeface="Wingdings" panose="05000000000000000000" pitchFamily="2" charset="2"/>
              </a:rPr>
              <a:t> x += 1</a:t>
            </a:r>
            <a:endParaRPr lang="es-MX" dirty="0"/>
          </a:p>
          <a:p>
            <a:r>
              <a:rPr lang="es-MX" dirty="0"/>
              <a:t>x = x – 1 </a:t>
            </a:r>
            <a:r>
              <a:rPr lang="es-MX" dirty="0">
                <a:sym typeface="Wingdings" panose="05000000000000000000" pitchFamily="2" charset="2"/>
              </a:rPr>
              <a:t> x -= 1</a:t>
            </a:r>
            <a:endParaRPr lang="es-MX" dirty="0"/>
          </a:p>
          <a:p>
            <a:r>
              <a:rPr lang="es-MX" dirty="0"/>
              <a:t>x = x * 2 </a:t>
            </a:r>
            <a:r>
              <a:rPr lang="es-MX" dirty="0">
                <a:sym typeface="Wingdings" panose="05000000000000000000" pitchFamily="2" charset="2"/>
              </a:rPr>
              <a:t> x *= 2</a:t>
            </a:r>
            <a:endParaRPr lang="es-MX" dirty="0"/>
          </a:p>
          <a:p>
            <a:r>
              <a:rPr lang="es-MX" dirty="0"/>
              <a:t>x = x / 2 </a:t>
            </a:r>
            <a:r>
              <a:rPr lang="es-MX" dirty="0">
                <a:sym typeface="Wingdings" panose="05000000000000000000" pitchFamily="2" charset="2"/>
              </a:rPr>
              <a:t> x / =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71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25E30-D936-4B7A-AC59-13801891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05-03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3123B-392F-46E5-B588-ED2C279E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1222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1774</TotalTime>
  <Words>461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Tema de Office</vt:lpstr>
      <vt:lpstr>Sesión 5</vt:lpstr>
      <vt:lpstr>Iteración</vt:lpstr>
      <vt:lpstr>Presentación de PowerPoint</vt:lpstr>
      <vt:lpstr>Ciclos en programación</vt:lpstr>
      <vt:lpstr>Ejercicio 05-01</vt:lpstr>
      <vt:lpstr>Ejercicio 05-02</vt:lpstr>
      <vt:lpstr>Usos comunes de ciclo while</vt:lpstr>
      <vt:lpstr>Usos comunes de ciclo while</vt:lpstr>
      <vt:lpstr>Ejercicio 05-03</vt:lpstr>
      <vt:lpstr>Ciclos infinitos</vt:lpstr>
      <vt:lpstr>Ciclos infinitos</vt:lpstr>
      <vt:lpstr>Variables bandera</vt:lpstr>
      <vt:lpstr>Palabra reservada continue</vt:lpstr>
      <vt:lpstr>Ejercicio 05-05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19</cp:revision>
  <dcterms:created xsi:type="dcterms:W3CDTF">2020-04-02T20:32:56Z</dcterms:created>
  <dcterms:modified xsi:type="dcterms:W3CDTF">2020-04-07T00:00:09Z</dcterms:modified>
</cp:coreProperties>
</file>