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  <p:sldMasterId id="2147483660" r:id="rId2"/>
  </p:sldMasterIdLst>
  <p:notesMasterIdLst>
    <p:notesMasterId r:id="rId57"/>
  </p:notesMasterIdLst>
  <p:sldIdLst>
    <p:sldId id="376" r:id="rId3"/>
    <p:sldId id="275" r:id="rId4"/>
    <p:sldId id="630" r:id="rId5"/>
    <p:sldId id="631" r:id="rId6"/>
    <p:sldId id="632" r:id="rId7"/>
    <p:sldId id="633" r:id="rId8"/>
    <p:sldId id="634" r:id="rId9"/>
    <p:sldId id="635" r:id="rId10"/>
    <p:sldId id="636" r:id="rId11"/>
    <p:sldId id="637" r:id="rId12"/>
    <p:sldId id="638" r:id="rId13"/>
    <p:sldId id="639" r:id="rId14"/>
    <p:sldId id="640" r:id="rId15"/>
    <p:sldId id="641" r:id="rId16"/>
    <p:sldId id="642" r:id="rId17"/>
    <p:sldId id="643" r:id="rId18"/>
    <p:sldId id="644" r:id="rId19"/>
    <p:sldId id="605" r:id="rId20"/>
    <p:sldId id="611" r:id="rId21"/>
    <p:sldId id="613" r:id="rId22"/>
    <p:sldId id="614" r:id="rId23"/>
    <p:sldId id="615" r:id="rId24"/>
    <p:sldId id="616" r:id="rId25"/>
    <p:sldId id="617" r:id="rId26"/>
    <p:sldId id="618" r:id="rId27"/>
    <p:sldId id="619" r:id="rId28"/>
    <p:sldId id="621" r:id="rId29"/>
    <p:sldId id="624" r:id="rId30"/>
    <p:sldId id="622" r:id="rId31"/>
    <p:sldId id="620" r:id="rId32"/>
    <p:sldId id="625" r:id="rId33"/>
    <p:sldId id="626" r:id="rId34"/>
    <p:sldId id="627" r:id="rId35"/>
    <p:sldId id="623" r:id="rId36"/>
    <p:sldId id="628" r:id="rId37"/>
    <p:sldId id="629" r:id="rId38"/>
    <p:sldId id="645" r:id="rId39"/>
    <p:sldId id="259" r:id="rId40"/>
    <p:sldId id="646" r:id="rId41"/>
    <p:sldId id="647" r:id="rId42"/>
    <p:sldId id="649" r:id="rId43"/>
    <p:sldId id="650" r:id="rId44"/>
    <p:sldId id="651" r:id="rId45"/>
    <p:sldId id="271" r:id="rId46"/>
    <p:sldId id="655" r:id="rId47"/>
    <p:sldId id="272" r:id="rId48"/>
    <p:sldId id="653" r:id="rId49"/>
    <p:sldId id="652" r:id="rId50"/>
    <p:sldId id="654" r:id="rId51"/>
    <p:sldId id="656" r:id="rId52"/>
    <p:sldId id="657" r:id="rId53"/>
    <p:sldId id="658" r:id="rId54"/>
    <p:sldId id="267" r:id="rId55"/>
    <p:sldId id="659" r:id="rId56"/>
  </p:sldIdLst>
  <p:sldSz cx="9144000" cy="6858000" type="screen4x3"/>
  <p:notesSz cx="6858000" cy="9144000"/>
  <p:embeddedFontLst>
    <p:embeddedFont>
      <p:font typeface="ALS Schlange sans" panose="02000506000000020004" pitchFamily="50" charset="-52"/>
      <p:regular r:id="rId58"/>
      <p:bold r:id="rId59"/>
    </p:embeddedFont>
  </p:embeddedFontLst>
  <p:defaultTextStyle>
    <a:defPPr>
      <a:defRPr lang="e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B98"/>
    <a:srgbClr val="858585"/>
    <a:srgbClr val="8798D5"/>
    <a:srgbClr val="A8B4E0"/>
    <a:srgbClr val="687DCA"/>
    <a:srgbClr val="3F549D"/>
    <a:srgbClr val="E30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8642" autoAdjust="0"/>
  </p:normalViewPr>
  <p:slideViewPr>
    <p:cSldViewPr>
      <p:cViewPr varScale="1">
        <p:scale>
          <a:sx n="73" d="100"/>
          <a:sy n="73" d="100"/>
        </p:scale>
        <p:origin x="176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1.fntdata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2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A8D0046-E4BC-4DE3-9BB7-8212371BEA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673B3D-FA4D-4081-8482-328BBB9D609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45F0224-A91B-4F4C-B0F6-4144D59D672C}" type="datetimeFigureOut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21DB1B07-CE47-4181-B16C-3ABBFD2BCF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509DCE0B-F9F6-4D08-A755-794E4E974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" noProof="0"/>
              <a:t>Sample text</a:t>
            </a:r>
          </a:p>
          <a:p>
            <a:pPr lvl="1"/>
            <a:r>
              <a:rPr lang="en" noProof="0"/>
              <a:t>Second level</a:t>
            </a:r>
          </a:p>
          <a:p>
            <a:pPr lvl="2"/>
            <a:r>
              <a:rPr lang="en" noProof="0"/>
              <a:t>Third level</a:t>
            </a:r>
          </a:p>
          <a:p>
            <a:pPr lvl="3"/>
            <a:r>
              <a:rPr lang="en" noProof="0"/>
              <a:t>Fourth level</a:t>
            </a:r>
          </a:p>
          <a:p>
            <a:pPr lvl="4"/>
            <a:r>
              <a:rPr lang="en" noProof="0"/>
              <a:t>Fifth level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D8E87D-9B60-48EE-B788-A187A9C472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5D6F6C-1A24-468C-B5AA-FF1BD796F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692BEF8-93B0-421E-9355-265A391CD0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>
            <a:extLst>
              <a:ext uri="{FF2B5EF4-FFF2-40B4-BE49-F238E27FC236}">
                <a16:creationId xmlns:a16="http://schemas.microsoft.com/office/drawing/2014/main" id="{08A20434-4E66-4562-84DF-3DABAB30AF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Заметки 2">
            <a:extLst>
              <a:ext uri="{FF2B5EF4-FFF2-40B4-BE49-F238E27FC236}">
                <a16:creationId xmlns:a16="http://schemas.microsoft.com/office/drawing/2014/main" id="{DD65A1F0-CCF6-45BC-85B3-11C1B7F05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5124" name="Номер слайда 3">
            <a:extLst>
              <a:ext uri="{FF2B5EF4-FFF2-40B4-BE49-F238E27FC236}">
                <a16:creationId xmlns:a16="http://schemas.microsoft.com/office/drawing/2014/main" id="{F391B3CE-CECA-42FE-90FB-037A4F76F6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81FB3D-C7B4-445E-8BBF-B088BFCD5045}" type="slidenum">
              <a:rPr lang="ru-RU" altLang="ru-RU"/>
              <a:pPr/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56633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50150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12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7330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Образ слайда 1">
            <a:extLst>
              <a:ext uri="{FF2B5EF4-FFF2-40B4-BE49-F238E27FC236}">
                <a16:creationId xmlns:a16="http://schemas.microsoft.com/office/drawing/2014/main" id="{4DA82757-53DB-4EEA-87D4-1282F617C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Заметки 2">
            <a:extLst>
              <a:ext uri="{FF2B5EF4-FFF2-40B4-BE49-F238E27FC236}">
                <a16:creationId xmlns:a16="http://schemas.microsoft.com/office/drawing/2014/main" id="{5644539A-67B1-4BE8-9DEB-B3E1DC968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9220" name="Номер слайда 3">
            <a:extLst>
              <a:ext uri="{FF2B5EF4-FFF2-40B4-BE49-F238E27FC236}">
                <a16:creationId xmlns:a16="http://schemas.microsoft.com/office/drawing/2014/main" id="{9CE666EE-23BA-482B-A85E-FBF0650A38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5BE64A-E9D6-49F6-9505-5C89A9E1DBD0}" type="slidenum">
              <a:rPr lang="ru-RU" altLang="ru-RU"/>
              <a:pPr/>
              <a:t>13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468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14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0316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15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90697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16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10398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17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76023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Образ слайда 1">
            <a:extLst>
              <a:ext uri="{FF2B5EF4-FFF2-40B4-BE49-F238E27FC236}">
                <a16:creationId xmlns:a16="http://schemas.microsoft.com/office/drawing/2014/main" id="{4DA82757-53DB-4EEA-87D4-1282F617C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Заметки 2">
            <a:extLst>
              <a:ext uri="{FF2B5EF4-FFF2-40B4-BE49-F238E27FC236}">
                <a16:creationId xmlns:a16="http://schemas.microsoft.com/office/drawing/2014/main" id="{5644539A-67B1-4BE8-9DEB-B3E1DC968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9220" name="Номер слайда 3">
            <a:extLst>
              <a:ext uri="{FF2B5EF4-FFF2-40B4-BE49-F238E27FC236}">
                <a16:creationId xmlns:a16="http://schemas.microsoft.com/office/drawing/2014/main" id="{9CE666EE-23BA-482B-A85E-FBF0650A38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5BE64A-E9D6-49F6-9505-5C89A9E1DBD0}" type="slidenum">
              <a:rPr lang="ru-RU" altLang="ru-RU"/>
              <a:pPr/>
              <a:t>18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57471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19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281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Образ слайда 1">
            <a:extLst>
              <a:ext uri="{FF2B5EF4-FFF2-40B4-BE49-F238E27FC236}">
                <a16:creationId xmlns:a16="http://schemas.microsoft.com/office/drawing/2014/main" id="{C6D1A309-2566-4924-B40A-FF75DEFABF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Заметки 2">
            <a:extLst>
              <a:ext uri="{FF2B5EF4-FFF2-40B4-BE49-F238E27FC236}">
                <a16:creationId xmlns:a16="http://schemas.microsoft.com/office/drawing/2014/main" id="{3424DCA5-5BDF-436D-B003-C14C01CB2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/>
          </a:p>
        </p:txBody>
      </p:sp>
      <p:sp>
        <p:nvSpPr>
          <p:cNvPr id="7172" name="Номер слайда 3">
            <a:extLst>
              <a:ext uri="{FF2B5EF4-FFF2-40B4-BE49-F238E27FC236}">
                <a16:creationId xmlns:a16="http://schemas.microsoft.com/office/drawing/2014/main" id="{C0192D86-5705-4B97-914F-274D6CCB41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D064421-E06A-4C49-A5A1-0763DFBBFEBB}" type="slidenum">
              <a:rPr lang="ru-RU" altLang="ru-RU"/>
              <a:pPr/>
              <a:t>2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20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2311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21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13773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22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4771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23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11095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24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11263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25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74024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26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90626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27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35922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28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0001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29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4944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Образ слайда 1">
            <a:extLst>
              <a:ext uri="{FF2B5EF4-FFF2-40B4-BE49-F238E27FC236}">
                <a16:creationId xmlns:a16="http://schemas.microsoft.com/office/drawing/2014/main" id="{4DA82757-53DB-4EEA-87D4-1282F617C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Заметки 2">
            <a:extLst>
              <a:ext uri="{FF2B5EF4-FFF2-40B4-BE49-F238E27FC236}">
                <a16:creationId xmlns:a16="http://schemas.microsoft.com/office/drawing/2014/main" id="{5644539A-67B1-4BE8-9DEB-B3E1DC968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9220" name="Номер слайда 3">
            <a:extLst>
              <a:ext uri="{FF2B5EF4-FFF2-40B4-BE49-F238E27FC236}">
                <a16:creationId xmlns:a16="http://schemas.microsoft.com/office/drawing/2014/main" id="{9CE666EE-23BA-482B-A85E-FBF0650A38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5BE64A-E9D6-49F6-9505-5C89A9E1DBD0}" type="slidenum">
              <a:rPr lang="ru-RU" altLang="ru-RU"/>
              <a:pPr/>
              <a:t>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51751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30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03742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31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802086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32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266191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33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19983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endParaRPr lang="ru-RU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34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354910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35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429264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36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09776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Образ слайда 1">
            <a:extLst>
              <a:ext uri="{FF2B5EF4-FFF2-40B4-BE49-F238E27FC236}">
                <a16:creationId xmlns:a16="http://schemas.microsoft.com/office/drawing/2014/main" id="{4DA82757-53DB-4EEA-87D4-1282F617C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Заметки 2">
            <a:extLst>
              <a:ext uri="{FF2B5EF4-FFF2-40B4-BE49-F238E27FC236}">
                <a16:creationId xmlns:a16="http://schemas.microsoft.com/office/drawing/2014/main" id="{5644539A-67B1-4BE8-9DEB-B3E1DC968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9220" name="Номер слайда 3">
            <a:extLst>
              <a:ext uri="{FF2B5EF4-FFF2-40B4-BE49-F238E27FC236}">
                <a16:creationId xmlns:a16="http://schemas.microsoft.com/office/drawing/2014/main" id="{9CE666EE-23BA-482B-A85E-FBF0650A38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5BE64A-E9D6-49F6-9505-5C89A9E1DBD0}" type="slidenum">
              <a:rPr lang="ru-RU" altLang="ru-RU"/>
              <a:pPr/>
              <a:t>37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721672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92BEF8-93B0-421E-9355-265A391CD028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7930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92BEF8-93B0-421E-9355-265A391CD028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4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73808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54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0346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69856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526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7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40814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4882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раз слайда 1">
            <a:extLst>
              <a:ext uri="{FF2B5EF4-FFF2-40B4-BE49-F238E27FC236}">
                <a16:creationId xmlns:a16="http://schemas.microsoft.com/office/drawing/2014/main" id="{4F381E98-DD20-47A9-9B57-2752552D3D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Заметки 2">
            <a:extLst>
              <a:ext uri="{FF2B5EF4-FFF2-40B4-BE49-F238E27FC236}">
                <a16:creationId xmlns:a16="http://schemas.microsoft.com/office/drawing/2014/main" id="{9CBC390B-534B-4898-894F-3DBEDAB7B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dirty="0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168AFC60-6682-4B11-A45C-8450A9CE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50D99D-FC8B-4D1D-BF7C-B803B3314116}" type="slidenum">
              <a:rPr lang="ru-RU" altLang="ru-RU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5979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2F1E24-FF6F-4186-8873-04253D3A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0A0A3-A0A2-4074-A81D-B60FF6AD9801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A5F586-BE19-4C89-AA4B-DE053999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12D50F-2AEA-48CB-8CB7-ED1AD041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096D9-9E21-4173-9384-DD3353E1C0A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555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1425A3-8583-4627-91AB-79F28653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5F2BD-D26C-4F94-8F9F-BF9028C4849D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049A94-8556-4297-BA1B-CD98335A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DFC786-9A8C-4224-BA6F-607F4479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71AC6-46A5-4078-943A-0218C47E8FF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43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D9891F-F6FE-4947-A7E3-1AD2BA08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47128-D273-4751-B50C-A290D36C87C8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80F6FE-A957-416F-BE29-2A2C795C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FB1EA6-61F1-4BA4-9B55-765C4B8E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A12F5-B2BA-4204-8978-4ECDCE033CC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95747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5BB55C-0183-45B7-9152-A1056356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A724D-FD90-44C0-8A26-74FC40245C19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DD2450-4A26-4D3A-8F15-256CB787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425B2A-0A9A-4E28-952A-6C54C5C9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40385-56F1-4A10-BE2D-286A7C2CC8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35036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BE5761-B8A9-4648-97BF-FB5F9D30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2366D-A8AD-4F48-A99E-848931D2D503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70FC22-121C-494A-8DAF-680E4A46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BD52C2-24CA-4985-A5B4-30A5027C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45DF1-7024-4F7C-B935-A2FEBC4CDD9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3204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2C8107-AE83-4188-83CD-AEE0CDB6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74946-E880-46B6-926C-6FAB82D4D9E1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D1312B-E44F-4078-B378-E5AE83FB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9CC948-47BE-42B0-A5DC-70F167EE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14168-23CF-4E49-AA03-719643BF497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51580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8FB6827-6275-4373-AD0E-80BEDF7C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E750B-3879-48FF-A3C2-FCAA4DD11562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4E308D92-F38E-4559-9E3D-BA0C6A29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3B983650-342B-4155-B336-244B3DDB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57EF4-E993-42C0-9CF7-ADC690F499B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469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A18D66BF-3C80-4359-BA8C-041CEB38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39CEF-EC06-414D-B48F-0132FBD6E071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27A417E4-A9CC-4C06-9FF4-51FED563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7F44C57F-EECA-48DB-AA94-EF0A32FC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40D35-C8F6-4F59-AC12-CE8C2C0C2E4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4751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034C1328-7C98-4988-8D29-10FCEA71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17970-B65B-4E7D-9E2A-99F763E027E9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F05CB743-1039-4562-AAA1-AFA6D8150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4918EFA-A230-412F-BDE1-A9E08535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170DA-0908-4BC4-BBDA-41AE00F4171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8709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38E3B934-2C45-4446-B82D-959D9B68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954E8-9B5E-489B-BCBC-AC91B8770850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55D2E8FD-2022-4A22-AA8A-5D5EC0BF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2D08FB4-F226-4BF6-B927-4D78F3B8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51780-0E50-4803-A0B9-07DFA3DAE8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27711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6EFD513F-8577-4397-A890-7506469B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F1420-4A3C-46B6-9C32-112934E10CC0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C3D1F8DB-2A12-41BB-8251-E29DEF9C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79DC0A4A-485F-45B5-A304-BC8986BA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85D42-90AE-4400-A7BB-CA7B01CE980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00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A189B0-25AF-48C9-8B30-CD1B88EE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C8374-D8D9-416C-BE57-E7F787136D56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D80A9-07A2-43BA-9707-6D966853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603595-0F3F-4919-8DD6-126EDFBE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21E17-28CA-4C27-B680-58584F47AA8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2827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0B7A8512-6C1E-4D3F-9279-AF1D28C4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A6800-D3EA-4E3D-BBD2-D84E99A42780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0CB2D5A5-12C2-489F-8D3A-5B9D7FC4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1717BFB8-6E09-45CE-82D8-5FDED06B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341AB-3ABA-4C8A-B93E-959FE5D630D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03622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59CB3-8B54-4D32-9409-9BBCF70B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718D8-D511-44E1-8DD5-4B9A09647870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6CAE47-0C59-4280-B570-CE7D97E7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C37DAC-5F67-42C9-8E6E-9E58270F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B6024-72FD-4CBE-819F-20B706F437D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17520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9E7E27-CBA8-427D-96AE-13C76DBB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14EB9-4F76-42E4-98E6-8F0C80260F4F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1C277-5FC0-45EA-9F31-F6E3C358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0BB43C-2539-4898-994E-55DD07AE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5AB08-E0CD-4FD6-BA86-E1686A50E4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117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7E245-2AA1-436F-9907-CE7F5FFF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0828D-D386-48F0-85EF-ECD14C40578D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DC648-BD5B-48BF-83FE-F18FA483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3598C8-B24E-4DBB-9954-F00A8223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E268F-7580-4A76-A52D-EDDE8452014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0605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C246F4C7-E740-4D93-8B1D-EDB953C4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762FE-E4B8-49AE-B34D-BBF885690BF0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C744AEA8-EAA7-4429-8353-D5232A20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C297F2D3-FBA1-44FD-BC34-646183EA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29E97-4F73-425F-874F-BF780BDA141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497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C9B758C3-0393-41E9-9AEA-912E0B82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D917A-6E8B-4148-A508-A79A6CF7A159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5797F4C3-F8AC-4EA1-9B8A-2C79A92E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6962632A-105F-482C-ABEB-17D28103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E8FCD-B152-4EAA-B19F-9D05C2D7912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053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98570552-6D0C-4CFF-AF9C-7EDAFEC2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84500-9BEB-451C-AB1F-DB50E8038666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663F985E-F11F-4C95-9734-E94A394B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7F317D68-BF1D-4878-993C-4B4E4F51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B3F95-E799-4F54-ADA0-A130B6128A0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8755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FE4318C5-C016-4455-8111-D81D32CA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F46C5-0AC3-4B96-BFBA-B929203F4EAD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6936FD7D-479A-4D6C-9505-ED72E373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E9709B9B-39E5-4C85-95F0-D4DB5D71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5139B-4059-48D1-8332-F03E0EF8C8D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9283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A0F22E60-A2DF-4E11-97A2-F2323D24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B05D5-D420-4FE7-8785-BAECD22ED7FA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B9FE2480-356A-4933-805E-9F3029BA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88D78312-9473-4D8E-AA1D-8CF776A8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68A7D-D8FF-4F10-B339-778EC560F18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9831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B64E06BA-C729-4E48-B884-2E8FDE5B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27EE9-AB14-4DB8-9B48-48E9891BD6A9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BFC5673D-8746-47B7-8196-F49F2F70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7DF944DA-8709-4573-93D5-789E6349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80B63-D545-49E8-A4A4-E95EA5CEC86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873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89BF8B30-A7D7-4D7E-9192-44F3A451984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" altLang="ru-RU"/>
              <a:t>Header Sample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A8159E1F-4BE8-46F7-9052-0A438C7154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" altLang="ru-RU"/>
              <a:t>Sample text</a:t>
            </a:r>
          </a:p>
          <a:p>
            <a:pPr lvl="1"/>
            <a:r>
              <a:rPr lang="en" altLang="ru-RU"/>
              <a:t>Second level</a:t>
            </a:r>
          </a:p>
          <a:p>
            <a:pPr lvl="2"/>
            <a:r>
              <a:rPr lang="en" altLang="ru-RU"/>
              <a:t>Third level</a:t>
            </a:r>
          </a:p>
          <a:p>
            <a:pPr lvl="3"/>
            <a:r>
              <a:rPr lang="en" altLang="ru-RU"/>
              <a:t>Fourth level</a:t>
            </a:r>
          </a:p>
          <a:p>
            <a:pPr lvl="4"/>
            <a:r>
              <a:rPr lang="en" altLang="ru-RU"/>
              <a:t>Fifth level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A69B4A-FC4C-4CCC-8F90-F53CA3B9C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5135EB7-9E2F-45D8-9AC3-5A0336237D76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A104FA-1DC5-4010-ADE7-F708249C8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E0AD65-EEC7-40ED-A84C-9EEE0AC3A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747F838-4D2C-420A-83C3-5100EEE3D5F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S Schlange sans" panose="02000506030000020004" pitchFamily="50" charset="-5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S Schlange sans" panose="02000506030000020004" pitchFamily="50" charset="-5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S Schlange sans" panose="02000506030000020004" pitchFamily="50" charset="-5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S Schlange sans" panose="02000506030000020004" pitchFamily="50" charset="-5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>
            <a:extLst>
              <a:ext uri="{FF2B5EF4-FFF2-40B4-BE49-F238E27FC236}">
                <a16:creationId xmlns:a16="http://schemas.microsoft.com/office/drawing/2014/main" id="{13FFDB42-71C9-4011-920A-013F06B8BA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" altLang="ru-RU"/>
              <a:t>Header Sample</a:t>
            </a:r>
          </a:p>
        </p:txBody>
      </p:sp>
      <p:sp>
        <p:nvSpPr>
          <p:cNvPr id="2051" name="Текст 2">
            <a:extLst>
              <a:ext uri="{FF2B5EF4-FFF2-40B4-BE49-F238E27FC236}">
                <a16:creationId xmlns:a16="http://schemas.microsoft.com/office/drawing/2014/main" id="{827EE137-223F-4EE0-847E-1D386AF0A8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" altLang="ru-RU"/>
              <a:t>Sample text</a:t>
            </a:r>
          </a:p>
          <a:p>
            <a:pPr lvl="1"/>
            <a:r>
              <a:rPr lang="en" altLang="ru-RU"/>
              <a:t>Second level</a:t>
            </a:r>
          </a:p>
          <a:p>
            <a:pPr lvl="2"/>
            <a:r>
              <a:rPr lang="en" altLang="ru-RU"/>
              <a:t>Third level</a:t>
            </a:r>
          </a:p>
          <a:p>
            <a:pPr lvl="3"/>
            <a:r>
              <a:rPr lang="en" altLang="ru-RU"/>
              <a:t>Fourth level</a:t>
            </a:r>
          </a:p>
          <a:p>
            <a:pPr lvl="4"/>
            <a:r>
              <a:rPr lang="en" altLang="ru-RU"/>
              <a:t>Fifth level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E4F846-E578-4529-9A4C-74DA27DB5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0855A7D-70C7-4BB3-9F08-2B458D24FE00}" type="datetime1">
              <a:rPr lang="ru-RU"/>
              <a:pPr>
                <a:defRPr/>
              </a:pPr>
              <a:t>23.03.2025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780DA-6847-4E64-93CA-B3DA9AAE7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4D48DC-0BCD-4B3E-AA83-194DBA8DA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3A38243-A950-4A13-8031-A7E5F6D2AE9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S Schlange sans" panose="02000506030000020004" pitchFamily="50" charset="-5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S Schlange sans" panose="02000506030000020004" pitchFamily="50" charset="-5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S Schlange sans" panose="02000506030000020004" pitchFamily="50" charset="-5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S Schlange sans" panose="02000506030000020004" pitchFamily="50" charset="-5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4.png"/><Relationship Id="rId7" Type="http://schemas.openxmlformats.org/officeDocument/2006/relationships/image" Target="../media/image1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5.wmf"/><Relationship Id="rId3" Type="http://schemas.openxmlformats.org/officeDocument/2006/relationships/image" Target="../media/image20.png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3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9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8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7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9.wmf"/><Relationship Id="rId5" Type="http://schemas.openxmlformats.org/officeDocument/2006/relationships/image" Target="../media/image35.png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40.png"/><Relationship Id="rId7" Type="http://schemas.openxmlformats.org/officeDocument/2006/relationships/image" Target="../media/image42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5.bin"/><Relationship Id="rId7" Type="http://schemas.openxmlformats.org/officeDocument/2006/relationships/image" Target="../media/image4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8.wmf"/><Relationship Id="rId5" Type="http://schemas.openxmlformats.org/officeDocument/2006/relationships/image" Target="../media/image45.png"/><Relationship Id="rId10" Type="http://schemas.openxmlformats.org/officeDocument/2006/relationships/oleObject" Target="../embeddings/oleObject38.bin"/><Relationship Id="rId4" Type="http://schemas.openxmlformats.org/officeDocument/2006/relationships/image" Target="../media/image44.wmf"/><Relationship Id="rId9" Type="http://schemas.openxmlformats.org/officeDocument/2006/relationships/image" Target="../media/image4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41.bin"/><Relationship Id="rId7" Type="http://schemas.openxmlformats.org/officeDocument/2006/relationships/image" Target="../media/image56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55.png"/><Relationship Id="rId4" Type="http://schemas.openxmlformats.org/officeDocument/2006/relationships/image" Target="../media/image54.wmf"/><Relationship Id="rId9" Type="http://schemas.openxmlformats.org/officeDocument/2006/relationships/image" Target="../media/image5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image" Target="../media/image59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55.png"/><Relationship Id="rId4" Type="http://schemas.openxmlformats.org/officeDocument/2006/relationships/image" Target="../media/image5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7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1.wmf"/><Relationship Id="rId9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1.wmf"/><Relationship Id="rId9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4.wmf"/><Relationship Id="rId9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oleObject" Target="../embeddings/oleObject53.bin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7.wmf"/><Relationship Id="rId9" Type="http://schemas.openxmlformats.org/officeDocument/2006/relationships/image" Target="../media/image7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74.wmf"/><Relationship Id="rId9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81.wmf"/><Relationship Id="rId3" Type="http://schemas.openxmlformats.org/officeDocument/2006/relationships/oleObject" Target="../embeddings/oleObject61.bin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65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80.wmf"/><Relationship Id="rId5" Type="http://schemas.openxmlformats.org/officeDocument/2006/relationships/image" Target="../media/image69.png"/><Relationship Id="rId10" Type="http://schemas.openxmlformats.org/officeDocument/2006/relationships/oleObject" Target="../embeddings/oleObject64.bin"/><Relationship Id="rId4" Type="http://schemas.openxmlformats.org/officeDocument/2006/relationships/image" Target="../media/image77.wmf"/><Relationship Id="rId9" Type="http://schemas.openxmlformats.org/officeDocument/2006/relationships/image" Target="../media/image79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6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86.wmf"/><Relationship Id="rId4" Type="http://schemas.openxmlformats.org/officeDocument/2006/relationships/oleObject" Target="../embeddings/oleObject68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image" Target="../media/image85.wmf"/><Relationship Id="rId7" Type="http://schemas.openxmlformats.org/officeDocument/2006/relationships/image" Target="../media/image88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86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8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image" Target="../media/image85.wmf"/><Relationship Id="rId7" Type="http://schemas.openxmlformats.org/officeDocument/2006/relationships/image" Target="../media/image88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90.wmf"/><Relationship Id="rId5" Type="http://schemas.openxmlformats.org/officeDocument/2006/relationships/image" Target="../media/image86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8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9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7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98.wmf"/><Relationship Id="rId7" Type="http://schemas.openxmlformats.org/officeDocument/2006/relationships/image" Target="../media/image100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8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02.wmf"/><Relationship Id="rId7" Type="http://schemas.openxmlformats.org/officeDocument/2006/relationships/image" Target="../media/image100.w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8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image" Target="../media/image105.wmf"/><Relationship Id="rId7" Type="http://schemas.openxmlformats.org/officeDocument/2006/relationships/image" Target="../media/image107.w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109.wmf"/><Relationship Id="rId5" Type="http://schemas.openxmlformats.org/officeDocument/2006/relationships/image" Target="../media/image106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108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image" Target="../media/image110.wmf"/><Relationship Id="rId7" Type="http://schemas.openxmlformats.org/officeDocument/2006/relationships/image" Target="../media/image111.w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11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95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image" Target="../media/image116.wmf"/><Relationship Id="rId7" Type="http://schemas.openxmlformats.org/officeDocument/2006/relationships/image" Target="../media/image118.wmf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11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oleObject" Target="../embeddings/oleObject35.bin"/><Relationship Id="rId7" Type="http://schemas.openxmlformats.org/officeDocument/2006/relationships/image" Target="../media/image48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5.png"/><Relationship Id="rId4" Type="http://schemas.openxmlformats.org/officeDocument/2006/relationships/image" Target="../media/image44.wmf"/><Relationship Id="rId9" Type="http://schemas.openxmlformats.org/officeDocument/2006/relationships/image" Target="../media/image1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0.wmf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4.png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>
            <a:extLst>
              <a:ext uri="{FF2B5EF4-FFF2-40B4-BE49-F238E27FC236}">
                <a16:creationId xmlns:a16="http://schemas.microsoft.com/office/drawing/2014/main" id="{F32F92FF-D0D3-41F9-AC9C-63D81D085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388" y="2924175"/>
            <a:ext cx="8531225" cy="1512888"/>
          </a:xfrm>
        </p:spPr>
        <p:txBody>
          <a:bodyPr/>
          <a:lstStyle/>
          <a:p>
            <a:r>
              <a:rPr lang="en-US" altLang="ru-RU" sz="3300" dirty="0">
                <a:solidFill>
                  <a:schemeClr val="tx2"/>
                </a:solidFill>
              </a:rPr>
              <a:t>Actuator based on synchronous motor drive</a:t>
            </a:r>
            <a:endParaRPr lang="en" altLang="ru-RU" sz="3300" dirty="0">
              <a:solidFill>
                <a:schemeClr val="tx2"/>
              </a:solidFill>
            </a:endParaRPr>
          </a:p>
        </p:txBody>
      </p:sp>
      <p:sp>
        <p:nvSpPr>
          <p:cNvPr id="4099" name="Подзаголовок 2">
            <a:extLst>
              <a:ext uri="{FF2B5EF4-FFF2-40B4-BE49-F238E27FC236}">
                <a16:creationId xmlns:a16="http://schemas.microsoft.com/office/drawing/2014/main" id="{77636253-6033-43FA-BFB5-A5C546D1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13325"/>
            <a:ext cx="85359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" altLang="ru-RU" sz="2800" dirty="0">
                <a:solidFill>
                  <a:schemeClr val="tx2"/>
                </a:solidFill>
                <a:latin typeface="ALS Schlange sans" panose="02000506030000020004" pitchFamily="50" charset="-52"/>
                <a:cs typeface="Times New Roman" panose="02020603050405020304" pitchFamily="18" charset="0"/>
              </a:rPr>
              <a:t>Sergey Lovlin , </a:t>
            </a:r>
            <a:r>
              <a:rPr lang="en-US" altLang="ru-RU" sz="2800" dirty="0">
                <a:solidFill>
                  <a:schemeClr val="tx2"/>
                </a:solidFill>
                <a:latin typeface="ALS Schlange sans" panose="02000506030000020004" pitchFamily="50" charset="-52"/>
                <a:cs typeface="Times New Roman" panose="02020603050405020304" pitchFamily="18" charset="0"/>
              </a:rPr>
              <a:t>Dmitriy </a:t>
            </a:r>
            <a:r>
              <a:rPr lang="en-US" altLang="ru-RU" sz="2800" dirty="0" err="1">
                <a:solidFill>
                  <a:schemeClr val="tx2"/>
                </a:solidFill>
                <a:latin typeface="ALS Schlange sans" panose="02000506030000020004" pitchFamily="50" charset="-52"/>
                <a:cs typeface="Times New Roman" panose="02020603050405020304" pitchFamily="18" charset="0"/>
              </a:rPr>
              <a:t>Lukichev</a:t>
            </a:r>
            <a:r>
              <a:rPr lang="en-US" altLang="ru-RU" sz="2800" dirty="0">
                <a:solidFill>
                  <a:schemeClr val="tx2"/>
                </a:solidFill>
                <a:latin typeface="ALS Schlange sans" panose="02000506030000020004" pitchFamily="50" charset="-52"/>
                <a:cs typeface="Times New Roman" panose="02020603050405020304" pitchFamily="18" charset="0"/>
              </a:rPr>
              <a:t>,</a:t>
            </a:r>
            <a:br>
              <a:rPr lang="en-US" altLang="ru-RU" sz="2800" dirty="0">
                <a:solidFill>
                  <a:schemeClr val="tx2"/>
                </a:solidFill>
                <a:latin typeface="ALS Schlange sans" panose="02000506030000020004" pitchFamily="50" charset="-52"/>
                <a:cs typeface="Times New Roman" panose="02020603050405020304" pitchFamily="18" charset="0"/>
              </a:rPr>
            </a:br>
            <a:r>
              <a:rPr lang="en-US" altLang="ru-RU" sz="2800" dirty="0">
                <a:solidFill>
                  <a:schemeClr val="tx2"/>
                </a:solidFill>
                <a:latin typeface="ALS Schlange sans" panose="02000506030000020004" pitchFamily="50" charset="-52"/>
                <a:cs typeface="Times New Roman" panose="02020603050405020304" pitchFamily="18" charset="0"/>
              </a:rPr>
              <a:t>Nikolay Polyakov</a:t>
            </a:r>
            <a:endParaRPr lang="ru-RU" altLang="ru-RU" sz="2800" dirty="0">
              <a:solidFill>
                <a:schemeClr val="tx2"/>
              </a:solidFill>
              <a:latin typeface="ALS Schlange sans" panose="02000506030000020004" pitchFamily="50" charset="-52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0C10E35-9A2D-47F7-B490-4F9C21557A3A}"/>
              </a:ext>
            </a:extLst>
          </p:cNvPr>
          <p:cNvCxnSpPr/>
          <p:nvPr/>
        </p:nvCxnSpPr>
        <p:spPr>
          <a:xfrm>
            <a:off x="0" y="4797425"/>
            <a:ext cx="9144000" cy="0"/>
          </a:xfrm>
          <a:prstGeom prst="line">
            <a:avLst/>
          </a:prstGeom>
          <a:ln>
            <a:solidFill>
              <a:srgbClr val="354B98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02" name="Прямоугольник 5">
            <a:extLst>
              <a:ext uri="{FF2B5EF4-FFF2-40B4-BE49-F238E27FC236}">
                <a16:creationId xmlns:a16="http://schemas.microsoft.com/office/drawing/2014/main" id="{486525F8-8871-48CA-A2AE-E2936E2B1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6278563"/>
            <a:ext cx="75977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LS Schlange sans" panose="02000506030000020004" pitchFamily="50" charset="-5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" altLang="ru-RU" sz="1500" dirty="0">
                <a:solidFill>
                  <a:schemeClr val="tx2"/>
                </a:solidFill>
                <a:cs typeface="Times New Roman" panose="02020603050405020304" pitchFamily="18" charset="0"/>
              </a:rPr>
              <a:t>Faculty of Control Systems and Industrial Robotics , ITMO University , Saint Petersburg</a:t>
            </a:r>
          </a:p>
        </p:txBody>
      </p:sp>
      <p:pic>
        <p:nvPicPr>
          <p:cNvPr id="145410" name="Picture 2" descr="Университет ИТМО — Википедия">
            <a:extLst>
              <a:ext uri="{FF2B5EF4-FFF2-40B4-BE49-F238E27FC236}">
                <a16:creationId xmlns:a16="http://schemas.microsoft.com/office/drawing/2014/main" id="{730526D6-59DE-45D7-82D8-4A18505AF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62" y="116632"/>
            <a:ext cx="4345076" cy="307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of a synchronous motor in a rotating coordinate system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A258EB-1052-92A7-0CD2-39D527305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239" y="1345821"/>
            <a:ext cx="4486665" cy="2737110"/>
          </a:xfrm>
          <a:prstGeom prst="rect">
            <a:avLst/>
          </a:prstGeom>
        </p:spPr>
      </p:pic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96387364-CE78-0CC7-B2FC-0B79B5F3B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239178"/>
              </p:ext>
            </p:extLst>
          </p:nvPr>
        </p:nvGraphicFramePr>
        <p:xfrm>
          <a:off x="864096" y="1345821"/>
          <a:ext cx="13747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672840" progId="Equation.DSMT4">
                  <p:embed/>
                </p:oleObj>
              </mc:Choice>
              <mc:Fallback>
                <p:oleObj name="Equation" r:id="rId4" imgW="1371600" imgH="67284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D32FFE4E-2BC9-13D6-FC0B-5E8C93A432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096" y="1345821"/>
                        <a:ext cx="1374775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83315F88-1473-F574-B48D-C334A5493F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335303"/>
              </p:ext>
            </p:extLst>
          </p:nvPr>
        </p:nvGraphicFramePr>
        <p:xfrm>
          <a:off x="668832" y="4325481"/>
          <a:ext cx="49291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14720" imgH="774360" progId="Equation.DSMT4">
                  <p:embed/>
                </p:oleObj>
              </mc:Choice>
              <mc:Fallback>
                <p:oleObj name="Equation" r:id="rId6" imgW="4914720" imgH="77436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D32FFE4E-2BC9-13D6-FC0B-5E8C93A432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32" y="4325481"/>
                        <a:ext cx="4929188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B709909-3DFE-DA6C-91E7-43D92EF9A470}"/>
              </a:ext>
            </a:extLst>
          </p:cNvPr>
          <p:cNvSpPr/>
          <p:nvPr/>
        </p:nvSpPr>
        <p:spPr>
          <a:xfrm>
            <a:off x="1712440" y="4244541"/>
            <a:ext cx="1440160" cy="93657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9ED5A-A9AD-1CE4-5ED8-25DDF0E69FBA}"/>
              </a:ext>
            </a:extLst>
          </p:cNvPr>
          <p:cNvSpPr txBox="1"/>
          <p:nvPr/>
        </p:nvSpPr>
        <p:spPr>
          <a:xfrm>
            <a:off x="1424408" y="5213980"/>
            <a:ext cx="1990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torque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alt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E35185-5098-6643-8AE7-F4DF64EAC6A0}"/>
              </a:ext>
            </a:extLst>
          </p:cNvPr>
          <p:cNvSpPr txBox="1"/>
          <p:nvPr/>
        </p:nvSpPr>
        <p:spPr>
          <a:xfrm>
            <a:off x="3512640" y="5115254"/>
            <a:ext cx="2520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torque of a salient-pole motor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alt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0A3975E4-B90D-6E52-0AF2-822F1D5BAA27}"/>
              </a:ext>
            </a:extLst>
          </p:cNvPr>
          <p:cNvSpPr/>
          <p:nvPr/>
        </p:nvSpPr>
        <p:spPr>
          <a:xfrm>
            <a:off x="3246750" y="4220501"/>
            <a:ext cx="2351269" cy="93657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D39B97FD-D6D0-C14F-C999-6DA17D714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97607"/>
              </p:ext>
            </p:extLst>
          </p:nvPr>
        </p:nvGraphicFramePr>
        <p:xfrm>
          <a:off x="683568" y="4325481"/>
          <a:ext cx="41894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78160" imgH="774360" progId="Equation.DSMT4">
                  <p:embed/>
                </p:oleObj>
              </mc:Choice>
              <mc:Fallback>
                <p:oleObj name="Equation" r:id="rId8" imgW="4178160" imgH="774360" progId="Equation.DSMT4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D32FFE4E-2BC9-13D6-FC0B-5E8C93A432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325481"/>
                        <a:ext cx="4189412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445242D5-A3FC-2447-0C63-D4D350EDAD37}"/>
              </a:ext>
            </a:extLst>
          </p:cNvPr>
          <p:cNvSpPr/>
          <p:nvPr/>
        </p:nvSpPr>
        <p:spPr>
          <a:xfrm>
            <a:off x="611560" y="4292621"/>
            <a:ext cx="4464496" cy="93657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37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  <p:bldP spid="16" grpId="0"/>
      <p:bldP spid="16" grpId="1"/>
      <p:bldP spid="18" grpId="0" animBg="1"/>
      <p:bldP spid="18" grpId="1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of a synchronous motor in a rotating coordinate system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83315F88-1473-F574-B48D-C334A5493F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428450"/>
              </p:ext>
            </p:extLst>
          </p:nvPr>
        </p:nvGraphicFramePr>
        <p:xfrm>
          <a:off x="683568" y="5154950"/>
          <a:ext cx="49291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14720" imgH="774360" progId="Equation.DSMT4">
                  <p:embed/>
                </p:oleObj>
              </mc:Choice>
              <mc:Fallback>
                <p:oleObj name="Equation" r:id="rId3" imgW="4914720" imgH="77436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83315F88-1473-F574-B48D-C334A5493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154950"/>
                        <a:ext cx="4929188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7F28FA-5AA7-1301-EB86-DA7BB2DF6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96752"/>
            <a:ext cx="4929187" cy="39933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917D30-605F-D31A-EC95-504EEADB62C7}"/>
              </a:ext>
            </a:extLst>
          </p:cNvPr>
          <p:cNvSpPr txBox="1"/>
          <p:nvPr/>
        </p:nvSpPr>
        <p:spPr>
          <a:xfrm>
            <a:off x="395536" y="1124744"/>
            <a:ext cx="313213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generator mode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544818-57EA-B25E-4BEE-3789DF09A39B}"/>
              </a:ext>
            </a:extLst>
          </p:cNvPr>
          <p:cNvSpPr txBox="1"/>
          <p:nvPr/>
        </p:nvSpPr>
        <p:spPr>
          <a:xfrm>
            <a:off x="395536" y="1609710"/>
            <a:ext cx="313213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 motor mode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3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7F28FA-5AA7-1301-EB86-DA7BB2DF6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96752"/>
            <a:ext cx="4929187" cy="39933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of a synchronous motor in a rotating coordinate system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83315F88-1473-F574-B48D-C334A5493F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297773"/>
              </p:ext>
            </p:extLst>
          </p:nvPr>
        </p:nvGraphicFramePr>
        <p:xfrm>
          <a:off x="846188" y="4988300"/>
          <a:ext cx="51577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43320" imgH="774360" progId="Equation.DSMT4">
                  <p:embed/>
                </p:oleObj>
              </mc:Choice>
              <mc:Fallback>
                <p:oleObj name="Equation" r:id="rId4" imgW="5143320" imgH="77436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83315F88-1473-F574-B48D-C334A5493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88" y="4988300"/>
                        <a:ext cx="5157788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58BED075-BA2C-1D41-C464-D5915DDB9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568068"/>
              </p:ext>
            </p:extLst>
          </p:nvPr>
        </p:nvGraphicFramePr>
        <p:xfrm>
          <a:off x="848121" y="2691809"/>
          <a:ext cx="1133475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30040" imgH="1993680" progId="Equation.DSMT4">
                  <p:embed/>
                </p:oleObj>
              </mc:Choice>
              <mc:Fallback>
                <p:oleObj name="Equation" r:id="rId6" imgW="1130040" imgH="199368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96387364-CE78-0CC7-B2FC-0B79B5F3BE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121" y="2691809"/>
                        <a:ext cx="1133475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BE545DD9-B112-CA70-0B7D-82603509EA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13993"/>
              </p:ext>
            </p:extLst>
          </p:nvPr>
        </p:nvGraphicFramePr>
        <p:xfrm>
          <a:off x="846188" y="1821938"/>
          <a:ext cx="5984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6880" imgH="291960" progId="Equation.DSMT4">
                  <p:embed/>
                </p:oleObj>
              </mc:Choice>
              <mc:Fallback>
                <p:oleObj name="Equation" r:id="rId8" imgW="596880" imgH="29196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58BED075-BA2C-1D41-C464-D5915DDB9B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88" y="1821938"/>
                        <a:ext cx="598487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D2530E5-1830-CFB1-7CC4-A74CC715E69D}"/>
              </a:ext>
            </a:extLst>
          </p:cNvPr>
          <p:cNvSpPr txBox="1"/>
          <p:nvPr/>
        </p:nvSpPr>
        <p:spPr>
          <a:xfrm>
            <a:off x="769572" y="1156230"/>
            <a:ext cx="313213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03F8C6-FB54-A39C-26A2-BAC38CB9BACC}"/>
              </a:ext>
            </a:extLst>
          </p:cNvPr>
          <p:cNvSpPr txBox="1"/>
          <p:nvPr/>
        </p:nvSpPr>
        <p:spPr>
          <a:xfrm>
            <a:off x="769572" y="2187206"/>
            <a:ext cx="313213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300D79CD-D077-69DF-9489-DD15DDAB06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193193"/>
              </p:ext>
            </p:extLst>
          </p:nvPr>
        </p:nvGraphicFramePr>
        <p:xfrm>
          <a:off x="846188" y="5775325"/>
          <a:ext cx="4584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0" imgH="774360" progId="Equation.DSMT4">
                  <p:embed/>
                </p:oleObj>
              </mc:Choice>
              <mc:Fallback>
                <p:oleObj name="Equation" r:id="rId10" imgW="4572000" imgH="77436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83315F88-1473-F574-B48D-C334A5493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88" y="5775325"/>
                        <a:ext cx="45847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FEF412FF-E8BF-0694-3410-FEEB969416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536609"/>
              </p:ext>
            </p:extLst>
          </p:nvPr>
        </p:nvGraphicFramePr>
        <p:xfrm>
          <a:off x="6372200" y="5838825"/>
          <a:ext cx="14906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85720" imgH="647640" progId="Equation.DSMT4">
                  <p:embed/>
                </p:oleObj>
              </mc:Choice>
              <mc:Fallback>
                <p:oleObj name="Equation" r:id="rId12" imgW="1485720" imgH="64764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300D79CD-D077-69DF-9489-DD15DDAB0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5838825"/>
                        <a:ext cx="149066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74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>
            <a:extLst>
              <a:ext uri="{FF2B5EF4-FFF2-40B4-BE49-F238E27FC236}">
                <a16:creationId xmlns:a16="http://schemas.microsoft.com/office/drawing/2014/main" id="{F19F306E-2420-422E-A205-6440AF4BF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388" y="1889125"/>
            <a:ext cx="8531225" cy="1512888"/>
          </a:xfrm>
        </p:spPr>
        <p:txBody>
          <a:bodyPr/>
          <a:lstStyle/>
          <a:p>
            <a:r>
              <a:rPr lang="en-US" altLang="ru-RU" sz="3600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description of a synchronous motor with permanent magnets</a:t>
            </a:r>
            <a:endParaRPr lang="ru-RU" altLang="ru-RU" sz="3300" dirty="0">
              <a:solidFill>
                <a:srgbClr val="8798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D51DB5C-0CEA-485F-9406-A3D35B7FBF5F}"/>
              </a:ext>
            </a:extLst>
          </p:cNvPr>
          <p:cNvCxnSpPr/>
          <p:nvPr/>
        </p:nvCxnSpPr>
        <p:spPr>
          <a:xfrm>
            <a:off x="0" y="4797425"/>
            <a:ext cx="9144000" cy="0"/>
          </a:xfrm>
          <a:prstGeom prst="line">
            <a:avLst/>
          </a:prstGeom>
          <a:ln>
            <a:solidFill>
              <a:srgbClr val="354B98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97" name="Прямоугольник 5">
            <a:extLst>
              <a:ext uri="{FF2B5EF4-FFF2-40B4-BE49-F238E27FC236}">
                <a16:creationId xmlns:a16="http://schemas.microsoft.com/office/drawing/2014/main" id="{BED36909-B599-4A0A-B7AD-E0E363B04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6278563"/>
            <a:ext cx="75977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LS Schlange sans" panose="02000506030000020004" pitchFamily="50" charset="-5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" altLang="ru-RU" sz="1500" dirty="0">
                <a:solidFill>
                  <a:srgbClr val="354B98"/>
                </a:solidFill>
                <a:cs typeface="Times New Roman" panose="02020603050405020304" pitchFamily="18" charset="0"/>
              </a:rPr>
              <a:t>Faculty of Control Systems and Industrial Robotics , ITMO University , Saint Petersburg</a:t>
            </a:r>
          </a:p>
        </p:txBody>
      </p:sp>
    </p:spTree>
    <p:extLst>
      <p:ext uri="{BB962C8B-B14F-4D97-AF65-F5344CB8AC3E}">
        <p14:creationId xmlns:p14="http://schemas.microsoft.com/office/powerpoint/2010/main" val="187052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description of a synchronous motor with permanent magnets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3A249-8581-46BB-AE05-43A88EA45F3D}"/>
              </a:ext>
            </a:extLst>
          </p:cNvPr>
          <p:cNvSpPr txBox="1"/>
          <p:nvPr/>
        </p:nvSpPr>
        <p:spPr>
          <a:xfrm>
            <a:off x="1043608" y="1628800"/>
            <a:ext cx="541460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3C7A3-A602-42C6-9886-FEFDB7DACF17}"/>
              </a:ext>
            </a:extLst>
          </p:cNvPr>
          <p:cNvSpPr txBox="1"/>
          <p:nvPr/>
        </p:nvSpPr>
        <p:spPr>
          <a:xfrm>
            <a:off x="1050516" y="2102403"/>
            <a:ext cx="704987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magnetic circuit saturation, iron losses, current displacement effect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DE37F8-C728-03F9-9E0E-376DF500E212}"/>
              </a:ext>
            </a:extLst>
          </p:cNvPr>
          <p:cNvSpPr txBox="1"/>
          <p:nvPr/>
        </p:nvSpPr>
        <p:spPr>
          <a:xfrm>
            <a:off x="1050516" y="2567678"/>
            <a:ext cx="704987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stator windings are symmetrical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B5028-94E6-7B94-A234-B2F6744505FE}"/>
              </a:ext>
            </a:extLst>
          </p:cNvPr>
          <p:cNvSpPr txBox="1"/>
          <p:nvPr/>
        </p:nvSpPr>
        <p:spPr>
          <a:xfrm>
            <a:off x="1055181" y="2983680"/>
            <a:ext cx="704987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leakage inductance does not depend on the position of the rotor in space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8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9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description of a synchronous motor with permanent magnets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4E1B0-6F2D-CBF3-10DD-8F043D6F1C34}"/>
              </a:ext>
            </a:extLst>
          </p:cNvPr>
          <p:cNvSpPr txBox="1"/>
          <p:nvPr/>
        </p:nvSpPr>
        <p:spPr>
          <a:xfrm>
            <a:off x="5292080" y="1399028"/>
            <a:ext cx="337343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resistance of stator windings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9627C-3488-D735-C1D9-D0DD471600F4}"/>
              </a:ext>
            </a:extLst>
          </p:cNvPr>
          <p:cNvSpPr txBox="1"/>
          <p:nvPr/>
        </p:nvSpPr>
        <p:spPr>
          <a:xfrm>
            <a:off x="5292080" y="1912543"/>
            <a:ext cx="35283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stator winding inductances along the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and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axes. Special case of non-salient pole design of the motor rotor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L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38662-5B2A-02C2-05B5-5599DCBE5992}"/>
              </a:ext>
            </a:extLst>
          </p:cNvPr>
          <p:cNvSpPr txBox="1"/>
          <p:nvPr/>
        </p:nvSpPr>
        <p:spPr>
          <a:xfrm>
            <a:off x="5292080" y="3480706"/>
            <a:ext cx="35283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stator winding currents and voltages along the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and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axes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48DB7F-1470-4170-A96A-8080CAD21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065"/>
            <a:ext cx="4075184" cy="378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6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of a synchronous motor in a rotating coordinate system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3A249-8581-46BB-AE05-43A88EA45F3D}"/>
              </a:ext>
            </a:extLst>
          </p:cNvPr>
          <p:cNvSpPr txBox="1"/>
          <p:nvPr/>
        </p:nvSpPr>
        <p:spPr>
          <a:xfrm>
            <a:off x="395536" y="1124744"/>
            <a:ext cx="313213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model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75836FB6-9ACD-3039-2333-A6A70FEDC9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015976"/>
              </p:ext>
            </p:extLst>
          </p:nvPr>
        </p:nvGraphicFramePr>
        <p:xfrm>
          <a:off x="528638" y="1804988"/>
          <a:ext cx="2265362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60440" imgH="1968480" progId="Equation.DSMT4">
                  <p:embed/>
                </p:oleObj>
              </mc:Choice>
              <mc:Fallback>
                <p:oleObj name="Equation" r:id="rId3" imgW="2260440" imgH="1968480" progId="Equation.DSMT4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75836FB6-9ACD-3039-2333-A6A70FEDC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1804988"/>
                        <a:ext cx="2265362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29A49DD6-76F3-3C6D-62AE-8BB6E3B79C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039126"/>
              </p:ext>
            </p:extLst>
          </p:nvPr>
        </p:nvGraphicFramePr>
        <p:xfrm>
          <a:off x="530285" y="5706508"/>
          <a:ext cx="8270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25480" imgH="317160" progId="Equation.DSMT4">
                  <p:embed/>
                </p:oleObj>
              </mc:Choice>
              <mc:Fallback>
                <p:oleObj name="Equation" r:id="rId5" imgW="825480" imgH="31716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29A49DD6-76F3-3C6D-62AE-8BB6E3B79C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85" y="5706508"/>
                        <a:ext cx="827087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C7279B2-7FC2-308B-DAED-7BBA33980F75}"/>
              </a:ext>
            </a:extLst>
          </p:cNvPr>
          <p:cNvSpPr txBox="1"/>
          <p:nvPr/>
        </p:nvSpPr>
        <p:spPr>
          <a:xfrm>
            <a:off x="5148611" y="1786872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flux of permanent magnets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83D50B-1836-0BE9-76E9-1F1D00C443AE}"/>
              </a:ext>
            </a:extLst>
          </p:cNvPr>
          <p:cNvSpPr txBox="1"/>
          <p:nvPr/>
        </p:nvSpPr>
        <p:spPr>
          <a:xfrm>
            <a:off x="5202161" y="5013325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ru-RU" dirty="0"/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mechanical speed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D5786E-D013-07DA-258C-30B23AE54B59}"/>
              </a:ext>
            </a:extLst>
          </p:cNvPr>
          <p:cNvSpPr txBox="1"/>
          <p:nvPr/>
        </p:nvSpPr>
        <p:spPr>
          <a:xfrm>
            <a:off x="5202161" y="5321830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ru-RU" dirty="0"/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electrical speed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EC141E-B0A3-9BAA-C2A6-5F82CFFD01B4}"/>
              </a:ext>
            </a:extLst>
          </p:cNvPr>
          <p:cNvSpPr txBox="1"/>
          <p:nvPr/>
        </p:nvSpPr>
        <p:spPr>
          <a:xfrm>
            <a:off x="5202161" y="5676871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ru-RU" dirty="0"/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pole pairs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3DF060-3449-AA92-7D70-17D960C5AB0A}"/>
              </a:ext>
            </a:extLst>
          </p:cNvPr>
          <p:cNvSpPr txBox="1"/>
          <p:nvPr/>
        </p:nvSpPr>
        <p:spPr>
          <a:xfrm>
            <a:off x="5148611" y="2325623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flux of stator winding along axis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54AA24-FE9E-2E19-5D55-25E0EDCF4AFD}"/>
              </a:ext>
            </a:extLst>
          </p:cNvPr>
          <p:cNvSpPr txBox="1"/>
          <p:nvPr/>
        </p:nvSpPr>
        <p:spPr>
          <a:xfrm>
            <a:off x="5173560" y="3056948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flux of stator winding along axis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0BA6E521-8EE6-C0CA-1075-1A6758009B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532881"/>
              </p:ext>
            </p:extLst>
          </p:nvPr>
        </p:nvGraphicFramePr>
        <p:xfrm>
          <a:off x="496269" y="4131799"/>
          <a:ext cx="23034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98600" imgH="571320" progId="Equation.DSMT4">
                  <p:embed/>
                </p:oleObj>
              </mc:Choice>
              <mc:Fallback>
                <p:oleObj name="Equation" r:id="rId7" imgW="2298600" imgH="571320" progId="Equation.DSMT4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75836FB6-9ACD-3039-2333-A6A70FEDC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69" y="4131799"/>
                        <a:ext cx="230346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B8166774-9A17-B69C-22D5-46F71B782D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889303"/>
              </p:ext>
            </p:extLst>
          </p:nvPr>
        </p:nvGraphicFramePr>
        <p:xfrm>
          <a:off x="530285" y="4811157"/>
          <a:ext cx="23669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361960" imgH="571320" progId="Equation.DSMT4">
                  <p:embed/>
                </p:oleObj>
              </mc:Choice>
              <mc:Fallback>
                <p:oleObj name="Equation" r:id="rId9" imgW="2361960" imgH="57132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29A49DD6-76F3-3C6D-62AE-8BB6E3B79C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85" y="4811157"/>
                        <a:ext cx="236696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09FF8ED-AC19-1B21-7E39-207C42C5A9B5}"/>
              </a:ext>
            </a:extLst>
          </p:cNvPr>
          <p:cNvSpPr txBox="1"/>
          <p:nvPr/>
        </p:nvSpPr>
        <p:spPr>
          <a:xfrm>
            <a:off x="5202161" y="3900605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inertia 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B43AEA-5129-1592-29CE-6A37447C9F9C}"/>
              </a:ext>
            </a:extLst>
          </p:cNvPr>
          <p:cNvSpPr txBox="1"/>
          <p:nvPr/>
        </p:nvSpPr>
        <p:spPr>
          <a:xfrm>
            <a:off x="5207637" y="4324096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viscous friction coefficient 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02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/>
      <p:bldP spid="25" grpId="0"/>
      <p:bldP spid="26" grpId="0"/>
      <p:bldP spid="28" grpId="0"/>
      <p:bldP spid="29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of a synchronous motor in a rotating coordinate system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3A249-8581-46BB-AE05-43A88EA45F3D}"/>
              </a:ext>
            </a:extLst>
          </p:cNvPr>
          <p:cNvSpPr txBox="1"/>
          <p:nvPr/>
        </p:nvSpPr>
        <p:spPr>
          <a:xfrm>
            <a:off x="395536" y="1124744"/>
            <a:ext cx="313213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model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29A49DD6-76F3-3C6D-62AE-8BB6E3B79C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192577"/>
              </p:ext>
            </p:extLst>
          </p:nvPr>
        </p:nvGraphicFramePr>
        <p:xfrm>
          <a:off x="486671" y="5321830"/>
          <a:ext cx="8270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25480" imgH="317160" progId="Equation.DSMT4">
                  <p:embed/>
                </p:oleObj>
              </mc:Choice>
              <mc:Fallback>
                <p:oleObj name="Equation" r:id="rId3" imgW="825480" imgH="31716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29A49DD6-76F3-3C6D-62AE-8BB6E3B79C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71" y="5321830"/>
                        <a:ext cx="827087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C7279B2-7FC2-308B-DAED-7BBA33980F75}"/>
              </a:ext>
            </a:extLst>
          </p:cNvPr>
          <p:cNvSpPr txBox="1"/>
          <p:nvPr/>
        </p:nvSpPr>
        <p:spPr>
          <a:xfrm>
            <a:off x="5140498" y="1406476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flux of permanent magnets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83D50B-1836-0BE9-76E9-1F1D00C443AE}"/>
              </a:ext>
            </a:extLst>
          </p:cNvPr>
          <p:cNvSpPr txBox="1"/>
          <p:nvPr/>
        </p:nvSpPr>
        <p:spPr>
          <a:xfrm>
            <a:off x="5214333" y="5266858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ru-RU" dirty="0"/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mechanical speed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D5786E-D013-07DA-258C-30B23AE54B59}"/>
              </a:ext>
            </a:extLst>
          </p:cNvPr>
          <p:cNvSpPr txBox="1"/>
          <p:nvPr/>
        </p:nvSpPr>
        <p:spPr>
          <a:xfrm>
            <a:off x="5214333" y="5575363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ru-RU" dirty="0"/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electrical speed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EC141E-B0A3-9BAA-C2A6-5F82CFFD01B4}"/>
              </a:ext>
            </a:extLst>
          </p:cNvPr>
          <p:cNvSpPr txBox="1"/>
          <p:nvPr/>
        </p:nvSpPr>
        <p:spPr>
          <a:xfrm>
            <a:off x="5214333" y="5930404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ru-RU" dirty="0"/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pole pairs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3DF060-3449-AA92-7D70-17D960C5AB0A}"/>
              </a:ext>
            </a:extLst>
          </p:cNvPr>
          <p:cNvSpPr txBox="1"/>
          <p:nvPr/>
        </p:nvSpPr>
        <p:spPr>
          <a:xfrm>
            <a:off x="5140498" y="1821568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flux of stator winding along axis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54AA24-FE9E-2E19-5D55-25E0EDCF4AFD}"/>
              </a:ext>
            </a:extLst>
          </p:cNvPr>
          <p:cNvSpPr txBox="1"/>
          <p:nvPr/>
        </p:nvSpPr>
        <p:spPr>
          <a:xfrm>
            <a:off x="5140498" y="2481913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flux of stator winding along axis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B8166774-9A17-B69C-22D5-46F71B782D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367761"/>
              </p:ext>
            </p:extLst>
          </p:nvPr>
        </p:nvGraphicFramePr>
        <p:xfrm>
          <a:off x="476530" y="4504386"/>
          <a:ext cx="23669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61960" imgH="571320" progId="Equation.DSMT4">
                  <p:embed/>
                </p:oleObj>
              </mc:Choice>
              <mc:Fallback>
                <p:oleObj name="Equation" r:id="rId5" imgW="2361960" imgH="57132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B8166774-9A17-B69C-22D5-46F71B782D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30" y="4504386"/>
                        <a:ext cx="236696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09FF8ED-AC19-1B21-7E39-207C42C5A9B5}"/>
              </a:ext>
            </a:extLst>
          </p:cNvPr>
          <p:cNvSpPr txBox="1"/>
          <p:nvPr/>
        </p:nvSpPr>
        <p:spPr>
          <a:xfrm>
            <a:off x="5198511" y="3279816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inertia 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B43AEA-5129-1592-29CE-6A37447C9F9C}"/>
              </a:ext>
            </a:extLst>
          </p:cNvPr>
          <p:cNvSpPr txBox="1"/>
          <p:nvPr/>
        </p:nvSpPr>
        <p:spPr>
          <a:xfrm>
            <a:off x="5203987" y="3703307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viscous friction coefficient 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2F497E1C-1543-12FC-A6DD-894481BD4E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452820"/>
              </p:ext>
            </p:extLst>
          </p:nvPr>
        </p:nvGraphicFramePr>
        <p:xfrm>
          <a:off x="466997" y="1905265"/>
          <a:ext cx="3360738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52680" imgH="1968480" progId="Equation.DSMT4">
                  <p:embed/>
                </p:oleObj>
              </mc:Choice>
              <mc:Fallback>
                <p:oleObj name="Equation" r:id="rId7" imgW="3352680" imgH="1968480" progId="Equation.DSMT4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75836FB6-9ACD-3039-2333-A6A70FEDC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997" y="1905265"/>
                        <a:ext cx="3360738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C4EFD75-3F2F-F77C-6948-731A98071830}"/>
              </a:ext>
            </a:extLst>
          </p:cNvPr>
          <p:cNvSpPr txBox="1"/>
          <p:nvPr/>
        </p:nvSpPr>
        <p:spPr>
          <a:xfrm>
            <a:off x="5197700" y="4326506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magnetoelectric and disturbance torque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70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>
            <a:extLst>
              <a:ext uri="{FF2B5EF4-FFF2-40B4-BE49-F238E27FC236}">
                <a16:creationId xmlns:a16="http://schemas.microsoft.com/office/drawing/2014/main" id="{F19F306E-2420-422E-A205-6440AF4BF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388" y="1889125"/>
            <a:ext cx="8531225" cy="1512888"/>
          </a:xfrm>
        </p:spPr>
        <p:txBody>
          <a:bodyPr/>
          <a:lstStyle/>
          <a:p>
            <a:r>
              <a:rPr lang="en-US" altLang="ru-RU" sz="3600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control for PMSM</a:t>
            </a:r>
            <a:endParaRPr lang="ru-RU" altLang="ru-RU" sz="3300" dirty="0">
              <a:solidFill>
                <a:srgbClr val="8798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D51DB5C-0CEA-485F-9406-A3D35B7FBF5F}"/>
              </a:ext>
            </a:extLst>
          </p:cNvPr>
          <p:cNvCxnSpPr/>
          <p:nvPr/>
        </p:nvCxnSpPr>
        <p:spPr>
          <a:xfrm>
            <a:off x="0" y="4797425"/>
            <a:ext cx="9144000" cy="0"/>
          </a:xfrm>
          <a:prstGeom prst="line">
            <a:avLst/>
          </a:prstGeom>
          <a:ln>
            <a:solidFill>
              <a:srgbClr val="354B98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97" name="Прямоугольник 5">
            <a:extLst>
              <a:ext uri="{FF2B5EF4-FFF2-40B4-BE49-F238E27FC236}">
                <a16:creationId xmlns:a16="http://schemas.microsoft.com/office/drawing/2014/main" id="{BED36909-B599-4A0A-B7AD-E0E363B04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6278563"/>
            <a:ext cx="75977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LS Schlange sans" panose="02000506030000020004" pitchFamily="50" charset="-5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" altLang="ru-RU" sz="1500" dirty="0">
                <a:solidFill>
                  <a:srgbClr val="354B98"/>
                </a:solidFill>
                <a:cs typeface="Times New Roman" panose="02020603050405020304" pitchFamily="18" charset="0"/>
              </a:rPr>
              <a:t>Faculty of Control Systems and Industrial Robotics , ITMO University , Saint Petersburg</a:t>
            </a:r>
          </a:p>
        </p:txBody>
      </p:sp>
    </p:spTree>
    <p:extLst>
      <p:ext uri="{BB962C8B-B14F-4D97-AF65-F5344CB8AC3E}">
        <p14:creationId xmlns:p14="http://schemas.microsoft.com/office/powerpoint/2010/main" val="1573057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control for PMSM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3A249-8581-46BB-AE05-43A88EA45F3D}"/>
              </a:ext>
            </a:extLst>
          </p:cNvPr>
          <p:cNvSpPr txBox="1"/>
          <p:nvPr/>
        </p:nvSpPr>
        <p:spPr>
          <a:xfrm>
            <a:off x="1043608" y="1628800"/>
            <a:ext cx="541460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of application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3C7A3-A602-42C6-9886-FEFDB7DACF17}"/>
              </a:ext>
            </a:extLst>
          </p:cNvPr>
          <p:cNvSpPr txBox="1"/>
          <p:nvPr/>
        </p:nvSpPr>
        <p:spPr>
          <a:xfrm>
            <a:off x="1050516" y="2102403"/>
            <a:ext cx="5551717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electric drive for metal-cutting machines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9DA54-D2B7-88C0-5D25-C15F8851848D}"/>
              </a:ext>
            </a:extLst>
          </p:cNvPr>
          <p:cNvSpPr txBox="1"/>
          <p:nvPr/>
        </p:nvSpPr>
        <p:spPr>
          <a:xfrm>
            <a:off x="1050516" y="3281192"/>
            <a:ext cx="4803037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7EE62-454A-7005-3BFC-C0DFBCE6AD72}"/>
              </a:ext>
            </a:extLst>
          </p:cNvPr>
          <p:cNvSpPr txBox="1"/>
          <p:nvPr/>
        </p:nvSpPr>
        <p:spPr>
          <a:xfrm>
            <a:off x="1079116" y="3857757"/>
            <a:ext cx="4803037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control range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than 10000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2D25F2-C270-C705-C1C0-EA7D2B7412DF}"/>
              </a:ext>
            </a:extLst>
          </p:cNvPr>
          <p:cNvSpPr txBox="1"/>
          <p:nvPr/>
        </p:nvSpPr>
        <p:spPr>
          <a:xfrm>
            <a:off x="1079116" y="4294416"/>
            <a:ext cx="4803037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control bandwidth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than 100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endParaRPr lang="e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80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FFBF903A-312E-4BF8-81E3-657ADDE4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3667BF5B-C413-470F-BC98-2514451F9CF5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2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6147" name="Заголовок 17">
            <a:extLst>
              <a:ext uri="{FF2B5EF4-FFF2-40B4-BE49-F238E27FC236}">
                <a16:creationId xmlns:a16="http://schemas.microsoft.com/office/drawing/2014/main" id="{826451A1-A01D-43D7-800A-29B78AFF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576262"/>
          </a:xfrm>
        </p:spPr>
        <p:txBody>
          <a:bodyPr anchor="t"/>
          <a:lstStyle/>
          <a:p>
            <a:r>
              <a:rPr lang="en" altLang="ru-RU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altLang="ru-RU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EC144-EE51-4B96-B350-51E84B255E28}"/>
              </a:ext>
            </a:extLst>
          </p:cNvPr>
          <p:cNvSpPr txBox="1"/>
          <p:nvPr/>
        </p:nvSpPr>
        <p:spPr>
          <a:xfrm>
            <a:off x="755650" y="981075"/>
            <a:ext cx="7272734" cy="3190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775" indent="-358775" eaLnBrk="1" hangingPunct="1"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ru-RU" sz="2400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description of a synchronous motor without damper winding</a:t>
            </a:r>
            <a:endParaRPr lang="ru-RU" altLang="ru-RU" sz="2400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 eaLnBrk="1" hangingPunct="1"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ru-RU" sz="2400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description of a synchronous motor with permanent magnets</a:t>
            </a:r>
            <a:endParaRPr lang="ru-RU" altLang="ru-RU" sz="2400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 eaLnBrk="1" hangingPunct="1"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ru-RU" sz="2400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control for PMSM</a:t>
            </a:r>
            <a:endParaRPr lang="ru-RU" altLang="ru-RU" sz="2400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-358775" eaLnBrk="1" hangingPunct="1"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altLang="ru-RU" sz="2400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Brushless DC motor</a:t>
            </a:r>
          </a:p>
          <a:p>
            <a:pPr marL="358775" indent="-358775" eaLnBrk="1" hangingPunct="1"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control for PMSM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3A249-8581-46BB-AE05-43A88EA45F3D}"/>
              </a:ext>
            </a:extLst>
          </p:cNvPr>
          <p:cNvSpPr txBox="1"/>
          <p:nvPr/>
        </p:nvSpPr>
        <p:spPr>
          <a:xfrm>
            <a:off x="371475" y="695816"/>
            <a:ext cx="313213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model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75836FB6-9ACD-3039-2333-A6A70FEDC9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61172"/>
              </p:ext>
            </p:extLst>
          </p:nvPr>
        </p:nvGraphicFramePr>
        <p:xfrm>
          <a:off x="371475" y="1704975"/>
          <a:ext cx="467201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60560" imgH="2057400" progId="Equation.DSMT4">
                  <p:embed/>
                </p:oleObj>
              </mc:Choice>
              <mc:Fallback>
                <p:oleObj name="Equation" r:id="rId3" imgW="4660560" imgH="2057400" progId="Equation.DSMT4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75836FB6-9ACD-3039-2333-A6A70FEDC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704975"/>
                        <a:ext cx="4672013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03C4822-0F60-4EA5-3C9B-AEAF21AD8446}"/>
              </a:ext>
            </a:extLst>
          </p:cNvPr>
          <p:cNvSpPr txBox="1"/>
          <p:nvPr/>
        </p:nvSpPr>
        <p:spPr>
          <a:xfrm>
            <a:off x="5257286" y="695816"/>
            <a:ext cx="337343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resistance of stator windings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C5F882-6326-3548-AC1A-9CDA11A4A094}"/>
              </a:ext>
            </a:extLst>
          </p:cNvPr>
          <p:cNvSpPr txBox="1"/>
          <p:nvPr/>
        </p:nvSpPr>
        <p:spPr>
          <a:xfrm>
            <a:off x="5257286" y="1209331"/>
            <a:ext cx="35283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stator winding inductances along the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and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axes. Special case of non-salient pole design of the motor rotor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L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4E0AEB-61DA-7B74-7800-99FB36DD3FDD}"/>
              </a:ext>
            </a:extLst>
          </p:cNvPr>
          <p:cNvSpPr txBox="1"/>
          <p:nvPr/>
        </p:nvSpPr>
        <p:spPr>
          <a:xfrm>
            <a:off x="5257286" y="2465101"/>
            <a:ext cx="35283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stator winding currents and voltages along the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and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axes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393BEF-0CD9-2CD7-6E12-6848703E9635}"/>
              </a:ext>
            </a:extLst>
          </p:cNvPr>
          <p:cNvSpPr txBox="1"/>
          <p:nvPr/>
        </p:nvSpPr>
        <p:spPr>
          <a:xfrm>
            <a:off x="5257286" y="3486924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inertia 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3B747-7AB5-AF37-87D6-6DABDBBF6660}"/>
              </a:ext>
            </a:extLst>
          </p:cNvPr>
          <p:cNvSpPr txBox="1"/>
          <p:nvPr/>
        </p:nvSpPr>
        <p:spPr>
          <a:xfrm>
            <a:off x="5262762" y="3910415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viscous friction coefficient 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7279B2-7FC2-308B-DAED-7BBA33980F75}"/>
              </a:ext>
            </a:extLst>
          </p:cNvPr>
          <p:cNvSpPr txBox="1"/>
          <p:nvPr/>
        </p:nvSpPr>
        <p:spPr>
          <a:xfrm>
            <a:off x="5255257" y="4334078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flux of permanent magnets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83D50B-1836-0BE9-76E9-1F1D00C443AE}"/>
              </a:ext>
            </a:extLst>
          </p:cNvPr>
          <p:cNvSpPr txBox="1"/>
          <p:nvPr/>
        </p:nvSpPr>
        <p:spPr>
          <a:xfrm>
            <a:off x="5262762" y="4757741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ru-RU" dirty="0"/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mechanical speed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D5786E-D013-07DA-258C-30B23AE54B59}"/>
              </a:ext>
            </a:extLst>
          </p:cNvPr>
          <p:cNvSpPr txBox="1"/>
          <p:nvPr/>
        </p:nvSpPr>
        <p:spPr>
          <a:xfrm>
            <a:off x="5262762" y="5181404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ru-RU" dirty="0"/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electrical speed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EC141E-B0A3-9BAA-C2A6-5F82CFFD01B4}"/>
              </a:ext>
            </a:extLst>
          </p:cNvPr>
          <p:cNvSpPr txBox="1"/>
          <p:nvPr/>
        </p:nvSpPr>
        <p:spPr>
          <a:xfrm>
            <a:off x="5262762" y="5600059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ru-RU" dirty="0"/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pole pairs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FFEA56-6DC2-5A21-36DE-29DD0FD6D229}"/>
              </a:ext>
            </a:extLst>
          </p:cNvPr>
          <p:cNvSpPr txBox="1"/>
          <p:nvPr/>
        </p:nvSpPr>
        <p:spPr>
          <a:xfrm>
            <a:off x="5255257" y="6027817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magnetoelectric and disturbance torque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control for PMSM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B093F1-8034-B746-18DD-5128F184C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8820472" cy="431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8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control for PMSM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3A249-8581-46BB-AE05-43A88EA45F3D}"/>
              </a:ext>
            </a:extLst>
          </p:cNvPr>
          <p:cNvSpPr txBox="1"/>
          <p:nvPr/>
        </p:nvSpPr>
        <p:spPr>
          <a:xfrm>
            <a:off x="434975" y="695816"/>
            <a:ext cx="313213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transformation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Object 3">
            <a:extLst>
              <a:ext uri="{FF2B5EF4-FFF2-40B4-BE49-F238E27FC236}">
                <a16:creationId xmlns:a16="http://schemas.microsoft.com/office/drawing/2014/main" id="{28EAF5A8-FC38-CE1E-23B3-A7F4DA6D45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644972"/>
              </p:ext>
            </p:extLst>
          </p:nvPr>
        </p:nvGraphicFramePr>
        <p:xfrm>
          <a:off x="4050804" y="4437112"/>
          <a:ext cx="42291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16320" imgH="1307880" progId="Equation.DSMT4">
                  <p:embed/>
                </p:oleObj>
              </mc:Choice>
              <mc:Fallback>
                <p:oleObj name="Equation" r:id="rId3" imgW="4216320" imgH="1307880" progId="Equation.DSMT4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0804" y="4437112"/>
                        <a:ext cx="4229100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FF6086-7CD5-4889-C393-EC5A75CC8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2069596" cy="235001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5BD9B20-2B0A-D38F-A7DB-FD582B1C7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67" y="4653136"/>
            <a:ext cx="2167132" cy="1271019"/>
          </a:xfrm>
          <a:prstGeom prst="rect">
            <a:avLst/>
          </a:prstGeom>
        </p:spPr>
      </p:pic>
      <p:graphicFrame>
        <p:nvGraphicFramePr>
          <p:cNvPr id="29" name="Object 6">
            <a:extLst>
              <a:ext uri="{FF2B5EF4-FFF2-40B4-BE49-F238E27FC236}">
                <a16:creationId xmlns:a16="http://schemas.microsoft.com/office/drawing/2014/main" id="{B4A192B5-4EDE-114F-D9FD-B06E2982D6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953861"/>
              </p:ext>
            </p:extLst>
          </p:nvPr>
        </p:nvGraphicFramePr>
        <p:xfrm>
          <a:off x="4048167" y="1939135"/>
          <a:ext cx="3538537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30520" imgH="1282680" progId="Equation.DSMT4">
                  <p:embed/>
                </p:oleObj>
              </mc:Choice>
              <mc:Fallback>
                <p:oleObj name="Equation" r:id="rId7" imgW="3530520" imgH="1282680" progId="Equation.DSMT4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67" y="1939135"/>
                        <a:ext cx="3538537" cy="1274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53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control for PMSM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3A249-8581-46BB-AE05-43A88EA45F3D}"/>
              </a:ext>
            </a:extLst>
          </p:cNvPr>
          <p:cNvSpPr txBox="1"/>
          <p:nvPr/>
        </p:nvSpPr>
        <p:spPr>
          <a:xfrm>
            <a:off x="434975" y="695816"/>
            <a:ext cx="313213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transformation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Object 3">
            <a:extLst>
              <a:ext uri="{FF2B5EF4-FFF2-40B4-BE49-F238E27FC236}">
                <a16:creationId xmlns:a16="http://schemas.microsoft.com/office/drawing/2014/main" id="{28EAF5A8-FC38-CE1E-23B3-A7F4DA6D45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442445"/>
              </p:ext>
            </p:extLst>
          </p:nvPr>
        </p:nvGraphicFramePr>
        <p:xfrm>
          <a:off x="4087316" y="1688815"/>
          <a:ext cx="42291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16320" imgH="1307880" progId="Equation.DSMT4">
                  <p:embed/>
                </p:oleObj>
              </mc:Choice>
              <mc:Fallback>
                <p:oleObj name="Equation" r:id="rId3" imgW="4216320" imgH="1307880" progId="Equation.DSMT4">
                  <p:embed/>
                  <p:pic>
                    <p:nvPicPr>
                      <p:cNvPr id="28" name="Object 3">
                        <a:extLst>
                          <a:ext uri="{FF2B5EF4-FFF2-40B4-BE49-F238E27FC236}">
                            <a16:creationId xmlns:a16="http://schemas.microsoft.com/office/drawing/2014/main" id="{28EAF5A8-FC38-CE1E-23B3-A7F4DA6D45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316" y="1688815"/>
                        <a:ext cx="4229100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5BD9B20-2B0A-D38F-A7DB-FD582B1C7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37889"/>
            <a:ext cx="2167132" cy="1271019"/>
          </a:xfrm>
          <a:prstGeom prst="rect">
            <a:avLst/>
          </a:prstGeom>
        </p:spPr>
      </p:pic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1BB21E30-20D2-5D2C-D086-EB3CA20B74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800731"/>
              </p:ext>
            </p:extLst>
          </p:nvPr>
        </p:nvGraphicFramePr>
        <p:xfrm>
          <a:off x="4087316" y="3692254"/>
          <a:ext cx="257333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65360" imgH="1523880" progId="Equation.DSMT4">
                  <p:embed/>
                </p:oleObj>
              </mc:Choice>
              <mc:Fallback>
                <p:oleObj name="Equation" r:id="rId6" imgW="2565360" imgH="1523880" progId="Equation.DSMT4">
                  <p:embed/>
                  <p:pic>
                    <p:nvPicPr>
                      <p:cNvPr id="28" name="Object 3">
                        <a:extLst>
                          <a:ext uri="{FF2B5EF4-FFF2-40B4-BE49-F238E27FC236}">
                            <a16:creationId xmlns:a16="http://schemas.microsoft.com/office/drawing/2014/main" id="{28EAF5A8-FC38-CE1E-23B3-A7F4DA6D45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316" y="3692254"/>
                        <a:ext cx="2573338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79434A8-7E30-5C5D-2710-3CA72DEB61CC}"/>
              </a:ext>
            </a:extLst>
          </p:cNvPr>
          <p:cNvSpPr txBox="1"/>
          <p:nvPr/>
        </p:nvSpPr>
        <p:spPr>
          <a:xfrm>
            <a:off x="434975" y="3199963"/>
            <a:ext cx="313213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assume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084FA6-BE62-D4B0-70AF-3E1913EDF643}"/>
              </a:ext>
            </a:extLst>
          </p:cNvPr>
          <p:cNvSpPr txBox="1"/>
          <p:nvPr/>
        </p:nvSpPr>
        <p:spPr>
          <a:xfrm>
            <a:off x="434975" y="5288441"/>
            <a:ext cx="313213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7862099B-4EF1-CA2C-78B9-1BC499FA5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24342"/>
              </p:ext>
            </p:extLst>
          </p:nvPr>
        </p:nvGraphicFramePr>
        <p:xfrm>
          <a:off x="4084882" y="5746515"/>
          <a:ext cx="110331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8840" imgH="545760" progId="Equation.DSMT4">
                  <p:embed/>
                </p:oleObj>
              </mc:Choice>
              <mc:Fallback>
                <p:oleObj name="Equation" r:id="rId8" imgW="888840" imgH="545760" progId="Equation.DSMT4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882" y="5746515"/>
                        <a:ext cx="1103313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DEF8C550-E750-3C08-927B-AC9995A6C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526288"/>
              </p:ext>
            </p:extLst>
          </p:nvPr>
        </p:nvGraphicFramePr>
        <p:xfrm>
          <a:off x="6683373" y="5746515"/>
          <a:ext cx="9159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4400" imgH="647640" progId="Equation.DSMT4">
                  <p:embed/>
                </p:oleObj>
              </mc:Choice>
              <mc:Fallback>
                <p:oleObj name="Equation" r:id="rId10" imgW="914400" imgH="647640" progId="Equation.DSMT4">
                  <p:embed/>
                  <p:pic>
                    <p:nvPicPr>
                      <p:cNvPr id="11" name="Object 3">
                        <a:extLst>
                          <a:ext uri="{FF2B5EF4-FFF2-40B4-BE49-F238E27FC236}">
                            <a16:creationId xmlns:a16="http://schemas.microsoft.com/office/drawing/2014/main" id="{1BB21E30-20D2-5D2C-D086-EB3CA20B74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73" y="5746515"/>
                        <a:ext cx="91598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16647AD-9911-2D54-9E07-7A05BE094CBE}"/>
              </a:ext>
            </a:extLst>
          </p:cNvPr>
          <p:cNvCxnSpPr/>
          <p:nvPr/>
        </p:nvCxnSpPr>
        <p:spPr>
          <a:xfrm>
            <a:off x="6588224" y="5661248"/>
            <a:ext cx="1080120" cy="8640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C75879DE-45D8-BFE8-703C-C389AF75F12A}"/>
              </a:ext>
            </a:extLst>
          </p:cNvPr>
          <p:cNvCxnSpPr>
            <a:cxnSpLocks/>
          </p:cNvCxnSpPr>
          <p:nvPr/>
        </p:nvCxnSpPr>
        <p:spPr>
          <a:xfrm flipH="1">
            <a:off x="6588224" y="5746515"/>
            <a:ext cx="1011136" cy="7788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71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control for PMSM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3A249-8581-46BB-AE05-43A88EA45F3D}"/>
              </a:ext>
            </a:extLst>
          </p:cNvPr>
          <p:cNvSpPr txBox="1"/>
          <p:nvPr/>
        </p:nvSpPr>
        <p:spPr>
          <a:xfrm>
            <a:off x="434975" y="695816"/>
            <a:ext cx="313213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control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AE413B-CF58-8535-E026-FFD97A124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1680066"/>
            <a:ext cx="1981204" cy="1990348"/>
          </a:xfrm>
          <a:prstGeom prst="rect">
            <a:avLst/>
          </a:prstGeom>
        </p:spPr>
      </p:pic>
      <p:graphicFrame>
        <p:nvGraphicFramePr>
          <p:cNvPr id="16" name="Object 1">
            <a:extLst>
              <a:ext uri="{FF2B5EF4-FFF2-40B4-BE49-F238E27FC236}">
                <a16:creationId xmlns:a16="http://schemas.microsoft.com/office/drawing/2014/main" id="{4EE372DF-8E2F-E897-DD0E-07DD9F047A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976520"/>
              </p:ext>
            </p:extLst>
          </p:nvPr>
        </p:nvGraphicFramePr>
        <p:xfrm>
          <a:off x="5260525" y="718638"/>
          <a:ext cx="2763838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68400" imgH="1968480" progId="Equation.DSMT4">
                  <p:embed/>
                </p:oleObj>
              </mc:Choice>
              <mc:Fallback>
                <p:oleObj name="Equation" r:id="rId4" imgW="2768400" imgH="1968480" progId="Equation.DSMT4">
                  <p:embed/>
                  <p:pic>
                    <p:nvPicPr>
                      <p:cNvPr id="5120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525" y="718638"/>
                        <a:ext cx="2763838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93A6FA99-B2F8-D2C2-605C-C1F03551DA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217980"/>
              </p:ext>
            </p:extLst>
          </p:nvPr>
        </p:nvGraphicFramePr>
        <p:xfrm>
          <a:off x="5260525" y="3062837"/>
          <a:ext cx="152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3880" imgH="330120" progId="Equation.DSMT4">
                  <p:embed/>
                </p:oleObj>
              </mc:Choice>
              <mc:Fallback>
                <p:oleObj name="Equation" r:id="rId6" imgW="1523880" imgH="330120" progId="Equation.DSMT4">
                  <p:embed/>
                  <p:pic>
                    <p:nvPicPr>
                      <p:cNvPr id="51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525" y="3062837"/>
                        <a:ext cx="1524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">
            <a:extLst>
              <a:ext uri="{FF2B5EF4-FFF2-40B4-BE49-F238E27FC236}">
                <a16:creationId xmlns:a16="http://schemas.microsoft.com/office/drawing/2014/main" id="{C5227E33-D8C9-9264-FBA0-2CE9098961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721718"/>
              </p:ext>
            </p:extLst>
          </p:nvPr>
        </p:nvGraphicFramePr>
        <p:xfrm>
          <a:off x="5260525" y="3768736"/>
          <a:ext cx="1485900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720" imgH="2273040" progId="Equation.DSMT4">
                  <p:embed/>
                </p:oleObj>
              </mc:Choice>
              <mc:Fallback>
                <p:oleObj name="Equation" r:id="rId8" imgW="1485720" imgH="2273040" progId="Equation.DSMT4">
                  <p:embed/>
                  <p:pic>
                    <p:nvPicPr>
                      <p:cNvPr id="4812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525" y="3768736"/>
                        <a:ext cx="1485900" cy="225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35D651C-C716-523D-D216-354307C020FF}"/>
              </a:ext>
            </a:extLst>
          </p:cNvPr>
          <p:cNvSpPr txBox="1"/>
          <p:nvPr/>
        </p:nvSpPr>
        <p:spPr>
          <a:xfrm>
            <a:off x="323528" y="4196590"/>
            <a:ext cx="37444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commutation period</a:t>
            </a:r>
          </a:p>
          <a:p>
            <a:pPr marL="11113" lvl="1" eaLnBrk="1" hangingPunct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time of the upper and lower power switches in phase 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3" lvl="1" eaLnBrk="1" hangingPunct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a.h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a.l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relative opening duration of the upper and lower power switches in phase A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1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Объект 23">
            <a:extLst>
              <a:ext uri="{FF2B5EF4-FFF2-40B4-BE49-F238E27FC236}">
                <a16:creationId xmlns:a16="http://schemas.microsoft.com/office/drawing/2014/main" id="{F5245822-B8F8-D72D-85D1-BBAFA8036B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470196"/>
              </p:ext>
            </p:extLst>
          </p:nvPr>
        </p:nvGraphicFramePr>
        <p:xfrm>
          <a:off x="491182" y="4191497"/>
          <a:ext cx="3360738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2680" imgH="1968480" progId="Equation.DSMT4">
                  <p:embed/>
                </p:oleObj>
              </mc:Choice>
              <mc:Fallback>
                <p:oleObj name="Equation" r:id="rId3" imgW="3352680" imgH="1968480" progId="Equation.DSMT4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75836FB6-9ACD-3039-2333-A6A70FEDC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82" y="4191497"/>
                        <a:ext cx="3360738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control for PMSM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3A249-8581-46BB-AE05-43A88EA45F3D}"/>
              </a:ext>
            </a:extLst>
          </p:cNvPr>
          <p:cNvSpPr txBox="1"/>
          <p:nvPr/>
        </p:nvSpPr>
        <p:spPr>
          <a:xfrm>
            <a:off x="434975" y="808075"/>
            <a:ext cx="3416945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Cross-connection compensation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2A356A6-898F-45AF-70D4-1DB372400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04606"/>
            <a:ext cx="2758591" cy="16765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412E8B-6C2B-6818-E769-0C7BD017175B}"/>
              </a:ext>
            </a:extLst>
          </p:cNvPr>
          <p:cNvSpPr txBox="1"/>
          <p:nvPr/>
        </p:nvSpPr>
        <p:spPr>
          <a:xfrm>
            <a:off x="434975" y="3447841"/>
            <a:ext cx="313213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model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6823007-9229-A629-2EAF-50001274D849}"/>
              </a:ext>
            </a:extLst>
          </p:cNvPr>
          <p:cNvSpPr/>
          <p:nvPr/>
        </p:nvSpPr>
        <p:spPr>
          <a:xfrm>
            <a:off x="2498887" y="4288914"/>
            <a:ext cx="648072" cy="3544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91ABE8DD-8BE2-D5BF-9745-48F1BC84FA48}"/>
              </a:ext>
            </a:extLst>
          </p:cNvPr>
          <p:cNvSpPr/>
          <p:nvPr/>
        </p:nvSpPr>
        <p:spPr>
          <a:xfrm>
            <a:off x="2462985" y="4998522"/>
            <a:ext cx="648072" cy="3544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3" name="Объект 22">
            <a:extLst>
              <a:ext uri="{FF2B5EF4-FFF2-40B4-BE49-F238E27FC236}">
                <a16:creationId xmlns:a16="http://schemas.microsoft.com/office/drawing/2014/main" id="{23A55DCB-E40C-895B-31A3-59EC278A1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587708"/>
              </p:ext>
            </p:extLst>
          </p:nvPr>
        </p:nvGraphicFramePr>
        <p:xfrm>
          <a:off x="4697760" y="4191497"/>
          <a:ext cx="409892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89240" imgH="1968480" progId="Equation.DSMT4">
                  <p:embed/>
                </p:oleObj>
              </mc:Choice>
              <mc:Fallback>
                <p:oleObj name="Equation" r:id="rId6" imgW="4089240" imgH="196848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A38FDAC7-3438-5538-53A0-C5ADCD1EEC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760" y="4191497"/>
                        <a:ext cx="4098925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D99D5F47-1522-0174-74E0-BABCB22A2A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800829"/>
              </p:ext>
            </p:extLst>
          </p:nvPr>
        </p:nvGraphicFramePr>
        <p:xfrm>
          <a:off x="4697760" y="1993614"/>
          <a:ext cx="18081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240" imgH="698400" progId="Equation.DSMT4">
                  <p:embed/>
                </p:oleObj>
              </mc:Choice>
              <mc:Fallback>
                <p:oleObj name="Equation" r:id="rId8" imgW="1803240" imgH="698400" progId="Equation.DSMT4">
                  <p:embed/>
                  <p:pic>
                    <p:nvPicPr>
                      <p:cNvPr id="23" name="Объект 22">
                        <a:extLst>
                          <a:ext uri="{FF2B5EF4-FFF2-40B4-BE49-F238E27FC236}">
                            <a16:creationId xmlns:a16="http://schemas.microsoft.com/office/drawing/2014/main" id="{23A55DCB-E40C-895B-31A3-59EC278A1F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760" y="1993614"/>
                        <a:ext cx="1808163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>
            <a:extLst>
              <a:ext uri="{FF2B5EF4-FFF2-40B4-BE49-F238E27FC236}">
                <a16:creationId xmlns:a16="http://schemas.microsoft.com/office/drawing/2014/main" id="{FB619621-CD0E-A893-1350-5C7E048F7F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539540"/>
              </p:ext>
            </p:extLst>
          </p:nvPr>
        </p:nvGraphicFramePr>
        <p:xfrm>
          <a:off x="4697760" y="4191497"/>
          <a:ext cx="218916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84120" imgH="1968480" progId="Equation.DSMT4">
                  <p:embed/>
                </p:oleObj>
              </mc:Choice>
              <mc:Fallback>
                <p:oleObj name="Equation" r:id="rId10" imgW="2184120" imgH="1968480" progId="Equation.DSMT4">
                  <p:embed/>
                  <p:pic>
                    <p:nvPicPr>
                      <p:cNvPr id="23" name="Объект 22">
                        <a:extLst>
                          <a:ext uri="{FF2B5EF4-FFF2-40B4-BE49-F238E27FC236}">
                            <a16:creationId xmlns:a16="http://schemas.microsoft.com/office/drawing/2014/main" id="{23A55DCB-E40C-895B-31A3-59EC278A1F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760" y="4191497"/>
                        <a:ext cx="2189163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09BBC5F8-BB3F-B11E-76B3-D177FEBA88DD}"/>
              </a:ext>
            </a:extLst>
          </p:cNvPr>
          <p:cNvSpPr/>
          <p:nvPr/>
        </p:nvSpPr>
        <p:spPr>
          <a:xfrm>
            <a:off x="3203957" y="5025703"/>
            <a:ext cx="575955" cy="3544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99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5" grpId="0" animBg="1"/>
      <p:bldP spid="22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control for PMSM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3A249-8581-46BB-AE05-43A88EA45F3D}"/>
              </a:ext>
            </a:extLst>
          </p:cNvPr>
          <p:cNvSpPr txBox="1"/>
          <p:nvPr/>
        </p:nvSpPr>
        <p:spPr>
          <a:xfrm>
            <a:off x="434975" y="808075"/>
            <a:ext cx="3416945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loop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d-axis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Объект 25">
            <a:extLst>
              <a:ext uri="{FF2B5EF4-FFF2-40B4-BE49-F238E27FC236}">
                <a16:creationId xmlns:a16="http://schemas.microsoft.com/office/drawing/2014/main" id="{FB619621-CD0E-A893-1350-5C7E048F7F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452782"/>
              </p:ext>
            </p:extLst>
          </p:nvPr>
        </p:nvGraphicFramePr>
        <p:xfrm>
          <a:off x="6090741" y="4221088"/>
          <a:ext cx="218916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84120" imgH="1968480" progId="Equation.DSMT4">
                  <p:embed/>
                </p:oleObj>
              </mc:Choice>
              <mc:Fallback>
                <p:oleObj name="Equation" r:id="rId3" imgW="2184120" imgH="1968480" progId="Equation.DSMT4">
                  <p:embed/>
                  <p:pic>
                    <p:nvPicPr>
                      <p:cNvPr id="26" name="Объект 25">
                        <a:extLst>
                          <a:ext uri="{FF2B5EF4-FFF2-40B4-BE49-F238E27FC236}">
                            <a16:creationId xmlns:a16="http://schemas.microsoft.com/office/drawing/2014/main" id="{FB619621-CD0E-A893-1350-5C7E048F7F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0741" y="4221088"/>
                        <a:ext cx="2189163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E25E65F-BA58-DC50-131D-B0441ADA4D39}"/>
              </a:ext>
            </a:extLst>
          </p:cNvPr>
          <p:cNvSpPr txBox="1"/>
          <p:nvPr/>
        </p:nvSpPr>
        <p:spPr>
          <a:xfrm>
            <a:off x="434975" y="3001997"/>
            <a:ext cx="3416945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loop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q-axis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537537-51A9-53BD-4A70-34FBEFDF9B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17024"/>
            <a:ext cx="5280092" cy="1235912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CC8B5E8-77EE-BD94-22CC-B23971ADF3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861047"/>
            <a:ext cx="5280088" cy="123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4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27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optimum</a:t>
            </a:r>
            <a:endParaRPr lang="ru-RU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49EBE2E-BFDC-48AF-AC20-44CD2836A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576" y="4092378"/>
          <a:ext cx="12795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680" imgH="672840" progId="Equation.DSMT4">
                  <p:embed/>
                </p:oleObj>
              </mc:Choice>
              <mc:Fallback>
                <p:oleObj name="Equation" r:id="rId3" imgW="1282680" imgH="67284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D49EBE2E-BFDC-48AF-AC20-44CD2836A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092378"/>
                        <a:ext cx="1279525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7383A7E5-AFFB-4AF1-98BF-117571BE2B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847" y="5257553"/>
          <a:ext cx="15827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87240" imgH="672840" progId="Equation.DSMT4">
                  <p:embed/>
                </p:oleObj>
              </mc:Choice>
              <mc:Fallback>
                <p:oleObj name="Equation" r:id="rId5" imgW="1587240" imgH="67284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7383A7E5-AFFB-4AF1-98BF-117571BE2B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847" y="5257553"/>
                        <a:ext cx="1582738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D41AF6B-47BA-4975-ACE4-24615777D56F}"/>
              </a:ext>
            </a:extLst>
          </p:cNvPr>
          <p:cNvSpPr txBox="1"/>
          <p:nvPr/>
        </p:nvSpPr>
        <p:spPr>
          <a:xfrm>
            <a:off x="2374280" y="4092569"/>
            <a:ext cx="6231259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desired open-loop transfer function that corresponds to tuning to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linear optimum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B3EE4-BDDF-4629-8B1F-042FBE1EE3A5}"/>
              </a:ext>
            </a:extLst>
          </p:cNvPr>
          <p:cNvSpPr txBox="1"/>
          <p:nvPr/>
        </p:nvSpPr>
        <p:spPr>
          <a:xfrm>
            <a:off x="2446288" y="5257553"/>
            <a:ext cx="6231259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desired transfer function of the closed system, which corresponds to the setting for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linear optimum.</a:t>
            </a:r>
            <a:endParaRPr lang="ru-RU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0C3B2198-B4AE-4AE4-A767-02CA9FE5E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86154"/>
              </p:ext>
            </p:extLst>
          </p:nvPr>
        </p:nvGraphicFramePr>
        <p:xfrm>
          <a:off x="539552" y="1205953"/>
          <a:ext cx="433867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1242">
                  <a:extLst>
                    <a:ext uri="{9D8B030D-6E8A-4147-A177-3AD203B41FA5}">
                      <a16:colId xmlns:a16="http://schemas.microsoft.com/office/drawing/2014/main" val="28719115"/>
                    </a:ext>
                  </a:extLst>
                </a:gridCol>
                <a:gridCol w="1827433">
                  <a:extLst>
                    <a:ext uri="{9D8B030D-6E8A-4147-A177-3AD203B41FA5}">
                      <a16:colId xmlns:a16="http://schemas.microsoft.com/office/drawing/2014/main" val="1802178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Astaticism order:</a:t>
                      </a:r>
                      <a:endParaRPr lang="ru-RU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977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Transient time </a:t>
                      </a:r>
                      <a:r>
                        <a:rPr lang="ru-RU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(95%):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</a:t>
                      </a:r>
                      <a: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3</a:t>
                      </a:r>
                      <a:r>
                        <a:rPr lang="en-US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83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Oscillation index:</a:t>
                      </a:r>
                      <a:endParaRPr lang="ru-RU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55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Overshoot</a:t>
                      </a:r>
                      <a:r>
                        <a:rPr lang="ru-RU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US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i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283176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8B4E95-EFDB-4763-BD77-FE9E0833EF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45" y="575256"/>
            <a:ext cx="4389451" cy="32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28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calculation of regulator parameters</a:t>
            </a:r>
            <a:endParaRPr lang="ru-RU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49EBE2E-BFDC-48AF-AC20-44CD2836A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375" y="3098800"/>
          <a:ext cx="15208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3880" imgH="660240" progId="Equation.DSMT4">
                  <p:embed/>
                </p:oleObj>
              </mc:Choice>
              <mc:Fallback>
                <p:oleObj name="Equation" r:id="rId3" imgW="1523880" imgH="66024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D49EBE2E-BFDC-48AF-AC20-44CD2836A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3098800"/>
                        <a:ext cx="15208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E18E469-0266-47BA-B078-7AE18F7FCF01}"/>
              </a:ext>
            </a:extLst>
          </p:cNvPr>
          <p:cNvSpPr txBox="1"/>
          <p:nvPr/>
        </p:nvSpPr>
        <p:spPr>
          <a:xfrm>
            <a:off x="2633301" y="3128265"/>
            <a:ext cx="485652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 transfer function of the controller.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140BE4-9B0E-4690-BA49-F5686CDF6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980728"/>
            <a:ext cx="5479625" cy="2020094"/>
          </a:xfrm>
          <a:prstGeom prst="rect">
            <a:avLst/>
          </a:prstGeom>
        </p:spPr>
      </p:pic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C4B8FDFC-75FF-4609-9FC5-E1B7BBB56E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1888" y="3857625"/>
          <a:ext cx="14573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60160" imgH="660240" progId="Equation.DSMT4">
                  <p:embed/>
                </p:oleObj>
              </mc:Choice>
              <mc:Fallback>
                <p:oleObj name="Equation" r:id="rId6" imgW="1460160" imgH="66024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C4B8FDFC-75FF-4609-9FC5-E1B7BBB56E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3857625"/>
                        <a:ext cx="14573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FFF1DA2-1C39-4AF8-8D0C-7911513C04A1}"/>
              </a:ext>
            </a:extLst>
          </p:cNvPr>
          <p:cNvSpPr txBox="1"/>
          <p:nvPr/>
        </p:nvSpPr>
        <p:spPr>
          <a:xfrm>
            <a:off x="2616200" y="3886643"/>
            <a:ext cx="485652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of the object model.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7383A7E5-AFFB-4AF1-98BF-117571BE2B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9142" y="4619320"/>
          <a:ext cx="6842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85800" imgH="355320" progId="Equation.DSMT4">
                  <p:embed/>
                </p:oleObj>
              </mc:Choice>
              <mc:Fallback>
                <p:oleObj name="Equation" r:id="rId8" imgW="685800" imgH="35532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7383A7E5-AFFB-4AF1-98BF-117571BE2B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142" y="4619320"/>
                        <a:ext cx="68421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D41AF6B-47BA-4975-ACE4-24615777D56F}"/>
              </a:ext>
            </a:extLst>
          </p:cNvPr>
          <p:cNvSpPr txBox="1"/>
          <p:nvPr/>
        </p:nvSpPr>
        <p:spPr>
          <a:xfrm>
            <a:off x="2589212" y="4516846"/>
            <a:ext cx="6231259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of feedback (sensors and measurement channel).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2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29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calculation of regulator parameters</a:t>
            </a:r>
            <a:endParaRPr lang="ru-RU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49EBE2E-BFDC-48AF-AC20-44CD2836AC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165610"/>
              </p:ext>
            </p:extLst>
          </p:nvPr>
        </p:nvGraphicFramePr>
        <p:xfrm>
          <a:off x="1333443" y="3790320"/>
          <a:ext cx="233203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36760" imgH="723600" progId="Equation.DSMT4">
                  <p:embed/>
                </p:oleObj>
              </mc:Choice>
              <mc:Fallback>
                <p:oleObj name="Equation" r:id="rId3" imgW="2336760" imgH="72360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D49EBE2E-BFDC-48AF-AC20-44CD2836A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443" y="3790320"/>
                        <a:ext cx="2332037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140BE4-9B0E-4690-BA49-F5686CDF6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43303"/>
            <a:ext cx="5479625" cy="2020094"/>
          </a:xfrm>
          <a:prstGeom prst="rect">
            <a:avLst/>
          </a:prstGeom>
        </p:spPr>
      </p:pic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7383A7E5-AFFB-4AF1-98BF-117571BE2B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827443"/>
              </p:ext>
            </p:extLst>
          </p:nvPr>
        </p:nvGraphicFramePr>
        <p:xfrm>
          <a:off x="1354336" y="4872487"/>
          <a:ext cx="6588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60240" imgH="330120" progId="Equation.DSMT4">
                  <p:embed/>
                </p:oleObj>
              </mc:Choice>
              <mc:Fallback>
                <p:oleObj name="Equation" r:id="rId6" imgW="660240" imgH="33012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7383A7E5-AFFB-4AF1-98BF-117571BE2B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336" y="4872487"/>
                        <a:ext cx="658813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D41AF6B-47BA-4975-ACE4-24615777D56F}"/>
              </a:ext>
            </a:extLst>
          </p:cNvPr>
          <p:cNvSpPr txBox="1"/>
          <p:nvPr/>
        </p:nvSpPr>
        <p:spPr>
          <a:xfrm>
            <a:off x="2051720" y="4766243"/>
            <a:ext cx="6231259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 desired open-loop transfer function that fits to the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 optimum.</a:t>
            </a:r>
            <a:endParaRPr lang="ru-RU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9004CDD5-03AA-835E-9727-D76B9C8472E6}"/>
              </a:ext>
            </a:extLst>
          </p:cNvPr>
          <p:cNvSpPr/>
          <p:nvPr/>
        </p:nvSpPr>
        <p:spPr>
          <a:xfrm>
            <a:off x="1259632" y="3645024"/>
            <a:ext cx="2592288" cy="100811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65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>
            <a:extLst>
              <a:ext uri="{FF2B5EF4-FFF2-40B4-BE49-F238E27FC236}">
                <a16:creationId xmlns:a16="http://schemas.microsoft.com/office/drawing/2014/main" id="{F19F306E-2420-422E-A205-6440AF4BF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388" y="1889125"/>
            <a:ext cx="8531225" cy="1512888"/>
          </a:xfrm>
        </p:spPr>
        <p:txBody>
          <a:bodyPr/>
          <a:lstStyle/>
          <a:p>
            <a:r>
              <a:rPr lang="en-US" altLang="ru-RU" sz="3600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description of a synchronous motor without damper winding</a:t>
            </a:r>
            <a:endParaRPr lang="ru-RU" altLang="ru-RU" sz="3300" dirty="0">
              <a:solidFill>
                <a:srgbClr val="8798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D51DB5C-0CEA-485F-9406-A3D35B7FBF5F}"/>
              </a:ext>
            </a:extLst>
          </p:cNvPr>
          <p:cNvCxnSpPr/>
          <p:nvPr/>
        </p:nvCxnSpPr>
        <p:spPr>
          <a:xfrm>
            <a:off x="0" y="4797425"/>
            <a:ext cx="9144000" cy="0"/>
          </a:xfrm>
          <a:prstGeom prst="line">
            <a:avLst/>
          </a:prstGeom>
          <a:ln>
            <a:solidFill>
              <a:srgbClr val="354B98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97" name="Прямоугольник 5">
            <a:extLst>
              <a:ext uri="{FF2B5EF4-FFF2-40B4-BE49-F238E27FC236}">
                <a16:creationId xmlns:a16="http://schemas.microsoft.com/office/drawing/2014/main" id="{BED36909-B599-4A0A-B7AD-E0E363B04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6278563"/>
            <a:ext cx="75977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LS Schlange sans" panose="02000506030000020004" pitchFamily="50" charset="-5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" altLang="ru-RU" sz="1500" dirty="0">
                <a:solidFill>
                  <a:srgbClr val="354B98"/>
                </a:solidFill>
                <a:cs typeface="Times New Roman" panose="02020603050405020304" pitchFamily="18" charset="0"/>
              </a:rPr>
              <a:t>Faculty of Control Systems and Industrial Robotics , ITMO University , Saint Petersburg</a:t>
            </a:r>
          </a:p>
        </p:txBody>
      </p:sp>
    </p:spTree>
    <p:extLst>
      <p:ext uri="{BB962C8B-B14F-4D97-AF65-F5344CB8AC3E}">
        <p14:creationId xmlns:p14="http://schemas.microsoft.com/office/powerpoint/2010/main" val="3787825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control for PMSM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3A249-8581-46BB-AE05-43A88EA45F3D}"/>
              </a:ext>
            </a:extLst>
          </p:cNvPr>
          <p:cNvSpPr txBox="1"/>
          <p:nvPr/>
        </p:nvSpPr>
        <p:spPr>
          <a:xfrm>
            <a:off x="755576" y="795052"/>
            <a:ext cx="600923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regulator parameters of current loop of d-axis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B84B8E5E-3A19-BECF-F030-910D882706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607858"/>
              </p:ext>
            </p:extLst>
          </p:nvPr>
        </p:nvGraphicFramePr>
        <p:xfrm>
          <a:off x="755576" y="3429000"/>
          <a:ext cx="12795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680" imgH="672840" progId="Equation.DSMT4">
                  <p:embed/>
                </p:oleObj>
              </mc:Choice>
              <mc:Fallback>
                <p:oleObj name="Equation" r:id="rId3" imgW="1282680" imgH="67284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D49EBE2E-BFDC-48AF-AC20-44CD2836A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429000"/>
                        <a:ext cx="1279525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E8A6C2-73B3-55C0-C89B-4B51075B74D0}"/>
              </a:ext>
            </a:extLst>
          </p:cNvPr>
          <p:cNvSpPr txBox="1"/>
          <p:nvPr/>
        </p:nvSpPr>
        <p:spPr>
          <a:xfrm>
            <a:off x="3059832" y="3451207"/>
            <a:ext cx="5583187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desired open-loop transfer function that corresponds to tuning to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linear optimum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B1A05605-9E44-339E-7FC9-A0803D0D8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671062"/>
              </p:ext>
            </p:extLst>
          </p:nvPr>
        </p:nvGraphicFramePr>
        <p:xfrm>
          <a:off x="755576" y="4509120"/>
          <a:ext cx="210343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08160" imgH="698400" progId="Equation.DSMT4">
                  <p:embed/>
                </p:oleObj>
              </mc:Choice>
              <mc:Fallback>
                <p:oleObj name="Equation" r:id="rId5" imgW="2108160" imgH="69840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B84B8E5E-3A19-BECF-F030-910D882706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509120"/>
                        <a:ext cx="2103437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B64C63D-17DA-B8BB-C9BB-B08B33F5B31D}"/>
              </a:ext>
            </a:extLst>
          </p:cNvPr>
          <p:cNvSpPr txBox="1"/>
          <p:nvPr/>
        </p:nvSpPr>
        <p:spPr>
          <a:xfrm>
            <a:off x="3099493" y="4509120"/>
            <a:ext cx="5583187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transfer function of the electrical part of motor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D7561188-FE0F-8056-A1F0-7E2AA0B19A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266500"/>
              </p:ext>
            </p:extLst>
          </p:nvPr>
        </p:nvGraphicFramePr>
        <p:xfrm>
          <a:off x="755576" y="5556481"/>
          <a:ext cx="49672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78080" imgH="723600" progId="Equation.DSMT4">
                  <p:embed/>
                </p:oleObj>
              </mc:Choice>
              <mc:Fallback>
                <p:oleObj name="Equation" r:id="rId7" imgW="4978080" imgH="72360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D49EBE2E-BFDC-48AF-AC20-44CD2836A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556481"/>
                        <a:ext cx="4967287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99EC9D-4E00-473D-51F3-37C5B68E34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01" y="1557438"/>
            <a:ext cx="5795545" cy="135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control for PMSM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3A249-8581-46BB-AE05-43A88EA45F3D}"/>
              </a:ext>
            </a:extLst>
          </p:cNvPr>
          <p:cNvSpPr txBox="1"/>
          <p:nvPr/>
        </p:nvSpPr>
        <p:spPr>
          <a:xfrm>
            <a:off x="755576" y="795052"/>
            <a:ext cx="600923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regulator parameters of current loop of d-axis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D7561188-FE0F-8056-A1F0-7E2AA0B19A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576" y="5556481"/>
          <a:ext cx="49672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78080" imgH="723600" progId="Equation.DSMT4">
                  <p:embed/>
                </p:oleObj>
              </mc:Choice>
              <mc:Fallback>
                <p:oleObj name="Equation" r:id="rId3" imgW="4978080" imgH="72360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D7561188-FE0F-8056-A1F0-7E2AA0B19A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556481"/>
                        <a:ext cx="4967287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D900EA3-813F-C880-51ED-4A0BEB344FD3}"/>
              </a:ext>
            </a:extLst>
          </p:cNvPr>
          <p:cNvSpPr/>
          <p:nvPr/>
        </p:nvSpPr>
        <p:spPr>
          <a:xfrm rot="20150691">
            <a:off x="4592439" y="5537067"/>
            <a:ext cx="576064" cy="82379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E1BC950C-6501-FE62-E334-5FEC007E5BF0}"/>
              </a:ext>
            </a:extLst>
          </p:cNvPr>
          <p:cNvSpPr/>
          <p:nvPr/>
        </p:nvSpPr>
        <p:spPr>
          <a:xfrm rot="2692652">
            <a:off x="5063953" y="5508511"/>
            <a:ext cx="418690" cy="91236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21E90514-741B-F808-C7A4-9EA0781F7F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40473"/>
              </p:ext>
            </p:extLst>
          </p:nvPr>
        </p:nvGraphicFramePr>
        <p:xfrm>
          <a:off x="704850" y="3471863"/>
          <a:ext cx="12414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44520" imgH="685800" progId="Equation.DSMT4">
                  <p:embed/>
                </p:oleObj>
              </mc:Choice>
              <mc:Fallback>
                <p:oleObj name="Equation" r:id="rId5" imgW="1244520" imgH="68580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D7561188-FE0F-8056-A1F0-7E2AA0B19A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3471863"/>
                        <a:ext cx="12414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EA6F29FA-E003-A737-5BAF-571BCFC746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250963"/>
              </p:ext>
            </p:extLst>
          </p:nvPr>
        </p:nvGraphicFramePr>
        <p:xfrm>
          <a:off x="698500" y="4513263"/>
          <a:ext cx="974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77760" imgH="685800" progId="Equation.DSMT4">
                  <p:embed/>
                </p:oleObj>
              </mc:Choice>
              <mc:Fallback>
                <p:oleObj name="Equation" r:id="rId7" imgW="977760" imgH="68580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21E90514-741B-F808-C7A4-9EA0781F7F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513263"/>
                        <a:ext cx="9747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15B15C-9CE4-BE26-73E6-D324CB6C09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8" y="1615724"/>
            <a:ext cx="5285646" cy="12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6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control for PMSM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3A249-8581-46BB-AE05-43A88EA45F3D}"/>
              </a:ext>
            </a:extLst>
          </p:cNvPr>
          <p:cNvSpPr txBox="1"/>
          <p:nvPr/>
        </p:nvSpPr>
        <p:spPr>
          <a:xfrm>
            <a:off x="755576" y="795052"/>
            <a:ext cx="752432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Analogically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calculation of regulator parameters of current loop of q-axis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D7561188-FE0F-8056-A1F0-7E2AA0B19A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649279"/>
              </p:ext>
            </p:extLst>
          </p:nvPr>
        </p:nvGraphicFramePr>
        <p:xfrm>
          <a:off x="755576" y="5539849"/>
          <a:ext cx="30527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60360" imgH="685800" progId="Equation.DSMT4">
                  <p:embed/>
                </p:oleObj>
              </mc:Choice>
              <mc:Fallback>
                <p:oleObj name="Equation" r:id="rId3" imgW="3060360" imgH="68580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D7561188-FE0F-8056-A1F0-7E2AA0B19A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539849"/>
                        <a:ext cx="305276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21E90514-741B-F808-C7A4-9EA0781F7F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364138"/>
              </p:ext>
            </p:extLst>
          </p:nvPr>
        </p:nvGraphicFramePr>
        <p:xfrm>
          <a:off x="704850" y="3471863"/>
          <a:ext cx="12414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44520" imgH="685800" progId="Equation.DSMT4">
                  <p:embed/>
                </p:oleObj>
              </mc:Choice>
              <mc:Fallback>
                <p:oleObj name="Equation" r:id="rId5" imgW="1244520" imgH="68580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21E90514-741B-F808-C7A4-9EA0781F7F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3471863"/>
                        <a:ext cx="12414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EA6F29FA-E003-A737-5BAF-571BCFC746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156798"/>
              </p:ext>
            </p:extLst>
          </p:nvPr>
        </p:nvGraphicFramePr>
        <p:xfrm>
          <a:off x="698500" y="4513263"/>
          <a:ext cx="974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77760" imgH="685800" progId="Equation.DSMT4">
                  <p:embed/>
                </p:oleObj>
              </mc:Choice>
              <mc:Fallback>
                <p:oleObj name="Equation" r:id="rId7" imgW="977760" imgH="68580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EA6F29FA-E003-A737-5BAF-571BCFC746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513263"/>
                        <a:ext cx="9747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9D5720-C934-F459-7606-CABD4265CE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9666"/>
            <a:ext cx="4687834" cy="109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control for PMSM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3A249-8581-46BB-AE05-43A88EA45F3D}"/>
              </a:ext>
            </a:extLst>
          </p:cNvPr>
          <p:cNvSpPr txBox="1"/>
          <p:nvPr/>
        </p:nvSpPr>
        <p:spPr>
          <a:xfrm>
            <a:off x="539552" y="797230"/>
            <a:ext cx="752432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regulator parameters of speed loop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D7561188-FE0F-8056-A1F0-7E2AA0B19A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903512"/>
              </p:ext>
            </p:extLst>
          </p:nvPr>
        </p:nvGraphicFramePr>
        <p:xfrm>
          <a:off x="611560" y="3429000"/>
          <a:ext cx="18240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28800" imgH="672840" progId="Equation.DSMT4">
                  <p:embed/>
                </p:oleObj>
              </mc:Choice>
              <mc:Fallback>
                <p:oleObj name="Equation" r:id="rId3" imgW="1828800" imgH="67284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D7561188-FE0F-8056-A1F0-7E2AA0B19A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429000"/>
                        <a:ext cx="1824037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82CB8576-8351-3E8A-26E9-B97F1BFF3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121487"/>
              </p:ext>
            </p:extLst>
          </p:nvPr>
        </p:nvGraphicFramePr>
        <p:xfrm>
          <a:off x="611560" y="4437112"/>
          <a:ext cx="27384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30240" imgH="571320" progId="Equation.DSMT4">
                  <p:embed/>
                </p:oleObj>
              </mc:Choice>
              <mc:Fallback>
                <p:oleObj name="Equation" r:id="rId5" imgW="2730240" imgH="57132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29A49DD6-76F3-3C6D-62AE-8BB6E3B79C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437112"/>
                        <a:ext cx="273843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1A6B9D-25E6-D32A-5446-8C2DCF3E04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56905"/>
            <a:ext cx="5766828" cy="1097282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E4C27161-3D4A-ACE1-AD50-7F0184229272}"/>
              </a:ext>
            </a:extLst>
          </p:cNvPr>
          <p:cNvSpPr/>
          <p:nvPr/>
        </p:nvSpPr>
        <p:spPr>
          <a:xfrm>
            <a:off x="2953746" y="4533798"/>
            <a:ext cx="396251" cy="41196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A137E6AB-31FC-DE83-1B69-D489EFE21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274689"/>
              </p:ext>
            </p:extLst>
          </p:nvPr>
        </p:nvGraphicFramePr>
        <p:xfrm>
          <a:off x="577483" y="5043939"/>
          <a:ext cx="20367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1840" imgH="571320" progId="Equation.DSMT4">
                  <p:embed/>
                </p:oleObj>
              </mc:Choice>
              <mc:Fallback>
                <p:oleObj name="Equation" r:id="rId8" imgW="2031840" imgH="57132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82CB8576-8351-3E8A-26E9-B97F1BFF3D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483" y="5043939"/>
                        <a:ext cx="203676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EDC63D8D-4813-F09E-8F35-0D7356FDCE4A}"/>
              </a:ext>
            </a:extLst>
          </p:cNvPr>
          <p:cNvSpPr/>
          <p:nvPr/>
        </p:nvSpPr>
        <p:spPr>
          <a:xfrm>
            <a:off x="550001" y="5040561"/>
            <a:ext cx="2064245" cy="65445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98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2" grpId="1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1AAED8FA-C882-407A-8C13-A2531FB6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FC69E39B-062A-40BC-8AAC-90016CAA8E36}" type="slidenum">
              <a:rPr lang="ru-RU" sz="1600" smtClean="0">
                <a:solidFill>
                  <a:srgbClr val="354B98"/>
                </a:solidFill>
              </a:rPr>
              <a:pPr>
                <a:defRPr/>
              </a:pPr>
              <a:t>34</a:t>
            </a:fld>
            <a:endParaRPr lang="ru-RU" sz="1600" dirty="0">
              <a:solidFill>
                <a:srgbClr val="354B98"/>
              </a:solidFill>
            </a:endParaRPr>
          </a:p>
        </p:txBody>
      </p:sp>
      <p:sp>
        <p:nvSpPr>
          <p:cNvPr id="10243" name="Заголовок 17">
            <a:extLst>
              <a:ext uri="{FF2B5EF4-FFF2-40B4-BE49-F238E27FC236}">
                <a16:creationId xmlns:a16="http://schemas.microsoft.com/office/drawing/2014/main" id="{9D51D28D-128E-4D95-B7CD-1CF288F3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888"/>
            <a:ext cx="9144000" cy="864840"/>
          </a:xfrm>
        </p:spPr>
        <p:txBody>
          <a:bodyPr anchor="t"/>
          <a:lstStyle/>
          <a:p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 optimum</a:t>
            </a:r>
            <a:endParaRPr lang="ru-RU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49EBE2E-BFDC-48AF-AC20-44CD2836AC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652496"/>
              </p:ext>
            </p:extLst>
          </p:nvPr>
        </p:nvGraphicFramePr>
        <p:xfrm>
          <a:off x="460375" y="4002088"/>
          <a:ext cx="24590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63480" imgH="774360" progId="Equation.DSMT4">
                  <p:embed/>
                </p:oleObj>
              </mc:Choice>
              <mc:Fallback>
                <p:oleObj name="Equation" r:id="rId3" imgW="2463480" imgH="77436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D49EBE2E-BFDC-48AF-AC20-44CD2836A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4002088"/>
                        <a:ext cx="2459038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7383A7E5-AFFB-4AF1-98BF-117571BE2B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400" y="5241436"/>
          <a:ext cx="32797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88960" imgH="749160" progId="Equation.DSMT4">
                  <p:embed/>
                </p:oleObj>
              </mc:Choice>
              <mc:Fallback>
                <p:oleObj name="Equation" r:id="rId5" imgW="3288960" imgH="749160" progId="Equation.DSMT4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7383A7E5-AFFB-4AF1-98BF-117571BE2B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00" y="5241436"/>
                        <a:ext cx="3279775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0C3B2198-B4AE-4AE4-A767-02CA9FE5E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331397"/>
              </p:ext>
            </p:extLst>
          </p:nvPr>
        </p:nvGraphicFramePr>
        <p:xfrm>
          <a:off x="539552" y="1205953"/>
          <a:ext cx="433867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1242">
                  <a:extLst>
                    <a:ext uri="{9D8B030D-6E8A-4147-A177-3AD203B41FA5}">
                      <a16:colId xmlns:a16="http://schemas.microsoft.com/office/drawing/2014/main" val="28719115"/>
                    </a:ext>
                  </a:extLst>
                </a:gridCol>
                <a:gridCol w="1827433">
                  <a:extLst>
                    <a:ext uri="{9D8B030D-6E8A-4147-A177-3AD203B41FA5}">
                      <a16:colId xmlns:a16="http://schemas.microsoft.com/office/drawing/2014/main" val="1802178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Astaticism order:</a:t>
                      </a:r>
                      <a:endParaRPr lang="ru-RU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977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Transient time </a:t>
                      </a:r>
                      <a:r>
                        <a:rPr lang="ru-RU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(95%):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</a:t>
                      </a:r>
                      <a: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14.7</a:t>
                      </a:r>
                      <a:r>
                        <a:rPr lang="en-US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l-GR" i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μ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83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Oscillation index:</a:t>
                      </a:r>
                      <a:endParaRPr lang="ru-RU" b="1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1.68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55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Overshoot</a:t>
                      </a:r>
                      <a:r>
                        <a:rPr lang="ru-RU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</a:t>
                      </a:r>
                      <a:r>
                        <a:rPr lang="en-US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r>
                        <a:rPr lang="en-US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i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0. 43</a:t>
                      </a:r>
                      <a:endParaRPr lang="ru-RU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283176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67C1ED-6DCF-4C38-BFAF-FABA37EE36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67673"/>
            <a:ext cx="4122354" cy="3091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34FD4A-2E73-7564-E323-37D637751F38}"/>
              </a:ext>
            </a:extLst>
          </p:cNvPr>
          <p:cNvSpPr txBox="1"/>
          <p:nvPr/>
        </p:nvSpPr>
        <p:spPr>
          <a:xfrm>
            <a:off x="3995936" y="4002088"/>
            <a:ext cx="486148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desired open-loop transfer function that corresponds to tuning to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symmetric optimum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E2FF2-03AF-A894-A3BE-2468E534E190}"/>
              </a:ext>
            </a:extLst>
          </p:cNvPr>
          <p:cNvSpPr txBox="1"/>
          <p:nvPr/>
        </p:nvSpPr>
        <p:spPr>
          <a:xfrm>
            <a:off x="3995936" y="5192847"/>
            <a:ext cx="4896544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desired transfer function of the closed system, which corresponds to the setting for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symmetric optimum.</a:t>
            </a:r>
            <a:endParaRPr lang="ru-RU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6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control for PMSM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3A249-8581-46BB-AE05-43A88EA45F3D}"/>
              </a:ext>
            </a:extLst>
          </p:cNvPr>
          <p:cNvSpPr txBox="1"/>
          <p:nvPr/>
        </p:nvSpPr>
        <p:spPr>
          <a:xfrm>
            <a:off x="755576" y="795052"/>
            <a:ext cx="600923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regulator parameters of speed loop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B84B8E5E-3A19-BECF-F030-910D882706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736994"/>
              </p:ext>
            </p:extLst>
          </p:nvPr>
        </p:nvGraphicFramePr>
        <p:xfrm>
          <a:off x="756343" y="3344303"/>
          <a:ext cx="23431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49360" imgH="774360" progId="Equation.DSMT4">
                  <p:embed/>
                </p:oleObj>
              </mc:Choice>
              <mc:Fallback>
                <p:oleObj name="Equation" r:id="rId3" imgW="2349360" imgH="77436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B84B8E5E-3A19-BECF-F030-910D882706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343" y="3344303"/>
                        <a:ext cx="234315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E8A6C2-73B3-55C0-C89B-4B51075B74D0}"/>
              </a:ext>
            </a:extLst>
          </p:cNvPr>
          <p:cNvSpPr txBox="1"/>
          <p:nvPr/>
        </p:nvSpPr>
        <p:spPr>
          <a:xfrm>
            <a:off x="3779912" y="3451207"/>
            <a:ext cx="4863107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desired open-loop transfer function that corresponds to tuning to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symmetric optimum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B1A05605-9E44-339E-7FC9-A0803D0D8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188060"/>
              </p:ext>
            </p:extLst>
          </p:nvPr>
        </p:nvGraphicFramePr>
        <p:xfrm>
          <a:off x="742797" y="4494842"/>
          <a:ext cx="21796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84120" imgH="685800" progId="Equation.DSMT4">
                  <p:embed/>
                </p:oleObj>
              </mc:Choice>
              <mc:Fallback>
                <p:oleObj name="Equation" r:id="rId5" imgW="2184120" imgH="685800" progId="Equation.DSMT4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B1A05605-9E44-339E-7FC9-A0803D0D80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797" y="4494842"/>
                        <a:ext cx="217963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B64C63D-17DA-B8BB-C9BB-B08B33F5B31D}"/>
              </a:ext>
            </a:extLst>
          </p:cNvPr>
          <p:cNvSpPr txBox="1"/>
          <p:nvPr/>
        </p:nvSpPr>
        <p:spPr>
          <a:xfrm>
            <a:off x="3760344" y="4494842"/>
            <a:ext cx="464085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transfer function of the electrical part of motor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D7561188-FE0F-8056-A1F0-7E2AA0B19A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364943"/>
              </p:ext>
            </p:extLst>
          </p:nvPr>
        </p:nvGraphicFramePr>
        <p:xfrm>
          <a:off x="677863" y="5556250"/>
          <a:ext cx="48418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51360" imgH="774360" progId="Equation.DSMT4">
                  <p:embed/>
                </p:oleObj>
              </mc:Choice>
              <mc:Fallback>
                <p:oleObj name="Equation" r:id="rId7" imgW="4851360" imgH="77436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D7561188-FE0F-8056-A1F0-7E2AA0B19A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5556250"/>
                        <a:ext cx="4841875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5BD950-D32F-B0F6-F14F-476EB71B25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44866"/>
            <a:ext cx="5766828" cy="109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4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control for PMSM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3A249-8581-46BB-AE05-43A88EA45F3D}"/>
              </a:ext>
            </a:extLst>
          </p:cNvPr>
          <p:cNvSpPr txBox="1"/>
          <p:nvPr/>
        </p:nvSpPr>
        <p:spPr>
          <a:xfrm>
            <a:off x="755576" y="795052"/>
            <a:ext cx="600923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regulator parameters of speed loop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D7561188-FE0F-8056-A1F0-7E2AA0B19A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23325"/>
              </p:ext>
            </p:extLst>
          </p:nvPr>
        </p:nvGraphicFramePr>
        <p:xfrm>
          <a:off x="735013" y="3041650"/>
          <a:ext cx="48402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51360" imgH="774360" progId="Equation.DSMT4">
                  <p:embed/>
                </p:oleObj>
              </mc:Choice>
              <mc:Fallback>
                <p:oleObj name="Equation" r:id="rId3" imgW="4851360" imgH="77436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D7561188-FE0F-8056-A1F0-7E2AA0B19A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3041650"/>
                        <a:ext cx="4840287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5BD950-D32F-B0F6-F14F-476EB71B2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44866"/>
            <a:ext cx="5766828" cy="1097282"/>
          </a:xfrm>
          <a:prstGeom prst="rect">
            <a:avLst/>
          </a:prstGeom>
        </p:spPr>
      </p:pic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DBE8B8D8-6A6C-5CB1-854A-FE7F0D810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56589"/>
              </p:ext>
            </p:extLst>
          </p:nvPr>
        </p:nvGraphicFramePr>
        <p:xfrm>
          <a:off x="759633" y="4015852"/>
          <a:ext cx="7350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6560" imgH="355320" progId="Equation.DSMT4">
                  <p:embed/>
                </p:oleObj>
              </mc:Choice>
              <mc:Fallback>
                <p:oleObj name="Equation" r:id="rId6" imgW="736560" imgH="35532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D7561188-FE0F-8056-A1F0-7E2AA0B19A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" y="4015852"/>
                        <a:ext cx="735012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7B148CF-D25C-AA2F-CFF0-84C4672BC4A2}"/>
              </a:ext>
            </a:extLst>
          </p:cNvPr>
          <p:cNvCxnSpPr>
            <a:cxnSpLocks/>
          </p:cNvCxnSpPr>
          <p:nvPr/>
        </p:nvCxnSpPr>
        <p:spPr>
          <a:xfrm flipV="1">
            <a:off x="3275856" y="3448675"/>
            <a:ext cx="1010828" cy="2683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4CC028E-72A4-A968-57BE-18F646322E08}"/>
              </a:ext>
            </a:extLst>
          </p:cNvPr>
          <p:cNvCxnSpPr>
            <a:cxnSpLocks/>
          </p:cNvCxnSpPr>
          <p:nvPr/>
        </p:nvCxnSpPr>
        <p:spPr>
          <a:xfrm flipV="1">
            <a:off x="4192346" y="3110984"/>
            <a:ext cx="1027726" cy="2173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8BC7071-524C-B354-36AD-AE7171DEFAEF}"/>
              </a:ext>
            </a:extLst>
          </p:cNvPr>
          <p:cNvCxnSpPr>
            <a:cxnSpLocks/>
          </p:cNvCxnSpPr>
          <p:nvPr/>
        </p:nvCxnSpPr>
        <p:spPr>
          <a:xfrm flipV="1">
            <a:off x="3155156" y="3448675"/>
            <a:ext cx="216024" cy="13417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6261857D-6E6E-E6C2-D77B-531D89115B60}"/>
              </a:ext>
            </a:extLst>
          </p:cNvPr>
          <p:cNvCxnSpPr>
            <a:cxnSpLocks/>
          </p:cNvCxnSpPr>
          <p:nvPr/>
        </p:nvCxnSpPr>
        <p:spPr>
          <a:xfrm flipV="1">
            <a:off x="5359859" y="3145025"/>
            <a:ext cx="237145" cy="204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2294E0FC-3A62-7A46-B949-158A30D070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413764"/>
              </p:ext>
            </p:extLst>
          </p:nvPr>
        </p:nvGraphicFramePr>
        <p:xfrm>
          <a:off x="755576" y="4570954"/>
          <a:ext cx="201453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19240" imgH="749160" progId="Equation.DSMT4">
                  <p:embed/>
                </p:oleObj>
              </mc:Choice>
              <mc:Fallback>
                <p:oleObj name="Equation" r:id="rId8" imgW="2019240" imgH="74916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D7561188-FE0F-8056-A1F0-7E2AA0B19A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570954"/>
                        <a:ext cx="2014537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CA84BF22-F883-C418-F858-ED625681B37D}"/>
              </a:ext>
            </a:extLst>
          </p:cNvPr>
          <p:cNvSpPr/>
          <p:nvPr/>
        </p:nvSpPr>
        <p:spPr>
          <a:xfrm rot="20150691">
            <a:off x="1763005" y="4588126"/>
            <a:ext cx="576064" cy="82379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892E8DD-676A-5E38-5905-1F3AF75574D8}"/>
              </a:ext>
            </a:extLst>
          </p:cNvPr>
          <p:cNvSpPr/>
          <p:nvPr/>
        </p:nvSpPr>
        <p:spPr>
          <a:xfrm rot="3909963">
            <a:off x="2209835" y="4379921"/>
            <a:ext cx="418690" cy="117525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8" name="Объект 27">
            <a:extLst>
              <a:ext uri="{FF2B5EF4-FFF2-40B4-BE49-F238E27FC236}">
                <a16:creationId xmlns:a16="http://schemas.microsoft.com/office/drawing/2014/main" id="{341F440C-E084-F363-828D-E85ADB5FAD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25841"/>
              </p:ext>
            </p:extLst>
          </p:nvPr>
        </p:nvGraphicFramePr>
        <p:xfrm>
          <a:off x="747665" y="5632626"/>
          <a:ext cx="13668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71600" imgH="711000" progId="Equation.DSMT4">
                  <p:embed/>
                </p:oleObj>
              </mc:Choice>
              <mc:Fallback>
                <p:oleObj name="Equation" r:id="rId10" imgW="1371600" imgH="71100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21E90514-741B-F808-C7A4-9EA0781F7F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665" y="5632626"/>
                        <a:ext cx="1366838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>
            <a:extLst>
              <a:ext uri="{FF2B5EF4-FFF2-40B4-BE49-F238E27FC236}">
                <a16:creationId xmlns:a16="http://schemas.microsoft.com/office/drawing/2014/main" id="{66EAA97F-44B9-EF82-D36F-73ACEC7A7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452171"/>
              </p:ext>
            </p:extLst>
          </p:nvPr>
        </p:nvGraphicFramePr>
        <p:xfrm>
          <a:off x="2770113" y="5632626"/>
          <a:ext cx="13795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84200" imgH="711000" progId="Equation.DSMT4">
                  <p:embed/>
                </p:oleObj>
              </mc:Choice>
              <mc:Fallback>
                <p:oleObj name="Equation" r:id="rId12" imgW="1384200" imgH="71100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EA6F29FA-E003-A737-5BAF-571BCFC746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13" y="5632626"/>
                        <a:ext cx="1379537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10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>
            <a:extLst>
              <a:ext uri="{FF2B5EF4-FFF2-40B4-BE49-F238E27FC236}">
                <a16:creationId xmlns:a16="http://schemas.microsoft.com/office/drawing/2014/main" id="{F19F306E-2420-422E-A205-6440AF4BF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388" y="1889125"/>
            <a:ext cx="8531225" cy="1512888"/>
          </a:xfrm>
        </p:spPr>
        <p:txBody>
          <a:bodyPr/>
          <a:lstStyle/>
          <a:p>
            <a:r>
              <a:rPr lang="en-US" altLang="ru-RU" sz="3600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Brushless DC motor</a:t>
            </a:r>
            <a:endParaRPr lang="ru-RU" altLang="ru-RU" sz="3300" dirty="0">
              <a:solidFill>
                <a:srgbClr val="8798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D51DB5C-0CEA-485F-9406-A3D35B7FBF5F}"/>
              </a:ext>
            </a:extLst>
          </p:cNvPr>
          <p:cNvCxnSpPr/>
          <p:nvPr/>
        </p:nvCxnSpPr>
        <p:spPr>
          <a:xfrm>
            <a:off x="0" y="4797425"/>
            <a:ext cx="9144000" cy="0"/>
          </a:xfrm>
          <a:prstGeom prst="line">
            <a:avLst/>
          </a:prstGeom>
          <a:ln>
            <a:solidFill>
              <a:srgbClr val="354B98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97" name="Прямоугольник 5">
            <a:extLst>
              <a:ext uri="{FF2B5EF4-FFF2-40B4-BE49-F238E27FC236}">
                <a16:creationId xmlns:a16="http://schemas.microsoft.com/office/drawing/2014/main" id="{BED36909-B599-4A0A-B7AD-E0E363B04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6278563"/>
            <a:ext cx="75977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LS Schlange sans" panose="02000506030000020004" pitchFamily="50" charset="-5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LS Schlange sans" panose="02000506030000020004" pitchFamily="50" charset="-5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" altLang="ru-RU" sz="1500" dirty="0">
                <a:solidFill>
                  <a:srgbClr val="354B98"/>
                </a:solidFill>
                <a:cs typeface="Times New Roman" panose="02020603050405020304" pitchFamily="18" charset="0"/>
              </a:rPr>
              <a:t>Faculty of Control Systems and Industrial Robotics , ITMO University , Saint Petersburg</a:t>
            </a:r>
          </a:p>
        </p:txBody>
      </p:sp>
    </p:spTree>
    <p:extLst>
      <p:ext uri="{BB962C8B-B14F-4D97-AF65-F5344CB8AC3E}">
        <p14:creationId xmlns:p14="http://schemas.microsoft.com/office/powerpoint/2010/main" val="186864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1" name="Rectangle 1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2" name="Заголовок 17">
            <a:extLst>
              <a:ext uri="{FF2B5EF4-FFF2-40B4-BE49-F238E27FC236}">
                <a16:creationId xmlns:a16="http://schemas.microsoft.com/office/drawing/2014/main" id="{62308870-A85C-4466-2DF4-43383D092C4A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Brushless DC motor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74C61D-35B9-0F3F-C1FC-138F01447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80728"/>
            <a:ext cx="4800610" cy="515113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1" name="Rectangle 1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2" name="Заголовок 17">
            <a:extLst>
              <a:ext uri="{FF2B5EF4-FFF2-40B4-BE49-F238E27FC236}">
                <a16:creationId xmlns:a16="http://schemas.microsoft.com/office/drawing/2014/main" id="{62308870-A85C-4466-2DF4-43383D092C4A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Brushless DC motor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5FF985-F0DC-4998-5FE2-1F5664D66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32" y="1095751"/>
            <a:ext cx="4148336" cy="466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5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of a synchronous motor in a rotating coordinate system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4E1B0-6F2D-CBF3-10DD-8F043D6F1C34}"/>
              </a:ext>
            </a:extLst>
          </p:cNvPr>
          <p:cNvSpPr txBox="1"/>
          <p:nvPr/>
        </p:nvSpPr>
        <p:spPr>
          <a:xfrm>
            <a:off x="5292080" y="1399028"/>
            <a:ext cx="337343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resistance of stator windings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9627C-3488-D735-C1D9-D0DD471600F4}"/>
              </a:ext>
            </a:extLst>
          </p:cNvPr>
          <p:cNvSpPr txBox="1"/>
          <p:nvPr/>
        </p:nvSpPr>
        <p:spPr>
          <a:xfrm>
            <a:off x="5292080" y="1912543"/>
            <a:ext cx="35283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stator winding inductances along the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and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axes. Special case of non-salient pole design of the motor rotor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L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38662-5B2A-02C2-05B5-5599DCBE5992}"/>
              </a:ext>
            </a:extLst>
          </p:cNvPr>
          <p:cNvSpPr txBox="1"/>
          <p:nvPr/>
        </p:nvSpPr>
        <p:spPr>
          <a:xfrm>
            <a:off x="5292080" y="3480706"/>
            <a:ext cx="35283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stator winding currents and voltages along the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and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axes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157CC1-CBCC-46F7-FF5D-20F498350B4F}"/>
              </a:ext>
            </a:extLst>
          </p:cNvPr>
          <p:cNvSpPr txBox="1"/>
          <p:nvPr/>
        </p:nvSpPr>
        <p:spPr>
          <a:xfrm>
            <a:off x="5292080" y="4387140"/>
            <a:ext cx="3373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resistance of excitation winding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B8F94C-5A29-0788-FA2E-EFCC1C06F8F8}"/>
              </a:ext>
            </a:extLst>
          </p:cNvPr>
          <p:cNvSpPr txBox="1"/>
          <p:nvPr/>
        </p:nvSpPr>
        <p:spPr>
          <a:xfrm>
            <a:off x="5292080" y="5032254"/>
            <a:ext cx="3373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inductance of excitation winding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57E368-7A14-E5FE-41A0-606AB64D4219}"/>
              </a:ext>
            </a:extLst>
          </p:cNvPr>
          <p:cNvSpPr txBox="1"/>
          <p:nvPr/>
        </p:nvSpPr>
        <p:spPr>
          <a:xfrm>
            <a:off x="5292080" y="5710119"/>
            <a:ext cx="33734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mutual induction coefficient between the field winding and the stator winding along the d axis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235B5C-5F05-07F3-F1F6-74970A141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62345"/>
            <a:ext cx="4075184" cy="40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2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  <p:bldP spid="19" grpId="0"/>
      <p:bldP spid="20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87503"/>
              </p:ext>
            </p:extLst>
          </p:nvPr>
        </p:nvGraphicFramePr>
        <p:xfrm>
          <a:off x="539552" y="1465299"/>
          <a:ext cx="3881438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73240" imgH="1866600" progId="Equation.DSMT4">
                  <p:embed/>
                </p:oleObj>
              </mc:Choice>
              <mc:Fallback>
                <p:oleObj name="Equation" r:id="rId2" imgW="3873240" imgH="1866600" progId="Equation.DSMT4">
                  <p:embed/>
                  <p:pic>
                    <p:nvPicPr>
                      <p:cNvPr id="4710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65299"/>
                        <a:ext cx="3881438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710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56102"/>
              </p:ext>
            </p:extLst>
          </p:nvPr>
        </p:nvGraphicFramePr>
        <p:xfrm>
          <a:off x="701291" y="5864634"/>
          <a:ext cx="3759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59120" imgH="609480" progId="Equation.DSMT4">
                  <p:embed/>
                </p:oleObj>
              </mc:Choice>
              <mc:Fallback>
                <p:oleObj name="Equation" r:id="rId4" imgW="3759120" imgH="609480" progId="Equation.DSMT4">
                  <p:embed/>
                  <p:pic>
                    <p:nvPicPr>
                      <p:cNvPr id="4710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291" y="5864634"/>
                        <a:ext cx="37592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79512" y="888404"/>
            <a:ext cx="5141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Equations for a three-phase system of motor currents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6" name="Заголовок 17">
            <a:extLst>
              <a:ext uri="{FF2B5EF4-FFF2-40B4-BE49-F238E27FC236}">
                <a16:creationId xmlns:a16="http://schemas.microsoft.com/office/drawing/2014/main" id="{AF205DE7-5B7F-D477-8ADD-7EE157AE3678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Brushless DC motor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C28A5710-76A4-DF79-A7C3-1B0CAF3E59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457770"/>
              </p:ext>
            </p:extLst>
          </p:nvPr>
        </p:nvGraphicFramePr>
        <p:xfrm>
          <a:off x="585788" y="3851275"/>
          <a:ext cx="3068637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60360" imgH="1549080" progId="Equation.DSMT4">
                  <p:embed/>
                </p:oleObj>
              </mc:Choice>
              <mc:Fallback>
                <p:oleObj name="Equation" r:id="rId6" imgW="3060360" imgH="1549080" progId="Equation.DSMT4">
                  <p:embed/>
                  <p:pic>
                    <p:nvPicPr>
                      <p:cNvPr id="471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3851275"/>
                        <a:ext cx="3068637" cy="153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9FED93B-6BC5-7403-2F43-BFAD8798C5F5}"/>
              </a:ext>
            </a:extLst>
          </p:cNvPr>
          <p:cNvSpPr/>
          <p:nvPr/>
        </p:nvSpPr>
        <p:spPr>
          <a:xfrm>
            <a:off x="199795" y="341578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Back-EMF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E5394F5-DCAF-91C0-BEC2-FAFA367DA4D7}"/>
              </a:ext>
            </a:extLst>
          </p:cNvPr>
          <p:cNvSpPr/>
          <p:nvPr/>
        </p:nvSpPr>
        <p:spPr>
          <a:xfrm>
            <a:off x="251520" y="5460007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Torque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F79801-16EA-0A2D-456F-AAF0ADF13225}"/>
              </a:ext>
            </a:extLst>
          </p:cNvPr>
          <p:cNvSpPr txBox="1"/>
          <p:nvPr/>
        </p:nvSpPr>
        <p:spPr>
          <a:xfrm>
            <a:off x="5339325" y="1465299"/>
            <a:ext cx="337343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resistance of stator windings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A2A314-B2FC-7558-BCEC-E97A363CBFF5}"/>
              </a:ext>
            </a:extLst>
          </p:cNvPr>
          <p:cNvSpPr txBox="1"/>
          <p:nvPr/>
        </p:nvSpPr>
        <p:spPr>
          <a:xfrm>
            <a:off x="5339325" y="1978814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stator winding inductance. 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9C84F3-72E0-5B74-CBA2-21062548219B}"/>
              </a:ext>
            </a:extLst>
          </p:cNvPr>
          <p:cNvSpPr txBox="1"/>
          <p:nvPr/>
        </p:nvSpPr>
        <p:spPr>
          <a:xfrm>
            <a:off x="5339325" y="2488085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stator winding currents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BA6AEC-3004-EB37-F57A-FFC4C87EC6C5}"/>
              </a:ext>
            </a:extLst>
          </p:cNvPr>
          <p:cNvSpPr txBox="1"/>
          <p:nvPr/>
        </p:nvSpPr>
        <p:spPr>
          <a:xfrm>
            <a:off x="5339325" y="3035420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stator winding voltages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001229-03C7-5C32-3A65-7583ABCCB9AD}"/>
              </a:ext>
            </a:extLst>
          </p:cNvPr>
          <p:cNvSpPr txBox="1"/>
          <p:nvPr/>
        </p:nvSpPr>
        <p:spPr>
          <a:xfrm>
            <a:off x="5339325" y="3582755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phase back EMFs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1BA794-EB58-B8B5-BD54-AC1FD9DF17A7}"/>
              </a:ext>
            </a:extLst>
          </p:cNvPr>
          <p:cNvSpPr txBox="1"/>
          <p:nvPr/>
        </p:nvSpPr>
        <p:spPr>
          <a:xfrm>
            <a:off x="5337906" y="4116958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back EMF constant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6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7107" name="Object 3"/>
          <p:cNvGraphicFramePr>
            <a:graphicFrameLocks/>
          </p:cNvGraphicFramePr>
          <p:nvPr/>
        </p:nvGraphicFramePr>
        <p:xfrm>
          <a:off x="701291" y="5864634"/>
          <a:ext cx="3759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59120" imgH="609480" progId="Equation.DSMT4">
                  <p:embed/>
                </p:oleObj>
              </mc:Choice>
              <mc:Fallback>
                <p:oleObj name="Equation" r:id="rId2" imgW="3759120" imgH="609480" progId="Equation.DSMT4">
                  <p:embed/>
                  <p:pic>
                    <p:nvPicPr>
                      <p:cNvPr id="4710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291" y="5864634"/>
                        <a:ext cx="37592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79512" y="888404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Equations for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non-salient pole design of the motor rotor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6" name="Заголовок 17">
            <a:extLst>
              <a:ext uri="{FF2B5EF4-FFF2-40B4-BE49-F238E27FC236}">
                <a16:creationId xmlns:a16="http://schemas.microsoft.com/office/drawing/2014/main" id="{AF205DE7-5B7F-D477-8ADD-7EE157AE3678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Brushless DC motor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C28A5710-76A4-DF79-A7C3-1B0CAF3E59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788" y="3851275"/>
          <a:ext cx="3068637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60360" imgH="1549080" progId="Equation.DSMT4">
                  <p:embed/>
                </p:oleObj>
              </mc:Choice>
              <mc:Fallback>
                <p:oleObj name="Equation" r:id="rId4" imgW="3060360" imgH="1549080" progId="Equation.DSMT4">
                  <p:embed/>
                  <p:pic>
                    <p:nvPicPr>
                      <p:cNvPr id="19" name="Object 7">
                        <a:extLst>
                          <a:ext uri="{FF2B5EF4-FFF2-40B4-BE49-F238E27FC236}">
                            <a16:creationId xmlns:a16="http://schemas.microsoft.com/office/drawing/2014/main" id="{C28A5710-76A4-DF79-A7C3-1B0CAF3E59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3851275"/>
                        <a:ext cx="3068637" cy="153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9FED93B-6BC5-7403-2F43-BFAD8798C5F5}"/>
              </a:ext>
            </a:extLst>
          </p:cNvPr>
          <p:cNvSpPr/>
          <p:nvPr/>
        </p:nvSpPr>
        <p:spPr>
          <a:xfrm>
            <a:off x="199795" y="341578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Back-EMF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E5394F5-DCAF-91C0-BEC2-FAFA367DA4D7}"/>
              </a:ext>
            </a:extLst>
          </p:cNvPr>
          <p:cNvSpPr/>
          <p:nvPr/>
        </p:nvSpPr>
        <p:spPr>
          <a:xfrm>
            <a:off x="251520" y="5460007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Torque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F79801-16EA-0A2D-456F-AAF0ADF13225}"/>
              </a:ext>
            </a:extLst>
          </p:cNvPr>
          <p:cNvSpPr txBox="1"/>
          <p:nvPr/>
        </p:nvSpPr>
        <p:spPr>
          <a:xfrm>
            <a:off x="5339325" y="1465299"/>
            <a:ext cx="337343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resistance of stator windings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A2A314-B2FC-7558-BCEC-E97A363CBFF5}"/>
              </a:ext>
            </a:extLst>
          </p:cNvPr>
          <p:cNvSpPr txBox="1"/>
          <p:nvPr/>
        </p:nvSpPr>
        <p:spPr>
          <a:xfrm>
            <a:off x="5339325" y="1978814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stator winding inductance. 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9C84F3-72E0-5B74-CBA2-21062548219B}"/>
              </a:ext>
            </a:extLst>
          </p:cNvPr>
          <p:cNvSpPr txBox="1"/>
          <p:nvPr/>
        </p:nvSpPr>
        <p:spPr>
          <a:xfrm>
            <a:off x="5339325" y="2488085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stator winding currents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BA6AEC-3004-EB37-F57A-FFC4C87EC6C5}"/>
              </a:ext>
            </a:extLst>
          </p:cNvPr>
          <p:cNvSpPr txBox="1"/>
          <p:nvPr/>
        </p:nvSpPr>
        <p:spPr>
          <a:xfrm>
            <a:off x="5339325" y="3035420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stator winding voltages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001229-03C7-5C32-3A65-7583ABCCB9AD}"/>
              </a:ext>
            </a:extLst>
          </p:cNvPr>
          <p:cNvSpPr txBox="1"/>
          <p:nvPr/>
        </p:nvSpPr>
        <p:spPr>
          <a:xfrm>
            <a:off x="5339325" y="3582755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phase back EMFs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1BA794-EB58-B8B5-BD54-AC1FD9DF17A7}"/>
              </a:ext>
            </a:extLst>
          </p:cNvPr>
          <p:cNvSpPr txBox="1"/>
          <p:nvPr/>
        </p:nvSpPr>
        <p:spPr>
          <a:xfrm>
            <a:off x="5337906" y="4116958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back EMF constant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Object 1">
            <a:extLst>
              <a:ext uri="{FF2B5EF4-FFF2-40B4-BE49-F238E27FC236}">
                <a16:creationId xmlns:a16="http://schemas.microsoft.com/office/drawing/2014/main" id="{64C887D7-0666-2F1B-BC15-BE782A59E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868967"/>
              </p:ext>
            </p:extLst>
          </p:nvPr>
        </p:nvGraphicFramePr>
        <p:xfrm>
          <a:off x="585788" y="1369061"/>
          <a:ext cx="3105150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98520" imgH="1866600" progId="Equation.DSMT4">
                  <p:embed/>
                </p:oleObj>
              </mc:Choice>
              <mc:Fallback>
                <p:oleObj name="Equation" r:id="rId6" imgW="3098520" imgH="1866600" progId="Equation.DSMT4">
                  <p:embed/>
                  <p:pic>
                    <p:nvPicPr>
                      <p:cNvPr id="18" name="Object 1">
                        <a:extLst>
                          <a:ext uri="{FF2B5EF4-FFF2-40B4-BE49-F238E27FC236}">
                            <a16:creationId xmlns:a16="http://schemas.microsoft.com/office/drawing/2014/main" id="{37C179BC-5955-78F8-6394-C66FCBCF90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1369061"/>
                        <a:ext cx="3105150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339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710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690615"/>
              </p:ext>
            </p:extLst>
          </p:nvPr>
        </p:nvGraphicFramePr>
        <p:xfrm>
          <a:off x="586796" y="1226986"/>
          <a:ext cx="3759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59120" imgH="609480" progId="Equation.DSMT4">
                  <p:embed/>
                </p:oleObj>
              </mc:Choice>
              <mc:Fallback>
                <p:oleObj name="Equation" r:id="rId2" imgW="3759120" imgH="609480" progId="Equation.DSMT4">
                  <p:embed/>
                  <p:pic>
                    <p:nvPicPr>
                      <p:cNvPr id="4710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96" y="1226986"/>
                        <a:ext cx="37592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Заголовок 17">
            <a:extLst>
              <a:ext uri="{FF2B5EF4-FFF2-40B4-BE49-F238E27FC236}">
                <a16:creationId xmlns:a16="http://schemas.microsoft.com/office/drawing/2014/main" id="{AF205DE7-5B7F-D477-8ADD-7EE157AE3678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Brushless DC motor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C28A5710-76A4-DF79-A7C3-1B0CAF3E59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259753"/>
              </p:ext>
            </p:extLst>
          </p:nvPr>
        </p:nvGraphicFramePr>
        <p:xfrm>
          <a:off x="584768" y="2568381"/>
          <a:ext cx="3068637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60360" imgH="1549080" progId="Equation.DSMT4">
                  <p:embed/>
                </p:oleObj>
              </mc:Choice>
              <mc:Fallback>
                <p:oleObj name="Equation" r:id="rId4" imgW="3060360" imgH="1549080" progId="Equation.DSMT4">
                  <p:embed/>
                  <p:pic>
                    <p:nvPicPr>
                      <p:cNvPr id="19" name="Object 7">
                        <a:extLst>
                          <a:ext uri="{FF2B5EF4-FFF2-40B4-BE49-F238E27FC236}">
                            <a16:creationId xmlns:a16="http://schemas.microsoft.com/office/drawing/2014/main" id="{C28A5710-76A4-DF79-A7C3-1B0CAF3E59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68" y="2568381"/>
                        <a:ext cx="3068637" cy="153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9FED93B-6BC5-7403-2F43-BFAD8798C5F5}"/>
              </a:ext>
            </a:extLst>
          </p:cNvPr>
          <p:cNvSpPr/>
          <p:nvPr/>
        </p:nvSpPr>
        <p:spPr>
          <a:xfrm>
            <a:off x="238931" y="1905177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Three phase system of back-EMF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E5394F5-DCAF-91C0-BEC2-FAFA367DA4D7}"/>
              </a:ext>
            </a:extLst>
          </p:cNvPr>
          <p:cNvSpPr/>
          <p:nvPr/>
        </p:nvSpPr>
        <p:spPr>
          <a:xfrm>
            <a:off x="238931" y="839780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Torque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29" name="Object 5">
            <a:extLst>
              <a:ext uri="{FF2B5EF4-FFF2-40B4-BE49-F238E27FC236}">
                <a16:creationId xmlns:a16="http://schemas.microsoft.com/office/drawing/2014/main" id="{C9E77CE2-FA29-BBA4-94E4-792CB7E850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263219"/>
              </p:ext>
            </p:extLst>
          </p:nvPr>
        </p:nvGraphicFramePr>
        <p:xfrm>
          <a:off x="5076056" y="4725143"/>
          <a:ext cx="2919412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08080" imgH="1549080" progId="Equation.DSMT4">
                  <p:embed/>
                </p:oleObj>
              </mc:Choice>
              <mc:Fallback>
                <p:oleObj name="Equation" r:id="rId6" imgW="2908080" imgH="1549080" progId="Equation.DSMT4">
                  <p:embed/>
                  <p:pic>
                    <p:nvPicPr>
                      <p:cNvPr id="47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725143"/>
                        <a:ext cx="2919412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">
            <a:extLst>
              <a:ext uri="{FF2B5EF4-FFF2-40B4-BE49-F238E27FC236}">
                <a16:creationId xmlns:a16="http://schemas.microsoft.com/office/drawing/2014/main" id="{23149FF2-5526-A6BB-9477-15EA61C1D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144285"/>
              </p:ext>
            </p:extLst>
          </p:nvPr>
        </p:nvGraphicFramePr>
        <p:xfrm>
          <a:off x="584768" y="4725144"/>
          <a:ext cx="267335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6880" imgH="1549080" progId="Equation.DSMT4">
                  <p:embed/>
                </p:oleObj>
              </mc:Choice>
              <mc:Fallback>
                <p:oleObj name="Equation" r:id="rId8" imgW="2666880" imgH="1549080" progId="Equation.DSMT4">
                  <p:embed/>
                  <p:pic>
                    <p:nvPicPr>
                      <p:cNvPr id="29" name="Object 5">
                        <a:extLst>
                          <a:ext uri="{FF2B5EF4-FFF2-40B4-BE49-F238E27FC236}">
                            <a16:creationId xmlns:a16="http://schemas.microsoft.com/office/drawing/2014/main" id="{C9E77CE2-FA29-BBA4-94E4-792CB7E850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68" y="4725144"/>
                        <a:ext cx="2673350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3C35426-E722-13FB-8377-3438BA69AE4F}"/>
              </a:ext>
            </a:extLst>
          </p:cNvPr>
          <p:cNvSpPr/>
          <p:nvPr/>
        </p:nvSpPr>
        <p:spPr>
          <a:xfrm>
            <a:off x="238931" y="4207492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7F965E6F-A2A0-0C23-C33A-2A0754A1FCFB}"/>
              </a:ext>
            </a:extLst>
          </p:cNvPr>
          <p:cNvSpPr/>
          <p:nvPr/>
        </p:nvSpPr>
        <p:spPr>
          <a:xfrm>
            <a:off x="3916616" y="5070641"/>
            <a:ext cx="638092" cy="625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61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1" grpId="0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710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046225"/>
              </p:ext>
            </p:extLst>
          </p:nvPr>
        </p:nvGraphicFramePr>
        <p:xfrm>
          <a:off x="586796" y="1226986"/>
          <a:ext cx="3759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59120" imgH="609480" progId="Equation.DSMT4">
                  <p:embed/>
                </p:oleObj>
              </mc:Choice>
              <mc:Fallback>
                <p:oleObj name="Equation" r:id="rId2" imgW="3759120" imgH="609480" progId="Equation.DSMT4">
                  <p:embed/>
                  <p:pic>
                    <p:nvPicPr>
                      <p:cNvPr id="4710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96" y="1226986"/>
                        <a:ext cx="37592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Заголовок 17">
            <a:extLst>
              <a:ext uri="{FF2B5EF4-FFF2-40B4-BE49-F238E27FC236}">
                <a16:creationId xmlns:a16="http://schemas.microsoft.com/office/drawing/2014/main" id="{AF205DE7-5B7F-D477-8ADD-7EE157AE3678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Brushless DC motor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C28A5710-76A4-DF79-A7C3-1B0CAF3E59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768" y="2568381"/>
          <a:ext cx="3068637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60360" imgH="1549080" progId="Equation.DSMT4">
                  <p:embed/>
                </p:oleObj>
              </mc:Choice>
              <mc:Fallback>
                <p:oleObj name="Equation" r:id="rId4" imgW="3060360" imgH="1549080" progId="Equation.DSMT4">
                  <p:embed/>
                  <p:pic>
                    <p:nvPicPr>
                      <p:cNvPr id="19" name="Object 7">
                        <a:extLst>
                          <a:ext uri="{FF2B5EF4-FFF2-40B4-BE49-F238E27FC236}">
                            <a16:creationId xmlns:a16="http://schemas.microsoft.com/office/drawing/2014/main" id="{C28A5710-76A4-DF79-A7C3-1B0CAF3E59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68" y="2568381"/>
                        <a:ext cx="3068637" cy="153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9FED93B-6BC5-7403-2F43-BFAD8798C5F5}"/>
              </a:ext>
            </a:extLst>
          </p:cNvPr>
          <p:cNvSpPr/>
          <p:nvPr/>
        </p:nvSpPr>
        <p:spPr>
          <a:xfrm>
            <a:off x="238931" y="1905177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Three phase system of back-EMF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E5394F5-DCAF-91C0-BEC2-FAFA367DA4D7}"/>
              </a:ext>
            </a:extLst>
          </p:cNvPr>
          <p:cNvSpPr/>
          <p:nvPr/>
        </p:nvSpPr>
        <p:spPr>
          <a:xfrm>
            <a:off x="238931" y="839780"/>
            <a:ext cx="899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Torque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29" name="Object 5">
            <a:extLst>
              <a:ext uri="{FF2B5EF4-FFF2-40B4-BE49-F238E27FC236}">
                <a16:creationId xmlns:a16="http://schemas.microsoft.com/office/drawing/2014/main" id="{C9E77CE2-FA29-BBA4-94E4-792CB7E850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319749"/>
              </p:ext>
            </p:extLst>
          </p:nvPr>
        </p:nvGraphicFramePr>
        <p:xfrm>
          <a:off x="5076056" y="4725143"/>
          <a:ext cx="2919412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08080" imgH="1549080" progId="Equation.DSMT4">
                  <p:embed/>
                </p:oleObj>
              </mc:Choice>
              <mc:Fallback>
                <p:oleObj name="Equation" r:id="rId6" imgW="2908080" imgH="1549080" progId="Equation.DSMT4">
                  <p:embed/>
                  <p:pic>
                    <p:nvPicPr>
                      <p:cNvPr id="29" name="Object 5">
                        <a:extLst>
                          <a:ext uri="{FF2B5EF4-FFF2-40B4-BE49-F238E27FC236}">
                            <a16:creationId xmlns:a16="http://schemas.microsoft.com/office/drawing/2014/main" id="{C9E77CE2-FA29-BBA4-94E4-792CB7E850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725143"/>
                        <a:ext cx="2919412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">
            <a:extLst>
              <a:ext uri="{FF2B5EF4-FFF2-40B4-BE49-F238E27FC236}">
                <a16:creationId xmlns:a16="http://schemas.microsoft.com/office/drawing/2014/main" id="{23149FF2-5526-A6BB-9477-15EA61C1DF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768" y="4725144"/>
          <a:ext cx="267335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6880" imgH="1549080" progId="Equation.DSMT4">
                  <p:embed/>
                </p:oleObj>
              </mc:Choice>
              <mc:Fallback>
                <p:oleObj name="Equation" r:id="rId8" imgW="2666880" imgH="1549080" progId="Equation.DSMT4">
                  <p:embed/>
                  <p:pic>
                    <p:nvPicPr>
                      <p:cNvPr id="30" name="Object 5">
                        <a:extLst>
                          <a:ext uri="{FF2B5EF4-FFF2-40B4-BE49-F238E27FC236}">
                            <a16:creationId xmlns:a16="http://schemas.microsoft.com/office/drawing/2014/main" id="{23149FF2-5526-A6BB-9477-15EA61C1DF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68" y="4725144"/>
                        <a:ext cx="2673350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3C35426-E722-13FB-8377-3438BA69AE4F}"/>
              </a:ext>
            </a:extLst>
          </p:cNvPr>
          <p:cNvSpPr/>
          <p:nvPr/>
        </p:nvSpPr>
        <p:spPr>
          <a:xfrm>
            <a:off x="238931" y="4207492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7F965E6F-A2A0-0C23-C33A-2A0754A1FCFB}"/>
              </a:ext>
            </a:extLst>
          </p:cNvPr>
          <p:cNvSpPr/>
          <p:nvPr/>
        </p:nvSpPr>
        <p:spPr>
          <a:xfrm>
            <a:off x="3916616" y="5070641"/>
            <a:ext cx="638092" cy="625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0C83615B-E8E3-5290-009E-38C22E3ED2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44066"/>
              </p:ext>
            </p:extLst>
          </p:nvPr>
        </p:nvGraphicFramePr>
        <p:xfrm>
          <a:off x="4502173" y="1246035"/>
          <a:ext cx="14224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22360" imgH="571320" progId="Equation.DSMT4">
                  <p:embed/>
                </p:oleObj>
              </mc:Choice>
              <mc:Fallback>
                <p:oleObj name="Equation" r:id="rId10" imgW="1422360" imgH="571320" progId="Equation.DSMT4">
                  <p:embed/>
                  <p:pic>
                    <p:nvPicPr>
                      <p:cNvPr id="4710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73" y="1246035"/>
                        <a:ext cx="14224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F0254F0-01CA-FC70-0593-3D6839BEA000}"/>
              </a:ext>
            </a:extLst>
          </p:cNvPr>
          <p:cNvSpPr/>
          <p:nvPr/>
        </p:nvSpPr>
        <p:spPr>
          <a:xfrm>
            <a:off x="467544" y="1161884"/>
            <a:ext cx="5873487" cy="75491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7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967723"/>
              </p:ext>
            </p:extLst>
          </p:nvPr>
        </p:nvGraphicFramePr>
        <p:xfrm>
          <a:off x="5915358" y="4247387"/>
          <a:ext cx="9525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317160" progId="Equation.DSMT4">
                  <p:embed/>
                </p:oleObj>
              </mc:Choice>
              <mc:Fallback>
                <p:oleObj name="Equation" r:id="rId2" imgW="952200" imgH="317160" progId="Equation.DSMT4">
                  <p:embed/>
                  <p:pic>
                    <p:nvPicPr>
                      <p:cNvPr id="4812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358" y="4247387"/>
                        <a:ext cx="952500" cy="315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Прямоугольник 78"/>
          <p:cNvSpPr/>
          <p:nvPr/>
        </p:nvSpPr>
        <p:spPr>
          <a:xfrm>
            <a:off x="501022" y="1001969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Rack of three-phase inverter: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Заголовок 17">
            <a:extLst>
              <a:ext uri="{FF2B5EF4-FFF2-40B4-BE49-F238E27FC236}">
                <a16:creationId xmlns:a16="http://schemas.microsoft.com/office/drawing/2014/main" id="{C7DEE07D-CA96-97C0-17DD-E292C0A33F85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Brushless DC motor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FB6982-8148-4E6B-24F2-022BE89CB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81896"/>
            <a:ext cx="1969012" cy="2212853"/>
          </a:xfrm>
          <a:prstGeom prst="rect">
            <a:avLst/>
          </a:prstGeom>
        </p:spPr>
      </p:pic>
      <p:graphicFrame>
        <p:nvGraphicFramePr>
          <p:cNvPr id="80" name="Object 1">
            <a:extLst>
              <a:ext uri="{FF2B5EF4-FFF2-40B4-BE49-F238E27FC236}">
                <a16:creationId xmlns:a16="http://schemas.microsoft.com/office/drawing/2014/main" id="{6D029DF4-6D05-81C2-D119-3D77F0B09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318759"/>
              </p:ext>
            </p:extLst>
          </p:nvPr>
        </p:nvGraphicFramePr>
        <p:xfrm>
          <a:off x="5915358" y="1735737"/>
          <a:ext cx="1308100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07880" imgH="2273040" progId="Equation.DSMT4">
                  <p:embed/>
                </p:oleObj>
              </mc:Choice>
              <mc:Fallback>
                <p:oleObj name="Equation" r:id="rId5" imgW="1307880" imgH="2273040" progId="Equation.DSMT4">
                  <p:embed/>
                  <p:pic>
                    <p:nvPicPr>
                      <p:cNvPr id="22" name="Object 1">
                        <a:extLst>
                          <a:ext uri="{FF2B5EF4-FFF2-40B4-BE49-F238E27FC236}">
                            <a16:creationId xmlns:a16="http://schemas.microsoft.com/office/drawing/2014/main" id="{C5227E33-D8C9-9264-FBA0-2CE9098961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358" y="1735737"/>
                        <a:ext cx="1308100" cy="225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2F745AEF-2C97-4A33-E13E-FEE8E87C26FF}"/>
              </a:ext>
            </a:extLst>
          </p:cNvPr>
          <p:cNvSpPr txBox="1"/>
          <p:nvPr/>
        </p:nvSpPr>
        <p:spPr>
          <a:xfrm>
            <a:off x="476274" y="4405344"/>
            <a:ext cx="48158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commutation period</a:t>
            </a:r>
          </a:p>
          <a:p>
            <a:pPr marL="11113" lvl="1" eaLnBrk="1" hangingPunct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time of the upper and lower power switches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three-phase inverter rack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3" lvl="1" eaLnBrk="1" hangingPunct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relative opening duration of the upper and lower power switches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three-phase inverter rack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501022" y="1001969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Rack of three-phase inverter: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Заголовок 17">
            <a:extLst>
              <a:ext uri="{FF2B5EF4-FFF2-40B4-BE49-F238E27FC236}">
                <a16:creationId xmlns:a16="http://schemas.microsoft.com/office/drawing/2014/main" id="{C7DEE07D-CA96-97C0-17DD-E292C0A33F85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Brushless DC motor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FB6982-8148-4E6B-24F2-022BE89CB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81896"/>
            <a:ext cx="1969012" cy="2212853"/>
          </a:xfrm>
          <a:prstGeom prst="rect">
            <a:avLst/>
          </a:prstGeom>
        </p:spPr>
      </p:pic>
      <p:graphicFrame>
        <p:nvGraphicFramePr>
          <p:cNvPr id="80" name="Object 1">
            <a:extLst>
              <a:ext uri="{FF2B5EF4-FFF2-40B4-BE49-F238E27FC236}">
                <a16:creationId xmlns:a16="http://schemas.microsoft.com/office/drawing/2014/main" id="{6D029DF4-6D05-81C2-D119-3D77F0B09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593598"/>
              </p:ext>
            </p:extLst>
          </p:nvPr>
        </p:nvGraphicFramePr>
        <p:xfrm>
          <a:off x="5724128" y="3181381"/>
          <a:ext cx="13081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07880" imgH="1231560" progId="Equation.DSMT4">
                  <p:embed/>
                </p:oleObj>
              </mc:Choice>
              <mc:Fallback>
                <p:oleObj name="Equation" r:id="rId3" imgW="1307880" imgH="1231560" progId="Equation.DSMT4">
                  <p:embed/>
                  <p:pic>
                    <p:nvPicPr>
                      <p:cNvPr id="80" name="Object 1">
                        <a:extLst>
                          <a:ext uri="{FF2B5EF4-FFF2-40B4-BE49-F238E27FC236}">
                            <a16:creationId xmlns:a16="http://schemas.microsoft.com/office/drawing/2014/main" id="{6D029DF4-6D05-81C2-D119-3D77F0B097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181381"/>
                        <a:ext cx="130810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2F745AEF-2C97-4A33-E13E-FEE8E87C26FF}"/>
              </a:ext>
            </a:extLst>
          </p:cNvPr>
          <p:cNvSpPr txBox="1"/>
          <p:nvPr/>
        </p:nvSpPr>
        <p:spPr>
          <a:xfrm>
            <a:off x="476274" y="4405344"/>
            <a:ext cx="48158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commutation period</a:t>
            </a:r>
          </a:p>
          <a:p>
            <a:pPr marL="11113" lvl="1" eaLnBrk="1" hangingPunct="1">
              <a:defRPr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time of the upper and lower power switches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three-phase inverter rack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3" lvl="1" eaLnBrk="1" hangingPunct="1">
              <a:defRPr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relative opening duration of the upper and lower power switches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three-phase inverter rack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045D81CC-2212-85A3-20F8-89470440E7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226018"/>
              </p:ext>
            </p:extLst>
          </p:nvPr>
        </p:nvGraphicFramePr>
        <p:xfrm>
          <a:off x="5724128" y="1615210"/>
          <a:ext cx="21145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15840" imgH="444240" progId="Equation.DSMT4">
                  <p:embed/>
                </p:oleObj>
              </mc:Choice>
              <mc:Fallback>
                <p:oleObj name="Equation" r:id="rId5" imgW="1815840" imgH="444240" progId="Equation.DSMT4">
                  <p:embed/>
                  <p:pic>
                    <p:nvPicPr>
                      <p:cNvPr id="2560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615210"/>
                        <a:ext cx="21145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">
            <a:extLst>
              <a:ext uri="{FF2B5EF4-FFF2-40B4-BE49-F238E27FC236}">
                <a16:creationId xmlns:a16="http://schemas.microsoft.com/office/drawing/2014/main" id="{D7AB42D5-5094-BE04-5FBD-4646FB0E6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041935"/>
              </p:ext>
            </p:extLst>
          </p:nvPr>
        </p:nvGraphicFramePr>
        <p:xfrm>
          <a:off x="5727982" y="2272610"/>
          <a:ext cx="18494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87240" imgH="444240" progId="Equation.DSMT4">
                  <p:embed/>
                </p:oleObj>
              </mc:Choice>
              <mc:Fallback>
                <p:oleObj name="Equation" r:id="rId7" imgW="1587240" imgH="444240" progId="Equation.DSMT4">
                  <p:embed/>
                  <p:pic>
                    <p:nvPicPr>
                      <p:cNvPr id="9" name="Object 1">
                        <a:extLst>
                          <a:ext uri="{FF2B5EF4-FFF2-40B4-BE49-F238E27FC236}">
                            <a16:creationId xmlns:a16="http://schemas.microsoft.com/office/drawing/2014/main" id="{045D81CC-2212-85A3-20F8-89470440E7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982" y="2272610"/>
                        <a:ext cx="1849437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">
            <a:extLst>
              <a:ext uri="{FF2B5EF4-FFF2-40B4-BE49-F238E27FC236}">
                <a16:creationId xmlns:a16="http://schemas.microsoft.com/office/drawing/2014/main" id="{618F6C64-2BBF-15C4-EE2C-F95F427FC5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768927"/>
              </p:ext>
            </p:extLst>
          </p:nvPr>
        </p:nvGraphicFramePr>
        <p:xfrm>
          <a:off x="5753100" y="4714875"/>
          <a:ext cx="12874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04840" imgH="444240" progId="Equation.DSMT4">
                  <p:embed/>
                </p:oleObj>
              </mc:Choice>
              <mc:Fallback>
                <p:oleObj name="Equation" r:id="rId9" imgW="1104840" imgH="444240" progId="Equation.DSMT4">
                  <p:embed/>
                  <p:pic>
                    <p:nvPicPr>
                      <p:cNvPr id="10" name="Object 1">
                        <a:extLst>
                          <a:ext uri="{FF2B5EF4-FFF2-40B4-BE49-F238E27FC236}">
                            <a16:creationId xmlns:a16="http://schemas.microsoft.com/office/drawing/2014/main" id="{D7AB42D5-5094-BE04-5FBD-4646FB0E6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4714875"/>
                        <a:ext cx="128746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436CF35D-710D-B0D5-AFDD-FDBC555F6D81}"/>
              </a:ext>
            </a:extLst>
          </p:cNvPr>
          <p:cNvSpPr/>
          <p:nvPr/>
        </p:nvSpPr>
        <p:spPr>
          <a:xfrm>
            <a:off x="5580113" y="4596658"/>
            <a:ext cx="1656184" cy="75491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77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01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815916"/>
              </p:ext>
            </p:extLst>
          </p:nvPr>
        </p:nvGraphicFramePr>
        <p:xfrm>
          <a:off x="4889500" y="1839913"/>
          <a:ext cx="2789238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6560" imgH="1587240" progId="Equation.DSMT4">
                  <p:embed/>
                </p:oleObj>
              </mc:Choice>
              <mc:Fallback>
                <p:oleObj name="Equation" r:id="rId2" imgW="2806560" imgH="1587240" progId="Equation.DSMT4">
                  <p:embed/>
                  <p:pic>
                    <p:nvPicPr>
                      <p:cNvPr id="501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1839913"/>
                        <a:ext cx="2789238" cy="161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911951"/>
              </p:ext>
            </p:extLst>
          </p:nvPr>
        </p:nvGraphicFramePr>
        <p:xfrm>
          <a:off x="4889500" y="3573016"/>
          <a:ext cx="3516313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17560" imgH="1790640" progId="Equation.DSMT4">
                  <p:embed/>
                </p:oleObj>
              </mc:Choice>
              <mc:Fallback>
                <p:oleObj name="Equation" r:id="rId4" imgW="3517560" imgH="1790640" progId="Equation.DSMT4">
                  <p:embed/>
                  <p:pic>
                    <p:nvPicPr>
                      <p:cNvPr id="50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3573016"/>
                        <a:ext cx="3516313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Прямоугольник 61"/>
          <p:cNvSpPr/>
          <p:nvPr/>
        </p:nvSpPr>
        <p:spPr>
          <a:xfrm>
            <a:off x="4804034" y="1001969"/>
            <a:ext cx="3838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Sine pulse-width modulation (SPWM)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001026"/>
              </p:ext>
            </p:extLst>
          </p:nvPr>
        </p:nvGraphicFramePr>
        <p:xfrm>
          <a:off x="4889500" y="5614514"/>
          <a:ext cx="952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52200" imgH="291960" progId="Equation.DSMT4">
                  <p:embed/>
                </p:oleObj>
              </mc:Choice>
              <mc:Fallback>
                <p:oleObj name="Equation" r:id="rId6" imgW="952200" imgH="291960" progId="Equation.DSMT4">
                  <p:embed/>
                  <p:pic>
                    <p:nvPicPr>
                      <p:cNvPr id="501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5614514"/>
                        <a:ext cx="952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Заголовок 17">
            <a:extLst>
              <a:ext uri="{FF2B5EF4-FFF2-40B4-BE49-F238E27FC236}">
                <a16:creationId xmlns:a16="http://schemas.microsoft.com/office/drawing/2014/main" id="{E7B5E744-5576-92AF-8101-C64F50D756E4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Brushless DC motor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2851442C-E56E-01CB-B1CF-9C578624AB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81896"/>
            <a:ext cx="1969012" cy="2212853"/>
          </a:xfrm>
          <a:prstGeom prst="rect">
            <a:avLst/>
          </a:prstGeom>
        </p:spPr>
      </p:pic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795AD476-04C5-53E7-FB52-F83C0BC5B670}"/>
              </a:ext>
            </a:extLst>
          </p:cNvPr>
          <p:cNvSpPr/>
          <p:nvPr/>
        </p:nvSpPr>
        <p:spPr>
          <a:xfrm>
            <a:off x="501022" y="1001969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Rack of three-phase inverter: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111267"/>
              </p:ext>
            </p:extLst>
          </p:nvPr>
        </p:nvGraphicFramePr>
        <p:xfrm>
          <a:off x="235291" y="1988839"/>
          <a:ext cx="5275263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57800" imgH="2679480" progId="Equation.DSMT4">
                  <p:embed/>
                </p:oleObj>
              </mc:Choice>
              <mc:Fallback>
                <p:oleObj name="Equation" r:id="rId2" imgW="5257800" imgH="2679480" progId="Equation.DSMT4">
                  <p:embed/>
                  <p:pic>
                    <p:nvPicPr>
                      <p:cNvPr id="52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91" y="1988839"/>
                        <a:ext cx="5275263" cy="266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16225" y="1167714"/>
            <a:ext cx="7164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Equations for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non-salient pole design of the motor rotor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SPWM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" name="Заголовок 17">
            <a:extLst>
              <a:ext uri="{FF2B5EF4-FFF2-40B4-BE49-F238E27FC236}">
                <a16:creationId xmlns:a16="http://schemas.microsoft.com/office/drawing/2014/main" id="{C7270373-3B24-F0B4-8A5E-32B8B8C210BF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Brushless DC motor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01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204493"/>
              </p:ext>
            </p:extLst>
          </p:nvPr>
        </p:nvGraphicFramePr>
        <p:xfrm>
          <a:off x="3606800" y="1473200"/>
          <a:ext cx="4935538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65480" imgH="1968480" progId="Equation.DSMT4">
                  <p:embed/>
                </p:oleObj>
              </mc:Choice>
              <mc:Fallback>
                <p:oleObj name="Equation" r:id="rId2" imgW="4965480" imgH="1968480" progId="Equation.DSMT4">
                  <p:embed/>
                  <p:pic>
                    <p:nvPicPr>
                      <p:cNvPr id="501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1473200"/>
                        <a:ext cx="4935538" cy="199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51764"/>
              </p:ext>
            </p:extLst>
          </p:nvPr>
        </p:nvGraphicFramePr>
        <p:xfrm>
          <a:off x="3687372" y="3573016"/>
          <a:ext cx="525462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57800" imgH="1968480" progId="Equation.DSMT4">
                  <p:embed/>
                </p:oleObj>
              </mc:Choice>
              <mc:Fallback>
                <p:oleObj name="Equation" r:id="rId4" imgW="5257800" imgH="1968480" progId="Equation.DSMT4">
                  <p:embed/>
                  <p:pic>
                    <p:nvPicPr>
                      <p:cNvPr id="50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372" y="3573016"/>
                        <a:ext cx="5254625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Прямоугольник 61"/>
          <p:cNvSpPr/>
          <p:nvPr/>
        </p:nvSpPr>
        <p:spPr>
          <a:xfrm>
            <a:off x="3635896" y="1018581"/>
            <a:ext cx="3938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Space vector modulation (SVM)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071802"/>
              </p:ext>
            </p:extLst>
          </p:nvPr>
        </p:nvGraphicFramePr>
        <p:xfrm>
          <a:off x="3732278" y="5839419"/>
          <a:ext cx="952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52200" imgH="291960" progId="Equation.DSMT4">
                  <p:embed/>
                </p:oleObj>
              </mc:Choice>
              <mc:Fallback>
                <p:oleObj name="Equation" r:id="rId6" imgW="952200" imgH="291960" progId="Equation.DSMT4">
                  <p:embed/>
                  <p:pic>
                    <p:nvPicPr>
                      <p:cNvPr id="501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78" y="5839419"/>
                        <a:ext cx="952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Заголовок 17">
            <a:extLst>
              <a:ext uri="{FF2B5EF4-FFF2-40B4-BE49-F238E27FC236}">
                <a16:creationId xmlns:a16="http://schemas.microsoft.com/office/drawing/2014/main" id="{E7B5E744-5576-92AF-8101-C64F50D756E4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Brushless DC motor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2851442C-E56E-01CB-B1CF-9C578624AB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81896"/>
            <a:ext cx="1969012" cy="2212853"/>
          </a:xfrm>
          <a:prstGeom prst="rect">
            <a:avLst/>
          </a:prstGeom>
        </p:spPr>
      </p:pic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795AD476-04C5-53E7-FB52-F83C0BC5B670}"/>
              </a:ext>
            </a:extLst>
          </p:cNvPr>
          <p:cNvSpPr/>
          <p:nvPr/>
        </p:nvSpPr>
        <p:spPr>
          <a:xfrm>
            <a:off x="501022" y="1001969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Rack of three-phase inverter: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44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09430"/>
              </p:ext>
            </p:extLst>
          </p:nvPr>
        </p:nvGraphicFramePr>
        <p:xfrm>
          <a:off x="235494" y="1988839"/>
          <a:ext cx="5275263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57800" imgH="2679480" progId="Equation.DSMT4">
                  <p:embed/>
                </p:oleObj>
              </mc:Choice>
              <mc:Fallback>
                <p:oleObj name="Equation" r:id="rId2" imgW="5257800" imgH="2679480" progId="Equation.DSMT4">
                  <p:embed/>
                  <p:pic>
                    <p:nvPicPr>
                      <p:cNvPr id="52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94" y="1988839"/>
                        <a:ext cx="5275263" cy="266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16225" y="1167714"/>
            <a:ext cx="7164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Equations for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non-salient pole design of the motor rotor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SPWM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" name="Заголовок 17">
            <a:extLst>
              <a:ext uri="{FF2B5EF4-FFF2-40B4-BE49-F238E27FC236}">
                <a16:creationId xmlns:a16="http://schemas.microsoft.com/office/drawing/2014/main" id="{C7270373-3B24-F0B4-8A5E-32B8B8C210BF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Brushless DC motor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3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of a synchronous motor in a rotating coordinate system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3A249-8581-46BB-AE05-43A88EA45F3D}"/>
              </a:ext>
            </a:extLst>
          </p:cNvPr>
          <p:cNvSpPr txBox="1"/>
          <p:nvPr/>
        </p:nvSpPr>
        <p:spPr>
          <a:xfrm>
            <a:off x="466997" y="1467574"/>
            <a:ext cx="313213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model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75836FB6-9ACD-3039-2333-A6A70FEDC9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498897"/>
              </p:ext>
            </p:extLst>
          </p:nvPr>
        </p:nvGraphicFramePr>
        <p:xfrm>
          <a:off x="506413" y="2028825"/>
          <a:ext cx="2544762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9800" imgH="2984400" progId="Equation.DSMT4">
                  <p:embed/>
                </p:oleObj>
              </mc:Choice>
              <mc:Fallback>
                <p:oleObj name="Equation" r:id="rId3" imgW="2539800" imgH="2984400" progId="Equation.DSMT4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75836FB6-9ACD-3039-2333-A6A70FEDC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2028825"/>
                        <a:ext cx="2544762" cy="298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29A49DD6-76F3-3C6D-62AE-8BB6E3B79C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505364"/>
              </p:ext>
            </p:extLst>
          </p:nvPr>
        </p:nvGraphicFramePr>
        <p:xfrm>
          <a:off x="528927" y="5364014"/>
          <a:ext cx="8270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25480" imgH="317160" progId="Equation.DSMT4">
                  <p:embed/>
                </p:oleObj>
              </mc:Choice>
              <mc:Fallback>
                <p:oleObj name="Equation" r:id="rId5" imgW="825480" imgH="31716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29A49DD6-76F3-3C6D-62AE-8BB6E3B79C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27" y="5364014"/>
                        <a:ext cx="827087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C7279B2-7FC2-308B-DAED-7BBA33980F75}"/>
              </a:ext>
            </a:extLst>
          </p:cNvPr>
          <p:cNvSpPr txBox="1"/>
          <p:nvPr/>
        </p:nvSpPr>
        <p:spPr>
          <a:xfrm>
            <a:off x="5148611" y="1786872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flux of excitation winding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83D50B-1836-0BE9-76E9-1F1D00C443AE}"/>
              </a:ext>
            </a:extLst>
          </p:cNvPr>
          <p:cNvSpPr txBox="1"/>
          <p:nvPr/>
        </p:nvSpPr>
        <p:spPr>
          <a:xfrm>
            <a:off x="5173560" y="4704820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ru-RU" dirty="0"/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mechanical speed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D5786E-D013-07DA-258C-30B23AE54B59}"/>
              </a:ext>
            </a:extLst>
          </p:cNvPr>
          <p:cNvSpPr txBox="1"/>
          <p:nvPr/>
        </p:nvSpPr>
        <p:spPr>
          <a:xfrm>
            <a:off x="5173560" y="5013325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ru-RU" dirty="0"/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electrical speed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EC141E-B0A3-9BAA-C2A6-5F82CFFD01B4}"/>
              </a:ext>
            </a:extLst>
          </p:cNvPr>
          <p:cNvSpPr txBox="1"/>
          <p:nvPr/>
        </p:nvSpPr>
        <p:spPr>
          <a:xfrm>
            <a:off x="5173560" y="5368366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ru-RU" dirty="0"/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pole pairs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3DF060-3449-AA92-7D70-17D960C5AB0A}"/>
              </a:ext>
            </a:extLst>
          </p:cNvPr>
          <p:cNvSpPr txBox="1"/>
          <p:nvPr/>
        </p:nvSpPr>
        <p:spPr>
          <a:xfrm>
            <a:off x="5148611" y="2325623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flux of stator winding along axis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54AA24-FE9E-2E19-5D55-25E0EDCF4AFD}"/>
              </a:ext>
            </a:extLst>
          </p:cNvPr>
          <p:cNvSpPr txBox="1"/>
          <p:nvPr/>
        </p:nvSpPr>
        <p:spPr>
          <a:xfrm>
            <a:off x="5173560" y="3056948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flux of stator winding along axis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54C5BC-0D95-C45D-BDD6-87648F782491}"/>
              </a:ext>
            </a:extLst>
          </p:cNvPr>
          <p:cNvSpPr txBox="1"/>
          <p:nvPr/>
        </p:nvSpPr>
        <p:spPr>
          <a:xfrm>
            <a:off x="5173560" y="4131799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ru-RU" dirty="0"/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angular frequency of stator voltages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54F3A171-0928-7199-9748-09CE66BA651D}"/>
              </a:ext>
            </a:extLst>
          </p:cNvPr>
          <p:cNvSpPr/>
          <p:nvPr/>
        </p:nvSpPr>
        <p:spPr>
          <a:xfrm>
            <a:off x="470648" y="5345539"/>
            <a:ext cx="1005008" cy="3544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5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807447"/>
              </p:ext>
            </p:extLst>
          </p:nvPr>
        </p:nvGraphicFramePr>
        <p:xfrm>
          <a:off x="503781" y="4853354"/>
          <a:ext cx="85471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46760" imgH="647640" progId="Equation.DSMT4">
                  <p:embed/>
                </p:oleObj>
              </mc:Choice>
              <mc:Fallback>
                <p:oleObj name="Equation" r:id="rId2" imgW="8546760" imgH="647640" progId="Equation.DSMT4">
                  <p:embed/>
                  <p:pic>
                    <p:nvPicPr>
                      <p:cNvPr id="348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81" y="4853354"/>
                        <a:ext cx="854710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Заголовок 17">
            <a:extLst>
              <a:ext uri="{FF2B5EF4-FFF2-40B4-BE49-F238E27FC236}">
                <a16:creationId xmlns:a16="http://schemas.microsoft.com/office/drawing/2014/main" id="{956BEC23-3625-663C-5AC6-D6F0004DECCC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Brushless DC motor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487BD3E-4CE5-C3B3-ACC9-FB83EFFEC28F}"/>
              </a:ext>
            </a:extLst>
          </p:cNvPr>
          <p:cNvSpPr/>
          <p:nvPr/>
        </p:nvSpPr>
        <p:spPr>
          <a:xfrm>
            <a:off x="454765" y="1836837"/>
            <a:ext cx="7164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Let’s consider equations for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non-salient pole design of the motor rotor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SPWM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29F41DC2-3D66-0E73-D70A-E35D2C7230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086927"/>
              </p:ext>
            </p:extLst>
          </p:nvPr>
        </p:nvGraphicFramePr>
        <p:xfrm>
          <a:off x="494724" y="1069155"/>
          <a:ext cx="39243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11400" imgH="609480" progId="Equation.DSMT4">
                  <p:embed/>
                </p:oleObj>
              </mc:Choice>
              <mc:Fallback>
                <p:oleObj name="Equation" r:id="rId4" imgW="3911400" imgH="609480" progId="Equation.DSMT4">
                  <p:embed/>
                  <p:pic>
                    <p:nvPicPr>
                      <p:cNvPr id="52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724" y="1069155"/>
                        <a:ext cx="39243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2770AFF0-2A91-2157-AFBD-7D5F99011F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342040"/>
              </p:ext>
            </p:extLst>
          </p:nvPr>
        </p:nvGraphicFramePr>
        <p:xfrm>
          <a:off x="492289" y="2745581"/>
          <a:ext cx="46132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97200" imgH="622080" progId="Equation.DSMT4">
                  <p:embed/>
                </p:oleObj>
              </mc:Choice>
              <mc:Fallback>
                <p:oleObj name="Equation" r:id="rId6" imgW="4597200" imgH="622080" progId="Equation.DSMT4">
                  <p:embed/>
                  <p:pic>
                    <p:nvPicPr>
                      <p:cNvPr id="52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9" y="2745581"/>
                        <a:ext cx="46132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">
            <a:extLst>
              <a:ext uri="{FF2B5EF4-FFF2-40B4-BE49-F238E27FC236}">
                <a16:creationId xmlns:a16="http://schemas.microsoft.com/office/drawing/2014/main" id="{D9463C3F-43AB-DD7C-E6BD-58146244DA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587436"/>
              </p:ext>
            </p:extLst>
          </p:nvPr>
        </p:nvGraphicFramePr>
        <p:xfrm>
          <a:off x="486540" y="3500038"/>
          <a:ext cx="82423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42200" imgH="647640" progId="Equation.DSMT4">
                  <p:embed/>
                </p:oleObj>
              </mc:Choice>
              <mc:Fallback>
                <p:oleObj name="Equation" r:id="rId8" imgW="8242200" imgH="647640" progId="Equation.DSMT4">
                  <p:embed/>
                  <p:pic>
                    <p:nvPicPr>
                      <p:cNvPr id="348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40" y="3500038"/>
                        <a:ext cx="8242300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">
            <a:extLst>
              <a:ext uri="{FF2B5EF4-FFF2-40B4-BE49-F238E27FC236}">
                <a16:creationId xmlns:a16="http://schemas.microsoft.com/office/drawing/2014/main" id="{7C5134B9-24F4-F680-1323-F6D6535EA2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735343"/>
              </p:ext>
            </p:extLst>
          </p:nvPr>
        </p:nvGraphicFramePr>
        <p:xfrm>
          <a:off x="514893" y="5648691"/>
          <a:ext cx="85090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508960" imgH="647640" progId="Equation.DSMT4">
                  <p:embed/>
                </p:oleObj>
              </mc:Choice>
              <mc:Fallback>
                <p:oleObj name="Equation" r:id="rId10" imgW="8508960" imgH="647640" progId="Equation.DSMT4">
                  <p:embed/>
                  <p:pic>
                    <p:nvPicPr>
                      <p:cNvPr id="348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93" y="5648691"/>
                        <a:ext cx="850900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7F3FB0D-E037-B87E-CE3A-B51D67934086}"/>
              </a:ext>
            </a:extLst>
          </p:cNvPr>
          <p:cNvSpPr/>
          <p:nvPr/>
        </p:nvSpPr>
        <p:spPr>
          <a:xfrm>
            <a:off x="501348" y="4296705"/>
            <a:ext cx="7164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Analogically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65660"/>
              </p:ext>
            </p:extLst>
          </p:nvPr>
        </p:nvGraphicFramePr>
        <p:xfrm>
          <a:off x="523875" y="2660650"/>
          <a:ext cx="7500938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18240" imgH="1333440" progId="Equation.DSMT4">
                  <p:embed/>
                </p:oleObj>
              </mc:Choice>
              <mc:Fallback>
                <p:oleObj name="Equation" r:id="rId2" imgW="7518240" imgH="1333440" progId="Equation.DSMT4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2660650"/>
                        <a:ext cx="7500938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Заголовок 17">
            <a:extLst>
              <a:ext uri="{FF2B5EF4-FFF2-40B4-BE49-F238E27FC236}">
                <a16:creationId xmlns:a16="http://schemas.microsoft.com/office/drawing/2014/main" id="{956BEC23-3625-663C-5AC6-D6F0004DECCC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Brushless DC motor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487BD3E-4CE5-C3B3-ACC9-FB83EFFEC28F}"/>
              </a:ext>
            </a:extLst>
          </p:cNvPr>
          <p:cNvSpPr/>
          <p:nvPr/>
        </p:nvSpPr>
        <p:spPr>
          <a:xfrm>
            <a:off x="441553" y="2009478"/>
            <a:ext cx="7164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Let’s sum this equations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29F41DC2-3D66-0E73-D70A-E35D2C7230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724" y="1069155"/>
          <a:ext cx="39243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11400" imgH="609480" progId="Equation.DSMT4">
                  <p:embed/>
                </p:oleObj>
              </mc:Choice>
              <mc:Fallback>
                <p:oleObj name="Equation" r:id="rId4" imgW="3911400" imgH="609480" progId="Equation.DSMT4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29F41DC2-3D66-0E73-D70A-E35D2C723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724" y="1069155"/>
                        <a:ext cx="39243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22F4B646-761D-8B29-BF90-63D86EC2EB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1371"/>
              </p:ext>
            </p:extLst>
          </p:nvPr>
        </p:nvGraphicFramePr>
        <p:xfrm>
          <a:off x="494724" y="4163283"/>
          <a:ext cx="7143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1000" imgH="622080" progId="Equation.DSMT4">
                  <p:embed/>
                </p:oleObj>
              </mc:Choice>
              <mc:Fallback>
                <p:oleObj name="Equation" r:id="rId6" imgW="711000" imgH="622080" progId="Equation.DSMT4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29F41DC2-3D66-0E73-D70A-E35D2C723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724" y="4163283"/>
                        <a:ext cx="7143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0175D1E-F981-63DD-699C-9A68200C5E10}"/>
              </a:ext>
            </a:extLst>
          </p:cNvPr>
          <p:cNvSpPr/>
          <p:nvPr/>
        </p:nvSpPr>
        <p:spPr>
          <a:xfrm>
            <a:off x="441553" y="4995921"/>
            <a:ext cx="7164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Neglecting the last term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4656D039-6BFD-6DD3-EB75-FD6ABBC3AC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838600"/>
              </p:ext>
            </p:extLst>
          </p:nvPr>
        </p:nvGraphicFramePr>
        <p:xfrm>
          <a:off x="523875" y="5615029"/>
          <a:ext cx="43703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81200" imgH="647640" progId="Equation.DSMT4">
                  <p:embed/>
                </p:oleObj>
              </mc:Choice>
              <mc:Fallback>
                <p:oleObj name="Equation" r:id="rId8" imgW="4381200" imgH="647640" progId="Equation.DSMT4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5615029"/>
                        <a:ext cx="437038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857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568301"/>
              </p:ext>
            </p:extLst>
          </p:nvPr>
        </p:nvGraphicFramePr>
        <p:xfrm>
          <a:off x="319587" y="3848522"/>
          <a:ext cx="37766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84320" imgH="647640" progId="Equation.DSMT4">
                  <p:embed/>
                </p:oleObj>
              </mc:Choice>
              <mc:Fallback>
                <p:oleObj name="Equation" r:id="rId2" imgW="3784320" imgH="647640" progId="Equation.DSMT4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87" y="3848522"/>
                        <a:ext cx="377666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Заголовок 17">
            <a:extLst>
              <a:ext uri="{FF2B5EF4-FFF2-40B4-BE49-F238E27FC236}">
                <a16:creationId xmlns:a16="http://schemas.microsoft.com/office/drawing/2014/main" id="{956BEC23-3625-663C-5AC6-D6F0004DECCC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Brushless DC motor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487BD3E-4CE5-C3B3-ACC9-FB83EFFEC28F}"/>
              </a:ext>
            </a:extLst>
          </p:cNvPr>
          <p:cNvSpPr/>
          <p:nvPr/>
        </p:nvSpPr>
        <p:spPr>
          <a:xfrm>
            <a:off x="237265" y="3042262"/>
            <a:ext cx="28302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Speed/torque characteristic without neglecting last term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0175D1E-F981-63DD-699C-9A68200C5E10}"/>
              </a:ext>
            </a:extLst>
          </p:cNvPr>
          <p:cNvSpPr/>
          <p:nvPr/>
        </p:nvSpPr>
        <p:spPr>
          <a:xfrm>
            <a:off x="246806" y="1050009"/>
            <a:ext cx="3151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Speed/torque characteristic with neglecting the last term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4656D039-6BFD-6DD3-EB75-FD6ABBC3AC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50511"/>
              </p:ext>
            </p:extLst>
          </p:nvPr>
        </p:nvGraphicFramePr>
        <p:xfrm>
          <a:off x="319587" y="1835237"/>
          <a:ext cx="27479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55800" imgH="647640" progId="Equation.DSMT4">
                  <p:embed/>
                </p:oleObj>
              </mc:Choice>
              <mc:Fallback>
                <p:oleObj name="Equation" r:id="rId4" imgW="2755800" imgH="647640" progId="Equation.DSMT4">
                  <p:embed/>
                  <p:pic>
                    <p:nvPicPr>
                      <p:cNvPr id="17" name="Object 3">
                        <a:extLst>
                          <a:ext uri="{FF2B5EF4-FFF2-40B4-BE49-F238E27FC236}">
                            <a16:creationId xmlns:a16="http://schemas.microsoft.com/office/drawing/2014/main" id="{4656D039-6BFD-6DD3-EB75-FD6ABBC3AC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87" y="1835237"/>
                        <a:ext cx="274796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722018-1157-46A5-BFFE-70A36E448D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41" y="1050009"/>
            <a:ext cx="4844480" cy="30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2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31218"/>
              </p:ext>
            </p:extLst>
          </p:nvPr>
        </p:nvGraphicFramePr>
        <p:xfrm>
          <a:off x="399113" y="2494154"/>
          <a:ext cx="3268662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080" imgH="1549080" progId="Equation.DSMT4">
                  <p:embed/>
                </p:oleObj>
              </mc:Choice>
              <mc:Fallback>
                <p:oleObj name="Equation" r:id="rId2" imgW="2908080" imgH="1549080" progId="Equation.DSMT4">
                  <p:embed/>
                  <p:pic>
                    <p:nvPicPr>
                      <p:cNvPr id="41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13" y="2494154"/>
                        <a:ext cx="3268662" cy="174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635912"/>
              </p:ext>
            </p:extLst>
          </p:nvPr>
        </p:nvGraphicFramePr>
        <p:xfrm>
          <a:off x="399113" y="4564565"/>
          <a:ext cx="2014537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640" imgH="571320" progId="Equation.DSMT4">
                  <p:embed/>
                </p:oleObj>
              </mc:Choice>
              <mc:Fallback>
                <p:oleObj name="Equation" r:id="rId4" imgW="1790640" imgH="571320" progId="Equation.DSMT4">
                  <p:embed/>
                  <p:pic>
                    <p:nvPicPr>
                      <p:cNvPr id="4198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13" y="4564565"/>
                        <a:ext cx="2014537" cy="74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323528" y="1772816"/>
            <a:ext cx="3312368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u="sng" dirty="0">
                <a:latin typeface="Times New Roman" pitchFamily="18" charset="0"/>
                <a:ea typeface="+mj-ea"/>
                <a:cs typeface="Times New Roman" pitchFamily="18" charset="0"/>
              </a:rPr>
              <a:t>Brushless DC motor</a:t>
            </a:r>
            <a:r>
              <a:rPr lang="ru-RU" sz="2000" u="sng" dirty="0"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  <a:endParaRPr kumimoji="0" lang="ru-RU" sz="2000" b="0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932040" y="1772816"/>
            <a:ext cx="3312368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u="sng" dirty="0">
                <a:latin typeface="Times New Roman" pitchFamily="18" charset="0"/>
                <a:ea typeface="+mj-ea"/>
                <a:cs typeface="Times New Roman" pitchFamily="18" charset="0"/>
              </a:rPr>
              <a:t>Vector control</a:t>
            </a:r>
            <a:r>
              <a:rPr lang="ru-RU" sz="2000" u="sng" dirty="0"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  <a:endParaRPr kumimoji="0" lang="ru-RU" sz="2000" b="0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005001"/>
              </p:ext>
            </p:extLst>
          </p:nvPr>
        </p:nvGraphicFramePr>
        <p:xfrm>
          <a:off x="5004048" y="4573490"/>
          <a:ext cx="168116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880" imgH="571320" progId="Equation.DSMT4">
                  <p:embed/>
                </p:oleObj>
              </mc:Choice>
              <mc:Fallback>
                <p:oleObj name="Equation" r:id="rId6" imgW="1307880" imgH="571320" progId="Equation.DSMT4">
                  <p:embed/>
                  <p:pic>
                    <p:nvPicPr>
                      <p:cNvPr id="41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573490"/>
                        <a:ext cx="1681162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39533"/>
              </p:ext>
            </p:extLst>
          </p:nvPr>
        </p:nvGraphicFramePr>
        <p:xfrm>
          <a:off x="5004048" y="2488882"/>
          <a:ext cx="14668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80800" imgH="672840" progId="Equation.DSMT4">
                  <p:embed/>
                </p:oleObj>
              </mc:Choice>
              <mc:Fallback>
                <p:oleObj name="Equation" r:id="rId8" imgW="1180800" imgH="672840" progId="Equation.DSMT4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488882"/>
                        <a:ext cx="1466850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399113" y="5630088"/>
            <a:ext cx="939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var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ψ 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var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004048" y="5605841"/>
            <a:ext cx="891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var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Заголовок 17">
            <a:extLst>
              <a:ext uri="{FF2B5EF4-FFF2-40B4-BE49-F238E27FC236}">
                <a16:creationId xmlns:a16="http://schemas.microsoft.com/office/drawing/2014/main" id="{A2899140-BF61-7E28-FFD3-BAF29DD9ACA8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Brushless DC motor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817823E-10C7-6B10-F57C-07191FA238D7}"/>
              </a:ext>
            </a:extLst>
          </p:cNvPr>
          <p:cNvSpPr txBox="1">
            <a:spLocks/>
          </p:cNvSpPr>
          <p:nvPr/>
        </p:nvSpPr>
        <p:spPr>
          <a:xfrm>
            <a:off x="343406" y="1032301"/>
            <a:ext cx="3312368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Comparing with vector control</a:t>
            </a:r>
            <a:endParaRPr kumimoji="0" lang="ru-RU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F836E55-4326-5514-602B-42D78F37992B}"/>
              </a:ext>
            </a:extLst>
          </p:cNvPr>
          <p:cNvSpPr/>
          <p:nvPr/>
        </p:nvSpPr>
        <p:spPr>
          <a:xfrm>
            <a:off x="6166809" y="2488883"/>
            <a:ext cx="421415" cy="36405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780BF1D2-014B-8184-F299-BF11F8EC99A7}"/>
              </a:ext>
            </a:extLst>
          </p:cNvPr>
          <p:cNvSpPr/>
          <p:nvPr/>
        </p:nvSpPr>
        <p:spPr>
          <a:xfrm>
            <a:off x="5474224" y="2505890"/>
            <a:ext cx="421415" cy="36405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AB886AB-6323-4C27-EE81-1C5B952531C8}"/>
              </a:ext>
            </a:extLst>
          </p:cNvPr>
          <p:cNvSpPr/>
          <p:nvPr/>
        </p:nvSpPr>
        <p:spPr>
          <a:xfrm>
            <a:off x="5474224" y="2936042"/>
            <a:ext cx="421415" cy="36405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7774F31C-9907-6C3D-4ADD-7D846800029D}"/>
              </a:ext>
            </a:extLst>
          </p:cNvPr>
          <p:cNvSpPr/>
          <p:nvPr/>
        </p:nvSpPr>
        <p:spPr>
          <a:xfrm>
            <a:off x="6175892" y="2920828"/>
            <a:ext cx="421415" cy="36405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Объект 23">
            <a:extLst>
              <a:ext uri="{FF2B5EF4-FFF2-40B4-BE49-F238E27FC236}">
                <a16:creationId xmlns:a16="http://schemas.microsoft.com/office/drawing/2014/main" id="{F5245822-B8F8-D72D-85D1-BBAFA8036B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929002"/>
              </p:ext>
            </p:extLst>
          </p:nvPr>
        </p:nvGraphicFramePr>
        <p:xfrm>
          <a:off x="5276279" y="4364150"/>
          <a:ext cx="3360738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2680" imgH="1968480" progId="Equation.DSMT4">
                  <p:embed/>
                </p:oleObj>
              </mc:Choice>
              <mc:Fallback>
                <p:oleObj name="Equation" r:id="rId3" imgW="3352680" imgH="1968480" progId="Equation.DSMT4">
                  <p:embed/>
                  <p:pic>
                    <p:nvPicPr>
                      <p:cNvPr id="24" name="Объект 23">
                        <a:extLst>
                          <a:ext uri="{FF2B5EF4-FFF2-40B4-BE49-F238E27FC236}">
                            <a16:creationId xmlns:a16="http://schemas.microsoft.com/office/drawing/2014/main" id="{F5245822-B8F8-D72D-85D1-BBAFA8036B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279" y="4364150"/>
                        <a:ext cx="3360738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3A249-8581-46BB-AE05-43A88EA45F3D}"/>
              </a:ext>
            </a:extLst>
          </p:cNvPr>
          <p:cNvSpPr txBox="1"/>
          <p:nvPr/>
        </p:nvSpPr>
        <p:spPr>
          <a:xfrm>
            <a:off x="5276279" y="1170477"/>
            <a:ext cx="3416945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connection compensation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2A356A6-898F-45AF-70D4-1DB372400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649" y="1677259"/>
            <a:ext cx="2758591" cy="16765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412E8B-6C2B-6818-E769-0C7BD017175B}"/>
              </a:ext>
            </a:extLst>
          </p:cNvPr>
          <p:cNvSpPr txBox="1"/>
          <p:nvPr/>
        </p:nvSpPr>
        <p:spPr>
          <a:xfrm>
            <a:off x="5220072" y="3620494"/>
            <a:ext cx="313213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model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6823007-9229-A629-2EAF-50001274D849}"/>
              </a:ext>
            </a:extLst>
          </p:cNvPr>
          <p:cNvSpPr/>
          <p:nvPr/>
        </p:nvSpPr>
        <p:spPr>
          <a:xfrm>
            <a:off x="7283984" y="4461567"/>
            <a:ext cx="648072" cy="3544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91ABE8DD-8BE2-D5BF-9745-48F1BC84FA48}"/>
              </a:ext>
            </a:extLst>
          </p:cNvPr>
          <p:cNvSpPr/>
          <p:nvPr/>
        </p:nvSpPr>
        <p:spPr>
          <a:xfrm>
            <a:off x="7248082" y="5171175"/>
            <a:ext cx="648072" cy="3544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" name="Объект 25">
            <a:extLst>
              <a:ext uri="{FF2B5EF4-FFF2-40B4-BE49-F238E27FC236}">
                <a16:creationId xmlns:a16="http://schemas.microsoft.com/office/drawing/2014/main" id="{FB619621-CD0E-A893-1350-5C7E048F7F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093898"/>
              </p:ext>
            </p:extLst>
          </p:nvPr>
        </p:nvGraphicFramePr>
        <p:xfrm>
          <a:off x="5276279" y="4364150"/>
          <a:ext cx="218916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84120" imgH="1968480" progId="Equation.DSMT4">
                  <p:embed/>
                </p:oleObj>
              </mc:Choice>
              <mc:Fallback>
                <p:oleObj name="Equation" r:id="rId6" imgW="2184120" imgH="1968480" progId="Equation.DSMT4">
                  <p:embed/>
                  <p:pic>
                    <p:nvPicPr>
                      <p:cNvPr id="26" name="Объект 25">
                        <a:extLst>
                          <a:ext uri="{FF2B5EF4-FFF2-40B4-BE49-F238E27FC236}">
                            <a16:creationId xmlns:a16="http://schemas.microsoft.com/office/drawing/2014/main" id="{FB619621-CD0E-A893-1350-5C7E048F7F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279" y="4364150"/>
                        <a:ext cx="2189163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09BBC5F8-BB3F-B11E-76B3-D177FEBA88DD}"/>
              </a:ext>
            </a:extLst>
          </p:cNvPr>
          <p:cNvSpPr/>
          <p:nvPr/>
        </p:nvSpPr>
        <p:spPr>
          <a:xfrm>
            <a:off x="7989054" y="5198356"/>
            <a:ext cx="575955" cy="35445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7DF804E-DF04-CB60-10CC-3CC708EB64D4}"/>
              </a:ext>
            </a:extLst>
          </p:cNvPr>
          <p:cNvSpPr txBox="1">
            <a:spLocks/>
          </p:cNvSpPr>
          <p:nvPr/>
        </p:nvSpPr>
        <p:spPr>
          <a:xfrm>
            <a:off x="5252641" y="801437"/>
            <a:ext cx="3312368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u="sng" dirty="0">
                <a:latin typeface="Times New Roman" pitchFamily="18" charset="0"/>
                <a:ea typeface="+mj-ea"/>
                <a:cs typeface="Times New Roman" pitchFamily="18" charset="0"/>
              </a:rPr>
              <a:t>Vector control</a:t>
            </a:r>
            <a:r>
              <a:rPr lang="ru-RU" sz="2000" u="sng" dirty="0"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  <a:endParaRPr kumimoji="0" lang="ru-RU" sz="2000" b="0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D4AEC41C-4FA5-D738-3D46-8D4776396BB3}"/>
              </a:ext>
            </a:extLst>
          </p:cNvPr>
          <p:cNvSpPr txBox="1">
            <a:spLocks/>
          </p:cNvSpPr>
          <p:nvPr/>
        </p:nvSpPr>
        <p:spPr>
          <a:xfrm>
            <a:off x="392898" y="828935"/>
            <a:ext cx="3312368" cy="49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000" u="sng" dirty="0">
                <a:latin typeface="Times New Roman" pitchFamily="18" charset="0"/>
                <a:ea typeface="+mj-ea"/>
                <a:cs typeface="Times New Roman" pitchFamily="18" charset="0"/>
              </a:rPr>
              <a:t>Brushless DC motor</a:t>
            </a:r>
            <a:r>
              <a:rPr lang="ru-RU" sz="2000" u="sng" dirty="0"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  <a:endParaRPr kumimoji="0" lang="ru-RU" sz="2000" b="0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B2CDAC5D-686E-7563-408F-8E5F0A5A0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479317"/>
              </p:ext>
            </p:extLst>
          </p:nvPr>
        </p:nvGraphicFramePr>
        <p:xfrm>
          <a:off x="395536" y="1855194"/>
          <a:ext cx="44735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83080" imgH="1765080" progId="Equation.DSMT4">
                  <p:embed/>
                </p:oleObj>
              </mc:Choice>
              <mc:Fallback>
                <p:oleObj name="Equation" r:id="rId8" imgW="4483080" imgH="1765080" progId="Equation.DSMT4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855194"/>
                        <a:ext cx="4473575" cy="176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2655F95C-EA89-9674-D8AB-50F18C5728A1}"/>
              </a:ext>
            </a:extLst>
          </p:cNvPr>
          <p:cNvSpPr/>
          <p:nvPr/>
        </p:nvSpPr>
        <p:spPr>
          <a:xfrm>
            <a:off x="367666" y="2560618"/>
            <a:ext cx="4473574" cy="122842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Заголовок 17">
            <a:extLst>
              <a:ext uri="{FF2B5EF4-FFF2-40B4-BE49-F238E27FC236}">
                <a16:creationId xmlns:a16="http://schemas.microsoft.com/office/drawing/2014/main" id="{F5142182-F9A2-3D2E-69DF-73531C77B616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Brushless DC motor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5" grpId="0" animBg="1"/>
      <p:bldP spid="5" grpId="1" animBg="1"/>
      <p:bldP spid="22" grpId="0" animBg="1"/>
      <p:bldP spid="22" grpId="1" animBg="1"/>
      <p:bldP spid="27" grpId="0" animBg="1"/>
      <p:bldP spid="27" grpId="1" animBg="1"/>
      <p:bldP spid="14" grpId="0"/>
      <p:bldP spid="15" grpId="0"/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of a synchronous motor in a rotating coordinate system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3A249-8581-46BB-AE05-43A88EA45F3D}"/>
              </a:ext>
            </a:extLst>
          </p:cNvPr>
          <p:cNvSpPr txBox="1"/>
          <p:nvPr/>
        </p:nvSpPr>
        <p:spPr>
          <a:xfrm>
            <a:off x="395536" y="1124744"/>
            <a:ext cx="313213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model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75836FB6-9ACD-3039-2333-A6A70FEDC9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263969"/>
              </p:ext>
            </p:extLst>
          </p:nvPr>
        </p:nvGraphicFramePr>
        <p:xfrm>
          <a:off x="466997" y="1728038"/>
          <a:ext cx="2468563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63480" imgH="1841400" progId="Equation.DSMT4">
                  <p:embed/>
                </p:oleObj>
              </mc:Choice>
              <mc:Fallback>
                <p:oleObj name="Equation" r:id="rId3" imgW="2463480" imgH="1841400" progId="Equation.DSMT4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75836FB6-9ACD-3039-2333-A6A70FEDC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997" y="1728038"/>
                        <a:ext cx="2468563" cy="184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C7279B2-7FC2-308B-DAED-7BBA33980F75}"/>
              </a:ext>
            </a:extLst>
          </p:cNvPr>
          <p:cNvSpPr txBox="1"/>
          <p:nvPr/>
        </p:nvSpPr>
        <p:spPr>
          <a:xfrm>
            <a:off x="5148611" y="1786872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flux of excitation winding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3DF060-3449-AA92-7D70-17D960C5AB0A}"/>
              </a:ext>
            </a:extLst>
          </p:cNvPr>
          <p:cNvSpPr txBox="1"/>
          <p:nvPr/>
        </p:nvSpPr>
        <p:spPr>
          <a:xfrm>
            <a:off x="5148611" y="2325623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flux of stator winding along axis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54AA24-FE9E-2E19-5D55-25E0EDCF4AFD}"/>
              </a:ext>
            </a:extLst>
          </p:cNvPr>
          <p:cNvSpPr txBox="1"/>
          <p:nvPr/>
        </p:nvSpPr>
        <p:spPr>
          <a:xfrm>
            <a:off x="5173560" y="3056948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flux of stator winding along axis 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FB4983-A152-2648-9BC9-07EEA7BFDDD2}"/>
              </a:ext>
            </a:extLst>
          </p:cNvPr>
          <p:cNvSpPr txBox="1"/>
          <p:nvPr/>
        </p:nvSpPr>
        <p:spPr>
          <a:xfrm>
            <a:off x="5173560" y="4704820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ru-RU" dirty="0"/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mechanical speed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05247B-0F9C-9ED7-54DC-CA5DFA5FAA82}"/>
              </a:ext>
            </a:extLst>
          </p:cNvPr>
          <p:cNvSpPr txBox="1"/>
          <p:nvPr/>
        </p:nvSpPr>
        <p:spPr>
          <a:xfrm>
            <a:off x="5173560" y="5013325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ru-RU" dirty="0"/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electrical speed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4D9DB2-E755-817B-3654-0CF5C409D148}"/>
              </a:ext>
            </a:extLst>
          </p:cNvPr>
          <p:cNvSpPr txBox="1"/>
          <p:nvPr/>
        </p:nvSpPr>
        <p:spPr>
          <a:xfrm>
            <a:off x="5173560" y="5368366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ru-RU" dirty="0"/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pole pairs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AC146A-D547-14D3-10AC-8016D0875755}"/>
              </a:ext>
            </a:extLst>
          </p:cNvPr>
          <p:cNvSpPr txBox="1"/>
          <p:nvPr/>
        </p:nvSpPr>
        <p:spPr>
          <a:xfrm>
            <a:off x="5173560" y="4131799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ru-RU" dirty="0"/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angular frequency of stator voltages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0916DF51-2705-E2E9-2D6A-EC5E9521A5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547912"/>
              </p:ext>
            </p:extLst>
          </p:nvPr>
        </p:nvGraphicFramePr>
        <p:xfrm>
          <a:off x="466997" y="5877272"/>
          <a:ext cx="25574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52400" imgH="571320" progId="Equation.DSMT4">
                  <p:embed/>
                </p:oleObj>
              </mc:Choice>
              <mc:Fallback>
                <p:oleObj name="Equation" r:id="rId5" imgW="2552400" imgH="57132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29A49DD6-76F3-3C6D-62AE-8BB6E3B79C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997" y="5877272"/>
                        <a:ext cx="255746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1A8C718D-A062-414B-DF04-2F9839F9B433}"/>
              </a:ext>
            </a:extLst>
          </p:cNvPr>
          <p:cNvSpPr/>
          <p:nvPr/>
        </p:nvSpPr>
        <p:spPr>
          <a:xfrm>
            <a:off x="395536" y="5787372"/>
            <a:ext cx="2808312" cy="737972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37F50E-08A1-844A-8FBB-4F847A683FE9}"/>
              </a:ext>
            </a:extLst>
          </p:cNvPr>
          <p:cNvSpPr txBox="1"/>
          <p:nvPr/>
        </p:nvSpPr>
        <p:spPr>
          <a:xfrm>
            <a:off x="5148611" y="5877272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altLang="ru-RU" dirty="0"/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magnetoelectric torque of synchronous motor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Объект 23">
            <a:extLst>
              <a:ext uri="{FF2B5EF4-FFF2-40B4-BE49-F238E27FC236}">
                <a16:creationId xmlns:a16="http://schemas.microsoft.com/office/drawing/2014/main" id="{C2E0D169-8727-427D-F6CC-6EE648065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333537"/>
              </p:ext>
            </p:extLst>
          </p:nvPr>
        </p:nvGraphicFramePr>
        <p:xfrm>
          <a:off x="466997" y="3711498"/>
          <a:ext cx="16922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88760" imgH="647640" progId="Equation.DSMT4">
                  <p:embed/>
                </p:oleObj>
              </mc:Choice>
              <mc:Fallback>
                <p:oleObj name="Equation" r:id="rId7" imgW="1688760" imgH="647640" progId="Equation.DSMT4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75836FB6-9ACD-3039-2333-A6A70FEDC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997" y="3711498"/>
                        <a:ext cx="16922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208DAEBF-73DE-F9B1-3946-99B0A30AB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223813"/>
              </p:ext>
            </p:extLst>
          </p:nvPr>
        </p:nvGraphicFramePr>
        <p:xfrm>
          <a:off x="466997" y="4359198"/>
          <a:ext cx="8905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88840" imgH="672840" progId="Equation.DSMT4">
                  <p:embed/>
                </p:oleObj>
              </mc:Choice>
              <mc:Fallback>
                <p:oleObj name="Equation" r:id="rId9" imgW="888840" imgH="672840" progId="Equation.DSMT4">
                  <p:embed/>
                  <p:pic>
                    <p:nvPicPr>
                      <p:cNvPr id="24" name="Объект 23">
                        <a:extLst>
                          <a:ext uri="{FF2B5EF4-FFF2-40B4-BE49-F238E27FC236}">
                            <a16:creationId xmlns:a16="http://schemas.microsoft.com/office/drawing/2014/main" id="{C2E0D169-8727-427D-F6CC-6EE6480650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997" y="4359198"/>
                        <a:ext cx="890588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>
            <a:extLst>
              <a:ext uri="{FF2B5EF4-FFF2-40B4-BE49-F238E27FC236}">
                <a16:creationId xmlns:a16="http://schemas.microsoft.com/office/drawing/2014/main" id="{3C8E3427-B8C9-F89C-C9C5-66CF116EE6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907223"/>
              </p:ext>
            </p:extLst>
          </p:nvPr>
        </p:nvGraphicFramePr>
        <p:xfrm>
          <a:off x="466997" y="5037700"/>
          <a:ext cx="16541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50960" imgH="672840" progId="Equation.DSMT4">
                  <p:embed/>
                </p:oleObj>
              </mc:Choice>
              <mc:Fallback>
                <p:oleObj name="Equation" r:id="rId11" imgW="1650960" imgH="672840" progId="Equation.DSMT4">
                  <p:embed/>
                  <p:pic>
                    <p:nvPicPr>
                      <p:cNvPr id="25" name="Объект 24">
                        <a:extLst>
                          <a:ext uri="{FF2B5EF4-FFF2-40B4-BE49-F238E27FC236}">
                            <a16:creationId xmlns:a16="http://schemas.microsoft.com/office/drawing/2014/main" id="{208DAEBF-73DE-F9B1-3946-99B0A30AB1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997" y="5037700"/>
                        <a:ext cx="1654175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595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of a synchronous motor in a rotating coordinate system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3A249-8581-46BB-AE05-43A88EA45F3D}"/>
              </a:ext>
            </a:extLst>
          </p:cNvPr>
          <p:cNvSpPr txBox="1"/>
          <p:nvPr/>
        </p:nvSpPr>
        <p:spPr>
          <a:xfrm>
            <a:off x="395536" y="1124744"/>
            <a:ext cx="313213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Magnetoelectric torque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0916DF51-2705-E2E9-2D6A-EC5E9521A5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440111"/>
              </p:ext>
            </p:extLst>
          </p:nvPr>
        </p:nvGraphicFramePr>
        <p:xfrm>
          <a:off x="967980" y="1704853"/>
          <a:ext cx="25574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52400" imgH="571320" progId="Equation.DSMT4">
                  <p:embed/>
                </p:oleObj>
              </mc:Choice>
              <mc:Fallback>
                <p:oleObj name="Equation" r:id="rId3" imgW="2552400" imgH="57132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0916DF51-2705-E2E9-2D6A-EC5E9521A5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980" y="1704853"/>
                        <a:ext cx="255746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EABB8D4-1292-BE80-89AD-422F08F64D3E}"/>
              </a:ext>
            </a:extLst>
          </p:cNvPr>
          <p:cNvSpPr txBox="1"/>
          <p:nvPr/>
        </p:nvSpPr>
        <p:spPr>
          <a:xfrm>
            <a:off x="395536" y="2400464"/>
            <a:ext cx="313213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Newton’s law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88170720-4EF0-3D62-3C91-5CB0A81225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616997"/>
              </p:ext>
            </p:extLst>
          </p:nvPr>
        </p:nvGraphicFramePr>
        <p:xfrm>
          <a:off x="967980" y="3020785"/>
          <a:ext cx="15652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62040" imgH="571320" progId="Equation.DSMT4">
                  <p:embed/>
                </p:oleObj>
              </mc:Choice>
              <mc:Fallback>
                <p:oleObj name="Equation" r:id="rId5" imgW="1562040" imgH="57132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0916DF51-2705-E2E9-2D6A-EC5E9521A5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980" y="3020785"/>
                        <a:ext cx="15652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C1EBC6E-F19E-31B6-C8E9-63528FCAD252}"/>
              </a:ext>
            </a:extLst>
          </p:cNvPr>
          <p:cNvSpPr txBox="1"/>
          <p:nvPr/>
        </p:nvSpPr>
        <p:spPr>
          <a:xfrm>
            <a:off x="5614594" y="2400464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ru-RU" dirty="0"/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mechanical speed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2E7CDA-AC80-DED2-6DEB-3AB2AAD50A63}"/>
              </a:ext>
            </a:extLst>
          </p:cNvPr>
          <p:cNvSpPr txBox="1"/>
          <p:nvPr/>
        </p:nvSpPr>
        <p:spPr>
          <a:xfrm>
            <a:off x="5614594" y="2854246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altLang="ru-RU" dirty="0"/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magnetoelectric torque of synchronous motor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6B7D60-F26F-A07E-AA0D-B88DDFD5A4F9}"/>
              </a:ext>
            </a:extLst>
          </p:cNvPr>
          <p:cNvSpPr txBox="1"/>
          <p:nvPr/>
        </p:nvSpPr>
        <p:spPr>
          <a:xfrm>
            <a:off x="5614594" y="3585027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n-US" alt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ru-RU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disturbance torque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Объект 30">
            <a:extLst>
              <a:ext uri="{FF2B5EF4-FFF2-40B4-BE49-F238E27FC236}">
                <a16:creationId xmlns:a16="http://schemas.microsoft.com/office/drawing/2014/main" id="{A9093F55-77DD-DCA8-8538-95AE75F641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085910"/>
              </p:ext>
            </p:extLst>
          </p:nvPr>
        </p:nvGraphicFramePr>
        <p:xfrm>
          <a:off x="967980" y="3789040"/>
          <a:ext cx="8270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25480" imgH="317160" progId="Equation.DSMT4">
                  <p:embed/>
                </p:oleObj>
              </mc:Choice>
              <mc:Fallback>
                <p:oleObj name="Equation" r:id="rId7" imgW="825480" imgH="317160" progId="Equation.DSMT4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29A49DD6-76F3-3C6D-62AE-8BB6E3B79C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980" y="3789040"/>
                        <a:ext cx="827087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0DEE168-FB84-3793-DCA2-53A74961D75A}"/>
              </a:ext>
            </a:extLst>
          </p:cNvPr>
          <p:cNvSpPr txBox="1"/>
          <p:nvPr/>
        </p:nvSpPr>
        <p:spPr>
          <a:xfrm>
            <a:off x="5614594" y="4038809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ru-RU" dirty="0"/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electrical speed (angular speed of rotor flux </a:t>
            </a: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FF7124-90BD-6762-6F10-9B65B4302920}"/>
              </a:ext>
            </a:extLst>
          </p:cNvPr>
          <p:cNvSpPr txBox="1"/>
          <p:nvPr/>
        </p:nvSpPr>
        <p:spPr>
          <a:xfrm>
            <a:off x="395536" y="4303295"/>
            <a:ext cx="313213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consider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Объект 33">
            <a:extLst>
              <a:ext uri="{FF2B5EF4-FFF2-40B4-BE49-F238E27FC236}">
                <a16:creationId xmlns:a16="http://schemas.microsoft.com/office/drawing/2014/main" id="{F63F7FA6-148A-EE5B-A7AD-2ABB43839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20404"/>
              </p:ext>
            </p:extLst>
          </p:nvPr>
        </p:nvGraphicFramePr>
        <p:xfrm>
          <a:off x="967980" y="4873552"/>
          <a:ext cx="8905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88840" imgH="291960" progId="Equation.DSMT4">
                  <p:embed/>
                </p:oleObj>
              </mc:Choice>
              <mc:Fallback>
                <p:oleObj name="Equation" r:id="rId9" imgW="888840" imgH="291960" progId="Equation.DSMT4">
                  <p:embed/>
                  <p:pic>
                    <p:nvPicPr>
                      <p:cNvPr id="25" name="Объект 24">
                        <a:extLst>
                          <a:ext uri="{FF2B5EF4-FFF2-40B4-BE49-F238E27FC236}">
                            <a16:creationId xmlns:a16="http://schemas.microsoft.com/office/drawing/2014/main" id="{88170720-4EF0-3D62-3C91-5CB0A8122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980" y="4873552"/>
                        <a:ext cx="890588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>
            <a:extLst>
              <a:ext uri="{FF2B5EF4-FFF2-40B4-BE49-F238E27FC236}">
                <a16:creationId xmlns:a16="http://schemas.microsoft.com/office/drawing/2014/main" id="{AD084A86-2315-86B2-1AEA-5B7EA66B24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700634"/>
              </p:ext>
            </p:extLst>
          </p:nvPr>
        </p:nvGraphicFramePr>
        <p:xfrm>
          <a:off x="967980" y="5362407"/>
          <a:ext cx="73818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36560" imgH="228600" progId="Equation.DSMT4">
                  <p:embed/>
                </p:oleObj>
              </mc:Choice>
              <mc:Fallback>
                <p:oleObj name="Equation" r:id="rId11" imgW="736560" imgH="228600" progId="Equation.DSMT4">
                  <p:embed/>
                  <p:pic>
                    <p:nvPicPr>
                      <p:cNvPr id="25" name="Объект 24">
                        <a:extLst>
                          <a:ext uri="{FF2B5EF4-FFF2-40B4-BE49-F238E27FC236}">
                            <a16:creationId xmlns:a16="http://schemas.microsoft.com/office/drawing/2014/main" id="{88170720-4EF0-3D62-3C91-5CB0A8122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980" y="5362407"/>
                        <a:ext cx="738187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1B596033-7EE9-A9B9-68D0-E69511CC3E4B}"/>
              </a:ext>
            </a:extLst>
          </p:cNvPr>
          <p:cNvSpPr txBox="1"/>
          <p:nvPr/>
        </p:nvSpPr>
        <p:spPr>
          <a:xfrm>
            <a:off x="393305" y="5591007"/>
            <a:ext cx="313213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lnSpc>
                <a:spcPct val="150000"/>
              </a:lnSpc>
              <a:defRPr/>
            </a:pP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5EB06111-A6C3-BAE9-F4D2-2908CE1383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669761"/>
              </p:ext>
            </p:extLst>
          </p:nvPr>
        </p:nvGraphicFramePr>
        <p:xfrm>
          <a:off x="936229" y="6049081"/>
          <a:ext cx="17176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14320" imgH="672840" progId="Equation.DSMT4">
                  <p:embed/>
                </p:oleObj>
              </mc:Choice>
              <mc:Fallback>
                <p:oleObj name="Equation" r:id="rId13" imgW="1714320" imgH="67284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0916DF51-2705-E2E9-2D6A-EC5E9521A5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229" y="6049081"/>
                        <a:ext cx="1717675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2FBA7DF7-5D20-33E5-1E87-AABF10C0321D}"/>
              </a:ext>
            </a:extLst>
          </p:cNvPr>
          <p:cNvSpPr/>
          <p:nvPr/>
        </p:nvSpPr>
        <p:spPr>
          <a:xfrm>
            <a:off x="755576" y="6067269"/>
            <a:ext cx="2448272" cy="6493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D0996-AF98-55EB-423F-14F26B7533E7}"/>
              </a:ext>
            </a:extLst>
          </p:cNvPr>
          <p:cNvSpPr txBox="1"/>
          <p:nvPr/>
        </p:nvSpPr>
        <p:spPr>
          <a:xfrm>
            <a:off x="5615608" y="5949280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 eaLnBrk="1" hangingPunct="1">
              <a:defRPr/>
            </a:pP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ru-RU" dirty="0"/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angle of the load (angle between stator</a:t>
            </a: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 </a:t>
            </a: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rotor flux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ru-RU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  <p:bldP spid="26" grpId="0"/>
      <p:bldP spid="27" grpId="0"/>
      <p:bldP spid="30" grpId="0"/>
      <p:bldP spid="32" grpId="0"/>
      <p:bldP spid="33" grpId="0"/>
      <p:bldP spid="36" grpId="0"/>
      <p:bldP spid="19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of a synchronous motor in a rotating coordinate system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88170720-4EF0-3D62-3C91-5CB0A81225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841477"/>
              </p:ext>
            </p:extLst>
          </p:nvPr>
        </p:nvGraphicFramePr>
        <p:xfrm>
          <a:off x="871398" y="1916832"/>
          <a:ext cx="15652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62040" imgH="571320" progId="Equation.DSMT4">
                  <p:embed/>
                </p:oleObj>
              </mc:Choice>
              <mc:Fallback>
                <p:oleObj name="Equation" r:id="rId3" imgW="1562040" imgH="571320" progId="Equation.DSMT4">
                  <p:embed/>
                  <p:pic>
                    <p:nvPicPr>
                      <p:cNvPr id="25" name="Объект 24">
                        <a:extLst>
                          <a:ext uri="{FF2B5EF4-FFF2-40B4-BE49-F238E27FC236}">
                            <a16:creationId xmlns:a16="http://schemas.microsoft.com/office/drawing/2014/main" id="{88170720-4EF0-3D62-3C91-5CB0A8122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398" y="1916832"/>
                        <a:ext cx="15652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>
            <a:extLst>
              <a:ext uri="{FF2B5EF4-FFF2-40B4-BE49-F238E27FC236}">
                <a16:creationId xmlns:a16="http://schemas.microsoft.com/office/drawing/2014/main" id="{A9093F55-77DD-DCA8-8538-95AE75F641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777477"/>
              </p:ext>
            </p:extLst>
          </p:nvPr>
        </p:nvGraphicFramePr>
        <p:xfrm>
          <a:off x="871398" y="2685087"/>
          <a:ext cx="8270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25480" imgH="317160" progId="Equation.DSMT4">
                  <p:embed/>
                </p:oleObj>
              </mc:Choice>
              <mc:Fallback>
                <p:oleObj name="Equation" r:id="rId5" imgW="825480" imgH="317160" progId="Equation.DSMT4">
                  <p:embed/>
                  <p:pic>
                    <p:nvPicPr>
                      <p:cNvPr id="31" name="Объект 30">
                        <a:extLst>
                          <a:ext uri="{FF2B5EF4-FFF2-40B4-BE49-F238E27FC236}">
                            <a16:creationId xmlns:a16="http://schemas.microsoft.com/office/drawing/2014/main" id="{A9093F55-77DD-DCA8-8538-95AE75F641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398" y="2685087"/>
                        <a:ext cx="827087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5EB06111-A6C3-BAE9-F4D2-2908CE1383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167051"/>
              </p:ext>
            </p:extLst>
          </p:nvPr>
        </p:nvGraphicFramePr>
        <p:xfrm>
          <a:off x="871398" y="3092450"/>
          <a:ext cx="17176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14320" imgH="672840" progId="Equation.DSMT4">
                  <p:embed/>
                </p:oleObj>
              </mc:Choice>
              <mc:Fallback>
                <p:oleObj name="Equation" r:id="rId7" imgW="1714320" imgH="672840" progId="Equation.DSMT4">
                  <p:embed/>
                  <p:pic>
                    <p:nvPicPr>
                      <p:cNvPr id="18" name="Объект 17">
                        <a:extLst>
                          <a:ext uri="{FF2B5EF4-FFF2-40B4-BE49-F238E27FC236}">
                            <a16:creationId xmlns:a16="http://schemas.microsoft.com/office/drawing/2014/main" id="{5EB06111-A6C3-BAE9-F4D2-2908CE1383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398" y="3092450"/>
                        <a:ext cx="1717675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A258EB-1052-92A7-0CD2-39D527305F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239" y="1345821"/>
            <a:ext cx="4486665" cy="2737110"/>
          </a:xfrm>
          <a:prstGeom prst="rect">
            <a:avLst/>
          </a:prstGeo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D32F396-06B0-13DB-B330-8978AAB6B7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057338"/>
              </p:ext>
            </p:extLst>
          </p:nvPr>
        </p:nvGraphicFramePr>
        <p:xfrm>
          <a:off x="865421" y="4191761"/>
          <a:ext cx="14001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0" imgH="672840" progId="Equation.DSMT4">
                  <p:embed/>
                </p:oleObj>
              </mc:Choice>
              <mc:Fallback>
                <p:oleObj name="Equation" r:id="rId10" imgW="1396800" imgH="672840" progId="Equation.DSMT4">
                  <p:embed/>
                  <p:pic>
                    <p:nvPicPr>
                      <p:cNvPr id="25" name="Объект 24">
                        <a:extLst>
                          <a:ext uri="{FF2B5EF4-FFF2-40B4-BE49-F238E27FC236}">
                            <a16:creationId xmlns:a16="http://schemas.microsoft.com/office/drawing/2014/main" id="{88170720-4EF0-3D62-3C91-5CB0A8122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421" y="4191761"/>
                        <a:ext cx="1400175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13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E8822-1B73-4BBC-AB2F-156908A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Заголовок 17">
            <a:extLst>
              <a:ext uri="{FF2B5EF4-FFF2-40B4-BE49-F238E27FC236}">
                <a16:creationId xmlns:a16="http://schemas.microsoft.com/office/drawing/2014/main" id="{FFB7F26A-4485-49F4-9878-22FF238CE8DB}"/>
              </a:ext>
            </a:extLst>
          </p:cNvPr>
          <p:cNvSpPr txBox="1">
            <a:spLocks/>
          </p:cNvSpPr>
          <p:nvPr/>
        </p:nvSpPr>
        <p:spPr bwMode="auto">
          <a:xfrm>
            <a:off x="1115616" y="136525"/>
            <a:ext cx="7164288" cy="57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LS Schlange sans" panose="02000506030000020004" pitchFamily="50" charset="-5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354B9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of a synchronous motor in a rotating coordinate system</a:t>
            </a:r>
            <a:endParaRPr lang="en" altLang="ru-RU" sz="2800" b="1" dirty="0">
              <a:solidFill>
                <a:srgbClr val="354B9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A258EB-1052-92A7-0CD2-39D527305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239" y="1345821"/>
            <a:ext cx="4486665" cy="2737110"/>
          </a:xfrm>
          <a:prstGeom prst="rect">
            <a:avLst/>
          </a:prstGeo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315631CF-FFAC-7CCF-7305-0E5E71FC2C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070512"/>
              </p:ext>
            </p:extLst>
          </p:nvPr>
        </p:nvGraphicFramePr>
        <p:xfrm>
          <a:off x="683568" y="1628800"/>
          <a:ext cx="25574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52400" imgH="571320" progId="Equation.DSMT4">
                  <p:embed/>
                </p:oleObj>
              </mc:Choice>
              <mc:Fallback>
                <p:oleObj name="Equation" r:id="rId4" imgW="2552400" imgH="571320" progId="Equation.DSMT4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0916DF51-2705-E2E9-2D6A-EC5E9521A5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628800"/>
                        <a:ext cx="255746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10473205-A794-860E-7311-3DC7D8940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235362"/>
              </p:ext>
            </p:extLst>
          </p:nvPr>
        </p:nvGraphicFramePr>
        <p:xfrm>
          <a:off x="683568" y="2665771"/>
          <a:ext cx="1693862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88760" imgH="1384200" progId="Equation.DSMT4">
                  <p:embed/>
                </p:oleObj>
              </mc:Choice>
              <mc:Fallback>
                <p:oleObj name="Equation" r:id="rId6" imgW="1688760" imgH="1384200" progId="Equation.DSMT4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75836FB6-9ACD-3039-2333-A6A70FEDC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665771"/>
                        <a:ext cx="1693862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D32FFE4E-2BC9-13D6-FC0B-5E8C93A432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542317"/>
              </p:ext>
            </p:extLst>
          </p:nvPr>
        </p:nvGraphicFramePr>
        <p:xfrm>
          <a:off x="683568" y="4325481"/>
          <a:ext cx="41894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78160" imgH="774360" progId="Equation.DSMT4">
                  <p:embed/>
                </p:oleObj>
              </mc:Choice>
              <mc:Fallback>
                <p:oleObj name="Equation" r:id="rId8" imgW="4178160" imgH="77436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315631CF-FFAC-7CCF-7305-0E5E71FC2C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325481"/>
                        <a:ext cx="4189412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6EECF21-864E-EB83-3F96-332DADBA2596}"/>
              </a:ext>
            </a:extLst>
          </p:cNvPr>
          <p:cNvSpPr/>
          <p:nvPr/>
        </p:nvSpPr>
        <p:spPr>
          <a:xfrm>
            <a:off x="611560" y="4292621"/>
            <a:ext cx="4464496" cy="93657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40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ICPDS_2016_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Тема ICPDS2016">
      <a:majorFont>
        <a:latin typeface="ALS Schlange sans"/>
        <a:ea typeface=""/>
        <a:cs typeface=""/>
      </a:majorFont>
      <a:minorFont>
        <a:latin typeface="ALS Schlange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67CC96D1-3F1E-4B0D-A01D-8CDCFDB1265E}" vid="{44343D41-DDFC-4008-82A1-39C2486A991D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Тема ICPDS2016">
      <a:majorFont>
        <a:latin typeface="ALS Schlange sans"/>
        <a:ea typeface=""/>
        <a:cs typeface=""/>
      </a:majorFont>
      <a:minorFont>
        <a:latin typeface="ALS Schlange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67CC96D1-3F1E-4B0D-A01D-8CDCFDB1265E}" vid="{5ED242E8-F64F-4753-89E5-D3A1466B6C0C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ICPDS_2016_2</Template>
  <TotalTime>0</TotalTime>
  <Words>1716</Words>
  <Application>Microsoft Office PowerPoint</Application>
  <PresentationFormat>On-screen Show (4:3)</PresentationFormat>
  <Paragraphs>290</Paragraphs>
  <Slides>54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Calibri</vt:lpstr>
      <vt:lpstr>Times New Roman</vt:lpstr>
      <vt:lpstr>Arial</vt:lpstr>
      <vt:lpstr>ALS Schlange sans</vt:lpstr>
      <vt:lpstr>ICPDS_2016_2</vt:lpstr>
      <vt:lpstr>1_Тема Office</vt:lpstr>
      <vt:lpstr>Equation</vt:lpstr>
      <vt:lpstr>Actuator based on synchronous motor drive</vt:lpstr>
      <vt:lpstr>Content</vt:lpstr>
      <vt:lpstr>Mathematical description of a synchronous motor without damper winding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Mathematical description of a synchronous motor with permanent magnets</vt:lpstr>
      <vt:lpstr>PowerPoint Presentation</vt:lpstr>
      <vt:lpstr>PowerPoint Presentation</vt:lpstr>
      <vt:lpstr>PowerPoint Presentation</vt:lpstr>
      <vt:lpstr>PowerPoint Presentation</vt:lpstr>
      <vt:lpstr>Vector control for PMSM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optimum</vt:lpstr>
      <vt:lpstr>Principle of calculation of regulator parameters</vt:lpstr>
      <vt:lpstr>Principle of calculation of regulator parameters</vt:lpstr>
      <vt:lpstr>PowerPoint Presentation</vt:lpstr>
      <vt:lpstr>PowerPoint Presentation</vt:lpstr>
      <vt:lpstr>PowerPoint Presentation</vt:lpstr>
      <vt:lpstr>PowerPoint Presentation</vt:lpstr>
      <vt:lpstr>Symmetric optimum</vt:lpstr>
      <vt:lpstr>PowerPoint Presentation</vt:lpstr>
      <vt:lpstr>PowerPoint Presentation</vt:lpstr>
      <vt:lpstr>Brushless DC motor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2025-03-23T11:26:06Z</dcterms:created>
  <dcterms:modified xsi:type="dcterms:W3CDTF">2025-03-23T11:26:17Z</dcterms:modified>
</cp:coreProperties>
</file>