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  <p:sldMasterId id="2147483660" r:id="rId2"/>
  </p:sldMasterIdLst>
  <p:notesMasterIdLst>
    <p:notesMasterId r:id="rId60"/>
  </p:notesMasterIdLst>
  <p:sldIdLst>
    <p:sldId id="376" r:id="rId3"/>
    <p:sldId id="275" r:id="rId4"/>
    <p:sldId id="524" r:id="rId5"/>
    <p:sldId id="525" r:id="rId6"/>
    <p:sldId id="528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41" r:id="rId17"/>
    <p:sldId id="539" r:id="rId18"/>
    <p:sldId id="540" r:id="rId19"/>
    <p:sldId id="544" r:id="rId20"/>
    <p:sldId id="547" r:id="rId21"/>
    <p:sldId id="548" r:id="rId22"/>
    <p:sldId id="549" r:id="rId23"/>
    <p:sldId id="543" r:id="rId24"/>
    <p:sldId id="550" r:id="rId25"/>
    <p:sldId id="553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9" r:id="rId40"/>
    <p:sldId id="570" r:id="rId41"/>
    <p:sldId id="571" r:id="rId42"/>
    <p:sldId id="572" r:id="rId43"/>
    <p:sldId id="573" r:id="rId44"/>
    <p:sldId id="576" r:id="rId45"/>
    <p:sldId id="578" r:id="rId46"/>
    <p:sldId id="579" r:id="rId47"/>
    <p:sldId id="580" r:id="rId48"/>
    <p:sldId id="581" r:id="rId49"/>
    <p:sldId id="582" r:id="rId50"/>
    <p:sldId id="617" r:id="rId51"/>
    <p:sldId id="389" r:id="rId52"/>
    <p:sldId id="390" r:id="rId53"/>
    <p:sldId id="391" r:id="rId54"/>
    <p:sldId id="392" r:id="rId55"/>
    <p:sldId id="393" r:id="rId56"/>
    <p:sldId id="394" r:id="rId57"/>
    <p:sldId id="396" r:id="rId58"/>
    <p:sldId id="397" r:id="rId59"/>
  </p:sldIdLst>
  <p:sldSz cx="9144000" cy="6858000" type="screen4x3"/>
  <p:notesSz cx="6858000" cy="9144000"/>
  <p:embeddedFontLst>
    <p:embeddedFont>
      <p:font typeface="ALS Schlange sans" panose="02000506000000020004" pitchFamily="50" charset="-52"/>
      <p:regular r:id="rId61"/>
      <p:bold r:id="rId62"/>
    </p:embeddedFont>
  </p:embeddedFontLst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98"/>
    <a:srgbClr val="858585"/>
    <a:srgbClr val="8798D5"/>
    <a:srgbClr val="A8B4E0"/>
    <a:srgbClr val="687DCA"/>
    <a:srgbClr val="3F549D"/>
    <a:srgbClr val="E30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5804" autoAdjust="0"/>
  </p:normalViewPr>
  <p:slideViewPr>
    <p:cSldViewPr>
      <p:cViewPr varScale="1">
        <p:scale>
          <a:sx n="70" d="100"/>
          <a:sy n="70" d="100"/>
        </p:scale>
        <p:origin x="18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A8D0046-E4BC-4DE3-9BB7-8212371BE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73B3D-FA4D-4081-8482-328BBB9D60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5F0224-A91B-4F4C-B0F6-4144D59D672C}" type="datetimeFigureOut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21DB1B07-CE47-4181-B16C-3ABBFD2BC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09DCE0B-F9F6-4D08-A755-794E4E974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Sample text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8E87D-9B60-48EE-B788-A187A9C47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D6F6C-1A24-468C-B5AA-FF1BD796F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92BEF8-93B0-421E-9355-265A391CD0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>
            <a:extLst>
              <a:ext uri="{FF2B5EF4-FFF2-40B4-BE49-F238E27FC236}">
                <a16:creationId xmlns:a16="http://schemas.microsoft.com/office/drawing/2014/main" id="{08A20434-4E66-4562-84DF-3DABAB30A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>
            <a:extLst>
              <a:ext uri="{FF2B5EF4-FFF2-40B4-BE49-F238E27FC236}">
                <a16:creationId xmlns:a16="http://schemas.microsoft.com/office/drawing/2014/main" id="{DD65A1F0-CCF6-45BC-85B3-11C1B7F05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124" name="Номер слайда 3">
            <a:extLst>
              <a:ext uri="{FF2B5EF4-FFF2-40B4-BE49-F238E27FC236}">
                <a16:creationId xmlns:a16="http://schemas.microsoft.com/office/drawing/2014/main" id="{F391B3CE-CECA-42FE-90FB-037A4F76F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81FB3D-C7B4-445E-8BBF-B088BFCD5045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5105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7539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0809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5562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652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476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 fontAlgn="base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404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758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9572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29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>
            <a:extLst>
              <a:ext uri="{FF2B5EF4-FFF2-40B4-BE49-F238E27FC236}">
                <a16:creationId xmlns:a16="http://schemas.microsoft.com/office/drawing/2014/main" id="{C6D1A309-2566-4924-B40A-FF75DEFAB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>
            <a:extLst>
              <a:ext uri="{FF2B5EF4-FFF2-40B4-BE49-F238E27FC236}">
                <a16:creationId xmlns:a16="http://schemas.microsoft.com/office/drawing/2014/main" id="{3424DCA5-5BDF-436D-B003-C14C01CB2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7172" name="Номер слайда 3">
            <a:extLst>
              <a:ext uri="{FF2B5EF4-FFF2-40B4-BE49-F238E27FC236}">
                <a16:creationId xmlns:a16="http://schemas.microsoft.com/office/drawing/2014/main" id="{C0192D86-5705-4B97-914F-274D6CCB4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064421-E06A-4C49-A5A1-0763DFBBFEBB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6036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9903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8951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75103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205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9353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4928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13542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6883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715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65973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42917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167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7215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7069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1510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6021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6304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4058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9973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782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3145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40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65973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31454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07315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4515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1162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33134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4334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8465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14499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49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46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68615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663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6985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59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124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385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30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3280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8C1B7-AB07-4226-9C69-7575D7BBC847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817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405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495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516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F1E24-FF6F-4186-8873-04253D3A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0A0A3-A0A2-4074-A81D-B60FF6AD980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5F586-BE19-4C89-AA4B-DE053999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2D50F-2AEA-48CB-8CB7-ED1AD04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096D9-9E21-4173-9384-DD3353E1C0A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5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425A3-8583-4627-91AB-79F28653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F2BD-D26C-4F94-8F9F-BF9028C4849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49A94-8556-4297-BA1B-CD98335A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FC786-9A8C-4224-BA6F-607F4479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1AC6-46A5-4078-943A-0218C47E8F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43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9891F-F6FE-4947-A7E3-1AD2BA0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47128-D273-4751-B50C-A290D36C87C8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0F6FE-A957-416F-BE29-2A2C795C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FB1EA6-61F1-4BA4-9B55-765C4B8E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A12F5-B2BA-4204-8978-4ECDCE033C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574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B55C-0183-45B7-9152-A1056356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724D-FD90-44C0-8A26-74FC40245C1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D2450-4A26-4D3A-8F15-256CB78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25B2A-0A9A-4E28-952A-6C54C5C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0385-56F1-4A10-BE2D-286A7C2CC8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5036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E5761-B8A9-4648-97BF-FB5F9D30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366D-A8AD-4F48-A99E-848931D2D503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FC22-121C-494A-8DAF-680E4A4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D52C2-24CA-4985-A5B4-30A5027C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DF1-7024-4F7C-B935-A2FEBC4CDD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20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C8107-AE83-4188-83CD-AEE0CDB6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4946-E880-46B6-926C-6FAB82D4D9E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1312B-E44F-4078-B378-E5AE83F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CC948-47BE-42B0-A5DC-70F167EE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14168-23CF-4E49-AA03-719643BF49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58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8FB6827-6275-4373-AD0E-80BEDF7C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750B-3879-48FF-A3C2-FCAA4DD11562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4E308D92-F38E-4559-9E3D-BA0C6A29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B983650-342B-4155-B336-244B3DDB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57EF4-E993-42C0-9CF7-ADC690F499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469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8D66BF-3C80-4359-BA8C-041CEB38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9CEF-EC06-414D-B48F-0132FBD6E07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27A417E4-A9CC-4C06-9FF4-51FED563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7F44C57F-EECA-48DB-AA94-EF0A32F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40D35-C8F6-4F59-AC12-CE8C2C0C2E4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475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034C1328-7C98-4988-8D29-10FCEA7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7970-B65B-4E7D-9E2A-99F763E027E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05CB743-1039-4562-AAA1-AFA6D815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4918EFA-A230-412F-BDE1-A9E08535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70DA-0908-4BC4-BBDA-41AE00F417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8709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38E3B934-2C45-4446-B82D-959D9B6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954E8-9B5E-489B-BCBC-AC91B877085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55D2E8FD-2022-4A22-AA8A-5D5EC0BF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D08FB4-F226-4BF6-B927-4D78F3B8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1780-0E50-4803-A0B9-07DFA3DAE8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7711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EFD513F-8577-4397-A890-7506469B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1420-4A3C-46B6-9C32-112934E10CC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3D1F8DB-2A12-41BB-8251-E29DEF9C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9DC0A4A-485F-45B5-A304-BC8986BA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85D42-90AE-4400-A7BB-CA7B01CE98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0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189B0-25AF-48C9-8B30-CD1B88E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C8374-D8D9-416C-BE57-E7F787136D5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D80A9-07A2-43BA-9707-6D966853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03595-0F3F-4919-8DD6-126EDFBE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1E17-28CA-4C27-B680-58584F47AA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2827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B7A8512-6C1E-4D3F-9279-AF1D28C4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A6800-D3EA-4E3D-BBD2-D84E99A4278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CB2D5A5-12C2-489F-8D3A-5B9D7FC4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717BFB8-6E09-45CE-82D8-5FDED06B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41AB-3ABA-4C8A-B93E-959FE5D630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3622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59CB3-8B54-4D32-9409-9BBCF70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18D8-D511-44E1-8DD5-4B9A0964787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CAE47-0C59-4280-B570-CE7D97E7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37DAC-5F67-42C9-8E6E-9E58270F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6024-72FD-4CBE-819F-20B706F437D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752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9E7E27-CBA8-427D-96AE-13C76DBB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14EB9-4F76-42E4-98E6-8F0C80260F4F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277-5FC0-45EA-9F31-F6E3C358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BB43C-2539-4898-994E-55DD07AE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AB08-E0CD-4FD6-BA86-E1686A50E4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11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7E245-2AA1-436F-9907-CE7F5FF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0828D-D386-48F0-85EF-ECD14C40578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DC648-BD5B-48BF-83FE-F18FA483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598C8-B24E-4DBB-9954-F00A8223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268F-7580-4A76-A52D-EDDE845201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605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C246F4C7-E740-4D93-8B1D-EDB953C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62FE-E4B8-49AE-B34D-BBF885690BF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744AEA8-EAA7-4429-8353-D5232A20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297F2D3-FBA1-44FD-BC34-646183EA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9E97-4F73-425F-874F-BF780BDA14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49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9B758C3-0393-41E9-9AEA-912E0B82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D917A-6E8B-4148-A508-A79A6CF7A15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797F4C3-F8AC-4EA1-9B8A-2C79A92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962632A-105F-482C-ABEB-17D28103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E8FCD-B152-4EAA-B19F-9D05C2D791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53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98570552-6D0C-4CFF-AF9C-7EDAFEC2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4500-9BEB-451C-AB1F-DB50E803866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663F985E-F11F-4C95-9734-E94A394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F317D68-BF1D-4878-993C-4B4E4F51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B3F95-E799-4F54-ADA0-A130B6128A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755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FE4318C5-C016-4455-8111-D81D32CA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46C5-0AC3-4B96-BFBA-B929203F4EA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6936FD7D-479A-4D6C-9505-ED72E373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709B9B-39E5-4C85-95F0-D4DB5D71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139B-4059-48D1-8332-F03E0EF8C8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283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0F22E60-A2DF-4E11-97A2-F2323D2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B05D5-D420-4FE7-8785-BAECD22ED7FA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FE2480-356A-4933-805E-9F3029BA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8D78312-9473-4D8E-AA1D-8CF776A8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68A7D-D8FF-4F10-B339-778EC560F1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83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B64E06BA-C729-4E48-B884-2E8FDE5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7EE9-AB14-4DB8-9B48-48E9891BD6A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C5673D-8746-47B7-8196-F49F2F70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DF944DA-8709-4573-93D5-789E634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80B63-D545-49E8-A4A4-E95EA5CEC8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7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89BF8B30-A7D7-4D7E-9192-44F3A45198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Header Sample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A8159E1F-4BE8-46F7-9052-0A438C7154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Sample text</a:t>
            </a:r>
          </a:p>
          <a:p>
            <a:pPr lvl="1"/>
            <a:r>
              <a:rPr lang="en" altLang="ru-RU"/>
              <a:t>Second level</a:t>
            </a:r>
          </a:p>
          <a:p>
            <a:pPr lvl="2"/>
            <a:r>
              <a:rPr lang="en" altLang="ru-RU"/>
              <a:t>Third level</a:t>
            </a:r>
          </a:p>
          <a:p>
            <a:pPr lvl="3"/>
            <a:r>
              <a:rPr lang="en" altLang="ru-RU"/>
              <a:t>Fourth level</a:t>
            </a:r>
          </a:p>
          <a:p>
            <a:pPr lvl="4"/>
            <a:r>
              <a:rPr lang="en" altLang="ru-RU"/>
              <a:t>Fifth level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69B4A-FC4C-4CCC-8F90-F53CA3B9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135EB7-9E2F-45D8-9AC3-5A0336237D7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104FA-1DC5-4010-ADE7-F708249C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0AD65-EEC7-40ED-A84C-9EEE0AC3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47F838-4D2C-420A-83C3-5100EEE3D5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>
            <a:extLst>
              <a:ext uri="{FF2B5EF4-FFF2-40B4-BE49-F238E27FC236}">
                <a16:creationId xmlns:a16="http://schemas.microsoft.com/office/drawing/2014/main" id="{13FFDB42-71C9-4011-920A-013F06B8BA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Header Sample</a:t>
            </a:r>
          </a:p>
        </p:txBody>
      </p:sp>
      <p:sp>
        <p:nvSpPr>
          <p:cNvPr id="2051" name="Текст 2">
            <a:extLst>
              <a:ext uri="{FF2B5EF4-FFF2-40B4-BE49-F238E27FC236}">
                <a16:creationId xmlns:a16="http://schemas.microsoft.com/office/drawing/2014/main" id="{827EE137-223F-4EE0-847E-1D386AF0A8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Sample text</a:t>
            </a:r>
          </a:p>
          <a:p>
            <a:pPr lvl="1"/>
            <a:r>
              <a:rPr lang="en" altLang="ru-RU"/>
              <a:t>Second level</a:t>
            </a:r>
          </a:p>
          <a:p>
            <a:pPr lvl="2"/>
            <a:r>
              <a:rPr lang="en" altLang="ru-RU"/>
              <a:t>Third level</a:t>
            </a:r>
          </a:p>
          <a:p>
            <a:pPr lvl="3"/>
            <a:r>
              <a:rPr lang="en" altLang="ru-RU"/>
              <a:t>Fourth level</a:t>
            </a:r>
          </a:p>
          <a:p>
            <a:pPr lvl="4"/>
            <a:r>
              <a:rPr lang="en" altLang="ru-RU"/>
              <a:t>Fifth level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4F846-E578-4529-9A4C-74DA27DB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855A7D-70C7-4BB3-9F08-2B458D24FE0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80DA-6847-4E64-93CA-B3DA9AAE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D48DC-0BCD-4B3E-AA83-194DBA8D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A38243-A950-4A13-8031-A7E5F6D2AE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6.png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4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2.png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4.wmf"/><Relationship Id="rId3" Type="http://schemas.openxmlformats.org/officeDocument/2006/relationships/image" Target="../media/image49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6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9.png"/><Relationship Id="rId4" Type="http://schemas.openxmlformats.org/officeDocument/2006/relationships/image" Target="../media/image58.wmf"/><Relationship Id="rId9" Type="http://schemas.openxmlformats.org/officeDocument/2006/relationships/image" Target="../media/image6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63.png"/><Relationship Id="rId7" Type="http://schemas.openxmlformats.org/officeDocument/2006/relationships/image" Target="../media/image6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63.png"/><Relationship Id="rId7" Type="http://schemas.openxmlformats.org/officeDocument/2006/relationships/image" Target="../media/image6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81.png"/><Relationship Id="rId12" Type="http://schemas.openxmlformats.org/officeDocument/2006/relationships/oleObject" Target="../embeddings/oleObject59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79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90.wmf"/><Relationship Id="rId3" Type="http://schemas.openxmlformats.org/officeDocument/2006/relationships/image" Target="../media/image81.pn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6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93.wmf"/><Relationship Id="rId3" Type="http://schemas.openxmlformats.org/officeDocument/2006/relationships/image" Target="../media/image81.png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6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9.wmf"/><Relationship Id="rId5" Type="http://schemas.openxmlformats.org/officeDocument/2006/relationships/image" Target="../media/image92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4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0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0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7.wmf"/><Relationship Id="rId9" Type="http://schemas.openxmlformats.org/officeDocument/2006/relationships/image" Target="../media/image1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4.wmf"/><Relationship Id="rId9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2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24.wmf"/><Relationship Id="rId9" Type="http://schemas.openxmlformats.org/officeDocument/2006/relationships/image" Target="../media/image1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:a16="http://schemas.microsoft.com/office/drawing/2014/main" id="{F32F92FF-D0D3-41F9-AC9C-63D81D08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2924175"/>
            <a:ext cx="8531225" cy="1512888"/>
          </a:xfrm>
        </p:spPr>
        <p:txBody>
          <a:bodyPr/>
          <a:lstStyle/>
          <a:p>
            <a:r>
              <a:rPr lang="en-US" altLang="ru-RU" sz="33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control of linear systems </a:t>
            </a:r>
            <a:endParaRPr lang="en" altLang="ru-RU" sz="33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Подзаголовок 2">
            <a:extLst>
              <a:ext uri="{FF2B5EF4-FFF2-40B4-BE49-F238E27FC236}">
                <a16:creationId xmlns:a16="http://schemas.microsoft.com/office/drawing/2014/main" id="{77636253-6033-43FA-BFB5-A5C546D1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13325"/>
            <a:ext cx="8535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Sergey Lovlin , Galina </a:t>
            </a:r>
            <a:r>
              <a:rPr lang="en-US" altLang="ru-RU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Demidova</a:t>
            </a:r>
            <a:r>
              <a:rPr lang="en-US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Aleksandr </a:t>
            </a:r>
            <a:r>
              <a:rPr lang="en-US" altLang="ru-RU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Mamatov</a:t>
            </a:r>
            <a:endParaRPr lang="en-US" alt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0C10E35-9A2D-47F7-B490-4F9C21557A3A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2" name="Прямоугольник 5">
            <a:extLst>
              <a:ext uri="{FF2B5EF4-FFF2-40B4-BE49-F238E27FC236}">
                <a16:creationId xmlns:a16="http://schemas.microsoft.com/office/drawing/2014/main" id="{486525F8-8871-48CA-A2AE-E2936E2B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  <p:pic>
        <p:nvPicPr>
          <p:cNvPr id="145410" name="Picture 2" descr="Университет ИТМО — Википедия">
            <a:extLst>
              <a:ext uri="{FF2B5EF4-FFF2-40B4-BE49-F238E27FC236}">
                <a16:creationId xmlns:a16="http://schemas.microsoft.com/office/drawing/2014/main" id="{730526D6-59DE-45D7-82D8-4A18505A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62" y="116632"/>
            <a:ext cx="4345076" cy="30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10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1" y="615618"/>
            <a:ext cx="8064896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feedback system, the readings of the sensor that measures the output value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entered into the controller.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upper control level, the master action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 into the controller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 calculates the deviation of the output value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reference value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539551" y="3865771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control error.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59C83A0-E7DD-4701-9415-860929F67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708273"/>
              </p:ext>
            </p:extLst>
          </p:nvPr>
        </p:nvGraphicFramePr>
        <p:xfrm>
          <a:off x="3656013" y="3598863"/>
          <a:ext cx="9636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241200" progId="Equation.DSMT4">
                  <p:embed/>
                </p:oleObj>
              </mc:Choice>
              <mc:Fallback>
                <p:oleObj name="Equation" r:id="rId3" imgW="965160" imgH="241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559C83A0-E7DD-4701-9415-860929F67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3598863"/>
                        <a:ext cx="96361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AFBF91-5B34-4AA4-9CC9-7A1AF2EC989F}"/>
              </a:ext>
            </a:extLst>
          </p:cNvPr>
          <p:cNvSpPr txBox="1"/>
          <p:nvPr/>
        </p:nvSpPr>
        <p:spPr>
          <a:xfrm>
            <a:off x="523862" y="4558268"/>
            <a:ext cx="8064896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controller, such a control action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calculated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reduce the error value to zero. It doesn't matter why the error occurred. This is the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universalism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feedback principle.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11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control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2" y="112474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following types according to the type of the reference signal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539552" y="159669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 system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59C83A0-E7DD-4701-9415-860929F67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23850"/>
              </p:ext>
            </p:extLst>
          </p:nvPr>
        </p:nvGraphicFramePr>
        <p:xfrm>
          <a:off x="3707905" y="2123137"/>
          <a:ext cx="12557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304560" progId="Equation.DSMT4">
                  <p:embed/>
                </p:oleObj>
              </mc:Choice>
              <mc:Fallback>
                <p:oleObj name="Equation" r:id="rId3" imgW="1257120" imgH="3045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559C83A0-E7DD-4701-9415-860929F67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5" y="2123137"/>
                        <a:ext cx="12557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C8E4B-3FE2-4C42-A5FA-DAC837C6FEF4}"/>
              </a:ext>
            </a:extLst>
          </p:cNvPr>
          <p:cNvSpPr txBox="1"/>
          <p:nvPr/>
        </p:nvSpPr>
        <p:spPr>
          <a:xfrm>
            <a:off x="544884" y="2461645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programming system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76B55-ED29-4F86-9E96-70D2E60EF60D}"/>
              </a:ext>
            </a:extLst>
          </p:cNvPr>
          <p:cNvSpPr txBox="1"/>
          <p:nvPr/>
        </p:nvSpPr>
        <p:spPr>
          <a:xfrm>
            <a:off x="2666453" y="2901065"/>
            <a:ext cx="3811093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given function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10FDF-9643-45A4-999D-888D1DF7BAC5}"/>
              </a:ext>
            </a:extLst>
          </p:cNvPr>
          <p:cNvSpPr txBox="1"/>
          <p:nvPr/>
        </p:nvSpPr>
        <p:spPr>
          <a:xfrm>
            <a:off x="575291" y="3394776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system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17178-61A5-49CB-94B5-413A88AD49FE}"/>
              </a:ext>
            </a:extLst>
          </p:cNvPr>
          <p:cNvSpPr txBox="1"/>
          <p:nvPr/>
        </p:nvSpPr>
        <p:spPr>
          <a:xfrm>
            <a:off x="1962777" y="3982814"/>
            <a:ext cx="528992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random, unknown beforehand function</a:t>
            </a:r>
          </a:p>
        </p:txBody>
      </p:sp>
    </p:spTree>
    <p:extLst>
      <p:ext uri="{BB962C8B-B14F-4D97-AF65-F5344CB8AC3E}">
        <p14:creationId xmlns:p14="http://schemas.microsoft.com/office/powerpoint/2010/main" val="329791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control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2" y="112474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type of mathematical models: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539552" y="159669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 (behavior is described by a linear model)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C8E4B-3FE2-4C42-A5FA-DAC837C6FEF4}"/>
              </a:ext>
            </a:extLst>
          </p:cNvPr>
          <p:cNvSpPr txBox="1"/>
          <p:nvPr/>
        </p:nvSpPr>
        <p:spPr>
          <a:xfrm>
            <a:off x="539552" y="2095357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system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2E291-E50E-45A4-8992-89FA35CDDCF1}"/>
              </a:ext>
            </a:extLst>
          </p:cNvPr>
          <p:cNvSpPr txBox="1"/>
          <p:nvPr/>
        </p:nvSpPr>
        <p:spPr>
          <a:xfrm>
            <a:off x="543143" y="2615733"/>
            <a:ext cx="8064896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an output signal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an external signal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applied to the input of the system, and an output signal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an external signal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" sz="20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applied to the input of the system.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D37579A-58B0-4343-9335-0A8330014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0841"/>
              </p:ext>
            </p:extLst>
          </p:nvPr>
        </p:nvGraphicFramePr>
        <p:xfrm>
          <a:off x="2654417" y="5055537"/>
          <a:ext cx="1939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330120" progId="Equation.DSMT4">
                  <p:embed/>
                </p:oleObj>
              </mc:Choice>
              <mc:Fallback>
                <p:oleObj name="Equation" r:id="rId3" imgW="194292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559C83A0-E7DD-4701-9415-860929F67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417" y="5055537"/>
                        <a:ext cx="1939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D5A031-0D5A-49FF-8C5B-0F68CA06C523}"/>
              </a:ext>
            </a:extLst>
          </p:cNvPr>
          <p:cNvSpPr txBox="1"/>
          <p:nvPr/>
        </p:nvSpPr>
        <p:spPr>
          <a:xfrm>
            <a:off x="539552" y="4404620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let's submit: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86018F-A9FA-42FE-AE9A-5CE55236D04F}"/>
              </a:ext>
            </a:extLst>
          </p:cNvPr>
          <p:cNvSpPr txBox="1"/>
          <p:nvPr/>
        </p:nvSpPr>
        <p:spPr>
          <a:xfrm>
            <a:off x="539552" y="5286225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8F9734E7-BADF-4C4F-896B-4C37E9E9F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99571"/>
              </p:ext>
            </p:extLst>
          </p:nvPr>
        </p:nvGraphicFramePr>
        <p:xfrm>
          <a:off x="2636838" y="5792788"/>
          <a:ext cx="1978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81080" imgH="330120" progId="Equation.DSMT4">
                  <p:embed/>
                </p:oleObj>
              </mc:Choice>
              <mc:Fallback>
                <p:oleObj name="Equation" r:id="rId5" imgW="1981080" imgH="33012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0D37579A-58B0-4343-9335-0A8330014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792788"/>
                        <a:ext cx="19780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9E162FC-1397-40E5-A0E7-E395AECB6D47}"/>
              </a:ext>
            </a:extLst>
          </p:cNvPr>
          <p:cNvSpPr txBox="1"/>
          <p:nvPr/>
        </p:nvSpPr>
        <p:spPr>
          <a:xfrm>
            <a:off x="509540" y="6015576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system is linear.</a:t>
            </a:r>
          </a:p>
        </p:txBody>
      </p:sp>
    </p:spTree>
    <p:extLst>
      <p:ext uri="{BB962C8B-B14F-4D97-AF65-F5344CB8AC3E}">
        <p14:creationId xmlns:p14="http://schemas.microsoft.com/office/powerpoint/2010/main" val="25118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13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control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2" y="112474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signal 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539552" y="1596694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or analog.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point in the system, the signals are continuous functions: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3">
            <a:extLst>
              <a:ext uri="{FF2B5EF4-FFF2-40B4-BE49-F238E27FC236}">
                <a16:creationId xmlns:a16="http://schemas.microsoft.com/office/drawing/2014/main" id="{31503F3B-B586-41B0-8093-4AAAC54E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69" y="2515646"/>
            <a:ext cx="2238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DE210B-CB75-4AF5-9436-FFD4AC85DA6B}"/>
              </a:ext>
            </a:extLst>
          </p:cNvPr>
          <p:cNvSpPr txBox="1"/>
          <p:nvPr/>
        </p:nvSpPr>
        <p:spPr>
          <a:xfrm>
            <a:off x="539552" y="3980852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in one place of the system, the signals are lattice functions: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4">
            <a:extLst>
              <a:ext uri="{FF2B5EF4-FFF2-40B4-BE49-F238E27FC236}">
                <a16:creationId xmlns:a16="http://schemas.microsoft.com/office/drawing/2014/main" id="{DE328D61-A237-40AF-9047-94C1F2F1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68" y="4919662"/>
            <a:ext cx="2238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" altLang="ru-RU" sz="33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the quality of control systems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Подзаголовок 2">
            <a:extLst>
              <a:ext uri="{FF2B5EF4-FFF2-40B4-BE49-F238E27FC236}">
                <a16:creationId xmlns:a16="http://schemas.microsoft.com/office/drawing/2014/main" id="{6B2924BE-487F-483A-AB7B-3816111A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13350"/>
            <a:ext cx="8535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800" dirty="0">
              <a:solidFill>
                <a:srgbClr val="354B98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401031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15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control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A8DD5-C730-4AB9-98D4-FD955ECD2A3D}"/>
              </a:ext>
            </a:extLst>
          </p:cNvPr>
          <p:cNvSpPr txBox="1"/>
          <p:nvPr/>
        </p:nvSpPr>
        <p:spPr>
          <a:xfrm>
            <a:off x="683568" y="1268760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system must be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must have a certain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the transition process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D21A8-5D8C-425B-814E-7DD178D282E7}"/>
              </a:ext>
            </a:extLst>
          </p:cNvPr>
          <p:cNvSpPr txBox="1"/>
          <p:nvPr/>
        </p:nvSpPr>
        <p:spPr>
          <a:xfrm>
            <a:off x="683568" y="2348880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state conditions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exceed admissible values.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80635-2DBB-457E-A682-3A1FA4550F3B}"/>
              </a:ext>
            </a:extLst>
          </p:cNvPr>
          <p:cNvSpPr txBox="1"/>
          <p:nvPr/>
        </p:nvSpPr>
        <p:spPr>
          <a:xfrm>
            <a:off x="683568" y="2948836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characteristics are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evaluate the effectiveness of control systems.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EC55D-EF8F-4610-AB81-33C0C3A1AA2E}"/>
              </a:ext>
            </a:extLst>
          </p:cNvPr>
          <p:cNvSpPr txBox="1"/>
          <p:nvPr/>
        </p:nvSpPr>
        <p:spPr>
          <a:xfrm>
            <a:off x="670567" y="4024960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criteria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possible to quantify various automatic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39233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16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quality indicators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1556792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directly from the transient response of the process.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E210B-CB75-4AF5-9436-FFD4AC85DA6B}"/>
              </a:ext>
            </a:extLst>
          </p:cNvPr>
          <p:cNvSpPr txBox="1"/>
          <p:nvPr/>
        </p:nvSpPr>
        <p:spPr>
          <a:xfrm>
            <a:off x="683568" y="2517743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indicators.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determined by the roots of the characteristic polynomial.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F95DE-2241-434F-88E2-3660EA52E612}"/>
              </a:ext>
            </a:extLst>
          </p:cNvPr>
          <p:cNvSpPr txBox="1"/>
          <p:nvPr/>
        </p:nvSpPr>
        <p:spPr>
          <a:xfrm>
            <a:off x="683568" y="3478071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indicators.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frequency characteristics.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94CC6-DF34-42DB-9B39-1D00DB000398}"/>
              </a:ext>
            </a:extLst>
          </p:cNvPr>
          <p:cNvSpPr txBox="1"/>
          <p:nvPr/>
        </p:nvSpPr>
        <p:spPr>
          <a:xfrm>
            <a:off x="683568" y="4091549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indicators.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integrating functions.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939662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 error.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42310"/>
              </p:ext>
            </p:extLst>
          </p:nvPr>
        </p:nvGraphicFramePr>
        <p:xfrm>
          <a:off x="2627784" y="2197150"/>
          <a:ext cx="17367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304560" progId="Equation.DSMT4">
                  <p:embed/>
                </p:oleObj>
              </mc:Choice>
              <mc:Fallback>
                <p:oleObj name="Equation" r:id="rId3" imgW="1739880" imgH="30456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559C83A0-E7DD-4701-9415-860929F67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97150"/>
                        <a:ext cx="17367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7D77FD-775D-41ED-B5FC-E4CE51C02861}"/>
              </a:ext>
            </a:extLst>
          </p:cNvPr>
          <p:cNvSpPr txBox="1"/>
          <p:nvPr/>
        </p:nvSpPr>
        <p:spPr>
          <a:xfrm>
            <a:off x="683568" y="1555170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ADEDB-96C3-4E30-9A35-236AB0E33838}"/>
              </a:ext>
            </a:extLst>
          </p:cNvPr>
          <p:cNvSpPr txBox="1"/>
          <p:nvPr/>
        </p:nvSpPr>
        <p:spPr>
          <a:xfrm>
            <a:off x="683568" y="2511430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error: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42401FF-37E3-47CC-8A8C-F0B960BA8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123834"/>
              </p:ext>
            </p:extLst>
          </p:nvPr>
        </p:nvGraphicFramePr>
        <p:xfrm>
          <a:off x="2627784" y="3000254"/>
          <a:ext cx="1889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660240" progId="Equation.DSMT4">
                  <p:embed/>
                </p:oleObj>
              </mc:Choice>
              <mc:Fallback>
                <p:oleObj name="Equation" r:id="rId5" imgW="1892160" imgH="6602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000254"/>
                        <a:ext cx="18891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275674E5-E710-477C-A0DC-E18F4E461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48163"/>
              </p:ext>
            </p:extLst>
          </p:nvPr>
        </p:nvGraphicFramePr>
        <p:xfrm>
          <a:off x="2627784" y="4183157"/>
          <a:ext cx="22939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355320" progId="Equation.DSMT4">
                  <p:embed/>
                </p:oleObj>
              </mc:Choice>
              <mc:Fallback>
                <p:oleObj name="Equation" r:id="rId7" imgW="2298600" imgH="3553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83157"/>
                        <a:ext cx="22939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54EBDB8-B2D0-4ED2-8086-474DD7CD91FC}"/>
              </a:ext>
            </a:extLst>
          </p:cNvPr>
          <p:cNvSpPr txBox="1"/>
          <p:nvPr/>
        </p:nvSpPr>
        <p:spPr>
          <a:xfrm>
            <a:off x="667879" y="3582497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absolute error: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32EE3-D894-4AA7-9520-0F0995A945F8}"/>
              </a:ext>
            </a:extLst>
          </p:cNvPr>
          <p:cNvSpPr txBox="1"/>
          <p:nvPr/>
        </p:nvSpPr>
        <p:spPr>
          <a:xfrm>
            <a:off x="711485" y="4653564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relative error:</a:t>
            </a: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C7D25B65-CFF0-4E77-9E74-7FF011F83D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4102"/>
              </p:ext>
            </p:extLst>
          </p:nvPr>
        </p:nvGraphicFramePr>
        <p:xfrm>
          <a:off x="2549525" y="5111750"/>
          <a:ext cx="24590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63480" imgH="736560" progId="Equation.DSMT4">
                  <p:embed/>
                </p:oleObj>
              </mc:Choice>
              <mc:Fallback>
                <p:oleObj name="Equation" r:id="rId9" imgW="2463480" imgH="7365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275674E5-E710-477C-A0DC-E18F4E461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5111750"/>
                        <a:ext cx="245903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97DF934-8A98-4A48-A7A5-99132A3BD0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8" y="689283"/>
            <a:ext cx="3988182" cy="299113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F11F9FD-F4A1-48B8-926F-484AA1D138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04" y="3572355"/>
            <a:ext cx="3955410" cy="29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8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939662"/>
            <a:ext cx="4238153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 error.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mode – constant reference signal.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3700463"/>
          <a:ext cx="2789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330120" progId="Equation.DSMT4">
                  <p:embed/>
                </p:oleObj>
              </mc:Choice>
              <mc:Fallback>
                <p:oleObj name="Equation" r:id="rId3" imgW="279396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700463"/>
                        <a:ext cx="27892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590FC7EE-E029-49A7-B643-C6DF64F3A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624" y="3185428"/>
          <a:ext cx="12541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304560" progId="Equation.DSMT4">
                  <p:embed/>
                </p:oleObj>
              </mc:Choice>
              <mc:Fallback>
                <p:oleObj name="Equation" r:id="rId5" imgW="1257120" imgH="30456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590FC7EE-E029-49A7-B643-C6DF64F3A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85428"/>
                        <a:ext cx="12541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D3C8E6A-7EEA-4B97-AA12-A954FEF23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8" y="689283"/>
            <a:ext cx="3988182" cy="29911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3F7B14-9D70-4092-BB33-990FDEFAEA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8" y="3656659"/>
            <a:ext cx="3964974" cy="29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19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939662"/>
            <a:ext cx="4238153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 error.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mode - movement at a constant speed.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3700463"/>
          <a:ext cx="2789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330120" progId="Equation.DSMT4">
                  <p:embed/>
                </p:oleObj>
              </mc:Choice>
              <mc:Fallback>
                <p:oleObj name="Equation" r:id="rId3" imgW="279396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700463"/>
                        <a:ext cx="27892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590FC7EE-E029-49A7-B643-C6DF64F3A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624" y="3192504"/>
          <a:ext cx="1025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304560" progId="Equation.DSMT4">
                  <p:embed/>
                </p:oleObj>
              </mc:Choice>
              <mc:Fallback>
                <p:oleObj name="Equation" r:id="rId5" imgW="1028520" imgH="30456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590FC7EE-E029-49A7-B643-C6DF64F3A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92504"/>
                        <a:ext cx="1025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F0F6C4-778A-447F-B701-D70CA7C73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14" y="896319"/>
            <a:ext cx="3696292" cy="27722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67587-CE76-4145-ABE0-1DED1B70A6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14" y="3701219"/>
            <a:ext cx="3696292" cy="27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FFBF903A-312E-4BF8-81E3-657ADDE4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67BF5B-C413-470F-BC98-2514451F9CF5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6147" name="Заголовок 17">
            <a:extLst>
              <a:ext uri="{FF2B5EF4-FFF2-40B4-BE49-F238E27FC236}">
                <a16:creationId xmlns:a16="http://schemas.microsoft.com/office/drawing/2014/main" id="{826451A1-A01D-43D7-800A-29B78AFF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C144-EE51-4B96-B350-51E84B255E28}"/>
              </a:ext>
            </a:extLst>
          </p:cNvPr>
          <p:cNvSpPr txBox="1"/>
          <p:nvPr/>
        </p:nvSpPr>
        <p:spPr>
          <a:xfrm>
            <a:off x="755650" y="981075"/>
            <a:ext cx="7200726" cy="467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control systems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criteria</a:t>
            </a: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control systems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indicators of control systems</a:t>
            </a: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Regulators</a:t>
            </a: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" alt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endParaRPr lang="e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20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939662"/>
            <a:ext cx="4238153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 error.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mode - movement with acceleration.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3700463"/>
          <a:ext cx="2789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330120" progId="Equation.DSMT4">
                  <p:embed/>
                </p:oleObj>
              </mc:Choice>
              <mc:Fallback>
                <p:oleObj name="Equation" r:id="rId3" imgW="279396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700463"/>
                        <a:ext cx="27892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590FC7EE-E029-49A7-B643-C6DF64F3A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624" y="2876419"/>
          <a:ext cx="1203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647640" progId="Equation.DSMT4">
                  <p:embed/>
                </p:oleObj>
              </mc:Choice>
              <mc:Fallback>
                <p:oleObj name="Equation" r:id="rId5" imgW="1206360" imgH="64764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590FC7EE-E029-49A7-B643-C6DF64F3A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76419"/>
                        <a:ext cx="12033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A0E5AB-AF07-47B1-AB21-FD4645114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14" y="847629"/>
            <a:ext cx="3755062" cy="28162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AE770F-41EF-4DC0-8FC5-D3E7D3D3B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54" y="3638307"/>
            <a:ext cx="3789221" cy="284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21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939662"/>
            <a:ext cx="4238153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Regulation error.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mode - movement along a sinusoid.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3700463"/>
          <a:ext cx="27892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330120" progId="Equation.DSMT4">
                  <p:embed/>
                </p:oleObj>
              </mc:Choice>
              <mc:Fallback>
                <p:oleObj name="Equation" r:id="rId3" imgW="279396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700463"/>
                        <a:ext cx="27892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id="{590FC7EE-E029-49A7-B643-C6DF64F3A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624" y="3097396"/>
          <a:ext cx="18351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330120" progId="Equation.DSMT4">
                  <p:embed/>
                </p:oleObj>
              </mc:Choice>
              <mc:Fallback>
                <p:oleObj name="Equation" r:id="rId5" imgW="1841400" imgH="33012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590FC7EE-E029-49A7-B643-C6DF64F3A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097396"/>
                        <a:ext cx="18351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AA4C0-7B6C-4883-8454-4B3A970C4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14" y="3709598"/>
            <a:ext cx="3755062" cy="28162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87BA53-847B-4BC2-89A9-997FC8065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14" y="953505"/>
            <a:ext cx="3755062" cy="28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297C6A-DE98-4962-982C-D1F402CB8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13" y="980728"/>
            <a:ext cx="4292663" cy="3220969"/>
          </a:xfrm>
          <a:prstGeom prst="rect">
            <a:avLst/>
          </a:prstGeo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1011515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Transient time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904420"/>
              </p:ext>
            </p:extLst>
          </p:nvPr>
        </p:nvGraphicFramePr>
        <p:xfrm>
          <a:off x="2044701" y="1908186"/>
          <a:ext cx="10017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330120" progId="Equation.DSMT4">
                  <p:embed/>
                </p:oleObj>
              </mc:Choice>
              <mc:Fallback>
                <p:oleObj name="Equation" r:id="rId4" imgW="100296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1" y="1908186"/>
                        <a:ext cx="10017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7D77FD-775D-41ED-B5FC-E4CE51C02861}"/>
              </a:ext>
            </a:extLst>
          </p:cNvPr>
          <p:cNvSpPr txBox="1"/>
          <p:nvPr/>
        </p:nvSpPr>
        <p:spPr>
          <a:xfrm>
            <a:off x="683568" y="2387062"/>
            <a:ext cx="1361133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ADEDB-96C3-4E30-9A35-236AB0E33838}"/>
              </a:ext>
            </a:extLst>
          </p:cNvPr>
          <p:cNvSpPr txBox="1"/>
          <p:nvPr/>
        </p:nvSpPr>
        <p:spPr>
          <a:xfrm>
            <a:off x="2086815" y="3789915"/>
            <a:ext cx="331236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is true: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242401FF-37E3-47CC-8A8C-F0B960BA8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31972"/>
              </p:ext>
            </p:extLst>
          </p:nvPr>
        </p:nvGraphicFramePr>
        <p:xfrm>
          <a:off x="910147" y="3961764"/>
          <a:ext cx="1192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330120" progId="Equation.DSMT4">
                  <p:embed/>
                </p:oleObj>
              </mc:Choice>
              <mc:Fallback>
                <p:oleObj name="Equation" r:id="rId6" imgW="1193760" imgH="3301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242401FF-37E3-47CC-8A8C-F0B960BA8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47" y="3961764"/>
                        <a:ext cx="11922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54465D-65D6-4E72-AF5D-D5FD599097BD}"/>
              </a:ext>
            </a:extLst>
          </p:cNvPr>
          <p:cNvSpPr txBox="1"/>
          <p:nvPr/>
        </p:nvSpPr>
        <p:spPr>
          <a:xfrm>
            <a:off x="839849" y="2885724"/>
            <a:ext cx="4164199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time of the beginning of the transient process;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E15863C5-B788-441D-90D3-C63C5766A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216245"/>
              </p:ext>
            </p:extLst>
          </p:nvPr>
        </p:nvGraphicFramePr>
        <p:xfrm>
          <a:off x="899592" y="4505111"/>
          <a:ext cx="949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330120" progId="Equation.DSMT4">
                  <p:embed/>
                </p:oleObj>
              </mc:Choice>
              <mc:Fallback>
                <p:oleObj name="Equation" r:id="rId8" imgW="95220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05111"/>
                        <a:ext cx="9493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271C5DB-6CDF-47E0-A19E-856B68DE7E49}"/>
              </a:ext>
            </a:extLst>
          </p:cNvPr>
          <p:cNvSpPr txBox="1"/>
          <p:nvPr/>
        </p:nvSpPr>
        <p:spPr>
          <a:xfrm>
            <a:off x="683567" y="4935917"/>
            <a:ext cx="331236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Usually: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1B9ECC8C-40A3-40F0-A545-72D58A711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23403"/>
              </p:ext>
            </p:extLst>
          </p:nvPr>
        </p:nvGraphicFramePr>
        <p:xfrm>
          <a:off x="906463" y="5637213"/>
          <a:ext cx="1885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160" imgH="355320" progId="Equation.DSMT4">
                  <p:embed/>
                </p:oleObj>
              </mc:Choice>
              <mc:Fallback>
                <p:oleObj name="Equation" r:id="rId10" imgW="1892160" imgH="3553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E15863C5-B788-441D-90D3-C63C5766A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637213"/>
                        <a:ext cx="18859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475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23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683568" y="1011515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overshoot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75987"/>
              </p:ext>
            </p:extLst>
          </p:nvPr>
        </p:nvGraphicFramePr>
        <p:xfrm>
          <a:off x="1898650" y="1609725"/>
          <a:ext cx="1736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761760" progId="Equation.DSMT4">
                  <p:embed/>
                </p:oleObj>
              </mc:Choice>
              <mc:Fallback>
                <p:oleObj name="Equation" r:id="rId3" imgW="1739880" imgH="7617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609725"/>
                        <a:ext cx="17367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7D77FD-775D-41ED-B5FC-E4CE51C02861}"/>
              </a:ext>
            </a:extLst>
          </p:cNvPr>
          <p:cNvSpPr txBox="1"/>
          <p:nvPr/>
        </p:nvSpPr>
        <p:spPr>
          <a:xfrm>
            <a:off x="683568" y="2387062"/>
            <a:ext cx="1361133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C20D1B-E1D1-422B-8208-D8995D5FC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601" y="979427"/>
            <a:ext cx="4197223" cy="3147437"/>
          </a:xfrm>
          <a:prstGeom prst="rect">
            <a:avLst/>
          </a:prstGeom>
        </p:spPr>
      </p:pic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E319C0C6-2FE7-4F24-9880-C47294E92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313071"/>
              </p:ext>
            </p:extLst>
          </p:nvPr>
        </p:nvGraphicFramePr>
        <p:xfrm>
          <a:off x="719137" y="3108790"/>
          <a:ext cx="38528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640" imgH="787320" progId="Equation.DSMT4">
                  <p:embed/>
                </p:oleObj>
              </mc:Choice>
              <mc:Fallback>
                <p:oleObj name="Equation" r:id="rId6" imgW="3860640" imgH="7873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3108790"/>
                        <a:ext cx="385286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5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932317-1E5D-4C47-B103-7164100FB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011515"/>
            <a:ext cx="4805250" cy="3603388"/>
          </a:xfrm>
          <a:prstGeom prst="rect">
            <a:avLst/>
          </a:prstGeo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24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indicators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479264" y="1064228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sz="2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Oscillation </a:t>
            </a:r>
            <a:endParaRPr lang="ru-RU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B20A6B5-FDE2-4E9C-9856-B2F509D8C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3892"/>
              </p:ext>
            </p:extLst>
          </p:nvPr>
        </p:nvGraphicFramePr>
        <p:xfrm>
          <a:off x="1327155" y="1924404"/>
          <a:ext cx="18891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901440" progId="Equation.DSMT4">
                  <p:embed/>
                </p:oleObj>
              </mc:Choice>
              <mc:Fallback>
                <p:oleObj name="Equation" r:id="rId4" imgW="1892160" imgH="9014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5" y="1924404"/>
                        <a:ext cx="18891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7D77FD-775D-41ED-B5FC-E4CE51C02861}"/>
              </a:ext>
            </a:extLst>
          </p:cNvPr>
          <p:cNvSpPr txBox="1"/>
          <p:nvPr/>
        </p:nvSpPr>
        <p:spPr>
          <a:xfrm>
            <a:off x="479264" y="2813209"/>
            <a:ext cx="37326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satisfactory transition process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6840C18-5C8A-4CBB-87C5-E0B41A12CD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990747"/>
              </p:ext>
            </p:extLst>
          </p:nvPr>
        </p:nvGraphicFramePr>
        <p:xfrm>
          <a:off x="1327155" y="3908297"/>
          <a:ext cx="13954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241200" progId="Equation.DSMT4">
                  <p:embed/>
                </p:oleObj>
              </mc:Choice>
              <mc:Fallback>
                <p:oleObj name="Equation" r:id="rId6" imgW="1396800" imgH="2412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1B20A6B5-FDE2-4E9C-9856-B2F509D8C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5" y="3908297"/>
                        <a:ext cx="1395412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737241-60D9-4B55-AA01-C9DC5229FC50}"/>
              </a:ext>
            </a:extLst>
          </p:cNvPr>
          <p:cNvSpPr txBox="1"/>
          <p:nvPr/>
        </p:nvSpPr>
        <p:spPr>
          <a:xfrm>
            <a:off x="479264" y="4256926"/>
            <a:ext cx="40927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well damped systems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DB15E66B-40F3-41BB-82DD-4476A90E8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23525"/>
              </p:ext>
            </p:extLst>
          </p:nvPr>
        </p:nvGraphicFramePr>
        <p:xfrm>
          <a:off x="1333504" y="4875075"/>
          <a:ext cx="13827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200" imgH="241200" progId="Equation.DSMT4">
                  <p:embed/>
                </p:oleObj>
              </mc:Choice>
              <mc:Fallback>
                <p:oleObj name="Equation" r:id="rId8" imgW="1384200" imgH="241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6840C18-5C8A-4CBB-87C5-E0B41A12C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4" y="4875075"/>
                        <a:ext cx="13827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9D4C1BD-5233-48FF-B62D-158518AA6C27}"/>
              </a:ext>
            </a:extLst>
          </p:cNvPr>
          <p:cNvSpPr txBox="1"/>
          <p:nvPr/>
        </p:nvSpPr>
        <p:spPr>
          <a:xfrm>
            <a:off x="502928" y="5212775"/>
            <a:ext cx="40927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systems allow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34BCA7D-4DF6-4928-958E-D67D2AB9B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853186"/>
              </p:ext>
            </p:extLst>
          </p:nvPr>
        </p:nvGraphicFramePr>
        <p:xfrm>
          <a:off x="1327155" y="5830924"/>
          <a:ext cx="14589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241200" progId="Equation.DSMT4">
                  <p:embed/>
                </p:oleObj>
              </mc:Choice>
              <mc:Fallback>
                <p:oleObj name="Equation" r:id="rId10" imgW="1460160" imgH="241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DB15E66B-40F3-41BB-82DD-4476A90E8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5" y="5830924"/>
                        <a:ext cx="14589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7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71FD0-C374-456D-8050-F49B908D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75" y="648535"/>
            <a:ext cx="4093242" cy="3069931"/>
          </a:xfrm>
          <a:prstGeom prst="rect">
            <a:avLst/>
          </a:prstGeo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25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characteristics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B5EE17C-1E01-4874-8EA4-E6D4F8819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1669467"/>
          <a:ext cx="43989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06760" imgH="711000" progId="Equation.DSMT4">
                  <p:embed/>
                </p:oleObj>
              </mc:Choice>
              <mc:Fallback>
                <p:oleObj name="Equation" r:id="rId4" imgW="4406760" imgH="7110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69467"/>
                        <a:ext cx="439896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6E7826-AE0D-40D6-937D-0BDA8DD2023E}"/>
              </a:ext>
            </a:extLst>
          </p:cNvPr>
          <p:cNvSpPr txBox="1"/>
          <p:nvPr/>
        </p:nvSpPr>
        <p:spPr>
          <a:xfrm>
            <a:off x="611560" y="651814"/>
            <a:ext cx="5005015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transfer function of the analog system be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E40E-AF0B-418D-BC3F-CEC9CF4FFEF6}"/>
              </a:ext>
            </a:extLst>
          </p:cNvPr>
          <p:cNvSpPr txBox="1"/>
          <p:nvPr/>
        </p:nvSpPr>
        <p:spPr>
          <a:xfrm>
            <a:off x="578897" y="2409409"/>
            <a:ext cx="450363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denominator of the transfer function determines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system.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110B5DC-EF4B-4578-9D50-AD4656282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568" y="3545082"/>
          <a:ext cx="46005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09800" imgH="749160" progId="Equation.DSMT4">
                  <p:embed/>
                </p:oleObj>
              </mc:Choice>
              <mc:Fallback>
                <p:oleObj name="Equation" r:id="rId6" imgW="4609800" imgH="74916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C110B5DC-EF4B-4578-9D50-AD4656282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45082"/>
                        <a:ext cx="46005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44847FC4-0895-4EE7-AC71-8499E6AFD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925" y="4465026"/>
          <a:ext cx="849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330120" progId="Equation.DSMT4">
                  <p:embed/>
                </p:oleObj>
              </mc:Choice>
              <mc:Fallback>
                <p:oleObj name="Equation" r:id="rId8" imgW="850680" imgH="33012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44847FC4-0895-4EE7-AC71-8499E6AFD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25" y="4465026"/>
                        <a:ext cx="8493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F138B43-9D99-4414-BBE0-BEB79C4A2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9626" y="4959771"/>
          <a:ext cx="8366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330120" progId="Equation.DSMT4">
                  <p:embed/>
                </p:oleObj>
              </mc:Choice>
              <mc:Fallback>
                <p:oleObj name="Equation" r:id="rId10" imgW="838080" imgH="33012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EF138B43-9D99-4414-BBE0-BEB79C4A2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626" y="4959771"/>
                        <a:ext cx="8366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CA99594-0DDD-4A30-B9FC-BCCCADC6CEAD}"/>
              </a:ext>
            </a:extLst>
          </p:cNvPr>
          <p:cNvSpPr txBox="1"/>
          <p:nvPr/>
        </p:nvSpPr>
        <p:spPr>
          <a:xfrm>
            <a:off x="2450159" y="4401089"/>
            <a:ext cx="22598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zeros of the system;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51F298-7077-469B-914C-BC2A0043F189}"/>
              </a:ext>
            </a:extLst>
          </p:cNvPr>
          <p:cNvSpPr txBox="1"/>
          <p:nvPr/>
        </p:nvSpPr>
        <p:spPr>
          <a:xfrm>
            <a:off x="2456509" y="4901800"/>
            <a:ext cx="225345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poles of the system.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C9CA3-032D-4C57-814B-4BD739467636}"/>
              </a:ext>
            </a:extLst>
          </p:cNvPr>
          <p:cNvSpPr txBox="1"/>
          <p:nvPr/>
        </p:nvSpPr>
        <p:spPr>
          <a:xfrm>
            <a:off x="578897" y="5289971"/>
            <a:ext cx="500570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stable systems:</a:t>
            </a:r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005313F0-ACE6-4728-8202-89F1D1CAE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925" y="5923755"/>
          <a:ext cx="2359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1960" imgH="380880" progId="Equation.DSMT4">
                  <p:embed/>
                </p:oleObj>
              </mc:Choice>
              <mc:Fallback>
                <p:oleObj name="Equation" r:id="rId12" imgW="2361960" imgH="38088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005313F0-ACE6-4728-8202-89F1D1CAE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25" y="5923755"/>
                        <a:ext cx="23590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4039267-70AC-460E-9D78-06AEC7FBEFC9}"/>
              </a:ext>
            </a:extLst>
          </p:cNvPr>
          <p:cNvSpPr txBox="1"/>
          <p:nvPr/>
        </p:nvSpPr>
        <p:spPr>
          <a:xfrm>
            <a:off x="5626476" y="3676996"/>
            <a:ext cx="31524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of a stable system.</a:t>
            </a:r>
          </a:p>
        </p:txBody>
      </p:sp>
    </p:spTree>
    <p:extLst>
      <p:ext uri="{BB962C8B-B14F-4D97-AF65-F5344CB8AC3E}">
        <p14:creationId xmlns:p14="http://schemas.microsoft.com/office/powerpoint/2010/main" val="17493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1" grpId="0"/>
      <p:bldP spid="22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FCB3F-EC88-4A9B-80FC-818D2C9B8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71" y="1034081"/>
            <a:ext cx="6571457" cy="1879262"/>
          </a:xfrm>
          <a:prstGeom prst="rect">
            <a:avLst/>
          </a:prstGeo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26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characteristics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B5EE17C-1E01-4874-8EA4-E6D4F881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73741"/>
              </p:ext>
            </p:extLst>
          </p:nvPr>
        </p:nvGraphicFramePr>
        <p:xfrm>
          <a:off x="1763688" y="3575833"/>
          <a:ext cx="30543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660240" progId="Equation.DSMT4">
                  <p:embed/>
                </p:oleObj>
              </mc:Choice>
              <mc:Fallback>
                <p:oleObj name="Equation" r:id="rId4" imgW="3060360" imgH="6602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75833"/>
                        <a:ext cx="30543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6E7826-AE0D-40D6-937D-0BDA8DD2023E}"/>
              </a:ext>
            </a:extLst>
          </p:cNvPr>
          <p:cNvSpPr txBox="1"/>
          <p:nvPr/>
        </p:nvSpPr>
        <p:spPr>
          <a:xfrm>
            <a:off x="711932" y="2858384"/>
            <a:ext cx="544424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transfer function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E40E-AF0B-418D-BC3F-CEC9CF4FFEF6}"/>
              </a:ext>
            </a:extLst>
          </p:cNvPr>
          <p:cNvSpPr txBox="1"/>
          <p:nvPr/>
        </p:nvSpPr>
        <p:spPr>
          <a:xfrm>
            <a:off x="711932" y="4495608"/>
            <a:ext cx="657145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transfer function of an open-loop control system.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B9854-5CB1-4E08-86D2-A912212E2BFF}"/>
              </a:ext>
            </a:extLst>
          </p:cNvPr>
          <p:cNvSpPr txBox="1"/>
          <p:nvPr/>
        </p:nvSpPr>
        <p:spPr>
          <a:xfrm>
            <a:off x="711932" y="5140761"/>
            <a:ext cx="796452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response of this transfer function makes it possible to evaluate the stability of the control system.</a:t>
            </a:r>
          </a:p>
        </p:txBody>
      </p:sp>
    </p:spTree>
    <p:extLst>
      <p:ext uri="{BB962C8B-B14F-4D97-AF65-F5344CB8AC3E}">
        <p14:creationId xmlns:p14="http://schemas.microsoft.com/office/powerpoint/2010/main" val="29681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17F84F-D837-4651-AC44-DAFC1628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4664"/>
            <a:ext cx="5636198" cy="4229081"/>
          </a:xfrm>
          <a:prstGeom prst="rect">
            <a:avLst/>
          </a:prstGeom>
        </p:spPr>
      </p:pic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characteristics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8F436-9904-4B1C-8EA1-3C89403C585D}"/>
              </a:ext>
            </a:extLst>
          </p:cNvPr>
          <p:cNvSpPr txBox="1"/>
          <p:nvPr/>
        </p:nvSpPr>
        <p:spPr>
          <a:xfrm>
            <a:off x="611560" y="4633745"/>
            <a:ext cx="823073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algn="ctr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and phase frequency characteristics of the transfer function of an open-loop control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5B8B7-9351-4424-BF75-21D63B313D62}"/>
              </a:ext>
            </a:extLst>
          </p:cNvPr>
          <p:cNvSpPr txBox="1"/>
          <p:nvPr/>
        </p:nvSpPr>
        <p:spPr>
          <a:xfrm>
            <a:off x="744665" y="5495048"/>
            <a:ext cx="796452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φ </a:t>
            </a:r>
            <a:r>
              <a:rPr lang="e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</a:t>
            </a:r>
            <a:r>
              <a:rPr lang="e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180)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margin of the control system;</a:t>
            </a: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amplitude margin of the control system.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6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characteristics of quality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B5EE17C-1E01-4874-8EA4-E6D4F881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000317"/>
              </p:ext>
            </p:extLst>
          </p:nvPr>
        </p:nvGraphicFramePr>
        <p:xfrm>
          <a:off x="1323203" y="1509824"/>
          <a:ext cx="211613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1498320" progId="Equation.DSMT4">
                  <p:embed/>
                </p:oleObj>
              </mc:Choice>
              <mc:Fallback>
                <p:oleObj name="Equation" r:id="rId3" imgW="2120760" imgH="14983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203" y="1509824"/>
                        <a:ext cx="2116137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6E7826-AE0D-40D6-937D-0BDA8DD2023E}"/>
              </a:ext>
            </a:extLst>
          </p:cNvPr>
          <p:cNvSpPr txBox="1"/>
          <p:nvPr/>
        </p:nvSpPr>
        <p:spPr>
          <a:xfrm>
            <a:off x="608606" y="911203"/>
            <a:ext cx="544424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Root-mean-square error 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E40E-AF0B-418D-BC3F-CEC9CF4FFEF6}"/>
              </a:ext>
            </a:extLst>
          </p:cNvPr>
          <p:cNvSpPr txBox="1"/>
          <p:nvPr/>
        </p:nvSpPr>
        <p:spPr>
          <a:xfrm>
            <a:off x="608607" y="3170174"/>
            <a:ext cx="396339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characterizes the spread of the error relative to the mean value.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EA79E-110A-4990-B65E-48EF85957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14" y="911203"/>
            <a:ext cx="4677483" cy="3508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A15555-E804-4795-810F-9D804310783E}"/>
              </a:ext>
            </a:extLst>
          </p:cNvPr>
          <p:cNvSpPr txBox="1"/>
          <p:nvPr/>
        </p:nvSpPr>
        <p:spPr>
          <a:xfrm>
            <a:off x="598977" y="4216629"/>
            <a:ext cx="396339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blue graph: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BAD3CD6C-0BDC-46A9-AAAD-1E7C713C3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33858"/>
              </p:ext>
            </p:extLst>
          </p:nvPr>
        </p:nvGraphicFramePr>
        <p:xfrm>
          <a:off x="1323479" y="4838589"/>
          <a:ext cx="1266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241200" progId="Equation.DSMT4">
                  <p:embed/>
                </p:oleObj>
              </mc:Choice>
              <mc:Fallback>
                <p:oleObj name="Equation" r:id="rId6" imgW="1269720" imgH="24120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479" y="4838589"/>
                        <a:ext cx="1266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104374E-1379-4767-AAA9-0D052B505412}"/>
              </a:ext>
            </a:extLst>
          </p:cNvPr>
          <p:cNvSpPr txBox="1"/>
          <p:nvPr/>
        </p:nvSpPr>
        <p:spPr>
          <a:xfrm>
            <a:off x="598977" y="5119139"/>
            <a:ext cx="396339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yellow graph:</a:t>
            </a: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F850510F-3F4D-418C-B7B7-B8E3EC8CA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05907"/>
              </p:ext>
            </p:extLst>
          </p:nvPr>
        </p:nvGraphicFramePr>
        <p:xfrm>
          <a:off x="1393825" y="5705475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241200" progId="Equation.DSMT4">
                  <p:embed/>
                </p:oleObj>
              </mc:Choice>
              <mc:Fallback>
                <p:oleObj name="Equation" r:id="rId8" imgW="1143000" imgH="24120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BAD3CD6C-0BDC-46A9-AAAD-1E7C713C3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705475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34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" altLang="ru-RU" sz="33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indicators of control systems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Подзаголовок 2">
            <a:extLst>
              <a:ext uri="{FF2B5EF4-FFF2-40B4-BE49-F238E27FC236}">
                <a16:creationId xmlns:a16="http://schemas.microsoft.com/office/drawing/2014/main" id="{6B2924BE-487F-483A-AB7B-3816111A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13350"/>
            <a:ext cx="8535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800" dirty="0">
              <a:solidFill>
                <a:srgbClr val="354B98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291151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" altLang="ru-RU" sz="33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control systems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Подзаголовок 2">
            <a:extLst>
              <a:ext uri="{FF2B5EF4-FFF2-40B4-BE49-F238E27FC236}">
                <a16:creationId xmlns:a16="http://schemas.microsoft.com/office/drawing/2014/main" id="{6B2924BE-487F-483A-AB7B-3816111A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13350"/>
            <a:ext cx="8535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800" dirty="0">
              <a:solidFill>
                <a:srgbClr val="354B98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388346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30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B5EE17C-1E01-4874-8EA4-E6D4F8819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17167"/>
              </p:ext>
            </p:extLst>
          </p:nvPr>
        </p:nvGraphicFramePr>
        <p:xfrm>
          <a:off x="1100138" y="2463800"/>
          <a:ext cx="34718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760" imgH="965160" progId="Equation.DSMT4">
                  <p:embed/>
                </p:oleObj>
              </mc:Choice>
              <mc:Fallback>
                <p:oleObj name="Equation" r:id="rId3" imgW="3479760" imgH="9651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463800"/>
                        <a:ext cx="347186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6E7826-AE0D-40D6-937D-0BDA8DD2023E}"/>
              </a:ext>
            </a:extLst>
          </p:cNvPr>
          <p:cNvSpPr txBox="1"/>
          <p:nvPr/>
        </p:nvSpPr>
        <p:spPr>
          <a:xfrm>
            <a:off x="572382" y="1421489"/>
            <a:ext cx="544424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value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E40E-AF0B-418D-BC3F-CEC9CF4FFEF6}"/>
              </a:ext>
            </a:extLst>
          </p:cNvPr>
          <p:cNvSpPr txBox="1"/>
          <p:nvPr/>
        </p:nvSpPr>
        <p:spPr>
          <a:xfrm>
            <a:off x="603428" y="3931058"/>
            <a:ext cx="7491785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formulas are valid only if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satisfied for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number of roots located on the imaginary number axis should not be more than one.</a:t>
            </a:r>
          </a:p>
        </p:txBody>
      </p:sp>
    </p:spTree>
    <p:extLst>
      <p:ext uri="{BB962C8B-B14F-4D97-AF65-F5344CB8AC3E}">
        <p14:creationId xmlns:p14="http://schemas.microsoft.com/office/powerpoint/2010/main" val="239242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31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5E40E-AF0B-418D-BC3F-CEC9CF4FFEF6}"/>
              </a:ext>
            </a:extLst>
          </p:cNvPr>
          <p:cNvSpPr txBox="1"/>
          <p:nvPr/>
        </p:nvSpPr>
        <p:spPr>
          <a:xfrm>
            <a:off x="603428" y="4106879"/>
            <a:ext cx="87222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CAFFED-3672-4989-91F9-AE734E2A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4538"/>
            <a:ext cx="6024887" cy="2156429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1E009E-D20C-401B-A3A3-FF8CAF56C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90830"/>
              </p:ext>
            </p:extLst>
          </p:nvPr>
        </p:nvGraphicFramePr>
        <p:xfrm>
          <a:off x="1039542" y="3348734"/>
          <a:ext cx="37004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736560" progId="Equation.DSMT4">
                  <p:embed/>
                </p:oleObj>
              </mc:Choice>
              <mc:Fallback>
                <p:oleObj name="Equation" r:id="rId4" imgW="3708360" imgH="7365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42" y="3348734"/>
                        <a:ext cx="37004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28B1329-E168-43B0-B1B2-EE71EDCA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542159"/>
              </p:ext>
            </p:extLst>
          </p:nvPr>
        </p:nvGraphicFramePr>
        <p:xfrm>
          <a:off x="1039542" y="4649342"/>
          <a:ext cx="4422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1960" imgH="380880" progId="Equation.DSMT4">
                  <p:embed/>
                </p:oleObj>
              </mc:Choice>
              <mc:Fallback>
                <p:oleObj name="Equation" r:id="rId6" imgW="4431960" imgH="3808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971E009E-D20C-401B-A3A3-FF8CAF56C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42" y="4649342"/>
                        <a:ext cx="4422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9527F7C2-9A3C-4860-8B09-028C60393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79547"/>
              </p:ext>
            </p:extLst>
          </p:nvPr>
        </p:nvGraphicFramePr>
        <p:xfrm>
          <a:off x="1039542" y="5356796"/>
          <a:ext cx="4967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78080" imgH="672840" progId="Equation.DSMT4">
                  <p:embed/>
                </p:oleObj>
              </mc:Choice>
              <mc:Fallback>
                <p:oleObj name="Equation" r:id="rId8" imgW="4978080" imgH="6728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C28B1329-E168-43B0-B1B2-EE71EDCA6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42" y="5356796"/>
                        <a:ext cx="49672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5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CAFFED-3672-4989-91F9-AE734E2A8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4538"/>
            <a:ext cx="6024887" cy="2156429"/>
          </a:xfrm>
          <a:prstGeom prst="rect">
            <a:avLst/>
          </a:prstGeom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9527F7C2-9A3C-4860-8B09-028C60393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03632"/>
              </p:ext>
            </p:extLst>
          </p:nvPr>
        </p:nvGraphicFramePr>
        <p:xfrm>
          <a:off x="641350" y="3227388"/>
          <a:ext cx="49672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672840" progId="Equation.DSMT4">
                  <p:embed/>
                </p:oleObj>
              </mc:Choice>
              <mc:Fallback>
                <p:oleObj name="Equation" r:id="rId4" imgW="4978080" imgH="67284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9527F7C2-9A3C-4860-8B09-028C60393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227388"/>
                        <a:ext cx="49672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A99C059C-B67E-44DA-B008-DDE9E3F57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870917"/>
              </p:ext>
            </p:extLst>
          </p:nvPr>
        </p:nvGraphicFramePr>
        <p:xfrm>
          <a:off x="2936875" y="4367658"/>
          <a:ext cx="3270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360" imgH="380880" progId="Equation.DSMT4">
                  <p:embed/>
                </p:oleObj>
              </mc:Choice>
              <mc:Fallback>
                <p:oleObj name="Equation" r:id="rId6" imgW="3276360" imgH="38088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9527F7C2-9A3C-4860-8B09-028C60393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4367658"/>
                        <a:ext cx="3270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A994359-B506-4672-A465-72649028D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43923"/>
              </p:ext>
            </p:extLst>
          </p:nvPr>
        </p:nvGraphicFramePr>
        <p:xfrm>
          <a:off x="2141537" y="5387404"/>
          <a:ext cx="1965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330120" progId="Equation.DSMT4">
                  <p:embed/>
                </p:oleObj>
              </mc:Choice>
              <mc:Fallback>
                <p:oleObj name="Equation" r:id="rId8" imgW="1968480" imgH="33012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A99C059C-B67E-44DA-B008-DDE9E3F57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5387404"/>
                        <a:ext cx="19653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EBBCD131-48A5-4DB8-B37E-43EDB58EB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62176"/>
              </p:ext>
            </p:extLst>
          </p:nvPr>
        </p:nvGraphicFramePr>
        <p:xfrm>
          <a:off x="5218113" y="5387975"/>
          <a:ext cx="19780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330120" progId="Equation.DSMT4">
                  <p:embed/>
                </p:oleObj>
              </mc:Choice>
              <mc:Fallback>
                <p:oleObj name="Equation" r:id="rId10" imgW="198108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A994359-B506-4672-A465-72649028D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5387975"/>
                        <a:ext cx="19780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4EEE4AB6-A7FA-418B-B60A-E9AB7ADE5039}"/>
              </a:ext>
            </a:extLst>
          </p:cNvPr>
          <p:cNvCxnSpPr>
            <a:cxnSpLocks/>
          </p:cNvCxnSpPr>
          <p:nvPr/>
        </p:nvCxnSpPr>
        <p:spPr>
          <a:xfrm flipH="1">
            <a:off x="3347864" y="4748658"/>
            <a:ext cx="758998" cy="552550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AAB7614-1C37-4E10-93E9-9E694E1C617A}"/>
              </a:ext>
            </a:extLst>
          </p:cNvPr>
          <p:cNvCxnSpPr>
            <a:cxnSpLocks/>
          </p:cNvCxnSpPr>
          <p:nvPr/>
        </p:nvCxnSpPr>
        <p:spPr>
          <a:xfrm>
            <a:off x="5436096" y="4748658"/>
            <a:ext cx="583704" cy="638175"/>
          </a:xfrm>
          <a:prstGeom prst="straightConnector1">
            <a:avLst/>
          </a:prstGeom>
          <a:ln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33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A994359-B506-4672-A465-72649028D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275697"/>
              </p:ext>
            </p:extLst>
          </p:nvPr>
        </p:nvGraphicFramePr>
        <p:xfrm>
          <a:off x="3589337" y="1296950"/>
          <a:ext cx="19653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330120" progId="Equation.DSMT4">
                  <p:embed/>
                </p:oleObj>
              </mc:Choice>
              <mc:Fallback>
                <p:oleObj name="Equation" r:id="rId3" imgW="1968480" imgH="33012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A994359-B506-4672-A465-72649028D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7" y="1296950"/>
                        <a:ext cx="19653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EBBCD131-48A5-4DB8-B37E-43EDB58EB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1456"/>
              </p:ext>
            </p:extLst>
          </p:nvPr>
        </p:nvGraphicFramePr>
        <p:xfrm>
          <a:off x="1046163" y="3722688"/>
          <a:ext cx="70500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61040" imgH="774360" progId="Equation.DSMT4">
                  <p:embed/>
                </p:oleObj>
              </mc:Choice>
              <mc:Fallback>
                <p:oleObj name="Equation" r:id="rId5" imgW="7061040" imgH="77436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EBBCD131-48A5-4DB8-B37E-43EDB58EB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722688"/>
                        <a:ext cx="705008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79FF413-AB10-4DF5-9BFD-20CF6A5E260D}"/>
              </a:ext>
            </a:extLst>
          </p:cNvPr>
          <p:cNvSpPr/>
          <p:nvPr/>
        </p:nvSpPr>
        <p:spPr>
          <a:xfrm>
            <a:off x="3124200" y="1052736"/>
            <a:ext cx="2815952" cy="8648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31A7603-03DC-4F16-A9EF-33833F7CB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18392"/>
              </p:ext>
            </p:extLst>
          </p:nvPr>
        </p:nvGraphicFramePr>
        <p:xfrm>
          <a:off x="855663" y="2487613"/>
          <a:ext cx="1535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480" imgH="672840" progId="Equation.DSMT4">
                  <p:embed/>
                </p:oleObj>
              </mc:Choice>
              <mc:Fallback>
                <p:oleObj name="Equation" r:id="rId7" imgW="1536480" imgH="6728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A994359-B506-4672-A465-72649028D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487613"/>
                        <a:ext cx="1535112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BC456CB3-9DFA-41A0-A157-69F8A6B80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02684"/>
              </p:ext>
            </p:extLst>
          </p:nvPr>
        </p:nvGraphicFramePr>
        <p:xfrm>
          <a:off x="3094038" y="2498725"/>
          <a:ext cx="55308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37160" imgH="647640" progId="Equation.DSMT4">
                  <p:embed/>
                </p:oleObj>
              </mc:Choice>
              <mc:Fallback>
                <p:oleObj name="Equation" r:id="rId9" imgW="5537160" imgH="6476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A31A7603-03DC-4F16-A9EF-33833F7CB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98725"/>
                        <a:ext cx="55308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2A45109A-0233-46DB-89DF-B055C2C36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253804"/>
              </p:ext>
            </p:extLst>
          </p:nvPr>
        </p:nvGraphicFramePr>
        <p:xfrm>
          <a:off x="1289050" y="5043488"/>
          <a:ext cx="6580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591240" imgH="647640" progId="Equation.DSMT4">
                  <p:embed/>
                </p:oleObj>
              </mc:Choice>
              <mc:Fallback>
                <p:oleObj name="Equation" r:id="rId11" imgW="6591240" imgH="64764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EBBCD131-48A5-4DB8-B37E-43EDB58EB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043488"/>
                        <a:ext cx="65801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73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34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A994359-B506-4672-A465-72649028D4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98130"/>
              </p:ext>
            </p:extLst>
          </p:nvPr>
        </p:nvGraphicFramePr>
        <p:xfrm>
          <a:off x="3519488" y="1125538"/>
          <a:ext cx="21050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160" imgH="672840" progId="Equation.DSMT4">
                  <p:embed/>
                </p:oleObj>
              </mc:Choice>
              <mc:Fallback>
                <p:oleObj name="Equation" r:id="rId3" imgW="2108160" imgH="6728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A994359-B506-4672-A465-72649028D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1125538"/>
                        <a:ext cx="21050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79FF413-AB10-4DF5-9BFD-20CF6A5E260D}"/>
              </a:ext>
            </a:extLst>
          </p:cNvPr>
          <p:cNvSpPr/>
          <p:nvPr/>
        </p:nvSpPr>
        <p:spPr>
          <a:xfrm>
            <a:off x="3124200" y="1052736"/>
            <a:ext cx="2815952" cy="8648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6050B0A-884F-48D7-9828-726698672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48646"/>
              </p:ext>
            </p:extLst>
          </p:nvPr>
        </p:nvGraphicFramePr>
        <p:xfrm>
          <a:off x="1612900" y="2424113"/>
          <a:ext cx="6580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591240" imgH="647640" progId="Equation.DSMT4">
                  <p:embed/>
                </p:oleObj>
              </mc:Choice>
              <mc:Fallback>
                <p:oleObj name="Equation" r:id="rId5" imgW="6591240" imgH="647640" progId="Equation.DSMT4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2A45109A-0233-46DB-89DF-B055C2C36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424113"/>
                        <a:ext cx="65801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B4738C3-15B1-4716-A195-5167D6557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2276"/>
              </p:ext>
            </p:extLst>
          </p:nvPr>
        </p:nvGraphicFramePr>
        <p:xfrm>
          <a:off x="1390650" y="3217863"/>
          <a:ext cx="702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35480" imgH="647640" progId="Equation.DSMT4">
                  <p:embed/>
                </p:oleObj>
              </mc:Choice>
              <mc:Fallback>
                <p:oleObj name="Equation" r:id="rId7" imgW="7035480" imgH="64764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F6050B0A-884F-48D7-9828-726698672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217863"/>
                        <a:ext cx="70246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1DD1860-0821-4B3F-BCED-9BE87084AB36}"/>
              </a:ext>
            </a:extLst>
          </p:cNvPr>
          <p:cNvSpPr txBox="1"/>
          <p:nvPr/>
        </p:nvSpPr>
        <p:spPr>
          <a:xfrm>
            <a:off x="603428" y="4106879"/>
            <a:ext cx="83610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b="1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are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coefficients.</a:t>
            </a:r>
          </a:p>
        </p:txBody>
      </p:sp>
    </p:spTree>
    <p:extLst>
      <p:ext uri="{BB962C8B-B14F-4D97-AF65-F5344CB8AC3E}">
        <p14:creationId xmlns:p14="http://schemas.microsoft.com/office/powerpoint/2010/main" val="4273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35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6050B0A-884F-48D7-9828-726698672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90772"/>
              </p:ext>
            </p:extLst>
          </p:nvPr>
        </p:nvGraphicFramePr>
        <p:xfrm>
          <a:off x="739705" y="1383934"/>
          <a:ext cx="9382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F6050B0A-884F-48D7-9828-726698672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05" y="1383934"/>
                        <a:ext cx="938212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B4738C3-15B1-4716-A195-5167D6557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66351"/>
              </p:ext>
            </p:extLst>
          </p:nvPr>
        </p:nvGraphicFramePr>
        <p:xfrm>
          <a:off x="819150" y="5910263"/>
          <a:ext cx="31321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36680" imgH="545760" progId="Equation.DSMT4">
                  <p:embed/>
                </p:oleObj>
              </mc:Choice>
              <mc:Fallback>
                <p:oleObj name="Equation" r:id="rId5" imgW="3136680" imgH="5457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7B4738C3-15B1-4716-A195-5167D6557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5910263"/>
                        <a:ext cx="313213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89E00F-E989-4D27-A0A6-BDD3888BF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5776"/>
            <a:ext cx="4688652" cy="351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A175-D5B6-4377-9212-41E1DDC0A24C}"/>
              </a:ext>
            </a:extLst>
          </p:cNvPr>
          <p:cNvSpPr txBox="1"/>
          <p:nvPr/>
        </p:nvSpPr>
        <p:spPr>
          <a:xfrm>
            <a:off x="603428" y="687834"/>
            <a:ext cx="18722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be: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05426041-D02D-4733-922D-079161F58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08818"/>
              </p:ext>
            </p:extLst>
          </p:nvPr>
        </p:nvGraphicFramePr>
        <p:xfrm>
          <a:off x="739705" y="2612560"/>
          <a:ext cx="34718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9760" imgH="444240" progId="Equation.DSMT4">
                  <p:embed/>
                </p:oleObj>
              </mc:Choice>
              <mc:Fallback>
                <p:oleObj name="Equation" r:id="rId8" imgW="3479760" imgH="44424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B5EE17C-1E01-4874-8EA4-E6D4F8819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05" y="2612560"/>
                        <a:ext cx="34718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5C28665-229B-4756-BF8C-D714743D69A3}"/>
              </a:ext>
            </a:extLst>
          </p:cNvPr>
          <p:cNvSpPr txBox="1"/>
          <p:nvPr/>
        </p:nvSpPr>
        <p:spPr>
          <a:xfrm>
            <a:off x="603428" y="1931483"/>
            <a:ext cx="18722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C1386-0B72-486A-9DBA-FC0A6DC19950}"/>
              </a:ext>
            </a:extLst>
          </p:cNvPr>
          <p:cNvSpPr txBox="1"/>
          <p:nvPr/>
        </p:nvSpPr>
        <p:spPr>
          <a:xfrm>
            <a:off x="603428" y="3352869"/>
            <a:ext cx="18722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Substitute:</a:t>
            </a: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6AC79F4D-7AE7-4020-BD72-19636522F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683083"/>
              </p:ext>
            </p:extLst>
          </p:nvPr>
        </p:nvGraphicFramePr>
        <p:xfrm>
          <a:off x="904875" y="3856209"/>
          <a:ext cx="10652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680" imgH="622080" progId="Equation.DSMT4">
                  <p:embed/>
                </p:oleObj>
              </mc:Choice>
              <mc:Fallback>
                <p:oleObj name="Equation" r:id="rId10" imgW="1066680" imgH="62208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F6050B0A-884F-48D7-9828-726698672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856209"/>
                        <a:ext cx="106521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6CED2FC-4B93-4CCD-B172-CE539F0D7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04617"/>
              </p:ext>
            </p:extLst>
          </p:nvPr>
        </p:nvGraphicFramePr>
        <p:xfrm>
          <a:off x="863600" y="4762500"/>
          <a:ext cx="70246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035480" imgH="647640" progId="Equation.DSMT4">
                  <p:embed/>
                </p:oleObj>
              </mc:Choice>
              <mc:Fallback>
                <p:oleObj name="Equation" r:id="rId12" imgW="7035480" imgH="6476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7B4738C3-15B1-4716-A195-5167D6557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762500"/>
                        <a:ext cx="70246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47A52C1-CBEE-475B-8F0F-FB6EEEAC882C}"/>
              </a:ext>
            </a:extLst>
          </p:cNvPr>
          <p:cNvSpPr txBox="1"/>
          <p:nvPr/>
        </p:nvSpPr>
        <p:spPr>
          <a:xfrm>
            <a:off x="603428" y="4459855"/>
            <a:ext cx="18722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2BEA32-F82E-4F8C-8889-24D36DDD207A}"/>
              </a:ext>
            </a:extLst>
          </p:cNvPr>
          <p:cNvSpPr txBox="1"/>
          <p:nvPr/>
        </p:nvSpPr>
        <p:spPr>
          <a:xfrm>
            <a:off x="603428" y="5301511"/>
            <a:ext cx="187220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get: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693ADF1-31A3-402B-85D6-7B3B93892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0535"/>
              </p:ext>
            </p:extLst>
          </p:nvPr>
        </p:nvGraphicFramePr>
        <p:xfrm>
          <a:off x="5645507" y="6005513"/>
          <a:ext cx="1533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480" imgH="355320" progId="Equation.DSMT4">
                  <p:embed/>
                </p:oleObj>
              </mc:Choice>
              <mc:Fallback>
                <p:oleObj name="Equation" r:id="rId14" imgW="1536480" imgH="3553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7B4738C3-15B1-4716-A195-5167D6557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507" y="6005513"/>
                        <a:ext cx="15335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F5DD2EC-67E2-422E-B69C-69B779C92DEA}"/>
              </a:ext>
            </a:extLst>
          </p:cNvPr>
          <p:cNvSpPr/>
          <p:nvPr/>
        </p:nvSpPr>
        <p:spPr>
          <a:xfrm>
            <a:off x="5506489" y="5905918"/>
            <a:ext cx="1873823" cy="55002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36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ru-RU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89E00F-E989-4D27-A0A6-BDD3888BF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5776"/>
            <a:ext cx="4688652" cy="351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A175-D5B6-4377-9212-41E1DDC0A24C}"/>
              </a:ext>
            </a:extLst>
          </p:cNvPr>
          <p:cNvSpPr txBox="1"/>
          <p:nvPr/>
        </p:nvSpPr>
        <p:spPr>
          <a:xfrm>
            <a:off x="603428" y="767905"/>
            <a:ext cx="346451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steady-state error of the control system when applying the task shown in the figure. Transfer function of an open-loop system: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693ADF1-31A3-402B-85D6-7B3B93892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57087"/>
              </p:ext>
            </p:extLst>
          </p:nvPr>
        </p:nvGraphicFramePr>
        <p:xfrm>
          <a:off x="1122362" y="3029397"/>
          <a:ext cx="2001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609480" progId="Equation.DSMT4">
                  <p:embed/>
                </p:oleObj>
              </mc:Choice>
              <mc:Fallback>
                <p:oleObj name="Equation" r:id="rId4" imgW="2006280" imgH="60948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693ADF1-31A3-402B-85D6-7B3B93892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2" y="3029397"/>
                        <a:ext cx="2001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7F4660D2-1679-49AC-B724-BEC521FE6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83857"/>
              </p:ext>
            </p:extLst>
          </p:nvPr>
        </p:nvGraphicFramePr>
        <p:xfrm>
          <a:off x="1122362" y="3803146"/>
          <a:ext cx="2368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672840" progId="Equation.DSMT4">
                  <p:embed/>
                </p:oleObj>
              </mc:Choice>
              <mc:Fallback>
                <p:oleObj name="Equation" r:id="rId6" imgW="2374560" imgH="67284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693ADF1-31A3-402B-85D6-7B3B93892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2" y="3803146"/>
                        <a:ext cx="23685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021EA433-955B-40D7-8361-D587CA3E3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98882"/>
              </p:ext>
            </p:extLst>
          </p:nvPr>
        </p:nvGraphicFramePr>
        <p:xfrm>
          <a:off x="2352675" y="4805363"/>
          <a:ext cx="158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380880" progId="Equation.DSMT4">
                  <p:embed/>
                </p:oleObj>
              </mc:Choice>
              <mc:Fallback>
                <p:oleObj name="Equation" r:id="rId8" imgW="1587240" imgH="38088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C7B50BB2-D4D3-470C-B9C1-EA5712E96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805363"/>
                        <a:ext cx="15843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A1277CC3-A347-4BF2-8470-46CDE56C7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31488"/>
              </p:ext>
            </p:extLst>
          </p:nvPr>
        </p:nvGraphicFramePr>
        <p:xfrm>
          <a:off x="2300288" y="5580856"/>
          <a:ext cx="1636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380880" progId="Equation.DSMT4">
                  <p:embed/>
                </p:oleObj>
              </mc:Choice>
              <mc:Fallback>
                <p:oleObj name="Equation" r:id="rId10" imgW="1638000" imgH="38088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980AB60E-3F09-432A-AAA8-9D2BC5596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580856"/>
                        <a:ext cx="16367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2AF878DE-6AA0-48CC-A037-22BF88E91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02223"/>
              </p:ext>
            </p:extLst>
          </p:nvPr>
        </p:nvGraphicFramePr>
        <p:xfrm>
          <a:off x="5202238" y="4805363"/>
          <a:ext cx="1635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380880" progId="Equation.DSMT4">
                  <p:embed/>
                </p:oleObj>
              </mc:Choice>
              <mc:Fallback>
                <p:oleObj name="Equation" r:id="rId12" imgW="1638000" imgH="38088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D7361EDC-A974-49BF-B776-ED9CB5A3F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4805363"/>
                        <a:ext cx="16351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55EC8EC6-5455-44CA-AF02-BBDF2F15A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80417"/>
              </p:ext>
            </p:extLst>
          </p:nvPr>
        </p:nvGraphicFramePr>
        <p:xfrm>
          <a:off x="5186944" y="5580856"/>
          <a:ext cx="1319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0480" imgH="380880" progId="Equation.DSMT4">
                  <p:embed/>
                </p:oleObj>
              </mc:Choice>
              <mc:Fallback>
                <p:oleObj name="Equation" r:id="rId14" imgW="1320480" imgH="380880" progId="Equation.DSMT4">
                  <p:embed/>
                  <p:pic>
                    <p:nvPicPr>
                      <p:cNvPr id="21" name="Объект 20">
                        <a:extLst>
                          <a:ext uri="{FF2B5EF4-FFF2-40B4-BE49-F238E27FC236}">
                            <a16:creationId xmlns:a16="http://schemas.microsoft.com/office/drawing/2014/main" id="{F959F1B1-6AE7-4BD1-BB0E-BA02EBDC2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944" y="5580856"/>
                        <a:ext cx="1319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1492538-C3BE-4699-82D0-649304DE6733}"/>
              </a:ext>
            </a:extLst>
          </p:cNvPr>
          <p:cNvSpPr/>
          <p:nvPr/>
        </p:nvSpPr>
        <p:spPr>
          <a:xfrm>
            <a:off x="5003138" y="4709019"/>
            <a:ext cx="1945126" cy="55002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8</a:t>
            </a:r>
            <a:endParaRPr lang="ru-RU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89E00F-E989-4D27-A0A6-BDD3888BF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05776"/>
            <a:ext cx="4688652" cy="3516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1A175-D5B6-4377-9212-41E1DDC0A24C}"/>
              </a:ext>
            </a:extLst>
          </p:cNvPr>
          <p:cNvSpPr txBox="1"/>
          <p:nvPr/>
        </p:nvSpPr>
        <p:spPr>
          <a:xfrm>
            <a:off x="603428" y="767905"/>
            <a:ext cx="346451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steady-state error of the control system when applying the task shown in the figure. Transfer function of an open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</p:txBody>
      </p:sp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E693ADF1-31A3-402B-85D6-7B3B93892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3343"/>
              </p:ext>
            </p:extLst>
          </p:nvPr>
        </p:nvGraphicFramePr>
        <p:xfrm>
          <a:off x="1122362" y="2989668"/>
          <a:ext cx="23320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698400" progId="Equation.DSMT4">
                  <p:embed/>
                </p:oleObj>
              </mc:Choice>
              <mc:Fallback>
                <p:oleObj name="Equation" r:id="rId4" imgW="2336760" imgH="69840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693ADF1-31A3-402B-85D6-7B3B93892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2" y="2989668"/>
                        <a:ext cx="233203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7F4660D2-1679-49AC-B724-BEC521FE6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2" y="3803146"/>
          <a:ext cx="23685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672840" progId="Equation.DSMT4">
                  <p:embed/>
                </p:oleObj>
              </mc:Choice>
              <mc:Fallback>
                <p:oleObj name="Equation" r:id="rId6" imgW="2374560" imgH="67284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7F4660D2-1679-49AC-B724-BEC521FE6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2" y="3803146"/>
                        <a:ext cx="23685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021EA433-955B-40D7-8361-D587CA3E3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4805363"/>
          <a:ext cx="158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380880" progId="Equation.DSMT4">
                  <p:embed/>
                </p:oleObj>
              </mc:Choice>
              <mc:Fallback>
                <p:oleObj name="Equation" r:id="rId8" imgW="1587240" imgH="38088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021EA433-955B-40D7-8361-D587CA3E39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805363"/>
                        <a:ext cx="15843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A1277CC3-A347-4BF2-8470-46CDE56C7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5580856"/>
          <a:ext cx="1636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380880" progId="Equation.DSMT4">
                  <p:embed/>
                </p:oleObj>
              </mc:Choice>
              <mc:Fallback>
                <p:oleObj name="Equation" r:id="rId10" imgW="1638000" imgH="38088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A1277CC3-A347-4BF2-8470-46CDE56C71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5580856"/>
                        <a:ext cx="16367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2AF878DE-6AA0-48CC-A037-22BF88E91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4805363"/>
          <a:ext cx="162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25400" imgH="380880" progId="Equation.DSMT4">
                  <p:embed/>
                </p:oleObj>
              </mc:Choice>
              <mc:Fallback>
                <p:oleObj name="Equation" r:id="rId12" imgW="1625400" imgH="38088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2AF878DE-6AA0-48CC-A037-22BF88E91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805363"/>
                        <a:ext cx="162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55EC8EC6-5455-44CA-AF02-BBDF2F15A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944" y="5580856"/>
          <a:ext cx="1319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0480" imgH="380880" progId="Equation.DSMT4">
                  <p:embed/>
                </p:oleObj>
              </mc:Choice>
              <mc:Fallback>
                <p:oleObj name="Equation" r:id="rId14" imgW="1320480" imgH="380880" progId="Equation.DSMT4">
                  <p:embed/>
                  <p:pic>
                    <p:nvPicPr>
                      <p:cNvPr id="27" name="Объект 26">
                        <a:extLst>
                          <a:ext uri="{FF2B5EF4-FFF2-40B4-BE49-F238E27FC236}">
                            <a16:creationId xmlns:a16="http://schemas.microsoft.com/office/drawing/2014/main" id="{55EC8EC6-5455-44CA-AF02-BBDF2F15A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944" y="5580856"/>
                        <a:ext cx="1319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9986D68-DB06-48B1-A974-B7F1B796884F}"/>
              </a:ext>
            </a:extLst>
          </p:cNvPr>
          <p:cNvSpPr/>
          <p:nvPr/>
        </p:nvSpPr>
        <p:spPr>
          <a:xfrm>
            <a:off x="5045627" y="5489144"/>
            <a:ext cx="1622425" cy="55002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1A175-D5B6-4377-9212-41E1DDC0A24C}"/>
              </a:ext>
            </a:extLst>
          </p:cNvPr>
          <p:cNvSpPr txBox="1"/>
          <p:nvPr/>
        </p:nvSpPr>
        <p:spPr>
          <a:xfrm>
            <a:off x="755576" y="1015084"/>
            <a:ext cx="151216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C8FC620-479B-448F-ADFE-A57141B56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063736"/>
              </p:ext>
            </p:extLst>
          </p:nvPr>
        </p:nvGraphicFramePr>
        <p:xfrm>
          <a:off x="1719263" y="1527175"/>
          <a:ext cx="1914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660240" progId="Equation.DSMT4">
                  <p:embed/>
                </p:oleObj>
              </mc:Choice>
              <mc:Fallback>
                <p:oleObj name="Equation" r:id="rId3" imgW="1917360" imgH="66024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693ADF1-31A3-402B-85D6-7B3B93892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527175"/>
                        <a:ext cx="19145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489E68-91B2-4541-87BC-F7B1E0AB1C7B}"/>
              </a:ext>
            </a:extLst>
          </p:cNvPr>
          <p:cNvSpPr txBox="1"/>
          <p:nvPr/>
        </p:nvSpPr>
        <p:spPr>
          <a:xfrm>
            <a:off x="755576" y="2160434"/>
            <a:ext cx="151216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C4DA5B6-9E54-4C61-BA59-78FB84699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1964"/>
              </p:ext>
            </p:extLst>
          </p:nvPr>
        </p:nvGraphicFramePr>
        <p:xfrm>
          <a:off x="1858963" y="2578100"/>
          <a:ext cx="2089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660240" progId="Equation.DSMT4">
                  <p:embed/>
                </p:oleObj>
              </mc:Choice>
              <mc:Fallback>
                <p:oleObj name="Equation" r:id="rId5" imgW="2095200" imgH="66024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7F4660D2-1679-49AC-B724-BEC521FE6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578100"/>
                        <a:ext cx="20891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EFCC40-93B9-4601-92D6-9AA2D6C18BE2}"/>
              </a:ext>
            </a:extLst>
          </p:cNvPr>
          <p:cNvSpPr txBox="1"/>
          <p:nvPr/>
        </p:nvSpPr>
        <p:spPr>
          <a:xfrm>
            <a:off x="778116" y="3266876"/>
            <a:ext cx="73222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transfer functions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 not contain integrating links, then: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0F8E7C0-5143-4883-BCAF-A1658DAC5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249462"/>
              </p:ext>
            </p:extLst>
          </p:nvPr>
        </p:nvGraphicFramePr>
        <p:xfrm>
          <a:off x="1858963" y="4470776"/>
          <a:ext cx="15954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330120" progId="Equation.DSMT4">
                  <p:embed/>
                </p:oleObj>
              </mc:Choice>
              <mc:Fallback>
                <p:oleObj name="Equation" r:id="rId7" imgW="1600200" imgH="3301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5C4DA5B6-9E54-4C61-BA59-78FB84699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4470776"/>
                        <a:ext cx="159543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D58F8F7-0FF4-4F36-85CD-C1C77933E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8754"/>
              </p:ext>
            </p:extLst>
          </p:nvPr>
        </p:nvGraphicFramePr>
        <p:xfrm>
          <a:off x="1858963" y="5061332"/>
          <a:ext cx="18891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92160" imgH="355320" progId="Equation.DSMT4">
                  <p:embed/>
                </p:oleObj>
              </mc:Choice>
              <mc:Fallback>
                <p:oleObj name="Equation" r:id="rId9" imgW="1892160" imgH="355320" progId="Equation.DSMT4">
                  <p:embed/>
                  <p:pic>
                    <p:nvPicPr>
                      <p:cNvPr id="22" name="Объект 21">
                        <a:extLst>
                          <a:ext uri="{FF2B5EF4-FFF2-40B4-BE49-F238E27FC236}">
                            <a16:creationId xmlns:a16="http://schemas.microsoft.com/office/drawing/2014/main" id="{E693ADF1-31A3-402B-85D6-7B3B93892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5061332"/>
                        <a:ext cx="18891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3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39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1A175-D5B6-4377-9212-41E1DDC0A24C}"/>
              </a:ext>
            </a:extLst>
          </p:cNvPr>
          <p:cNvSpPr txBox="1"/>
          <p:nvPr/>
        </p:nvSpPr>
        <p:spPr>
          <a:xfrm>
            <a:off x="755576" y="1015084"/>
            <a:ext cx="151216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C8FC620-479B-448F-ADFE-A57141B56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1527175"/>
          <a:ext cx="1914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660240" progId="Equation.DSMT4">
                  <p:embed/>
                </p:oleObj>
              </mc:Choice>
              <mc:Fallback>
                <p:oleObj name="Equation" r:id="rId3" imgW="1917360" imgH="6602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C8FC620-479B-448F-ADFE-A57141B56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527175"/>
                        <a:ext cx="19145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489E68-91B2-4541-87BC-F7B1E0AB1C7B}"/>
              </a:ext>
            </a:extLst>
          </p:cNvPr>
          <p:cNvSpPr txBox="1"/>
          <p:nvPr/>
        </p:nvSpPr>
        <p:spPr>
          <a:xfrm>
            <a:off x="755576" y="2160434"/>
            <a:ext cx="151216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C4DA5B6-9E54-4C61-BA59-78FB84699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2578100"/>
          <a:ext cx="2089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660240" progId="Equation.DSMT4">
                  <p:embed/>
                </p:oleObj>
              </mc:Choice>
              <mc:Fallback>
                <p:oleObj name="Equation" r:id="rId5" imgW="2095200" imgH="6602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5C4DA5B6-9E54-4C61-BA59-78FB84699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578100"/>
                        <a:ext cx="20891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EFCC40-93B9-4601-92D6-9AA2D6C18BE2}"/>
              </a:ext>
            </a:extLst>
          </p:cNvPr>
          <p:cNvSpPr txBox="1"/>
          <p:nvPr/>
        </p:nvSpPr>
        <p:spPr>
          <a:xfrm>
            <a:off x="778116" y="3266876"/>
            <a:ext cx="732227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transfer functions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contain integrating links, then: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0F8E7C0-5143-4883-BCAF-A1658DAC5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22108"/>
              </p:ext>
            </p:extLst>
          </p:nvPr>
        </p:nvGraphicFramePr>
        <p:xfrm>
          <a:off x="1410987" y="4284663"/>
          <a:ext cx="22161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1041120" progId="Equation.DSMT4">
                  <p:embed/>
                </p:oleObj>
              </mc:Choice>
              <mc:Fallback>
                <p:oleObj name="Equation" r:id="rId7" imgW="2222280" imgH="10411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B0F8E7C0-5143-4883-BCAF-A1658DAC5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987" y="4284663"/>
                        <a:ext cx="2216150" cy="1046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D58F8F7-0FF4-4F36-85CD-C1C77933E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7253"/>
              </p:ext>
            </p:extLst>
          </p:nvPr>
        </p:nvGraphicFramePr>
        <p:xfrm>
          <a:off x="1417638" y="5427663"/>
          <a:ext cx="1876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560" imgH="355320" progId="Equation.DSMT4">
                  <p:embed/>
                </p:oleObj>
              </mc:Choice>
              <mc:Fallback>
                <p:oleObj name="Equation" r:id="rId9" imgW="1879560" imgH="3553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D58F8F7-0FF4-4F36-85CD-C1C77933E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427663"/>
                        <a:ext cx="18764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86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2" y="548308"/>
            <a:ext cx="8064896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control systems: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properties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technological equipment;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increase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operating modes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consumables and electricity;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products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precision measuring subsystem;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service personnel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reducing the requirements for their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influence of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subjective factors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particular, the psychological characteristics of the operator;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payroll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A3FD8-CAA0-4E08-AA07-496709D96EA0}"/>
              </a:ext>
            </a:extLst>
          </p:cNvPr>
          <p:cNvSpPr txBox="1"/>
          <p:nvPr/>
        </p:nvSpPr>
        <p:spPr>
          <a:xfrm>
            <a:off x="539552" y="5165360"/>
            <a:ext cx="80648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of automation is due to high achievements in the development of the theory and practice of building electric drives with brus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hless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motors.</a:t>
            </a:r>
          </a:p>
        </p:txBody>
      </p:sp>
    </p:spTree>
    <p:extLst>
      <p:ext uri="{BB962C8B-B14F-4D97-AF65-F5344CB8AC3E}">
        <p14:creationId xmlns:p14="http://schemas.microsoft.com/office/powerpoint/2010/main" val="8924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" altLang="ru-RU" sz="33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Regulators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Подзаголовок 2">
            <a:extLst>
              <a:ext uri="{FF2B5EF4-FFF2-40B4-BE49-F238E27FC236}">
                <a16:creationId xmlns:a16="http://schemas.microsoft.com/office/drawing/2014/main" id="{6B2924BE-487F-483A-AB7B-3816111A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13350"/>
            <a:ext cx="8535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800" dirty="0">
              <a:solidFill>
                <a:srgbClr val="354B98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3555895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41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P-regulator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1955672"/>
          <a:ext cx="1495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355320" progId="Equation.DSMT4">
                  <p:embed/>
                </p:oleObj>
              </mc:Choice>
              <mc:Fallback>
                <p:oleObj name="Equation" r:id="rId3" imgW="1498320" imgH="3553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55672"/>
                        <a:ext cx="14954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2682998"/>
          <a:ext cx="20653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660240" progId="Equation.DSMT4">
                  <p:embed/>
                </p:oleObj>
              </mc:Choice>
              <mc:Fallback>
                <p:oleObj name="Equation" r:id="rId5" imgW="207000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682998"/>
                        <a:ext cx="206533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755576" y="980728"/>
            <a:ext cx="403244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analog regulator: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55576" y="2226026"/>
            <a:ext cx="4032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controller: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F4CEBC-39EB-4056-8B07-7B6347011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81" y="950184"/>
            <a:ext cx="3966062" cy="2974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E0B5A6-85F7-494C-A3DA-553A20B11C7B}"/>
              </a:ext>
            </a:extLst>
          </p:cNvPr>
          <p:cNvSpPr txBox="1"/>
          <p:nvPr/>
        </p:nvSpPr>
        <p:spPr>
          <a:xfrm>
            <a:off x="5364088" y="3924730"/>
            <a:ext cx="339982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to a permanent error.</a:t>
            </a:r>
          </a:p>
        </p:txBody>
      </p:sp>
    </p:spTree>
    <p:extLst>
      <p:ext uri="{BB962C8B-B14F-4D97-AF65-F5344CB8AC3E}">
        <p14:creationId xmlns:p14="http://schemas.microsoft.com/office/powerpoint/2010/main" val="16944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controller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2005657"/>
          <a:ext cx="1685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005657"/>
                        <a:ext cx="16859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3081542"/>
          <a:ext cx="2217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660240" progId="Equation.DSMT4">
                  <p:embed/>
                </p:oleObj>
              </mc:Choice>
              <mc:Fallback>
                <p:oleObj name="Equation" r:id="rId5" imgW="222228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081542"/>
                        <a:ext cx="221773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755576" y="980728"/>
            <a:ext cx="403244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analog regulator: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66725" y="2490103"/>
            <a:ext cx="4032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controller: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0B5A6-85F7-494C-A3DA-553A20B11C7B}"/>
              </a:ext>
            </a:extLst>
          </p:cNvPr>
          <p:cNvSpPr txBox="1"/>
          <p:nvPr/>
        </p:nvSpPr>
        <p:spPr>
          <a:xfrm>
            <a:off x="5364088" y="3924730"/>
            <a:ext cx="339982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Responce to a constant error.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718080-4F7C-453D-9820-AA690BABE6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32" y="980728"/>
            <a:ext cx="3966062" cy="29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43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D-regulator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577" y="1506570"/>
          <a:ext cx="1558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609480" progId="Equation.DSMT4">
                  <p:embed/>
                </p:oleObj>
              </mc:Choice>
              <mc:Fallback>
                <p:oleObj name="Equation" r:id="rId3" imgW="1562040" imgH="609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77" y="1506570"/>
                        <a:ext cx="1558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127" y="2671795"/>
          <a:ext cx="21796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120" imgH="660240" progId="Equation.DSMT4">
                  <p:embed/>
                </p:oleObj>
              </mc:Choice>
              <mc:Fallback>
                <p:oleObj name="Equation" r:id="rId5" imgW="218412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27" y="2671795"/>
                        <a:ext cx="2179637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699465" y="571185"/>
            <a:ext cx="403244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analog regulator: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10614" y="2080560"/>
            <a:ext cx="403244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controller: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0C10-7AD8-4C68-AB38-49CA20D08238}"/>
              </a:ext>
            </a:extLst>
          </p:cNvPr>
          <p:cNvSpPr txBox="1"/>
          <p:nvPr/>
        </p:nvSpPr>
        <p:spPr>
          <a:xfrm>
            <a:off x="729144" y="3387759"/>
            <a:ext cx="364272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a real D-controller: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396837E-0F09-4C6D-A67D-89287719A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127" y="4594541"/>
          <a:ext cx="2863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69920" imgH="711000" progId="Equation.DSMT4">
                  <p:embed/>
                </p:oleObj>
              </mc:Choice>
              <mc:Fallback>
                <p:oleObj name="Equation" r:id="rId7" imgW="2869920" imgH="7110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5396837E-0F09-4C6D-A67D-89287719A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27" y="4594541"/>
                        <a:ext cx="28638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EBF491-31D0-44E9-8A3A-1254EF04B62B}"/>
              </a:ext>
            </a:extLst>
          </p:cNvPr>
          <p:cNvSpPr txBox="1"/>
          <p:nvPr/>
        </p:nvSpPr>
        <p:spPr>
          <a:xfrm>
            <a:off x="5034673" y="3781045"/>
            <a:ext cx="381642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algn="ctr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a linearly increasing error.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D984A5-15DC-43EF-8F08-4F774A29B4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782" y="571185"/>
            <a:ext cx="4279814" cy="32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44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and its special cases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1527614"/>
          <a:ext cx="4043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609480" progId="Equation.DSMT4">
                  <p:embed/>
                </p:oleObj>
              </mc:Choice>
              <mc:Fallback>
                <p:oleObj name="Equation" r:id="rId3" imgW="4051080" imgH="609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27614"/>
                        <a:ext cx="40433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833" y="2824316"/>
          <a:ext cx="53228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3760" imgH="736560" progId="Equation.DSMT4">
                  <p:embed/>
                </p:oleObj>
              </mc:Choice>
              <mc:Fallback>
                <p:oleObj name="Equation" r:id="rId5" imgW="5333760" imgH="7365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833" y="2824316"/>
                        <a:ext cx="532288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755576" y="980728"/>
            <a:ext cx="57606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analog PID controller: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55576" y="2226026"/>
            <a:ext cx="52642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transfer function 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DDE458-A4FA-4D64-96CA-FC9803B116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86" y="3701132"/>
            <a:ext cx="3246339" cy="23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45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and its special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8073-D33C-4BE5-A900-9E44F03BE5B7}"/>
              </a:ext>
            </a:extLst>
          </p:cNvPr>
          <p:cNvSpPr txBox="1"/>
          <p:nvPr/>
        </p:nvSpPr>
        <p:spPr>
          <a:xfrm>
            <a:off x="827584" y="980728"/>
            <a:ext cx="554461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a real PID controller: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6E41D29-1D22-4743-946F-A1405B576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1571452"/>
          <a:ext cx="34972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4960" imgH="812520" progId="Equation.DSMT4">
                  <p:embed/>
                </p:oleObj>
              </mc:Choice>
              <mc:Fallback>
                <p:oleObj name="Equation" r:id="rId3" imgW="3504960" imgH="8125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86E41D29-1D22-4743-946F-A1405B576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71452"/>
                        <a:ext cx="34972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B736A72-7908-4F0D-B7E2-876596BD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4969356"/>
          <a:ext cx="17224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6920" imgH="1257120" progId="Equation.DSMT4">
                  <p:embed/>
                </p:oleObj>
              </mc:Choice>
              <mc:Fallback>
                <p:oleObj name="Equation" r:id="rId5" imgW="1726920" imgH="125712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AB736A72-7908-4F0D-B7E2-876596BD5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69356"/>
                        <a:ext cx="1722438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A4A043B-2BF7-44C5-A72A-5441019D3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4975" y="4962525"/>
          <a:ext cx="17113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1269720" progId="Equation.DSMT4">
                  <p:embed/>
                </p:oleObj>
              </mc:Choice>
              <mc:Fallback>
                <p:oleObj name="Equation" r:id="rId7" imgW="1714320" imgH="126972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5A4A043B-2BF7-44C5-A72A-5441019D3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4962525"/>
                        <a:ext cx="171132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3558F-42EF-4147-BC08-C3E1672217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01" y="2506902"/>
            <a:ext cx="3278099" cy="23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46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and its special cases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1616075"/>
          <a:ext cx="2840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1616075"/>
                        <a:ext cx="28400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375" y="2862251"/>
          <a:ext cx="3954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62160" imgH="698400" progId="Equation.DSMT4">
                  <p:embed/>
                </p:oleObj>
              </mc:Choice>
              <mc:Fallback>
                <p:oleObj name="Equation" r:id="rId5" imgW="3962160" imgH="6984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75" y="2862251"/>
                        <a:ext cx="3954462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755576" y="980728"/>
            <a:ext cx="57606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the analog PI controller: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55576" y="2226026"/>
            <a:ext cx="52642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PI controller: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D08B34-E6D8-4B91-A022-B6D2ACC4D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23" y="3689260"/>
            <a:ext cx="4179954" cy="20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and its special cases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0C1D562-26D0-4FD7-B6F4-54B84A255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1527175"/>
          <a:ext cx="2700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609480" progId="Equation.DSMT4">
                  <p:embed/>
                </p:oleObj>
              </mc:Choice>
              <mc:Fallback>
                <p:oleObj name="Equation" r:id="rId3" imgW="2705040" imgH="6094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0C1D562-26D0-4FD7-B6F4-54B84A255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1527175"/>
                        <a:ext cx="27003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532" y="2871690"/>
          <a:ext cx="27241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240" imgH="660240" progId="Equation.DSMT4">
                  <p:embed/>
                </p:oleObj>
              </mc:Choice>
              <mc:Fallback>
                <p:oleObj name="Equation" r:id="rId5" imgW="273024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532" y="2871690"/>
                        <a:ext cx="272415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E3DF32-5B0D-4E18-9AC3-0EE413C017BE}"/>
              </a:ext>
            </a:extLst>
          </p:cNvPr>
          <p:cNvSpPr txBox="1"/>
          <p:nvPr/>
        </p:nvSpPr>
        <p:spPr>
          <a:xfrm>
            <a:off x="755576" y="980728"/>
            <a:ext cx="57606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calculating an analog PD controller: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755576" y="2226026"/>
            <a:ext cx="52642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PD controller: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E7CD5B-C808-48FB-9C70-557AA6BE5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03007"/>
            <a:ext cx="3652663" cy="26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48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and its special cases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E8073-D33C-4BE5-A900-9E44F03BE5B7}"/>
              </a:ext>
            </a:extLst>
          </p:cNvPr>
          <p:cNvSpPr txBox="1"/>
          <p:nvPr/>
        </p:nvSpPr>
        <p:spPr>
          <a:xfrm>
            <a:off x="827584" y="980728"/>
            <a:ext cx="554461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a real PD controller: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86E41D29-1D22-4743-946F-A1405B576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1584325"/>
          <a:ext cx="27622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400" imgH="787320" progId="Equation.DSMT4">
                  <p:embed/>
                </p:oleObj>
              </mc:Choice>
              <mc:Fallback>
                <p:oleObj name="Equation" r:id="rId3" imgW="2768400" imgH="7873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86E41D29-1D22-4743-946F-A1405B576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1584325"/>
                        <a:ext cx="27622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AB736A72-7908-4F0D-B7E2-876596BD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178425"/>
          <a:ext cx="1722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6920" imgH="838080" progId="Equation.DSMT4">
                  <p:embed/>
                </p:oleObj>
              </mc:Choice>
              <mc:Fallback>
                <p:oleObj name="Equation" r:id="rId5" imgW="1726920" imgH="838080" progId="Equation.DSMT4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AB736A72-7908-4F0D-B7E2-876596BD5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78425"/>
                        <a:ext cx="17224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A4A043B-2BF7-44C5-A72A-5441019D3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4975" y="5178425"/>
          <a:ext cx="1711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838080" progId="Equation.DSMT4">
                  <p:embed/>
                </p:oleObj>
              </mc:Choice>
              <mc:Fallback>
                <p:oleObj name="Equation" r:id="rId7" imgW="1714320" imgH="838080" progId="Equation.DSMT4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5A4A043B-2BF7-44C5-A72A-5441019D3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5178425"/>
                        <a:ext cx="1711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071919-7B1F-45ED-A97F-57F34EC501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499146"/>
            <a:ext cx="2892910" cy="22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" altLang="ru-RU" sz="33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Подзаголовок 2">
            <a:extLst>
              <a:ext uri="{FF2B5EF4-FFF2-40B4-BE49-F238E27FC236}">
                <a16:creationId xmlns:a16="http://schemas.microsoft.com/office/drawing/2014/main" id="{6B2924BE-487F-483A-AB7B-3816111A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13350"/>
            <a:ext cx="85359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2800" dirty="0">
              <a:solidFill>
                <a:srgbClr val="354B98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361609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5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A3FD8-CAA0-4E08-AA07-496709D96EA0}"/>
              </a:ext>
            </a:extLst>
          </p:cNvPr>
          <p:cNvSpPr txBox="1"/>
          <p:nvPr/>
        </p:nvSpPr>
        <p:spPr>
          <a:xfrm>
            <a:off x="611560" y="3079288"/>
            <a:ext cx="806489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value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 readings);</a:t>
            </a: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is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the environment on the behavior of the object,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disturbance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is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control value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(implemented, for example, by engines);</a:t>
            </a:r>
          </a:p>
          <a:p>
            <a:pPr marL="11113" lvl="1" eaLnBrk="1" hangingPunct="1">
              <a:lnSpc>
                <a:spcPct val="150000"/>
              </a:lnSpc>
              <a:defRPr/>
            </a:pP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-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vector,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parameters characterizing the internal state of the object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568A6-3EB7-4ECD-8878-CA9E74B5DCB1}"/>
              </a:ext>
            </a:extLst>
          </p:cNvPr>
          <p:cNvSpPr txBox="1"/>
          <p:nvPr/>
        </p:nvSpPr>
        <p:spPr>
          <a:xfrm>
            <a:off x="611560" y="5199356"/>
            <a:ext cx="80648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 of the vector </a:t>
            </a:r>
            <a:r>
              <a:rPr lang="e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the object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E09D0-8202-453B-A942-9ED55969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26" y="980728"/>
            <a:ext cx="3601947" cy="22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50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Regulators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DEA53-5A00-4ABB-879C-F3B7A2921B36}"/>
              </a:ext>
            </a:extLst>
          </p:cNvPr>
          <p:cNvSpPr txBox="1"/>
          <p:nvPr/>
        </p:nvSpPr>
        <p:spPr>
          <a:xfrm>
            <a:off x="1043608" y="2127130"/>
            <a:ext cx="7416823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a properly tuned PID controller satisfies all system requirements.</a:t>
            </a:r>
          </a:p>
          <a:p>
            <a:pPr marL="11113" lvl="1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statistics: more than 90% of industrial controllers are PID controllers.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44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51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DEA53-5A00-4ABB-879C-F3B7A2921B36}"/>
              </a:ext>
            </a:extLst>
          </p:cNvPr>
          <p:cNvSpPr txBox="1"/>
          <p:nvPr/>
        </p:nvSpPr>
        <p:spPr>
          <a:xfrm>
            <a:off x="872954" y="3974830"/>
            <a:ext cx="741682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famous are two options for setting the controller parameters using the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Ziegler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Nichols method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2224A-36B2-4BF6-860C-82F75FC8A4AD}"/>
              </a:ext>
            </a:extLst>
          </p:cNvPr>
          <p:cNvSpPr txBox="1"/>
          <p:nvPr/>
        </p:nvSpPr>
        <p:spPr>
          <a:xfrm>
            <a:off x="866651" y="1838421"/>
            <a:ext cx="766885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in 1943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DE57D-2313-4D72-8E5C-249A908892F3}"/>
              </a:ext>
            </a:extLst>
          </p:cNvPr>
          <p:cNvSpPr txBox="1"/>
          <p:nvPr/>
        </p:nvSpPr>
        <p:spPr>
          <a:xfrm>
            <a:off x="866651" y="3233477"/>
            <a:ext cx="7809805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empirical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043DC-4093-49E2-B155-DF785CDF7AD2}"/>
              </a:ext>
            </a:extLst>
          </p:cNvPr>
          <p:cNvSpPr txBox="1"/>
          <p:nvPr/>
        </p:nvSpPr>
        <p:spPr>
          <a:xfrm>
            <a:off x="854223" y="2468672"/>
            <a:ext cx="7668852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 of data obtained experimentally on a real object.</a:t>
            </a:r>
          </a:p>
        </p:txBody>
      </p:sp>
    </p:spTree>
    <p:extLst>
      <p:ext uri="{BB962C8B-B14F-4D97-AF65-F5344CB8AC3E}">
        <p14:creationId xmlns:p14="http://schemas.microsoft.com/office/powerpoint/2010/main" val="38816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52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3D94F-ABF0-4E6F-AD96-6FD341786BCA}"/>
              </a:ext>
            </a:extLst>
          </p:cNvPr>
          <p:cNvSpPr txBox="1"/>
          <p:nvPr/>
        </p:nvSpPr>
        <p:spPr>
          <a:xfrm>
            <a:off x="336625" y="789894"/>
            <a:ext cx="8280920" cy="18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option is based on the use of stability margins.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version, the tuning procedure begins with an experimental study of a system consisting of a P-controller and a given control object. Algorithm </a:t>
            </a: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B9A47-20EC-4D71-9F6E-A85BC4AF95AA}"/>
              </a:ext>
            </a:extLst>
          </p:cNvPr>
          <p:cNvSpPr txBox="1"/>
          <p:nvPr/>
        </p:nvSpPr>
        <p:spPr>
          <a:xfrm>
            <a:off x="336625" y="2641282"/>
            <a:ext cx="828092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Increase the transfer coefficient of the P-regulator until oscillations with a constant amplitude of oscillations are established at the output of the system, that is, the system is on the border of stability.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725CC-6234-41AB-8877-8C4D7656278D}"/>
              </a:ext>
            </a:extLst>
          </p:cNvPr>
          <p:cNvSpPr txBox="1"/>
          <p:nvPr/>
        </p:nvSpPr>
        <p:spPr>
          <a:xfrm>
            <a:off x="336625" y="3975670"/>
            <a:ext cx="74168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Fix the value of the transfer coefficient of the controller 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E59DC-34A0-40CD-B1F3-CCCC444AF981}"/>
              </a:ext>
            </a:extLst>
          </p:cNvPr>
          <p:cNvSpPr txBox="1"/>
          <p:nvPr/>
        </p:nvSpPr>
        <p:spPr>
          <a:xfrm>
            <a:off x="325629" y="4520451"/>
            <a:ext cx="74168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Measure the period 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of oscillations established in the system.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DEB8534-B52E-4934-9285-133AAF60244E}"/>
              </a:ext>
            </a:extLst>
          </p:cNvPr>
          <p:cNvSpPr/>
          <p:nvPr/>
        </p:nvSpPr>
        <p:spPr>
          <a:xfrm>
            <a:off x="336625" y="512234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Calculate the values of the parameters of the controller of the selected type</a:t>
            </a:r>
          </a:p>
        </p:txBody>
      </p:sp>
      <p:sp>
        <p:nvSpPr>
          <p:cNvPr id="10" name="Заголовок 17">
            <a:extLst>
              <a:ext uri="{FF2B5EF4-FFF2-40B4-BE49-F238E27FC236}">
                <a16:creationId xmlns:a16="http://schemas.microsoft.com/office/drawing/2014/main" id="{1098044B-7B94-404D-83CA-DABFA71E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53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233BE26-298B-4717-BC8B-3422B0221CBF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879966"/>
          <a:ext cx="7776864" cy="24237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4008">
                  <a:extLst>
                    <a:ext uri="{9D8B030D-6E8A-4147-A177-3AD203B41FA5}">
                      <a16:colId xmlns:a16="http://schemas.microsoft.com/office/drawing/2014/main" val="338393880"/>
                    </a:ext>
                  </a:extLst>
                </a:gridCol>
                <a:gridCol w="1944008">
                  <a:extLst>
                    <a:ext uri="{9D8B030D-6E8A-4147-A177-3AD203B41FA5}">
                      <a16:colId xmlns:a16="http://schemas.microsoft.com/office/drawing/2014/main" val="967008987"/>
                    </a:ext>
                  </a:extLst>
                </a:gridCol>
                <a:gridCol w="1944008">
                  <a:extLst>
                    <a:ext uri="{9D8B030D-6E8A-4147-A177-3AD203B41FA5}">
                      <a16:colId xmlns:a16="http://schemas.microsoft.com/office/drawing/2014/main" val="2276335970"/>
                    </a:ext>
                  </a:extLst>
                </a:gridCol>
                <a:gridCol w="1944840">
                  <a:extLst>
                    <a:ext uri="{9D8B030D-6E8A-4147-A177-3AD203B41FA5}">
                      <a16:colId xmlns:a16="http://schemas.microsoft.com/office/drawing/2014/main" val="1350146013"/>
                    </a:ext>
                  </a:extLst>
                </a:gridCol>
              </a:tblGrid>
              <a:tr h="605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114135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P-regulator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313796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controller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13432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 controller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</a:t>
                      </a:r>
                      <a:r>
                        <a:rPr lang="e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20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lang="en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185394"/>
                  </a:ext>
                </a:extLst>
              </a:tr>
            </a:tbl>
          </a:graphicData>
        </a:graphic>
      </p:graphicFrame>
      <p:sp>
        <p:nvSpPr>
          <p:cNvPr id="6" name="Заголовок 17">
            <a:extLst>
              <a:ext uri="{FF2B5EF4-FFF2-40B4-BE49-F238E27FC236}">
                <a16:creationId xmlns:a16="http://schemas.microsoft.com/office/drawing/2014/main" id="{58D22867-1132-437E-A1CB-055144B9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93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54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DEA53-5A00-4ABB-879C-F3B7A2921B36}"/>
              </a:ext>
            </a:extLst>
          </p:cNvPr>
          <p:cNvSpPr txBox="1"/>
          <p:nvPr/>
        </p:nvSpPr>
        <p:spPr>
          <a:xfrm>
            <a:off x="1187624" y="1889998"/>
            <a:ext cx="741682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354B9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Disadvantage</a:t>
            </a:r>
            <a:r>
              <a:rPr lang="en" sz="2000" b="1" dirty="0">
                <a:solidFill>
                  <a:srgbClr val="354B9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marL="11113" lvl="1">
              <a:lnSpc>
                <a:spcPct val="150000"/>
              </a:lnSpc>
              <a:defRPr/>
            </a:pPr>
            <a:endParaRPr lang="ru-RU" sz="2000" b="1" dirty="0">
              <a:solidFill>
                <a:srgbClr val="354B9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1113" lvl="1">
              <a:lnSpc>
                <a:spcPct val="150000"/>
              </a:lnSpc>
              <a:defRPr/>
            </a:pPr>
            <a:r>
              <a:rPr lang="en" sz="2000" b="1" dirty="0">
                <a:solidFill>
                  <a:srgbClr val="354B98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is necessary to bring the system to the stability boundary, which is not recommended for many control objects.</a:t>
            </a:r>
            <a:endParaRPr lang="en-US" sz="2000" b="1" dirty="0">
              <a:solidFill>
                <a:srgbClr val="354B98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Заголовок 17">
            <a:extLst>
              <a:ext uri="{FF2B5EF4-FFF2-40B4-BE49-F238E27FC236}">
                <a16:creationId xmlns:a16="http://schemas.microsoft.com/office/drawing/2014/main" id="{13714CAC-7419-4BBA-9DF2-1C9AF874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08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55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3D94F-ABF0-4E6F-AD96-6FD341786BCA}"/>
              </a:ext>
            </a:extLst>
          </p:cNvPr>
          <p:cNvSpPr txBox="1"/>
          <p:nvPr/>
        </p:nvSpPr>
        <p:spPr>
          <a:xfrm>
            <a:off x="323528" y="972359"/>
            <a:ext cx="8280920" cy="506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option.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transient response analysis: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1E3307-6B75-4F63-B621-47BB0ADB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65" y="1519675"/>
            <a:ext cx="6208045" cy="4473810"/>
          </a:xfrm>
          <a:prstGeom prst="rect">
            <a:avLst/>
          </a:prstGeom>
        </p:spPr>
      </p:pic>
      <p:sp>
        <p:nvSpPr>
          <p:cNvPr id="9" name="Заголовок 17">
            <a:extLst>
              <a:ext uri="{FF2B5EF4-FFF2-40B4-BE49-F238E27FC236}">
                <a16:creationId xmlns:a16="http://schemas.microsoft.com/office/drawing/2014/main" id="{ECC30DB6-88E3-4EA0-B623-E1B73936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882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56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FDEC8-5AFE-4EB9-B11D-999836852558}"/>
              </a:ext>
            </a:extLst>
          </p:cNvPr>
          <p:cNvSpPr txBox="1"/>
          <p:nvPr/>
        </p:nvSpPr>
        <p:spPr>
          <a:xfrm>
            <a:off x="395536" y="1217979"/>
            <a:ext cx="741682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+mn-lt"/>
              </a:rPr>
              <a:t>The equivalent transfer function of the object has the form: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6D2EB8E-20C3-4CB8-83BE-ECB62661D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4690" y="2842548"/>
          <a:ext cx="33385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320" imgH="609480" progId="Equation.DSMT4">
                  <p:embed/>
                </p:oleObj>
              </mc:Choice>
              <mc:Fallback>
                <p:oleObj name="Equation" r:id="rId3" imgW="1930320" imgH="60948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56D2EB8E-20C3-4CB8-83BE-ECB62661D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690" y="2842548"/>
                        <a:ext cx="3338513" cy="1050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7">
            <a:extLst>
              <a:ext uri="{FF2B5EF4-FFF2-40B4-BE49-F238E27FC236}">
                <a16:creationId xmlns:a16="http://schemas.microsoft.com/office/drawing/2014/main" id="{702D0B9A-97AB-4070-950D-9B9144F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method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76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56E1876-5B58-4A27-9E77-0782998EDA69}" type="slidenum">
              <a:rPr lang="ru-RU" sz="1600" smtClean="0">
                <a:solidFill>
                  <a:srgbClr val="354B98"/>
                </a:solidFill>
                <a:latin typeface="ALS Schlange sans" panose="02000506030000020004" pitchFamily="50" charset="-52"/>
              </a:rPr>
              <a:t>57</a:t>
            </a:fld>
            <a:endParaRPr lang="ru-RU" sz="1600" dirty="0">
              <a:solidFill>
                <a:srgbClr val="354B98"/>
              </a:solidFill>
              <a:latin typeface="ALS Schlange sans" panose="02000506030000020004" pitchFamily="50" charset="-52"/>
            </a:endParaRPr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0" y="116631"/>
            <a:ext cx="9144000" cy="576065"/>
          </a:xfrm>
        </p:spPr>
        <p:txBody>
          <a:bodyPr anchor="t" anchorCtr="0"/>
          <a:lstStyle/>
          <a:p>
            <a:pPr>
              <a:defRPr/>
            </a:pPr>
            <a:r>
              <a:rPr lang="en" sz="2800" b="1" dirty="0" err="1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Ziegler-Nichols </a:t>
            </a:r>
            <a:endParaRPr lang="en-US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FDEC8-5AFE-4EB9-B11D-999836852558}"/>
              </a:ext>
            </a:extLst>
          </p:cNvPr>
          <p:cNvSpPr txBox="1"/>
          <p:nvPr/>
        </p:nvSpPr>
        <p:spPr>
          <a:xfrm>
            <a:off x="469080" y="1053407"/>
            <a:ext cx="7917808" cy="9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the controller parameters are calculated directly from the values of the parameters 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0FBFD6-FAC2-49B0-B41D-880239BDD85C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2382012"/>
          <a:ext cx="7776864" cy="22585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44008">
                  <a:extLst>
                    <a:ext uri="{9D8B030D-6E8A-4147-A177-3AD203B41FA5}">
                      <a16:colId xmlns:a16="http://schemas.microsoft.com/office/drawing/2014/main" val="1740245640"/>
                    </a:ext>
                  </a:extLst>
                </a:gridCol>
                <a:gridCol w="1944008">
                  <a:extLst>
                    <a:ext uri="{9D8B030D-6E8A-4147-A177-3AD203B41FA5}">
                      <a16:colId xmlns:a16="http://schemas.microsoft.com/office/drawing/2014/main" val="2921718929"/>
                    </a:ext>
                  </a:extLst>
                </a:gridCol>
                <a:gridCol w="1944008">
                  <a:extLst>
                    <a:ext uri="{9D8B030D-6E8A-4147-A177-3AD203B41FA5}">
                      <a16:colId xmlns:a16="http://schemas.microsoft.com/office/drawing/2014/main" val="1457816496"/>
                    </a:ext>
                  </a:extLst>
                </a:gridCol>
                <a:gridCol w="1944840">
                  <a:extLst>
                    <a:ext uri="{9D8B030D-6E8A-4147-A177-3AD203B41FA5}">
                      <a16:colId xmlns:a16="http://schemas.microsoft.com/office/drawing/2014/main" val="2655203101"/>
                    </a:ext>
                  </a:extLst>
                </a:gridCol>
              </a:tblGrid>
              <a:tr h="564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" sz="1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702353"/>
                  </a:ext>
                </a:extLst>
              </a:tr>
              <a:tr h="5646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P-regulator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T/k</a:t>
                      </a:r>
                      <a:r>
                        <a:rPr lang="e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525092"/>
                  </a:ext>
                </a:extLst>
              </a:tr>
              <a:tr h="5646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controller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0.9T/k</a:t>
                      </a:r>
                      <a:r>
                        <a:rPr lang="e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0.3T/k</a:t>
                      </a:r>
                      <a:r>
                        <a:rPr lang="e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𝜏</a:t>
                      </a:r>
                      <a:r>
                        <a:rPr lang="en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1349412"/>
                  </a:ext>
                </a:extLst>
              </a:tr>
              <a:tr h="5646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 controller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1.2T/k</a:t>
                      </a:r>
                      <a:r>
                        <a:rPr lang="e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0.6T/k</a:t>
                      </a:r>
                      <a:r>
                        <a:rPr lang="e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∙</a:t>
                      </a: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𝜏</a:t>
                      </a:r>
                      <a:r>
                        <a:rPr lang="en" sz="18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0.6T/k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839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781BFE-3FE9-412E-A7CF-A06E20C6FA7B}"/>
              </a:ext>
            </a:extLst>
          </p:cNvPr>
          <p:cNvSpPr txBox="1"/>
          <p:nvPr/>
        </p:nvSpPr>
        <p:spPr>
          <a:xfrm>
            <a:off x="469080" y="4992599"/>
            <a:ext cx="8205840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>
              <a:lnSpc>
                <a:spcPct val="150000"/>
              </a:lnSpc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gives satisfactory results if 0.15 &lt; 𝜏 / 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0.6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6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A3FD8-CAA0-4E08-AA07-496709D96EA0}"/>
              </a:ext>
            </a:extLst>
          </p:cNvPr>
          <p:cNvSpPr txBox="1"/>
          <p:nvPr/>
        </p:nvSpPr>
        <p:spPr>
          <a:xfrm>
            <a:off x="683568" y="980728"/>
            <a:ext cx="806489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control system is to develop such a control action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given change controlled variable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despite the interfering disturbance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object's own properties 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B5C83-40BA-4CF7-8647-53C40C7FCD5B}"/>
              </a:ext>
            </a:extLst>
          </p:cNvPr>
          <p:cNvSpPr txBox="1"/>
          <p:nvPr/>
        </p:nvSpPr>
        <p:spPr>
          <a:xfrm>
            <a:off x="691588" y="2685297"/>
            <a:ext cx="80648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control: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loop control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7400BD-B2CB-4F03-B227-B1FB4D99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58869"/>
            <a:ext cx="5040560" cy="22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B5C83-40BA-4CF7-8647-53C40C7FCD5B}"/>
              </a:ext>
            </a:extLst>
          </p:cNvPr>
          <p:cNvSpPr txBox="1"/>
          <p:nvPr/>
        </p:nvSpPr>
        <p:spPr>
          <a:xfrm>
            <a:off x="691588" y="2685297"/>
            <a:ext cx="80648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control: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03655-E36C-4D92-833B-DA69CCAFB21E}"/>
              </a:ext>
            </a:extLst>
          </p:cNvPr>
          <p:cNvSpPr txBox="1"/>
          <p:nvPr/>
        </p:nvSpPr>
        <p:spPr>
          <a:xfrm>
            <a:off x="683568" y="980728"/>
            <a:ext cx="806489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control system is to develop such a control action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given change controlled variable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despite the interfering disturbance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object's own properties 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F8A0F0-9CDC-483C-87BB-2D705148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34" y="3564616"/>
            <a:ext cx="4933532" cy="22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B5C83-40BA-4CF7-8647-53C40C7FCD5B}"/>
              </a:ext>
            </a:extLst>
          </p:cNvPr>
          <p:cNvSpPr txBox="1"/>
          <p:nvPr/>
        </p:nvSpPr>
        <p:spPr>
          <a:xfrm>
            <a:off x="691588" y="2685297"/>
            <a:ext cx="80648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control:</a:t>
            </a:r>
          </a:p>
          <a:p>
            <a:pPr marL="296863" lvl="1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5D3DB-2FE2-4D2E-8995-2485A1B7D834}"/>
              </a:ext>
            </a:extLst>
          </p:cNvPr>
          <p:cNvSpPr txBox="1"/>
          <p:nvPr/>
        </p:nvSpPr>
        <p:spPr>
          <a:xfrm>
            <a:off x="683568" y="980728"/>
            <a:ext cx="806489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control system is to develop such a control action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given change controlled variable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despite the interfering disturbance </a:t>
            </a:r>
            <a:r>
              <a:rPr lang="en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object's own properties 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8E2526-43D9-4FAE-9AB8-CFB33C1C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78" y="3429000"/>
            <a:ext cx="4986443" cy="22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9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" altLang="ru-RU" sz="2800" b="1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A6E88-F0DE-47D1-A68C-A258EF67256F}"/>
              </a:ext>
            </a:extLst>
          </p:cNvPr>
          <p:cNvSpPr txBox="1"/>
          <p:nvPr/>
        </p:nvSpPr>
        <p:spPr>
          <a:xfrm>
            <a:off x="539552" y="778060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dependencies are programmed in the controller: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F461A-1866-48B6-8FF1-560725EB8B3D}"/>
              </a:ext>
            </a:extLst>
          </p:cNvPr>
          <p:cNvSpPr txBox="1"/>
          <p:nvPr/>
        </p:nvSpPr>
        <p:spPr>
          <a:xfrm>
            <a:off x="546205" y="2493567"/>
            <a:ext cx="806489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value </a:t>
            </a:r>
            <a:r>
              <a:rPr lang="en" sz="20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is solved in the controller</a:t>
            </a:r>
            <a:endParaRPr lang="ru-RU" sz="20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5BB6B-DD18-4CE8-8EC5-F2F44010A622}"/>
              </a:ext>
            </a:extLst>
          </p:cNvPr>
          <p:cNvSpPr txBox="1"/>
          <p:nvPr/>
        </p:nvSpPr>
        <p:spPr>
          <a:xfrm>
            <a:off x="539551" y="3865771"/>
            <a:ext cx="806489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required value of the increment of the control action, compensating for the influence of the disturbing action:</a:t>
            </a:r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83495237-9F43-4AB6-BF93-D367C8CF2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76629"/>
              </p:ext>
            </p:extLst>
          </p:nvPr>
        </p:nvGraphicFramePr>
        <p:xfrm>
          <a:off x="3937793" y="1478745"/>
          <a:ext cx="12684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812520" progId="Equation.DSMT4">
                  <p:embed/>
                </p:oleObj>
              </mc:Choice>
              <mc:Fallback>
                <p:oleObj name="Equation" r:id="rId3" imgW="1269720" imgH="8125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F4C287F6-E024-4AC2-9C59-680E3FC38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93" y="1478745"/>
                        <a:ext cx="12684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7D2B279-31C4-46CF-8CC6-DBC9325FA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922375"/>
              </p:ext>
            </p:extLst>
          </p:nvPr>
        </p:nvGraphicFramePr>
        <p:xfrm>
          <a:off x="3798888" y="3314700"/>
          <a:ext cx="1546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380880" progId="Equation.DSMT4">
                  <p:embed/>
                </p:oleObj>
              </mc:Choice>
              <mc:Fallback>
                <p:oleObj name="Equation" r:id="rId5" imgW="1549080" imgH="3808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83495237-9F43-4AB6-BF93-D367C8CF2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314700"/>
                        <a:ext cx="15462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59C83A0-E7DD-4701-9415-860929F67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966148"/>
              </p:ext>
            </p:extLst>
          </p:nvPr>
        </p:nvGraphicFramePr>
        <p:xfrm>
          <a:off x="3710780" y="5174878"/>
          <a:ext cx="17224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406080" progId="Equation.DSMT4">
                  <p:embed/>
                </p:oleObj>
              </mc:Choice>
              <mc:Fallback>
                <p:oleObj name="Equation" r:id="rId7" imgW="1726920" imgH="4060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D7D2B279-31C4-46CF-8CC6-DBC9325F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780" y="5174878"/>
                        <a:ext cx="172243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7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ICPDS_2016_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ICPDS2016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67CC96D1-3F1E-4B0D-A01D-8CDCFDB1265E}" vid="{44343D41-DDFC-4008-82A1-39C2486A991D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ICPDS2016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67CC96D1-3F1E-4B0D-A01D-8CDCFDB1265E}" vid="{5ED242E8-F64F-4753-89E5-D3A1466B6C0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ICPDS_2016_2</Template>
  <TotalTime>0</TotalTime>
  <Words>1980</Words>
  <Application>Microsoft Office PowerPoint</Application>
  <PresentationFormat>On-screen Show (4:3)</PresentationFormat>
  <Paragraphs>354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ALS Schlange sans</vt:lpstr>
      <vt:lpstr>Times New Roman</vt:lpstr>
      <vt:lpstr>Arial</vt:lpstr>
      <vt:lpstr>Calibri</vt:lpstr>
      <vt:lpstr>ICPDS_2016_2</vt:lpstr>
      <vt:lpstr>1_Тема Office</vt:lpstr>
      <vt:lpstr>Equation</vt:lpstr>
      <vt:lpstr>Analysis and control of linear systems </vt:lpstr>
      <vt:lpstr>Content</vt:lpstr>
      <vt:lpstr>Automatic control systems</vt:lpstr>
      <vt:lpstr>Introduction</vt:lpstr>
      <vt:lpstr>Basic concepts</vt:lpstr>
      <vt:lpstr>Basic concepts</vt:lpstr>
      <vt:lpstr>Basic concepts</vt:lpstr>
      <vt:lpstr>Basic concepts</vt:lpstr>
      <vt:lpstr>Control principles</vt:lpstr>
      <vt:lpstr>Regulatory principles</vt:lpstr>
      <vt:lpstr>Classification of control systems</vt:lpstr>
      <vt:lpstr>Classification of control systems</vt:lpstr>
      <vt:lpstr>Classification of control systems</vt:lpstr>
      <vt:lpstr>Criteria for the quality of control systems</vt:lpstr>
      <vt:lpstr>Quality of control systems</vt:lpstr>
      <vt:lpstr>Classification of quality indicators</vt:lpstr>
      <vt:lpstr>Direct indicators of quality</vt:lpstr>
      <vt:lpstr>Direct indicators of quality</vt:lpstr>
      <vt:lpstr>Direct indicators of quality</vt:lpstr>
      <vt:lpstr>Direct indicators of quality</vt:lpstr>
      <vt:lpstr>Direct indicators of quality</vt:lpstr>
      <vt:lpstr>Direct indicators of quality</vt:lpstr>
      <vt:lpstr>Direct indicators of quality</vt:lpstr>
      <vt:lpstr>Direct indicators of quality</vt:lpstr>
      <vt:lpstr>Root characteristics</vt:lpstr>
      <vt:lpstr>Frequency characteristics</vt:lpstr>
      <vt:lpstr>Frequency characteristics</vt:lpstr>
      <vt:lpstr>Integral characteristics of quality</vt:lpstr>
      <vt:lpstr>Accuracy indicators of control systems</vt:lpstr>
      <vt:lpstr>Steady-state error study</vt:lpstr>
      <vt:lpstr>Steady-state error study</vt:lpstr>
      <vt:lpstr>Steady-state error study</vt:lpstr>
      <vt:lpstr>Steady-state error study</vt:lpstr>
      <vt:lpstr>Steady-state error study</vt:lpstr>
      <vt:lpstr>Steady-state error study</vt:lpstr>
      <vt:lpstr>Task 7</vt:lpstr>
      <vt:lpstr>Task 8</vt:lpstr>
      <vt:lpstr>Steady-state error study</vt:lpstr>
      <vt:lpstr>Steady-state error study</vt:lpstr>
      <vt:lpstr>Typical Regulators</vt:lpstr>
      <vt:lpstr>P-regulator</vt:lpstr>
      <vt:lpstr>I controller</vt:lpstr>
      <vt:lpstr>D-regulator</vt:lpstr>
      <vt:lpstr>PID controller and its special cases</vt:lpstr>
      <vt:lpstr>PID controller and its special cases</vt:lpstr>
      <vt:lpstr>PID controller and its special cases</vt:lpstr>
      <vt:lpstr>PID controller and its special cases</vt:lpstr>
      <vt:lpstr>PID controller and its special cases</vt:lpstr>
      <vt:lpstr>Ziegler-Nichols method</vt:lpstr>
      <vt:lpstr>Typical Regulators</vt:lpstr>
      <vt:lpstr>Ziegler-Nichols method</vt:lpstr>
      <vt:lpstr>Ziegler-Nichols method</vt:lpstr>
      <vt:lpstr>Ziegler-Nichols method</vt:lpstr>
      <vt:lpstr>Ziegler-Nichols method</vt:lpstr>
      <vt:lpstr>Ziegler-Nichols method</vt:lpstr>
      <vt:lpstr>Ziegler-Nichols method</vt:lpstr>
      <vt:lpstr>Ziegler-Nichols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2025-03-23T14:47:31Z</dcterms:created>
  <dcterms:modified xsi:type="dcterms:W3CDTF">2025-03-23T14:47:47Z</dcterms:modified>
</cp:coreProperties>
</file>