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2" r:id="rId7"/>
    <p:sldId id="257" r:id="rId8"/>
    <p:sldId id="259" r:id="rId9"/>
    <p:sldId id="261" r:id="rId10"/>
    <p:sldId id="262" r:id="rId11"/>
    <p:sldId id="263" r:id="rId12"/>
    <p:sldId id="264" r:id="rId13"/>
    <p:sldId id="265" r:id="rId14"/>
    <p:sldId id="266" r:id="rId15"/>
    <p:sldId id="267" r:id="rId16"/>
    <p:sldId id="268" r:id="rId17"/>
    <p:sldId id="269" r:id="rId18"/>
    <p:sldId id="270" r:id="rId19"/>
    <p:sldId id="274"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718"/>
  </p:normalViewPr>
  <p:slideViewPr>
    <p:cSldViewPr snapToGrid="0">
      <p:cViewPr varScale="1">
        <p:scale>
          <a:sx n="82" d="100"/>
          <a:sy n="82" d="100"/>
        </p:scale>
        <p:origin x="49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voteview.com/data" TargetMode="External"/><Relationship Id="rId3" Type="http://schemas.openxmlformats.org/officeDocument/2006/relationships/hyperlink" Target="https://www.fineprintdata.com/post/pelosistocks" TargetMode="External"/><Relationship Id="rId7" Type="http://schemas.openxmlformats.org/officeDocument/2006/relationships/hyperlink" Target="https://policycommons.net/artifacts/2680360/will-banning-congressional-stock-trading-achieve-anything/3703736/" TargetMode="External"/><Relationship Id="rId2" Type="http://schemas.openxmlformats.org/officeDocument/2006/relationships/hyperlink" Target="https://doi.org/10.1017/S0022381613000194" TargetMode="External"/><Relationship Id="rId1" Type="http://schemas.openxmlformats.org/officeDocument/2006/relationships/slideLayout" Target="../slideLayouts/slideLayout5.xml"/><Relationship Id="rId6" Type="http://schemas.openxmlformats.org/officeDocument/2006/relationships/hyperlink" Target="https://doi.org/10.19030/jbcs.v9i3.7798" TargetMode="External"/><Relationship Id="rId5" Type="http://schemas.openxmlformats.org/officeDocument/2006/relationships/hyperlink" Target="https://disclosures-clerk.house.gov/" TargetMode="External"/><Relationship Id="rId4" Type="http://schemas.openxmlformats.org/officeDocument/2006/relationships/hyperlink" Target="https://doi.org/10.1108/JFEP-02-2021-00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voteview.com/data" TargetMode="External"/><Relationship Id="rId2" Type="http://schemas.openxmlformats.org/officeDocument/2006/relationships/hyperlink" Target="https://house-stock-watcher-data.s3-us-west-2.amazonaws.com/data/all_transactions.csv"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Congressional Stock Trading Trends in the House of Representatives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Connor Cabrey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4E3-D3F8-231D-10E2-CFDD07B31636}"/>
              </a:ext>
            </a:extLst>
          </p:cNvPr>
          <p:cNvSpPr>
            <a:spLocks noGrp="1"/>
          </p:cNvSpPr>
          <p:nvPr>
            <p:ph type="title"/>
          </p:nvPr>
        </p:nvSpPr>
        <p:spPr/>
        <p:txBody>
          <a:bodyPr/>
          <a:lstStyle/>
          <a:p>
            <a:r>
              <a:rPr lang="en-US" dirty="0"/>
              <a:t>Plots - 2019</a:t>
            </a:r>
          </a:p>
        </p:txBody>
      </p:sp>
      <p:sp>
        <p:nvSpPr>
          <p:cNvPr id="4" name="Date Placeholder 3">
            <a:extLst>
              <a:ext uri="{FF2B5EF4-FFF2-40B4-BE49-F238E27FC236}">
                <a16:creationId xmlns:a16="http://schemas.microsoft.com/office/drawing/2014/main" id="{2FBD2DD6-0B7E-3F9C-4530-876C7D443BC8}"/>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FCEFD4C-7C73-7CA5-03FB-62B3E1441137}"/>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20" name="Content Placeholder 19" descr="A picture containing chart&#10;&#10;Description automatically generated">
            <a:extLst>
              <a:ext uri="{FF2B5EF4-FFF2-40B4-BE49-F238E27FC236}">
                <a16:creationId xmlns:a16="http://schemas.microsoft.com/office/drawing/2014/main" id="{86B6AA66-2F2F-7184-B116-CC6C23EE0B9B}"/>
              </a:ext>
            </a:extLst>
          </p:cNvPr>
          <p:cNvPicPr>
            <a:picLocks noGrp="1" noChangeAspect="1"/>
          </p:cNvPicPr>
          <p:nvPr>
            <p:ph idx="1"/>
          </p:nvPr>
        </p:nvPicPr>
        <p:blipFill>
          <a:blip r:embed="rId2"/>
          <a:stretch>
            <a:fillRect/>
          </a:stretch>
        </p:blipFill>
        <p:spPr>
          <a:xfrm>
            <a:off x="2470507" y="1706563"/>
            <a:ext cx="7250985" cy="4531518"/>
          </a:xfrm>
        </p:spPr>
      </p:pic>
    </p:spTree>
    <p:extLst>
      <p:ext uri="{BB962C8B-B14F-4D97-AF65-F5344CB8AC3E}">
        <p14:creationId xmlns:p14="http://schemas.microsoft.com/office/powerpoint/2010/main" val="258402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96EA-E3A6-84E8-D57E-951016262AF5}"/>
              </a:ext>
            </a:extLst>
          </p:cNvPr>
          <p:cNvSpPr>
            <a:spLocks noGrp="1"/>
          </p:cNvSpPr>
          <p:nvPr>
            <p:ph type="title"/>
          </p:nvPr>
        </p:nvSpPr>
        <p:spPr/>
        <p:txBody>
          <a:bodyPr/>
          <a:lstStyle/>
          <a:p>
            <a:r>
              <a:rPr lang="en-US" dirty="0"/>
              <a:t>Plots - 2020</a:t>
            </a:r>
          </a:p>
        </p:txBody>
      </p:sp>
      <p:sp>
        <p:nvSpPr>
          <p:cNvPr id="4" name="Date Placeholder 3">
            <a:extLst>
              <a:ext uri="{FF2B5EF4-FFF2-40B4-BE49-F238E27FC236}">
                <a16:creationId xmlns:a16="http://schemas.microsoft.com/office/drawing/2014/main" id="{581222D4-CD0F-1962-A4F5-8DD47D45430E}"/>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27E2EB21-9BE0-E9C5-CFCB-E25FB45B08E4}"/>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Chart, bar chart, histogram&#10;&#10;Description automatically generated">
            <a:extLst>
              <a:ext uri="{FF2B5EF4-FFF2-40B4-BE49-F238E27FC236}">
                <a16:creationId xmlns:a16="http://schemas.microsoft.com/office/drawing/2014/main" id="{9FA817BE-C4DB-FE3D-A264-1A7E15D509BA}"/>
              </a:ext>
            </a:extLst>
          </p:cNvPr>
          <p:cNvPicPr>
            <a:picLocks noChangeAspect="1"/>
          </p:cNvPicPr>
          <p:nvPr/>
        </p:nvPicPr>
        <p:blipFill>
          <a:blip r:embed="rId2"/>
          <a:stretch>
            <a:fillRect/>
          </a:stretch>
        </p:blipFill>
        <p:spPr>
          <a:xfrm>
            <a:off x="2635404" y="1868749"/>
            <a:ext cx="6921192" cy="4325414"/>
          </a:xfrm>
          <a:prstGeom prst="rect">
            <a:avLst/>
          </a:prstGeom>
        </p:spPr>
      </p:pic>
    </p:spTree>
    <p:extLst>
      <p:ext uri="{BB962C8B-B14F-4D97-AF65-F5344CB8AC3E}">
        <p14:creationId xmlns:p14="http://schemas.microsoft.com/office/powerpoint/2010/main" val="5121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E2E-FE57-00C3-89A6-C02CF30DA907}"/>
              </a:ext>
            </a:extLst>
          </p:cNvPr>
          <p:cNvSpPr>
            <a:spLocks noGrp="1"/>
          </p:cNvSpPr>
          <p:nvPr>
            <p:ph type="title"/>
          </p:nvPr>
        </p:nvSpPr>
        <p:spPr/>
        <p:txBody>
          <a:bodyPr/>
          <a:lstStyle/>
          <a:p>
            <a:r>
              <a:rPr lang="en-US" dirty="0"/>
              <a:t>Plots - 2021</a:t>
            </a:r>
          </a:p>
        </p:txBody>
      </p:sp>
      <p:pic>
        <p:nvPicPr>
          <p:cNvPr id="8" name="Content Placeholder 7" descr="Bar chart&#10;&#10;Description automatically generated with low confidence">
            <a:extLst>
              <a:ext uri="{FF2B5EF4-FFF2-40B4-BE49-F238E27FC236}">
                <a16:creationId xmlns:a16="http://schemas.microsoft.com/office/drawing/2014/main" id="{98E4AC44-6E86-E081-0BBC-0DE0901DD186}"/>
              </a:ext>
            </a:extLst>
          </p:cNvPr>
          <p:cNvPicPr>
            <a:picLocks noGrp="1" noChangeAspect="1"/>
          </p:cNvPicPr>
          <p:nvPr>
            <p:ph idx="1"/>
          </p:nvPr>
        </p:nvPicPr>
        <p:blipFill>
          <a:blip r:embed="rId2"/>
          <a:stretch>
            <a:fillRect/>
          </a:stretch>
        </p:blipFill>
        <p:spPr>
          <a:xfrm>
            <a:off x="2759261" y="1970474"/>
            <a:ext cx="6595644" cy="4121964"/>
          </a:xfrm>
        </p:spPr>
      </p:pic>
      <p:sp>
        <p:nvSpPr>
          <p:cNvPr id="4" name="Date Placeholder 3">
            <a:extLst>
              <a:ext uri="{FF2B5EF4-FFF2-40B4-BE49-F238E27FC236}">
                <a16:creationId xmlns:a16="http://schemas.microsoft.com/office/drawing/2014/main" id="{A667FB59-8EF7-9F41-96F3-D7869A18CA8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E4E8A105-2644-1F7D-FA2F-D2162C8C494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751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E029-5E5D-6601-A6ED-5C46B36146ED}"/>
              </a:ext>
            </a:extLst>
          </p:cNvPr>
          <p:cNvSpPr>
            <a:spLocks noGrp="1"/>
          </p:cNvSpPr>
          <p:nvPr>
            <p:ph type="title"/>
          </p:nvPr>
        </p:nvSpPr>
        <p:spPr/>
        <p:txBody>
          <a:bodyPr/>
          <a:lstStyle/>
          <a:p>
            <a:r>
              <a:rPr lang="en-US" dirty="0"/>
              <a:t>Plots - 2022</a:t>
            </a:r>
          </a:p>
        </p:txBody>
      </p:sp>
      <p:pic>
        <p:nvPicPr>
          <p:cNvPr id="8" name="Content Placeholder 7" descr="Chart, bar chart&#10;&#10;Description automatically generated">
            <a:extLst>
              <a:ext uri="{FF2B5EF4-FFF2-40B4-BE49-F238E27FC236}">
                <a16:creationId xmlns:a16="http://schemas.microsoft.com/office/drawing/2014/main" id="{85E2355D-36EF-7A7A-38EB-E34B651F65E8}"/>
              </a:ext>
            </a:extLst>
          </p:cNvPr>
          <p:cNvPicPr>
            <a:picLocks noGrp="1" noChangeAspect="1"/>
          </p:cNvPicPr>
          <p:nvPr>
            <p:ph idx="1"/>
          </p:nvPr>
        </p:nvPicPr>
        <p:blipFill>
          <a:blip r:embed="rId2"/>
          <a:stretch>
            <a:fillRect/>
          </a:stretch>
        </p:blipFill>
        <p:spPr>
          <a:xfrm>
            <a:off x="2490664" y="1919583"/>
            <a:ext cx="7132838" cy="4457682"/>
          </a:xfrm>
        </p:spPr>
      </p:pic>
      <p:sp>
        <p:nvSpPr>
          <p:cNvPr id="4" name="Date Placeholder 3">
            <a:extLst>
              <a:ext uri="{FF2B5EF4-FFF2-40B4-BE49-F238E27FC236}">
                <a16:creationId xmlns:a16="http://schemas.microsoft.com/office/drawing/2014/main" id="{934DC43A-9922-0087-8B30-411965917D6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77758C26-FBB7-7C8E-AE9A-B7B360989F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87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A22D-AA8D-D91D-8A7E-32089A69CE59}"/>
              </a:ext>
            </a:extLst>
          </p:cNvPr>
          <p:cNvSpPr>
            <a:spLocks noGrp="1"/>
          </p:cNvSpPr>
          <p:nvPr>
            <p:ph type="title"/>
          </p:nvPr>
        </p:nvSpPr>
        <p:spPr/>
        <p:txBody>
          <a:bodyPr/>
          <a:lstStyle/>
          <a:p>
            <a:r>
              <a:rPr lang="en-US" dirty="0"/>
              <a:t>Plots – 30 Days to Bill Passage</a:t>
            </a:r>
          </a:p>
        </p:txBody>
      </p:sp>
      <p:sp>
        <p:nvSpPr>
          <p:cNvPr id="4" name="Date Placeholder 3">
            <a:extLst>
              <a:ext uri="{FF2B5EF4-FFF2-40B4-BE49-F238E27FC236}">
                <a16:creationId xmlns:a16="http://schemas.microsoft.com/office/drawing/2014/main" id="{7824E6D6-7EE8-23B5-4785-D6CFA70A9F29}"/>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5D030F9C-A95C-0405-06C1-0C0B8DC1899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HR7301 Emergency Housing Protections and Relief Act&#10;">
            <a:extLst>
              <a:ext uri="{FF2B5EF4-FFF2-40B4-BE49-F238E27FC236}">
                <a16:creationId xmlns:a16="http://schemas.microsoft.com/office/drawing/2014/main" id="{14D25420-D8A1-DF98-192A-70D95AB36C47}"/>
              </a:ext>
            </a:extLst>
          </p:cNvPr>
          <p:cNvPicPr>
            <a:picLocks noChangeAspect="1"/>
          </p:cNvPicPr>
          <p:nvPr/>
        </p:nvPicPr>
        <p:blipFill>
          <a:blip r:embed="rId2"/>
          <a:stretch>
            <a:fillRect/>
          </a:stretch>
        </p:blipFill>
        <p:spPr>
          <a:xfrm>
            <a:off x="406638" y="2149515"/>
            <a:ext cx="5200948" cy="3250346"/>
          </a:xfrm>
          <a:prstGeom prst="rect">
            <a:avLst/>
          </a:prstGeom>
        </p:spPr>
      </p:pic>
      <p:pic>
        <p:nvPicPr>
          <p:cNvPr id="10" name="Picture 9" descr="Chart, bar chart&#10;&#10;Description automatically generated">
            <a:extLst>
              <a:ext uri="{FF2B5EF4-FFF2-40B4-BE49-F238E27FC236}">
                <a16:creationId xmlns:a16="http://schemas.microsoft.com/office/drawing/2014/main" id="{651B9FB9-FED8-FAAC-EA87-9EA2425AB3F3}"/>
              </a:ext>
            </a:extLst>
          </p:cNvPr>
          <p:cNvPicPr>
            <a:picLocks noChangeAspect="1"/>
          </p:cNvPicPr>
          <p:nvPr/>
        </p:nvPicPr>
        <p:blipFill>
          <a:blip r:embed="rId3"/>
          <a:stretch>
            <a:fillRect/>
          </a:stretch>
        </p:blipFill>
        <p:spPr>
          <a:xfrm>
            <a:off x="6454044" y="2149515"/>
            <a:ext cx="5212818" cy="3257762"/>
          </a:xfrm>
          <a:prstGeom prst="rect">
            <a:avLst/>
          </a:prstGeom>
        </p:spPr>
      </p:pic>
      <p:sp>
        <p:nvSpPr>
          <p:cNvPr id="11" name="TextBox 10">
            <a:extLst>
              <a:ext uri="{FF2B5EF4-FFF2-40B4-BE49-F238E27FC236}">
                <a16:creationId xmlns:a16="http://schemas.microsoft.com/office/drawing/2014/main" id="{CD507501-7688-ED48-52F8-47D5D6C39A00}"/>
              </a:ext>
            </a:extLst>
          </p:cNvPr>
          <p:cNvSpPr txBox="1"/>
          <p:nvPr/>
        </p:nvSpPr>
        <p:spPr>
          <a:xfrm>
            <a:off x="1514326" y="5629619"/>
            <a:ext cx="2985572" cy="646331"/>
          </a:xfrm>
          <a:prstGeom prst="rect">
            <a:avLst/>
          </a:prstGeom>
          <a:noFill/>
        </p:spPr>
        <p:txBody>
          <a:bodyPr wrap="square" rtlCol="0">
            <a:spAutoFit/>
          </a:bodyPr>
          <a:lstStyle/>
          <a:p>
            <a:r>
              <a:rPr lang="en-US" dirty="0"/>
              <a:t>Emergency Housing Protections and Relief Act </a:t>
            </a:r>
          </a:p>
        </p:txBody>
      </p:sp>
      <p:sp>
        <p:nvSpPr>
          <p:cNvPr id="12" name="TextBox 11">
            <a:extLst>
              <a:ext uri="{FF2B5EF4-FFF2-40B4-BE49-F238E27FC236}">
                <a16:creationId xmlns:a16="http://schemas.microsoft.com/office/drawing/2014/main" id="{D2678019-A981-FAE7-5F85-31EF68F63398}"/>
              </a:ext>
            </a:extLst>
          </p:cNvPr>
          <p:cNvSpPr txBox="1"/>
          <p:nvPr/>
        </p:nvSpPr>
        <p:spPr>
          <a:xfrm>
            <a:off x="7732921" y="5580847"/>
            <a:ext cx="2655065" cy="369332"/>
          </a:xfrm>
          <a:prstGeom prst="rect">
            <a:avLst/>
          </a:prstGeom>
          <a:noFill/>
        </p:spPr>
        <p:txBody>
          <a:bodyPr wrap="square" rtlCol="0">
            <a:spAutoFit/>
          </a:bodyPr>
          <a:lstStyle/>
          <a:p>
            <a:r>
              <a:rPr lang="en-US" dirty="0"/>
              <a:t>Build Back Better Act</a:t>
            </a:r>
          </a:p>
        </p:txBody>
      </p:sp>
    </p:spTree>
    <p:extLst>
      <p:ext uri="{BB962C8B-B14F-4D97-AF65-F5344CB8AC3E}">
        <p14:creationId xmlns:p14="http://schemas.microsoft.com/office/powerpoint/2010/main" val="153313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B03F-33BA-17F6-1CDE-BEE1BECB41DA}"/>
              </a:ext>
            </a:extLst>
          </p:cNvPr>
          <p:cNvSpPr>
            <a:spLocks noGrp="1"/>
          </p:cNvSpPr>
          <p:nvPr>
            <p:ph type="title"/>
          </p:nvPr>
        </p:nvSpPr>
        <p:spPr/>
        <p:txBody>
          <a:bodyPr/>
          <a:lstStyle/>
          <a:p>
            <a:r>
              <a:rPr lang="en-US" dirty="0"/>
              <a:t>Analysis / Path Forward</a:t>
            </a:r>
          </a:p>
        </p:txBody>
      </p:sp>
      <p:sp>
        <p:nvSpPr>
          <p:cNvPr id="3" name="Content Placeholder 2">
            <a:extLst>
              <a:ext uri="{FF2B5EF4-FFF2-40B4-BE49-F238E27FC236}">
                <a16:creationId xmlns:a16="http://schemas.microsoft.com/office/drawing/2014/main" id="{25D29FD5-43B0-3BD5-8842-CFC51AE13A0C}"/>
              </a:ext>
            </a:extLst>
          </p:cNvPr>
          <p:cNvSpPr>
            <a:spLocks noGrp="1"/>
          </p:cNvSpPr>
          <p:nvPr>
            <p:ph idx="1"/>
          </p:nvPr>
        </p:nvSpPr>
        <p:spPr>
          <a:xfrm>
            <a:off x="1167493" y="2087561"/>
            <a:ext cx="9779182" cy="4268789"/>
          </a:xfrm>
        </p:spPr>
        <p:txBody>
          <a:bodyPr/>
          <a:lstStyle/>
          <a:p>
            <a:pPr marL="457200" indent="-457200">
              <a:buFont typeface="Arial" panose="020B0604020202020204" pitchFamily="34" charset="0"/>
              <a:buChar char="•"/>
            </a:pPr>
            <a:r>
              <a:rPr lang="en-US" dirty="0"/>
              <a:t>Breakdown by amount category</a:t>
            </a:r>
          </a:p>
          <a:p>
            <a:pPr marL="914400" lvl="1" indent="-457200">
              <a:buFont typeface="Arial" panose="020B0604020202020204" pitchFamily="34" charset="0"/>
              <a:buChar char="•"/>
            </a:pPr>
            <a:r>
              <a:rPr lang="en-US" dirty="0"/>
              <a:t>&lt;= $15,000 Cat 1</a:t>
            </a:r>
          </a:p>
          <a:p>
            <a:pPr marL="914400" lvl="1" indent="-457200">
              <a:buFont typeface="Arial" panose="020B0604020202020204" pitchFamily="34" charset="0"/>
              <a:buChar char="•"/>
            </a:pPr>
            <a:r>
              <a:rPr lang="en-US" dirty="0"/>
              <a:t>&gt; $15,000  &lt;= $50,000 Cat 2</a:t>
            </a:r>
          </a:p>
          <a:p>
            <a:pPr marL="914400" lvl="1" indent="-457200">
              <a:buFont typeface="Arial" panose="020B0604020202020204" pitchFamily="34" charset="0"/>
              <a:buChar char="•"/>
            </a:pPr>
            <a:r>
              <a:rPr lang="en-US" dirty="0"/>
              <a:t>&gt; %50,000  &lt;= $100,000 Cat 3</a:t>
            </a:r>
          </a:p>
          <a:p>
            <a:pPr marL="914400" lvl="1" indent="-457200">
              <a:buFont typeface="Arial" panose="020B0604020202020204" pitchFamily="34" charset="0"/>
              <a:buChar char="•"/>
            </a:pPr>
            <a:r>
              <a:rPr lang="en-US" dirty="0"/>
              <a:t>&gt; $100,000 Cat 4</a:t>
            </a:r>
          </a:p>
          <a:p>
            <a:pPr marL="457200" indent="-457200">
              <a:buFont typeface="Arial" panose="020B0604020202020204" pitchFamily="34" charset="0"/>
              <a:buChar char="•"/>
            </a:pPr>
            <a:r>
              <a:rPr lang="en-US" dirty="0"/>
              <a:t>Look at individual tickers</a:t>
            </a:r>
          </a:p>
          <a:p>
            <a:pPr marL="914400" lvl="1" indent="-457200">
              <a:buFont typeface="Arial" panose="020B0604020202020204" pitchFamily="34" charset="0"/>
              <a:buChar char="•"/>
            </a:pPr>
            <a:r>
              <a:rPr lang="en-US" dirty="0"/>
              <a:t>Categories – build “funds”</a:t>
            </a:r>
          </a:p>
          <a:p>
            <a:pPr marL="1371600" lvl="2" indent="-457200">
              <a:buFont typeface="Arial" panose="020B0604020202020204" pitchFamily="34" charset="0"/>
              <a:buChar char="•"/>
            </a:pPr>
            <a:r>
              <a:rPr lang="en-US" dirty="0"/>
              <a:t>See if trends in funds match up with categories / description of what is in the bills that pass the house</a:t>
            </a:r>
          </a:p>
          <a:p>
            <a:pPr marL="457200" indent="-457200">
              <a:buFont typeface="Arial" panose="020B0604020202020204" pitchFamily="34" charset="0"/>
              <a:buChar char="•"/>
            </a:pPr>
            <a:r>
              <a:rPr lang="en-US" dirty="0"/>
              <a:t>Functions </a:t>
            </a:r>
          </a:p>
          <a:p>
            <a:pPr marL="1371600" lvl="2"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F64EC32C-B785-9C29-2129-6662032C56C1}"/>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727A37B-21DE-52C1-BAE3-E54D1EEC836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7567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05A4-D5E3-DA2C-D38B-1E37E2CC198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BE2236-20B3-636C-499A-A3E2A953D974}"/>
              </a:ext>
            </a:extLst>
          </p:cNvPr>
          <p:cNvSpPr>
            <a:spLocks noGrp="1"/>
          </p:cNvSpPr>
          <p:nvPr>
            <p:ph idx="1"/>
          </p:nvPr>
        </p:nvSpPr>
        <p:spPr/>
        <p:txBody>
          <a:bodyPr/>
          <a:lstStyle/>
          <a:p>
            <a:pPr marL="457200" indent="-457200">
              <a:buFont typeface="Arial" panose="020B0604020202020204" pitchFamily="34" charset="0"/>
              <a:buChar char="•"/>
            </a:pPr>
            <a:r>
              <a:rPr lang="en-US" dirty="0"/>
              <a:t>Overlap of Bill Passage</a:t>
            </a:r>
          </a:p>
          <a:p>
            <a:pPr marL="457200" indent="-457200">
              <a:buFont typeface="Arial" panose="020B0604020202020204" pitchFamily="34" charset="0"/>
              <a:buChar char="•"/>
            </a:pPr>
            <a:r>
              <a:rPr lang="en-US" dirty="0"/>
              <a:t>Incorporation of “Suspend the Rules and Pass” and other vote questions</a:t>
            </a:r>
          </a:p>
          <a:p>
            <a:pPr marL="457200" indent="-457200">
              <a:buFont typeface="Arial" panose="020B0604020202020204" pitchFamily="34" charset="0"/>
              <a:buChar char="•"/>
            </a:pPr>
            <a:r>
              <a:rPr lang="en-US" dirty="0"/>
              <a:t>Total Value of trades are unknown</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EE88EF-212B-3466-B2EB-C9A795D19A1D}"/>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48C5484-ADA5-B44B-AE47-E077124D8A1B}"/>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8330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C4-3A2D-85F4-3A59-A526C832BD9A}"/>
              </a:ext>
            </a:extLst>
          </p:cNvPr>
          <p:cNvSpPr>
            <a:spLocks noGrp="1"/>
          </p:cNvSpPr>
          <p:nvPr>
            <p:ph type="title"/>
          </p:nvPr>
        </p:nvSpPr>
        <p:spPr>
          <a:xfrm>
            <a:off x="1167492" y="2518275"/>
            <a:ext cx="9779183" cy="1325563"/>
          </a:xfrm>
        </p:spPr>
        <p:txBody>
          <a:bodyPr/>
          <a:lstStyle/>
          <a:p>
            <a:pPr algn="ctr"/>
            <a:r>
              <a:rPr lang="en-US" dirty="0"/>
              <a:t>Conclusion</a:t>
            </a:r>
          </a:p>
        </p:txBody>
      </p:sp>
      <p:sp>
        <p:nvSpPr>
          <p:cNvPr id="4" name="Date Placeholder 3">
            <a:extLst>
              <a:ext uri="{FF2B5EF4-FFF2-40B4-BE49-F238E27FC236}">
                <a16:creationId xmlns:a16="http://schemas.microsoft.com/office/drawing/2014/main" id="{66BC1975-7A7A-C648-D7DE-A958766ACD87}"/>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A68665C5-9207-7200-0667-1AEA88A9894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2801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4C9E-6F83-1C05-AA4D-907ECC49DE9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15C39B1A-E993-A9CC-254F-485521705A9C}"/>
              </a:ext>
            </a:extLst>
          </p:cNvPr>
          <p:cNvSpPr>
            <a:spLocks noGrp="1"/>
          </p:cNvSpPr>
          <p:nvPr>
            <p:ph idx="1"/>
          </p:nvPr>
        </p:nvSpPr>
        <p:spPr/>
        <p:txBody>
          <a:bodyPr/>
          <a:lstStyle/>
          <a:p>
            <a:r>
              <a:rPr lang="en-US" sz="1400" dirty="0">
                <a:effectLst/>
              </a:rPr>
              <a:t>C. Eggers, Andrew, and Jens </a:t>
            </a:r>
            <a:r>
              <a:rPr lang="en-US" sz="1400" dirty="0" err="1">
                <a:effectLst/>
              </a:rPr>
              <a:t>Hainmueller</a:t>
            </a:r>
            <a:r>
              <a:rPr lang="en-US" sz="1400" dirty="0">
                <a:effectLst/>
              </a:rPr>
              <a:t>. “Capitol Losses: The Mediocre Performance of Congressional Stock Portfolios.” </a:t>
            </a:r>
            <a:r>
              <a:rPr lang="en-US" sz="1400" i="1" dirty="0">
                <a:effectLst/>
              </a:rPr>
              <a:t>The Journal of Politics</a:t>
            </a:r>
            <a:r>
              <a:rPr lang="en-US" sz="1400" dirty="0">
                <a:effectLst/>
              </a:rPr>
              <a:t> 75, no. 2 (April 2013): 535–51. </a:t>
            </a:r>
            <a:r>
              <a:rPr lang="en-US" sz="1400" dirty="0">
                <a:effectLst/>
                <a:hlinkClick r:id="rId2"/>
              </a:rPr>
              <a:t>https://doi.org/10.1017/S0022381613000194</a:t>
            </a:r>
            <a:r>
              <a:rPr lang="en-US" sz="1400" dirty="0">
                <a:effectLst/>
              </a:rPr>
              <a:t>.</a:t>
            </a:r>
          </a:p>
          <a:p>
            <a:r>
              <a:rPr lang="en-US" sz="1400" dirty="0" err="1">
                <a:effectLst/>
              </a:rPr>
              <a:t>FinePrint</a:t>
            </a:r>
            <a:r>
              <a:rPr lang="en-US" sz="1400" dirty="0">
                <a:effectLst/>
              </a:rPr>
              <a:t>. “Deep Dive: Pelosi’s Stocks and Options 2019-2021.” </a:t>
            </a:r>
            <a:r>
              <a:rPr lang="en-US" sz="1400" dirty="0" err="1">
                <a:effectLst/>
              </a:rPr>
              <a:t>FinePrint</a:t>
            </a:r>
            <a:r>
              <a:rPr lang="en-US" sz="1400" dirty="0">
                <a:effectLst/>
              </a:rPr>
              <a:t>, October 6, 2021. </a:t>
            </a:r>
            <a:r>
              <a:rPr lang="en-US" sz="1400" dirty="0">
                <a:effectLst/>
                <a:hlinkClick r:id="rId3"/>
              </a:rPr>
              <a:t>https://www.fineprintdata.com/post/pelosistocks</a:t>
            </a:r>
            <a:r>
              <a:rPr lang="en-US" sz="1400" dirty="0">
                <a:effectLst/>
              </a:rPr>
              <a:t>.</a:t>
            </a:r>
          </a:p>
          <a:p>
            <a:r>
              <a:rPr lang="en-US" sz="1400" dirty="0" err="1">
                <a:effectLst/>
              </a:rPr>
              <a:t>Karadas</a:t>
            </a:r>
            <a:r>
              <a:rPr lang="en-US" sz="1400" dirty="0">
                <a:effectLst/>
              </a:rPr>
              <a:t>, Serkan, Minh Tam Tammy </a:t>
            </a:r>
            <a:r>
              <a:rPr lang="en-US" sz="1400" dirty="0" err="1">
                <a:effectLst/>
              </a:rPr>
              <a:t>Schlosky</a:t>
            </a:r>
            <a:r>
              <a:rPr lang="en-US" sz="1400" dirty="0">
                <a:effectLst/>
              </a:rPr>
              <a:t>, and Joshua C. Hall. “Aggregate Congressional Trading and Stock Market Returns.” </a:t>
            </a:r>
            <a:r>
              <a:rPr lang="en-US" sz="1400" i="1" dirty="0">
                <a:effectLst/>
              </a:rPr>
              <a:t>Journal of Financial Economic Policy</a:t>
            </a:r>
            <a:r>
              <a:rPr lang="en-US" sz="1400" dirty="0">
                <a:effectLst/>
              </a:rPr>
              <a:t> 14, no. 2 (January 1, 2021): 172–86. </a:t>
            </a:r>
            <a:r>
              <a:rPr lang="en-US" sz="1400" dirty="0">
                <a:effectLst/>
                <a:hlinkClick r:id="rId4"/>
              </a:rPr>
              <a:t>https://doi.org/10.1108/JFEP-02-2021-0035</a:t>
            </a:r>
            <a:r>
              <a:rPr lang="en-US" sz="1400" dirty="0">
                <a:effectLst/>
              </a:rPr>
              <a:t>.</a:t>
            </a:r>
          </a:p>
          <a:p>
            <a:r>
              <a:rPr lang="en-US" sz="1400" dirty="0">
                <a:effectLst/>
              </a:rPr>
              <a:t>“Office of the Clerk, U.S. House of Representatives - Public Disclosure.” Accessed October 18, 2022. </a:t>
            </a:r>
            <a:r>
              <a:rPr lang="en-US" sz="1400" dirty="0">
                <a:effectLst/>
                <a:hlinkClick r:id="rId5"/>
              </a:rPr>
              <a:t>https://disclosures-clerk.house.gov/</a:t>
            </a:r>
            <a:r>
              <a:rPr lang="en-US" sz="1400" dirty="0">
                <a:effectLst/>
              </a:rPr>
              <a:t>.</a:t>
            </a:r>
          </a:p>
          <a:p>
            <a:r>
              <a:rPr lang="en-US" sz="1400" dirty="0" err="1">
                <a:effectLst/>
              </a:rPr>
              <a:t>Schieberl</a:t>
            </a:r>
            <a:r>
              <a:rPr lang="en-US" sz="1400" dirty="0">
                <a:effectLst/>
              </a:rPr>
              <a:t>, Jeffrey, and Marshall </a:t>
            </a:r>
            <a:r>
              <a:rPr lang="en-US" sz="1400" dirty="0" err="1">
                <a:effectLst/>
              </a:rPr>
              <a:t>Nickles</a:t>
            </a:r>
            <a:r>
              <a:rPr lang="en-US" sz="1400" dirty="0">
                <a:effectLst/>
              </a:rPr>
              <a:t>. “Congressional Insider Trading: Is It Legal?” </a:t>
            </a:r>
            <a:r>
              <a:rPr lang="en-US" sz="1400" i="1" dirty="0">
                <a:effectLst/>
              </a:rPr>
              <a:t>Journal of Business Case Studies (JBCS)</a:t>
            </a:r>
            <a:r>
              <a:rPr lang="en-US" sz="1400" dirty="0">
                <a:effectLst/>
              </a:rPr>
              <a:t> 9, no. 3 (April 26, 2013): 221–26. </a:t>
            </a:r>
            <a:r>
              <a:rPr lang="en-US" sz="1400" dirty="0">
                <a:effectLst/>
                <a:hlinkClick r:id="rId6"/>
              </a:rPr>
              <a:t>https://doi.org/10.19030/jbcs.v9i3.7798</a:t>
            </a:r>
            <a:r>
              <a:rPr lang="en-US" sz="1400" dirty="0">
                <a:effectLst/>
              </a:rPr>
              <a:t>.</a:t>
            </a:r>
          </a:p>
          <a:p>
            <a:r>
              <a:rPr lang="en-US" sz="1400" dirty="0" err="1">
                <a:effectLst/>
              </a:rPr>
              <a:t>Schulp</a:t>
            </a:r>
            <a:r>
              <a:rPr lang="en-US" sz="1400" dirty="0">
                <a:effectLst/>
              </a:rPr>
              <a:t>, Jennifer J., and Caleb O. Brown. “Will Banning Congressional Stock Trading Achieve Anything?,” September 27, 2022. </a:t>
            </a:r>
            <a:r>
              <a:rPr lang="en-US" sz="1400" dirty="0">
                <a:effectLst/>
                <a:hlinkClick r:id="rId7"/>
              </a:rPr>
              <a:t>https://policycommons.net/artifacts/2680360/will-banning-congressional-stock-trading-achieve-anything/3703736/</a:t>
            </a:r>
            <a:r>
              <a:rPr lang="en-US" sz="1400" dirty="0">
                <a:effectLst/>
              </a:rPr>
              <a:t>.</a:t>
            </a:r>
          </a:p>
          <a:p>
            <a:r>
              <a:rPr lang="en-US" sz="1400" dirty="0">
                <a:effectLst/>
              </a:rPr>
              <a:t>“</a:t>
            </a:r>
            <a:r>
              <a:rPr lang="en-US" sz="1400" dirty="0" err="1">
                <a:effectLst/>
              </a:rPr>
              <a:t>Voteview</a:t>
            </a:r>
            <a:r>
              <a:rPr lang="en-US" sz="1400" dirty="0">
                <a:effectLst/>
              </a:rPr>
              <a:t> | Data.” Accessed December 7, 2022. </a:t>
            </a:r>
            <a:r>
              <a:rPr lang="en-US" sz="1400" dirty="0">
                <a:effectLst/>
                <a:hlinkClick r:id="rId8"/>
              </a:rPr>
              <a:t>https://voteview.com/data</a:t>
            </a:r>
            <a:r>
              <a:rPr lang="en-US" sz="1400" dirty="0">
                <a:effectLst/>
              </a:rPr>
              <a:t>.</a:t>
            </a:r>
          </a:p>
          <a:p>
            <a:endParaRPr lang="en-US" dirty="0">
              <a:effectLst/>
            </a:endParaRPr>
          </a:p>
          <a:p>
            <a:endParaRPr lang="en-US" dirty="0"/>
          </a:p>
        </p:txBody>
      </p:sp>
      <p:sp>
        <p:nvSpPr>
          <p:cNvPr id="4" name="Date Placeholder 3">
            <a:extLst>
              <a:ext uri="{FF2B5EF4-FFF2-40B4-BE49-F238E27FC236}">
                <a16:creationId xmlns:a16="http://schemas.microsoft.com/office/drawing/2014/main" id="{63BC24D8-CE2D-5C99-DFE3-211E91FDCD7C}"/>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6CB185DB-1603-BE02-29AA-0BB43B11814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28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0" i="0" dirty="0">
                <a:effectLst/>
                <a:latin typeface="Montserrat" panose="00000500000000000000" pitchFamily="2" charset="0"/>
              </a:rPr>
              <a:t>“Speaker of the House Nancy Pelosi and venture capitalist husband Paul Pelosi beat the stock market by 5 percent in 2019 and by 14% in 2020. Based on the stocks purchased and disclosed from 2019 through Q4 2021, </a:t>
            </a:r>
            <a:r>
              <a:rPr lang="en-US" b="1" i="0" u="sng" dirty="0">
                <a:effectLst/>
                <a:latin typeface="Montserrat" panose="00000500000000000000" pitchFamily="2" charset="0"/>
              </a:rPr>
              <a:t>her portfolio grew 96% over that time, gaining $62 million in value. </a:t>
            </a:r>
            <a:r>
              <a:rPr lang="en-US" b="0" i="0" dirty="0">
                <a:effectLst/>
                <a:latin typeface="Montserrat" panose="00000500000000000000" pitchFamily="2" charset="0"/>
              </a:rPr>
              <a:t>And that’s not including the $2.8 million made from options trading.”</a:t>
            </a:r>
          </a:p>
          <a:p>
            <a:r>
              <a:rPr lang="en-US" dirty="0">
                <a:latin typeface="Montserrat" panose="00000500000000000000" pitchFamily="2" charset="0"/>
              </a:rPr>
              <a:t>-Emilee Klein &amp; Tiffany Zheng (07JAN22, fineprintdata.com)</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600" b="0" i="0" dirty="0">
                <a:effectLst/>
                <a:latin typeface="Helvetica Neue"/>
              </a:rPr>
              <a:t>“Senate Intelligence Committee Chairman Richard Burr (R-N.C.), for example, co-authored an op-ed on February 7, 2020 in which he publicly reassured the American people that “the United States today is better prepared than ever before to face emerging public health threats, like the coronavirus.” At a private luncheon around that same time, however, Senator Burr warned attendees that the coronavirus “is much more aggressive in transmission than anything that we have seen in recent history . . . . It is probably more akin to the 1918 pandemic.”  Acting on the beliefs expressed privately, </a:t>
            </a:r>
            <a:r>
              <a:rPr lang="en-US" sz="1600" b="1" i="0" u="sng" dirty="0">
                <a:effectLst/>
                <a:latin typeface="Helvetica Neue"/>
              </a:rPr>
              <a:t>the Senator picked up between $628,000 and $1.72 million in cash by dumping a large share of his personal holdings on February 13, the week before financial markets began to tank in response to worsening news about the spread of COVID-19.</a:t>
            </a:r>
            <a:r>
              <a:rPr lang="en-US" sz="1600" b="0" i="0" dirty="0">
                <a:effectLst/>
                <a:latin typeface="Helvetica Neue"/>
              </a:rPr>
              <a:t>”</a:t>
            </a:r>
            <a:endParaRPr lang="en-US" sz="1600" b="0" i="0" u="none" strike="noStrike" dirty="0">
              <a:effectLst/>
              <a:latin typeface="Helvetica Neue"/>
            </a:endParaRPr>
          </a:p>
          <a:p>
            <a:r>
              <a:rPr lang="en-US" sz="1600" dirty="0">
                <a:latin typeface="Montserrat" panose="00000500000000000000" pitchFamily="2" charset="0"/>
              </a:rPr>
              <a:t>-Jacob Winton, (Wake Forest Law Review 21APR21)</a:t>
            </a:r>
            <a:endParaRPr lang="en-US" sz="16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031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Research Question</a:t>
            </a:r>
          </a:p>
          <a:p>
            <a:r>
              <a:rPr lang="en-US" dirty="0"/>
              <a:t>Data / Methods</a:t>
            </a:r>
          </a:p>
          <a:p>
            <a:r>
              <a:rPr lang="en-US" dirty="0"/>
              <a:t>Plots</a:t>
            </a:r>
          </a:p>
          <a:p>
            <a:r>
              <a:rPr lang="en-US" dirty="0"/>
              <a:t>Analysis / Path Forward</a:t>
            </a:r>
          </a:p>
          <a:p>
            <a:r>
              <a:rPr lang="en-US" dirty="0"/>
              <a:t>Challenges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Research Question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20000"/>
          </a:bodyPr>
          <a:lstStyle/>
          <a:p>
            <a:r>
              <a:rPr lang="en-US" dirty="0"/>
              <a:t>What is the relationship between stock trading / portfolio performance in the House of Representatives leading up to Bill Passage Votes?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511FB8E1-C934-4EC6-ABB9-DC0926BC30B1}"/>
              </a:ext>
            </a:extLst>
          </p:cNvPr>
          <p:cNvSpPr>
            <a:spLocks noGrp="1"/>
          </p:cNvSpPr>
          <p:nvPr>
            <p:ph idx="1"/>
          </p:nvPr>
        </p:nvSpPr>
        <p:spPr>
          <a:xfrm>
            <a:off x="1202955" y="1745592"/>
            <a:ext cx="9779182" cy="3366815"/>
          </a:xfrm>
        </p:spPr>
        <p:txBody>
          <a:bodyPr/>
          <a:lstStyle/>
          <a:p>
            <a:pPr marL="457200" indent="-457200">
              <a:buFont typeface="Arial" panose="020B0604020202020204" pitchFamily="34" charset="0"/>
              <a:buChar char="•"/>
            </a:pPr>
            <a:r>
              <a:rPr lang="en-US" dirty="0"/>
              <a:t>Stock Data</a:t>
            </a:r>
          </a:p>
          <a:p>
            <a:pPr marL="914400" lvl="1" indent="-457200">
              <a:buFont typeface="Arial" panose="020B0604020202020204" pitchFamily="34" charset="0"/>
              <a:buChar char="•"/>
            </a:pPr>
            <a:r>
              <a:rPr lang="en-US" dirty="0"/>
              <a:t>Congressional Representatives are required by law to register their stock trades, both owned individually and jointly</a:t>
            </a:r>
          </a:p>
          <a:p>
            <a:pPr marL="914400" lvl="1" indent="-457200">
              <a:buFont typeface="Arial" panose="020B0604020202020204" pitchFamily="34" charset="0"/>
              <a:buChar char="•"/>
            </a:pPr>
            <a:r>
              <a:rPr lang="en-US" dirty="0"/>
              <a:t>This data is tracked and can be found </a:t>
            </a:r>
            <a:r>
              <a:rPr lang="en-US" dirty="0">
                <a:hlinkClick r:id="rId2"/>
              </a:rPr>
              <a:t>here</a:t>
            </a:r>
            <a:r>
              <a:rPr lang="en-US" dirty="0"/>
              <a:t>.</a:t>
            </a:r>
          </a:p>
          <a:p>
            <a:pPr marL="914400" lvl="1" indent="-457200">
              <a:buFont typeface="Arial" panose="020B0604020202020204" pitchFamily="34" charset="0"/>
              <a:buChar char="•"/>
            </a:pPr>
            <a:r>
              <a:rPr lang="en-US" dirty="0"/>
              <a:t>15929 x 12 cleaned to 14588 x 7</a:t>
            </a:r>
          </a:p>
          <a:p>
            <a:pPr marL="457200" indent="-457200">
              <a:buFont typeface="Arial" panose="020B0604020202020204" pitchFamily="34" charset="0"/>
              <a:buChar char="•"/>
            </a:pPr>
            <a:r>
              <a:rPr lang="en-US" dirty="0"/>
              <a:t>Voting Data</a:t>
            </a:r>
          </a:p>
          <a:p>
            <a:pPr marL="914400" lvl="1" indent="-457200">
              <a:buFont typeface="Arial" panose="020B0604020202020204" pitchFamily="34" charset="0"/>
              <a:buChar char="•"/>
            </a:pPr>
            <a:r>
              <a:rPr lang="en-US" dirty="0"/>
              <a:t>All voting data for the house of Representatives can be found </a:t>
            </a:r>
            <a:r>
              <a:rPr lang="en-US" dirty="0">
                <a:hlinkClick r:id="rId3"/>
              </a:rPr>
              <a:t>here</a:t>
            </a:r>
            <a:endParaRPr lang="en-US" dirty="0"/>
          </a:p>
          <a:p>
            <a:pPr marL="914400" lvl="1" indent="-457200">
              <a:buFont typeface="Arial" panose="020B0604020202020204" pitchFamily="34" charset="0"/>
              <a:buChar char="•"/>
            </a:pPr>
            <a:r>
              <a:rPr lang="en-US" dirty="0"/>
              <a:t>Interested in “On Passage” votes only</a:t>
            </a:r>
          </a:p>
          <a:p>
            <a:pPr marL="914400" lvl="1" indent="-457200">
              <a:buFont typeface="Arial" panose="020B0604020202020204" pitchFamily="34" charset="0"/>
              <a:buChar char="•"/>
            </a:pPr>
            <a:r>
              <a:rPr lang="en-US" dirty="0"/>
              <a:t>Voting records go back to 1789</a:t>
            </a:r>
          </a:p>
          <a:p>
            <a:pPr marL="914400" lvl="1" indent="-457200">
              <a:buFont typeface="Arial" panose="020B0604020202020204" pitchFamily="34" charset="0"/>
              <a:buChar char="•"/>
            </a:pPr>
            <a:r>
              <a:rPr lang="en-US" dirty="0"/>
              <a:t>57879 x 18 cleaned to 275 x 5</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Content Placeholder 5" descr="Text&#10;&#10;Description automatically generated">
            <a:extLst>
              <a:ext uri="{FF2B5EF4-FFF2-40B4-BE49-F238E27FC236}">
                <a16:creationId xmlns:a16="http://schemas.microsoft.com/office/drawing/2014/main" id="{5F1A8137-32D1-DC2A-54FA-6AC43C763B23}"/>
              </a:ext>
            </a:extLst>
          </p:cNvPr>
          <p:cNvPicPr>
            <a:picLocks noGrp="1" noChangeAspect="1"/>
          </p:cNvPicPr>
          <p:nvPr>
            <p:ph idx="1"/>
          </p:nvPr>
        </p:nvPicPr>
        <p:blipFill>
          <a:blip r:embed="rId2"/>
          <a:stretch>
            <a:fillRect/>
          </a:stretch>
        </p:blipFill>
        <p:spPr>
          <a:xfrm>
            <a:off x="6434253" y="1804273"/>
            <a:ext cx="4832517" cy="3755346"/>
          </a:xfrm>
        </p:spPr>
      </p:pic>
      <p:pic>
        <p:nvPicPr>
          <p:cNvPr id="10" name="Picture 9" descr="A screenshot of a computer&#10;&#10;Description automatically generated with medium confidence">
            <a:extLst>
              <a:ext uri="{FF2B5EF4-FFF2-40B4-BE49-F238E27FC236}">
                <a16:creationId xmlns:a16="http://schemas.microsoft.com/office/drawing/2014/main" id="{A338C4B8-7457-AF1D-0F68-02D47CBE011D}"/>
              </a:ext>
            </a:extLst>
          </p:cNvPr>
          <p:cNvPicPr>
            <a:picLocks noChangeAspect="1"/>
          </p:cNvPicPr>
          <p:nvPr/>
        </p:nvPicPr>
        <p:blipFill>
          <a:blip r:embed="rId3"/>
          <a:stretch>
            <a:fillRect/>
          </a:stretch>
        </p:blipFill>
        <p:spPr>
          <a:xfrm>
            <a:off x="471934" y="1804272"/>
            <a:ext cx="4985052" cy="3249456"/>
          </a:xfrm>
          <a:prstGeom prst="rect">
            <a:avLst/>
          </a:prstGeom>
        </p:spPr>
      </p:pic>
    </p:spTree>
    <p:extLst>
      <p:ext uri="{BB962C8B-B14F-4D97-AF65-F5344CB8AC3E}">
        <p14:creationId xmlns:p14="http://schemas.microsoft.com/office/powerpoint/2010/main" val="27502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DC4-4897-F9D8-C7F8-B43212CCEFD2}"/>
              </a:ext>
            </a:extLst>
          </p:cNvPr>
          <p:cNvSpPr>
            <a:spLocks noGrp="1"/>
          </p:cNvSpPr>
          <p:nvPr>
            <p:ph type="title"/>
          </p:nvPr>
        </p:nvSpPr>
        <p:spPr/>
        <p:txBody>
          <a:bodyPr/>
          <a:lstStyle/>
          <a:p>
            <a:r>
              <a:rPr lang="en-US" dirty="0"/>
              <a:t>Data / Methods</a:t>
            </a:r>
          </a:p>
        </p:txBody>
      </p:sp>
      <p:sp>
        <p:nvSpPr>
          <p:cNvPr id="3" name="Content Placeholder 2">
            <a:extLst>
              <a:ext uri="{FF2B5EF4-FFF2-40B4-BE49-F238E27FC236}">
                <a16:creationId xmlns:a16="http://schemas.microsoft.com/office/drawing/2014/main" id="{30CF0BBC-FC68-D8D1-74A2-17316658342D}"/>
              </a:ext>
            </a:extLst>
          </p:cNvPr>
          <p:cNvSpPr>
            <a:spLocks noGrp="1"/>
          </p:cNvSpPr>
          <p:nvPr>
            <p:ph idx="1"/>
          </p:nvPr>
        </p:nvSpPr>
        <p:spPr/>
        <p:txBody>
          <a:bodyPr/>
          <a:lstStyle/>
          <a:p>
            <a:pPr marL="457200" indent="-457200">
              <a:buFont typeface="Arial" panose="020B0604020202020204" pitchFamily="34" charset="0"/>
              <a:buChar char="•"/>
            </a:pPr>
            <a:r>
              <a:rPr lang="en-US" dirty="0"/>
              <a:t>ID Trading Volume by Day Statistics</a:t>
            </a:r>
          </a:p>
          <a:p>
            <a:pPr marL="914400" lvl="1" indent="-457200">
              <a:buFont typeface="Arial" panose="020B0604020202020204" pitchFamily="34" charset="0"/>
              <a:buChar char="•"/>
            </a:pPr>
            <a:r>
              <a:rPr lang="en-US" dirty="0">
                <a:highlight>
                  <a:srgbClr val="FFFF00"/>
                </a:highlight>
              </a:rPr>
              <a:t>Mean = 15.89</a:t>
            </a:r>
          </a:p>
          <a:p>
            <a:pPr marL="914400" lvl="1" indent="-457200">
              <a:buFont typeface="Arial" panose="020B0604020202020204" pitchFamily="34" charset="0"/>
              <a:buChar char="•"/>
            </a:pPr>
            <a:r>
              <a:rPr lang="en-US" dirty="0"/>
              <a:t>Median = 11</a:t>
            </a:r>
          </a:p>
          <a:p>
            <a:pPr marL="457200" indent="-457200">
              <a:buFont typeface="Arial" panose="020B0604020202020204" pitchFamily="34" charset="0"/>
              <a:buChar char="•"/>
            </a:pPr>
            <a:r>
              <a:rPr lang="en-US" dirty="0"/>
              <a:t>ID Days where trading volume is above average</a:t>
            </a:r>
          </a:p>
        </p:txBody>
      </p:sp>
      <p:sp>
        <p:nvSpPr>
          <p:cNvPr id="4" name="Date Placeholder 3">
            <a:extLst>
              <a:ext uri="{FF2B5EF4-FFF2-40B4-BE49-F238E27FC236}">
                <a16:creationId xmlns:a16="http://schemas.microsoft.com/office/drawing/2014/main" id="{6F4AE9CD-A0B4-4149-194F-0E3BFD24DF2F}"/>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12E0FE95-B74A-B105-FACE-30031D30E83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4024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FB-5C8D-AAE3-0501-8F93E9E0949D}"/>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E35468ED-99EE-F4DE-0BDA-B0DF46844774}"/>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9A9B0BA3-23FE-BB41-0B9C-DD6D788082D8}"/>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descr="A picture containing text, stationary&#10;&#10;Description automatically generated">
            <a:extLst>
              <a:ext uri="{FF2B5EF4-FFF2-40B4-BE49-F238E27FC236}">
                <a16:creationId xmlns:a16="http://schemas.microsoft.com/office/drawing/2014/main" id="{849347C2-5736-1256-91C1-98AC59AF4B41}"/>
              </a:ext>
            </a:extLst>
          </p:cNvPr>
          <p:cNvPicPr>
            <a:picLocks noChangeAspect="1"/>
          </p:cNvPicPr>
          <p:nvPr/>
        </p:nvPicPr>
        <p:blipFill>
          <a:blip r:embed="rId2"/>
          <a:stretch>
            <a:fillRect/>
          </a:stretch>
        </p:blipFill>
        <p:spPr>
          <a:xfrm>
            <a:off x="2446059" y="1774740"/>
            <a:ext cx="7222048" cy="4513432"/>
          </a:xfrm>
          <a:prstGeom prst="rect">
            <a:avLst/>
          </a:prstGeom>
        </p:spPr>
      </p:pic>
    </p:spTree>
    <p:extLst>
      <p:ext uri="{BB962C8B-B14F-4D97-AF65-F5344CB8AC3E}">
        <p14:creationId xmlns:p14="http://schemas.microsoft.com/office/powerpoint/2010/main" val="234400624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{D4056655-5936-42BD-A73C-D78A370F725A}tf45331398_win32</Template>
  <TotalTime>350</TotalTime>
  <Words>823</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Montserrat</vt:lpstr>
      <vt:lpstr>Tenorite</vt:lpstr>
      <vt:lpstr>Office Theme</vt:lpstr>
      <vt:lpstr>Congressional Stock Trading Trends in the House of Representatives</vt:lpstr>
      <vt:lpstr>Introduction</vt:lpstr>
      <vt:lpstr>PowerPoint Presentation</vt:lpstr>
      <vt:lpstr>Agenda</vt:lpstr>
      <vt:lpstr>Research Question</vt:lpstr>
      <vt:lpstr>Data / Methods</vt:lpstr>
      <vt:lpstr>Data / Methods</vt:lpstr>
      <vt:lpstr>Data / Methods</vt:lpstr>
      <vt:lpstr>Plots</vt:lpstr>
      <vt:lpstr>Plots - 2019</vt:lpstr>
      <vt:lpstr>Plots - 2020</vt:lpstr>
      <vt:lpstr>Plots - 2021</vt:lpstr>
      <vt:lpstr>Plots - 2022</vt:lpstr>
      <vt:lpstr>Plots – 30 Days to Bill Passage</vt:lpstr>
      <vt:lpstr>Analysis / Path Forward</vt:lpstr>
      <vt:lpstr>Challenges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Stock Trading Trends in the House of Representatives</dc:title>
  <dc:creator>Connor Cabrey</dc:creator>
  <cp:lastModifiedBy>Connor Cabrey</cp:lastModifiedBy>
  <cp:revision>7</cp:revision>
  <dcterms:created xsi:type="dcterms:W3CDTF">2022-12-07T03:59:41Z</dcterms:created>
  <dcterms:modified xsi:type="dcterms:W3CDTF">2022-12-07T21:33:25Z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