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1pPr>
    <a:lvl2pPr marL="301432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2pPr>
    <a:lvl3pPr marL="602864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3pPr>
    <a:lvl4pPr marL="904296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4pPr>
    <a:lvl5pPr marL="1205728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5pPr>
    <a:lvl6pPr marL="1507160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6pPr>
    <a:lvl7pPr marL="1808592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7pPr>
    <a:lvl8pPr marL="2110024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8pPr>
    <a:lvl9pPr marL="2411456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8" userDrawn="1">
          <p15:clr>
            <a:srgbClr val="A4A3A4"/>
          </p15:clr>
        </p15:guide>
        <p15:guide id="2" orient="horz" pos="13088" userDrawn="1">
          <p15:clr>
            <a:srgbClr val="A4A3A4"/>
          </p15:clr>
        </p15:guide>
        <p15:guide id="3" orient="horz" pos="2486" userDrawn="1">
          <p15:clr>
            <a:srgbClr val="A4A3A4"/>
          </p15:clr>
        </p15:guide>
        <p15:guide id="4" orient="horz" pos="1419" userDrawn="1">
          <p15:clr>
            <a:srgbClr val="A4A3A4"/>
          </p15:clr>
        </p15:guide>
        <p15:guide id="5" pos="4782" userDrawn="1">
          <p15:clr>
            <a:srgbClr val="A4A3A4"/>
          </p15:clr>
        </p15:guide>
        <p15:guide id="6" pos="5408" userDrawn="1">
          <p15:clr>
            <a:srgbClr val="A4A3A4"/>
          </p15:clr>
        </p15:guide>
        <p15:guide id="7" pos="9843" userDrawn="1">
          <p15:clr>
            <a:srgbClr val="A4A3A4"/>
          </p15:clr>
        </p15:guide>
        <p15:guide id="8" pos="15773" userDrawn="1">
          <p15:clr>
            <a:srgbClr val="A4A3A4"/>
          </p15:clr>
        </p15:guide>
        <p15:guide id="9" pos="739" userDrawn="1">
          <p15:clr>
            <a:srgbClr val="A4A3A4"/>
          </p15:clr>
        </p15:guide>
        <p15:guide id="10" pos="10498" userDrawn="1">
          <p15:clr>
            <a:srgbClr val="A4A3A4"/>
          </p15:clr>
        </p15:guide>
        <p15:guide id="11" pos="15148" userDrawn="1">
          <p15:clr>
            <a:srgbClr val="A4A3A4"/>
          </p15:clr>
        </p15:guide>
        <p15:guide id="12" pos="19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A2"/>
    <a:srgbClr val="004BA3"/>
    <a:srgbClr val="A3ECE6"/>
    <a:srgbClr val="9AB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35349-BCC9-4E6B-9441-61225FE5B7F5}" v="3" dt="2022-12-08T19:30:36.9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43"/>
  </p:normalViewPr>
  <p:slideViewPr>
    <p:cSldViewPr snapToGrid="0">
      <p:cViewPr varScale="1">
        <p:scale>
          <a:sx n="19" d="100"/>
          <a:sy n="19" d="100"/>
        </p:scale>
        <p:origin x="1188" y="64"/>
      </p:cViewPr>
      <p:guideLst>
        <p:guide orient="horz" pos="478"/>
        <p:guide orient="horz" pos="13088"/>
        <p:guide orient="horz" pos="2486"/>
        <p:guide orient="horz" pos="1419"/>
        <p:guide pos="4782"/>
        <p:guide pos="5408"/>
        <p:guide pos="9843"/>
        <p:guide pos="15773"/>
        <p:guide pos="739"/>
        <p:guide pos="10498"/>
        <p:guide pos="15148"/>
        <p:guide pos="19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Joy" userId="662af16f3b4df569" providerId="LiveId" clId="{3323F38E-2960-4CEA-8C33-4850C8DB3BC7}"/>
    <pc:docChg chg="modSld">
      <pc:chgData name="Jeremy Joy" userId="662af16f3b4df569" providerId="LiveId" clId="{3323F38E-2960-4CEA-8C33-4850C8DB3BC7}" dt="2022-12-08T16:54:03.295" v="9" actId="6549"/>
      <pc:docMkLst>
        <pc:docMk/>
      </pc:docMkLst>
      <pc:sldChg chg="modSp mod">
        <pc:chgData name="Jeremy Joy" userId="662af16f3b4df569" providerId="LiveId" clId="{3323F38E-2960-4CEA-8C33-4850C8DB3BC7}" dt="2022-12-08T16:54:03.295" v="9" actId="6549"/>
        <pc:sldMkLst>
          <pc:docMk/>
          <pc:sldMk cId="0" sldId="256"/>
        </pc:sldMkLst>
        <pc:graphicFrameChg chg="modGraphic">
          <ac:chgData name="Jeremy Joy" userId="662af16f3b4df569" providerId="LiveId" clId="{3323F38E-2960-4CEA-8C33-4850C8DB3BC7}" dt="2022-12-08T16:54:03.295" v="9" actId="6549"/>
          <ac:graphicFrameMkLst>
            <pc:docMk/>
            <pc:sldMk cId="0" sldId="256"/>
            <ac:graphicFrameMk id="2" creationId="{7607344A-B8AE-3810-2409-CA405621E773}"/>
          </ac:graphicFrameMkLst>
        </pc:graphicFrameChg>
      </pc:sldChg>
    </pc:docChg>
  </pc:docChgLst>
  <pc:docChgLst>
    <pc:chgData name="Jeremy Joy" userId="662af16f3b4df569" providerId="LiveId" clId="{71E35349-BCC9-4E6B-9441-61225FE5B7F5}"/>
    <pc:docChg chg="undo custSel modSld">
      <pc:chgData name="Jeremy Joy" userId="662af16f3b4df569" providerId="LiveId" clId="{71E35349-BCC9-4E6B-9441-61225FE5B7F5}" dt="2022-12-08T20:45:31.747" v="768" actId="20577"/>
      <pc:docMkLst>
        <pc:docMk/>
      </pc:docMkLst>
      <pc:sldChg chg="addSp modSp mod">
        <pc:chgData name="Jeremy Joy" userId="662af16f3b4df569" providerId="LiveId" clId="{71E35349-BCC9-4E6B-9441-61225FE5B7F5}" dt="2022-12-08T20:45:31.747" v="768" actId="20577"/>
        <pc:sldMkLst>
          <pc:docMk/>
          <pc:sldMk cId="0" sldId="256"/>
        </pc:sldMkLst>
        <pc:spChg chg="mod">
          <ac:chgData name="Jeremy Joy" userId="662af16f3b4df569" providerId="LiveId" clId="{71E35349-BCC9-4E6B-9441-61225FE5B7F5}" dt="2022-12-08T19:20:07.330" v="20" actId="20577"/>
          <ac:spMkLst>
            <pc:docMk/>
            <pc:sldMk cId="0" sldId="256"/>
            <ac:spMk id="3" creationId="{D07C58DF-9E7A-7C34-8C25-CD9ECAE36257}"/>
          </ac:spMkLst>
        </pc:spChg>
        <pc:spChg chg="add mod">
          <ac:chgData name="Jeremy Joy" userId="662af16f3b4df569" providerId="LiveId" clId="{71E35349-BCC9-4E6B-9441-61225FE5B7F5}" dt="2022-12-08T19:24:05.975" v="243" actId="20577"/>
          <ac:spMkLst>
            <pc:docMk/>
            <pc:sldMk cId="0" sldId="256"/>
            <ac:spMk id="4" creationId="{D0558545-1A94-9326-585A-7CB110AA671D}"/>
          </ac:spMkLst>
        </pc:spChg>
        <pc:spChg chg="mod">
          <ac:chgData name="Jeremy Joy" userId="662af16f3b4df569" providerId="LiveId" clId="{71E35349-BCC9-4E6B-9441-61225FE5B7F5}" dt="2022-12-08T19:20:58.860" v="56" actId="20577"/>
          <ac:spMkLst>
            <pc:docMk/>
            <pc:sldMk cId="0" sldId="256"/>
            <ac:spMk id="14342" creationId="{DB794D16-EC1B-38FE-17A4-81F3B9530B88}"/>
          </ac:spMkLst>
        </pc:spChg>
        <pc:spChg chg="mod">
          <ac:chgData name="Jeremy Joy" userId="662af16f3b4df569" providerId="LiveId" clId="{71E35349-BCC9-4E6B-9441-61225FE5B7F5}" dt="2022-12-08T19:28:45.215" v="384" actId="207"/>
          <ac:spMkLst>
            <pc:docMk/>
            <pc:sldMk cId="0" sldId="256"/>
            <ac:spMk id="14345" creationId="{F890D5BA-89D8-23F0-AF42-640C20C2AE61}"/>
          </ac:spMkLst>
        </pc:spChg>
        <pc:spChg chg="mod">
          <ac:chgData name="Jeremy Joy" userId="662af16f3b4df569" providerId="LiveId" clId="{71E35349-BCC9-4E6B-9441-61225FE5B7F5}" dt="2022-12-08T19:32:04.013" v="764" actId="20577"/>
          <ac:spMkLst>
            <pc:docMk/>
            <pc:sldMk cId="0" sldId="256"/>
            <ac:spMk id="14347" creationId="{4772201D-98FD-40DC-CE9D-CCD6C757C830}"/>
          </ac:spMkLst>
        </pc:spChg>
        <pc:graphicFrameChg chg="modGraphic">
          <ac:chgData name="Jeremy Joy" userId="662af16f3b4df569" providerId="LiveId" clId="{71E35349-BCC9-4E6B-9441-61225FE5B7F5}" dt="2022-12-08T20:45:31.747" v="768" actId="20577"/>
          <ac:graphicFrameMkLst>
            <pc:docMk/>
            <pc:sldMk cId="0" sldId="256"/>
            <ac:graphicFrameMk id="2" creationId="{7607344A-B8AE-3810-2409-CA405621E77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A3F748-CB9B-ED0A-9E9C-36DC7B97D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4DBE0-EC70-4B94-942F-2A801D66DA9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E44E51C-57D0-6B4C-9C03-A3E12CE0FF75}" type="datetime1">
              <a:rPr lang="en-US" altLang="en-US"/>
              <a:pPr/>
              <a:t>12/8/2022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6C7E42F-F00A-B175-2F3C-43DD0F1512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3840163"/>
            <a:ext cx="2880360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F6544F1-7FE4-08AE-5BF7-3D093F810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FFEBA-9649-61BD-425F-D81B61DC8A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758C2-5511-C81C-1448-C2F60BA1E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5290EA6-7830-1D4A-92DB-A5964639C9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301432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2pPr>
    <a:lvl3pPr marL="602864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3pPr>
    <a:lvl4pPr marL="904296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4pPr>
    <a:lvl5pPr marL="1205728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5pPr>
    <a:lvl6pPr marL="1507160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6pPr>
    <a:lvl7pPr marL="1808592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7pPr>
    <a:lvl8pPr marL="2110024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8pPr>
    <a:lvl9pPr marL="2411456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2276B0C5-E122-407D-5090-5D4FC1A43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2057400" y="3840163"/>
            <a:ext cx="28803600" cy="19202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44785E33-31FE-B25F-ECB2-00876BA84C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96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552CEC5E-10BE-D74B-F32E-E02E82E3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8A6230-83C6-AC43-B95D-81EF4E8DD8F0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677" y="6817784"/>
            <a:ext cx="27981048" cy="47032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352" y="12435417"/>
            <a:ext cx="23043696" cy="5609167"/>
          </a:xfrm>
        </p:spPr>
        <p:txBody>
          <a:bodyPr/>
          <a:lstStyle>
            <a:lvl1pPr marL="0" indent="0" algn="ctr">
              <a:buNone/>
              <a:defRPr/>
            </a:lvl1pPr>
            <a:lvl2pPr marL="293934" indent="0" algn="ctr">
              <a:buNone/>
              <a:defRPr/>
            </a:lvl2pPr>
            <a:lvl3pPr marL="587868" indent="0" algn="ctr">
              <a:buNone/>
              <a:defRPr/>
            </a:lvl3pPr>
            <a:lvl4pPr marL="881802" indent="0" algn="ctr">
              <a:buNone/>
              <a:defRPr/>
            </a:lvl4pPr>
            <a:lvl5pPr marL="1175736" indent="0" algn="ctr">
              <a:buNone/>
              <a:defRPr/>
            </a:lvl5pPr>
            <a:lvl6pPr marL="1469669" indent="0" algn="ctr">
              <a:buNone/>
              <a:defRPr/>
            </a:lvl6pPr>
            <a:lvl7pPr marL="1763603" indent="0" algn="ctr">
              <a:buNone/>
              <a:defRPr/>
            </a:lvl7pPr>
            <a:lvl8pPr marL="2057537" indent="0" algn="ctr">
              <a:buNone/>
              <a:defRPr/>
            </a:lvl8pPr>
            <a:lvl9pPr marL="235147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D327E4-E183-E7E7-DE84-B8AE23B211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DE2C38-98BB-CD35-2091-4EA75A5D57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45C7E8-0F8F-F4DE-1410-A96F2FEA3A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59BD6E-71D2-6746-9C6D-5C0B1502B1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04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560ADA-89CC-4C87-E16E-AF19D612DF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0B2A06-0AF2-2419-74A8-B6E4F536D9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DFD0BC-7C01-8267-628A-3AC1B0EC47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C6953-4AD5-A340-BA9C-689876BFB4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93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4974" y="1950509"/>
            <a:ext cx="6994752" cy="17556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676" y="1950509"/>
            <a:ext cx="20888325" cy="17556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D87AD2-567A-7A6B-CEDA-71353B8B73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4C22E2-B462-407F-F60F-F6C9789E6A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30F29F-3FD0-5A73-3361-6D4533FC67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5180E-D303-844F-A336-07B7D78728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37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A1B89E-06AB-6209-EFB7-E4FA2E5F89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B6A1EA-2EC1-2807-A4DC-576A54272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0C15C4-8414-3808-BAA1-1D103EEDB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39B73-4AB4-D44F-BAEE-02AAC1A05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63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293"/>
            <a:ext cx="27981048" cy="4358217"/>
          </a:xfrm>
        </p:spPr>
        <p:txBody>
          <a:bodyPr anchor="t"/>
          <a:lstStyle>
            <a:lvl1pPr algn="l">
              <a:defRPr sz="257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693"/>
            <a:ext cx="27981048" cy="4800600"/>
          </a:xfrm>
        </p:spPr>
        <p:txBody>
          <a:bodyPr anchor="b"/>
          <a:lstStyle>
            <a:lvl1pPr marL="0" indent="0">
              <a:buNone/>
              <a:defRPr sz="1286"/>
            </a:lvl1pPr>
            <a:lvl2pPr marL="293934" indent="0">
              <a:buNone/>
              <a:defRPr sz="1157"/>
            </a:lvl2pPr>
            <a:lvl3pPr marL="587868" indent="0">
              <a:buNone/>
              <a:defRPr sz="1029"/>
            </a:lvl3pPr>
            <a:lvl4pPr marL="881802" indent="0">
              <a:buNone/>
              <a:defRPr sz="900"/>
            </a:lvl4pPr>
            <a:lvl5pPr marL="1175736" indent="0">
              <a:buNone/>
              <a:defRPr sz="900"/>
            </a:lvl5pPr>
            <a:lvl6pPr marL="1469669" indent="0">
              <a:buNone/>
              <a:defRPr sz="900"/>
            </a:lvl6pPr>
            <a:lvl7pPr marL="1763603" indent="0">
              <a:buNone/>
              <a:defRPr sz="900"/>
            </a:lvl7pPr>
            <a:lvl8pPr marL="2057537" indent="0">
              <a:buNone/>
              <a:defRPr sz="900"/>
            </a:lvl8pPr>
            <a:lvl9pPr marL="235147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65C4AD-C14B-E127-D770-AE1E4F8474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8BCEFC-48E0-BB92-B8CE-B75E15266E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2157E4-006F-D520-A0A8-D8EDF66CB3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37500-600F-924F-9D6A-781D0A45DC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18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677" y="6340476"/>
            <a:ext cx="13941538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08186" y="6340476"/>
            <a:ext cx="13941539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AF7BB-51FB-1930-8F5C-0A447A93C4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B5C0D2-31E4-5C39-AC31-461E22655E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9E7A0-C9D6-5E77-B6F3-7AF49FF28F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9627F-FAF7-764E-AC9F-CF5B608A0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5" y="878416"/>
            <a:ext cx="29626152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124" y="4912784"/>
            <a:ext cx="14544675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124" y="6959601"/>
            <a:ext cx="14544675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498" y="4912784"/>
            <a:ext cx="14549778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498" y="6959601"/>
            <a:ext cx="14549778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9F37D2-5623-7F85-4447-020AFCEFD0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12D9B2-6703-7439-A31E-A3292A8107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BE09DF-4200-99F0-6B99-F454189436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A2AAB-762A-8646-AEF9-572BFF210A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10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26F6C9A-00BB-0330-00F9-734F239229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4DFE7F-0A71-D7CA-64F4-DFDE4DA863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F766FE-FA87-A549-2148-A34B27BB0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78282-A63F-A64B-934C-42F1E062E4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15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3F0FA8-95A9-627C-D0D5-AB4D63F7D9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7C3D981-BB6A-A738-A91A-84650FF471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9C76AD-6113-78B7-0024-BB57210188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7D3B48-C79C-4B47-A46A-3121BE7657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51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4" y="874184"/>
            <a:ext cx="10829925" cy="3717925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976" y="874184"/>
            <a:ext cx="18402300" cy="18729325"/>
          </a:xfrm>
        </p:spPr>
        <p:txBody>
          <a:bodyPr/>
          <a:lstStyle>
            <a:lvl1pPr>
              <a:defRPr sz="2057"/>
            </a:lvl1pPr>
            <a:lvl2pPr>
              <a:defRPr sz="1800"/>
            </a:lvl2pPr>
            <a:lvl3pPr>
              <a:defRPr sz="1543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124" y="4592109"/>
            <a:ext cx="10829925" cy="15011400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BC7886-1779-EC30-0410-3145F372B7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F4FB0-79B8-6884-A07F-223224530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592D5-62AD-EC21-E424-7B6F9917D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A4D9AD-5178-3E4B-9AD7-A2E6EE9619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02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828" y="15361709"/>
            <a:ext cx="19751448" cy="1813983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828" y="1961093"/>
            <a:ext cx="19751448" cy="13166724"/>
          </a:xfrm>
        </p:spPr>
        <p:txBody>
          <a:bodyPr/>
          <a:lstStyle>
            <a:lvl1pPr marL="0" indent="0">
              <a:buNone/>
              <a:defRPr sz="2057"/>
            </a:lvl1pPr>
            <a:lvl2pPr marL="293934" indent="0">
              <a:buNone/>
              <a:defRPr sz="1800"/>
            </a:lvl2pPr>
            <a:lvl3pPr marL="587868" indent="0">
              <a:buNone/>
              <a:defRPr sz="1543"/>
            </a:lvl3pPr>
            <a:lvl4pPr marL="881802" indent="0">
              <a:buNone/>
              <a:defRPr sz="1286"/>
            </a:lvl4pPr>
            <a:lvl5pPr marL="1175736" indent="0">
              <a:buNone/>
              <a:defRPr sz="1286"/>
            </a:lvl5pPr>
            <a:lvl6pPr marL="1469669" indent="0">
              <a:buNone/>
              <a:defRPr sz="1286"/>
            </a:lvl6pPr>
            <a:lvl7pPr marL="1763603" indent="0">
              <a:buNone/>
              <a:defRPr sz="1286"/>
            </a:lvl7pPr>
            <a:lvl8pPr marL="2057537" indent="0">
              <a:buNone/>
              <a:defRPr sz="1286"/>
            </a:lvl8pPr>
            <a:lvl9pPr marL="2351471" indent="0">
              <a:buNone/>
              <a:defRPr sz="128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828" y="17175693"/>
            <a:ext cx="19751448" cy="2574924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649CE-9A30-229A-EF37-623C1EA20F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B04AD-DA4E-2EFD-69A4-7E5D72754D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0BB28-CBD8-D0B0-98D5-F437B5649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6017D3-E95E-014E-8C02-D1F534EFE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81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9D1C8B-5C8B-BF02-F5CA-401366527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68677" y="1950720"/>
            <a:ext cx="2798104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013E0D-6A7F-3CE9-EAA5-BEABEFA7E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677" y="6340929"/>
            <a:ext cx="27981048" cy="1316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A91A09-5A9E-589F-5595-EFDE16FE6F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8676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E32A078-C790-07DB-3405-CF32149101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325" y="19994880"/>
            <a:ext cx="10423752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6B3CE03-16E1-3291-20BF-CC96375D8E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724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>
              <a:defRPr sz="3986">
                <a:latin typeface="Times New Roman" panose="02020603050405020304" pitchFamily="18" charset="0"/>
              </a:defRPr>
            </a:lvl1pPr>
          </a:lstStyle>
          <a:p>
            <a:fld id="{CC4CF74E-C2FD-144A-85DE-E7432E00AC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293934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6pPr>
      <a:lvl7pPr marL="587868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7pPr>
      <a:lvl8pPr marL="881802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8pPr>
      <a:lvl9pPr marL="1175736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9pPr>
    </p:titleStyle>
    <p:bodyStyle>
      <a:lvl1pPr marL="982842" indent="-982842" algn="l" defTabSz="2619890" rtl="0" eaLnBrk="0" fontAlgn="base" hangingPunct="0">
        <a:spcBef>
          <a:spcPct val="20000"/>
        </a:spcBef>
        <a:spcAft>
          <a:spcPct val="0"/>
        </a:spcAft>
        <a:buChar char="•"/>
        <a:defRPr sz="9193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128979" indent="-818524" algn="l" defTabSz="2619890" rtl="0" eaLnBrk="0" fontAlgn="base" hangingPunct="0">
        <a:spcBef>
          <a:spcPct val="20000"/>
        </a:spcBef>
        <a:spcAft>
          <a:spcPct val="0"/>
        </a:spcAft>
        <a:buChar char="–"/>
        <a:defRPr sz="8036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2pPr>
      <a:lvl3pPr marL="3275118" indent="-655228" algn="l" defTabSz="2619890" rtl="0" eaLnBrk="0" fontAlgn="base" hangingPunct="0">
        <a:spcBef>
          <a:spcPct val="20000"/>
        </a:spcBef>
        <a:spcAft>
          <a:spcPct val="0"/>
        </a:spcAft>
        <a:buChar char="•"/>
        <a:defRPr sz="6879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3pPr>
      <a:lvl4pPr marL="4585573" indent="-655228" algn="l" defTabSz="2619890" rtl="0" eaLnBrk="0" fontAlgn="base" hangingPunct="0">
        <a:spcBef>
          <a:spcPct val="20000"/>
        </a:spcBef>
        <a:spcAft>
          <a:spcPct val="0"/>
        </a:spcAft>
        <a:buChar char="–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4pPr>
      <a:lvl5pPr marL="5895007" indent="-654207" algn="l" defTabSz="2619890" rtl="0" eaLnBrk="0" fontAlgn="base" hangingPunct="0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5pPr>
      <a:lvl6pPr marL="6188941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6pPr>
      <a:lvl7pPr marL="6482875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7pPr>
      <a:lvl8pPr marL="6776809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8pPr>
      <a:lvl9pPr marL="7070743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1pPr>
      <a:lvl2pPr marL="293934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2pPr>
      <a:lvl3pPr marL="587868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3pPr>
      <a:lvl4pPr marL="881802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175736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469669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763603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7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351471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hyperlink" Target="https://www.dol.gov/sites/dolgov/files/ETA/oflc/pdfs/PERM_Disclosure_Data_FY2021.xls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FA2">
            <a:alpha val="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7">
            <a:extLst>
              <a:ext uri="{FF2B5EF4-FFF2-40B4-BE49-F238E27FC236}">
                <a16:creationId xmlns:a16="http://schemas.microsoft.com/office/drawing/2014/main" id="{02FDD79B-94A2-B63D-D186-B26CC1FD6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814" y="5140438"/>
            <a:ext cx="6766560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BA3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Introduction/Context</a:t>
            </a: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H1B Visa Applications are processed and awarded on a “random lottery” basis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Is the outcome actually random or do some variables predict a higher likelihood of an approved application?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0" name="Text Box 11">
            <a:extLst>
              <a:ext uri="{FF2B5EF4-FFF2-40B4-BE49-F238E27FC236}">
                <a16:creationId xmlns:a16="http://schemas.microsoft.com/office/drawing/2014/main" id="{FCE9199F-B05F-45C0-323F-3C715DAA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900" y="10892516"/>
            <a:ext cx="6766560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altLang="en-US" dirty="0">
                <a:solidFill>
                  <a:srgbClr val="FF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Raw Data Set had 43 variables, reduced to 20 for final training/testing split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Used five different methods for classification listed in middle graphic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Overwhelming rate of Accepted Visa numbers lead to poor prediction power representation.  Reduced for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50/50 split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sz="308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1" name="Text Box 12">
            <a:extLst>
              <a:ext uri="{FF2B5EF4-FFF2-40B4-BE49-F238E27FC236}">
                <a16:creationId xmlns:a16="http://schemas.microsoft.com/office/drawing/2014/main" id="{0189F9A8-B16B-A1B4-E526-53A3D4C5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05" y="5127172"/>
            <a:ext cx="15009018" cy="12633623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 anchor="ctr" anchorCtr="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321"/>
              </a:spcBef>
            </a:pPr>
            <a:endParaRPr lang="en-US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2" name="Text Box 13">
            <a:extLst>
              <a:ext uri="{FF2B5EF4-FFF2-40B4-BE49-F238E27FC236}">
                <a16:creationId xmlns:a16="http://schemas.microsoft.com/office/drawing/2014/main" id="{DB794D16-EC1B-38FE-17A4-81F3B9530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2483" y="5123088"/>
            <a:ext cx="7487547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Results/Implications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Fairly small MSE/MCR for most methods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Follows that a large majority are accepted in the full data-set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Potentially some negative effects from the country of citizenship</a:t>
            </a:r>
          </a:p>
        </p:txBody>
      </p:sp>
      <p:sp>
        <p:nvSpPr>
          <p:cNvPr id="14343" name="Text Box 14">
            <a:extLst>
              <a:ext uri="{FF2B5EF4-FFF2-40B4-BE49-F238E27FC236}">
                <a16:creationId xmlns:a16="http://schemas.microsoft.com/office/drawing/2014/main" id="{065E6C83-EB17-4F51-A8BE-1353F0346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286" y="3957208"/>
            <a:ext cx="30175200" cy="96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6349" tIns="176349" rIns="176349" bIns="176349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386"/>
              </a:spcAft>
            </a:pPr>
            <a:r>
              <a:rPr lang="en-US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Connie Mpofu, Jeremy Joy, Yuka Chen, Connor Cabrey – American University STAT-627 Final Project</a:t>
            </a:r>
            <a:endParaRPr lang="en-US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80">
            <a:extLst>
              <a:ext uri="{FF2B5EF4-FFF2-40B4-BE49-F238E27FC236}">
                <a16:creationId xmlns:a16="http://schemas.microsoft.com/office/drawing/2014/main" id="{D07C58DF-9E7A-7C34-8C25-CD9ECAE3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003547"/>
            <a:ext cx="26386972" cy="2638044"/>
          </a:xfrm>
          <a:prstGeom prst="roundRect">
            <a:avLst>
              <a:gd name="adj" fmla="val 18332"/>
            </a:avLst>
          </a:prstGeom>
          <a:solidFill>
            <a:schemeClr val="bg1"/>
          </a:solidFill>
          <a:ln>
            <a:solidFill>
              <a:srgbClr val="004FA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tIns="182880" rIns="182880" bIns="182880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7200" b="1" dirty="0">
                <a:solidFill>
                  <a:schemeClr val="tx1">
                    <a:alpha val="95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Machine Learning Methods Applied to H1B Visa Applications to Predict Approval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A5316A-C039-EB97-16EC-9C93CD2E03FE}"/>
              </a:ext>
            </a:extLst>
          </p:cNvPr>
          <p:cNvGrpSpPr/>
          <p:nvPr/>
        </p:nvGrpSpPr>
        <p:grpSpPr>
          <a:xfrm>
            <a:off x="1282812" y="18418629"/>
            <a:ext cx="30474216" cy="2286000"/>
            <a:chOff x="1282812" y="18418629"/>
            <a:chExt cx="30474216" cy="2286000"/>
          </a:xfrm>
        </p:grpSpPr>
        <p:sp>
          <p:nvSpPr>
            <p:cNvPr id="14345" name="Text Box 16">
              <a:extLst>
                <a:ext uri="{FF2B5EF4-FFF2-40B4-BE49-F238E27FC236}">
                  <a16:creationId xmlns:a16="http://schemas.microsoft.com/office/drawing/2014/main" id="{F890D5BA-89D8-23F0-AF42-640C20C2AE6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592232" y="18418629"/>
              <a:ext cx="45720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en-US" altLang="en-US" sz="24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Source: 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US Department of Labor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Size/Scale: 108,264 x 43</a:t>
              </a:r>
            </a:p>
          </p:txBody>
        </p:sp>
        <p:sp>
          <p:nvSpPr>
            <p:cNvPr id="14346" name="Text Box 15">
              <a:extLst>
                <a:ext uri="{FF2B5EF4-FFF2-40B4-BE49-F238E27FC236}">
                  <a16:creationId xmlns:a16="http://schemas.microsoft.com/office/drawing/2014/main" id="{5371A8AC-23E9-ABC6-3A75-80BD1937E96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2812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marL="500063" indent="-500063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Primary References - </a:t>
              </a:r>
              <a:r>
                <a:rPr lang="en-US" alt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US Department of Labor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Thakur, P., Singh, M., Singh, H., &amp; Rana, P. S. (2018). An allotment of H1B work VISA in USA using machine learning.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International Journal of Engineering &amp; Technology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7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(2.27), 93-103.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Swain, D., Chakraborty, K.,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Dombe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A.,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Ashture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A., &amp;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Valakunde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N. (2018, December). Prediction of H1B Visa Using Machine Learning Algorithms. In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2018 International Conference on Advanced Computation and Telecommunication (ICACAT)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 (pp. 1-7). IEEE.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/>
              <a:br>
                <a:rPr lang="en-US" altLang="en-US" sz="1800" dirty="0">
                  <a:latin typeface="Avenir Book" panose="02000503020000020003" pitchFamily="2" charset="0"/>
                </a:rPr>
              </a:br>
              <a:endParaRPr lang="en-US" altLang="en-US" sz="1800" dirty="0">
                <a:latin typeface="Avenir Book" panose="02000503020000020003" pitchFamily="2" charset="0"/>
              </a:endParaRPr>
            </a:p>
            <a:p>
              <a:pPr eaLnBrk="1" hangingPunct="1">
                <a:spcBef>
                  <a:spcPct val="10000"/>
                </a:spcBef>
              </a:pPr>
              <a:endParaRPr lang="en-US" altLang="en-US" sz="1800" dirty="0">
                <a:latin typeface="Avenir Book" panose="02000503020000020003" pitchFamily="2" charset="0"/>
              </a:endParaRPr>
            </a:p>
          </p:txBody>
        </p:sp>
        <p:sp>
          <p:nvSpPr>
            <p:cNvPr id="14347" name="Text Box 70">
              <a:extLst>
                <a:ext uri="{FF2B5EF4-FFF2-40B4-BE49-F238E27FC236}">
                  <a16:creationId xmlns:a16="http://schemas.microsoft.com/office/drawing/2014/main" id="{4772201D-98FD-40DC-CE9D-CCD6C757C83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155828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Ethical Implications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Original dataset included some personal information about applicants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Data cleaning involved eliminating certain countries from the dataset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Used 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case-wise deletion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B18FAB5E-437A-A385-6899-05CD0FFB7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6344" y="1502230"/>
            <a:ext cx="1502228" cy="1502228"/>
          </a:xfrm>
          <a:prstGeom prst="rect">
            <a:avLst/>
          </a:prstGeom>
        </p:spPr>
      </p:pic>
      <p:sp>
        <p:nvSpPr>
          <p:cNvPr id="24" name="Text Box 11">
            <a:extLst>
              <a:ext uri="{FF2B5EF4-FFF2-40B4-BE49-F238E27FC236}">
                <a16:creationId xmlns:a16="http://schemas.microsoft.com/office/drawing/2014/main" id="{BFE10A64-2DD5-7A17-6C73-6B297FA9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4814" y="10914287"/>
            <a:ext cx="7355217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Assumptions/Limitations/ Challenges or Secondary Results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Too many variables with widespread use NAs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Class admission variable had N/A observations which was converted to  unknown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Variables that we created : Year since graduation and waiting period, education in US or not 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 of categorical vs. numeric was introducing coercion of NAs within the data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607344A-B8AE-3810-2409-CA405621E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43001"/>
              </p:ext>
            </p:extLst>
          </p:nvPr>
        </p:nvGraphicFramePr>
        <p:xfrm>
          <a:off x="9281590" y="5599415"/>
          <a:ext cx="14217447" cy="1113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149">
                  <a:extLst>
                    <a:ext uri="{9D8B030D-6E8A-4147-A177-3AD203B41FA5}">
                      <a16:colId xmlns:a16="http://schemas.microsoft.com/office/drawing/2014/main" val="2250863526"/>
                    </a:ext>
                  </a:extLst>
                </a:gridCol>
                <a:gridCol w="5406688">
                  <a:extLst>
                    <a:ext uri="{9D8B030D-6E8A-4147-A177-3AD203B41FA5}">
                      <a16:colId xmlns:a16="http://schemas.microsoft.com/office/drawing/2014/main" val="328836238"/>
                    </a:ext>
                  </a:extLst>
                </a:gridCol>
                <a:gridCol w="4071610">
                  <a:extLst>
                    <a:ext uri="{9D8B030D-6E8A-4147-A177-3AD203B41FA5}">
                      <a16:colId xmlns:a16="http://schemas.microsoft.com/office/drawing/2014/main" val="2427766494"/>
                    </a:ext>
                  </a:extLst>
                </a:gridCol>
              </a:tblGrid>
              <a:tr h="1075908"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Classification Rate / 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Parameters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30606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K-Nearest Neighbor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K = 7 , 85.9%</a:t>
                      </a:r>
                    </a:p>
                    <a:p>
                      <a:r>
                        <a:rPr lang="en-US" sz="4800" dirty="0"/>
                        <a:t>MCR = 14.1%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18</a:t>
                      </a:r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954626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RMSE </a:t>
                      </a:r>
                      <a:r>
                        <a:rPr lang="en-US" sz="4800">
                          <a:highlight>
                            <a:srgbClr val="FFFF00"/>
                          </a:highlight>
                        </a:rPr>
                        <a:t>= 0.11</a:t>
                      </a:r>
                      <a:endParaRPr lang="en-US" sz="48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871101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Ridge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</a:t>
                      </a:r>
                      <a:r>
                        <a:rPr lang="en-US" sz="4800"/>
                        <a:t>= 0.16</a:t>
                      </a:r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9820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LASSO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93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RMSE = 0.16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793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Partial Least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MSE = 0.153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11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407517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Principal Component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MSEP = 0.152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68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430426"/>
                  </a:ext>
                </a:extLst>
              </a:tr>
            </a:tbl>
          </a:graphicData>
        </a:graphic>
      </p:graphicFrame>
      <p:sp>
        <p:nvSpPr>
          <p:cNvPr id="4" name="Text Box 16">
            <a:extLst>
              <a:ext uri="{FF2B5EF4-FFF2-40B4-BE49-F238E27FC236}">
                <a16:creationId xmlns:a16="http://schemas.microsoft.com/office/drawing/2014/main" id="{D0558545-1A94-9326-585A-7CB110AA671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6999540" y="18418629"/>
            <a:ext cx="4444912" cy="2286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274320" tIns="182880" rIns="274320" bIns="182880"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Stakeholders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H1B Visa Applicants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Department of Labor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Applicants’ Employers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6208</TotalTime>
  <Words>408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Calibri</vt:lpstr>
      <vt:lpstr>Helvetica</vt:lpstr>
      <vt:lpstr>Times New Roman</vt:lpstr>
      <vt:lpstr>Default Design</vt:lpstr>
      <vt:lpstr>PowerPoint Presentation</vt:lpstr>
    </vt:vector>
  </TitlesOfParts>
  <Manager/>
  <Company/>
  <LinksUpToDate>false</LinksUpToDate>
  <SharedDoc>false</SharedDoc>
  <HyperlinkBase>https://colinpurrington.com/tips/poster-design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conference poster template</dc:title>
  <dc:subject>conference poster</dc:subject>
  <dc:creator>Colin Purrington</dc:creator>
  <cp:keywords>poster, conference, session, meeting, symposium, research, presentation</cp:keywords>
  <dc:description>Copyright Colin Purrington 2019</dc:description>
  <cp:lastModifiedBy>Jeremy Joy</cp:lastModifiedBy>
  <cp:revision>583</cp:revision>
  <cp:lastPrinted>2022-06-29T21:58:41Z</cp:lastPrinted>
  <dcterms:created xsi:type="dcterms:W3CDTF">2012-06-12T14:08:55Z</dcterms:created>
  <dcterms:modified xsi:type="dcterms:W3CDTF">2022-12-08T20:45:36Z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