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32" r:id="rId5"/>
    <p:sldId id="439" r:id="rId6"/>
    <p:sldId id="298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3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1465-DA26-4808-9F4F-F66353D279C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2EFF-2872-4B06-A73B-6C97B2F70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42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02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755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0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928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36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569C8A-88E8-4F3D-B83E-B122312B8865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48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569C8A-88E8-4F3D-B83E-B122312B8865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24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57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86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4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5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04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9CEDC0-3AC4-45AF-91CB-55B1893D7EC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8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9A022-EE8C-4A15-98B5-CFBF7407C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7B93C8-E755-422F-B59C-D6EFABB7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7802-3890-4710-A7EE-25C0EEF8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9D15B-2D83-4DF3-8959-6159EDF7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EA707-2D6A-4305-AE0E-763C892C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253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A6885-CD92-4947-BBCF-186367A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73E54C-6A01-4564-993E-7031F45FC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877539-07B3-4DFA-979C-F6D9337F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4CCFDA-B433-4177-9A4C-ECCD8AF2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7E6616-A055-4298-8C5E-1ADF1B74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56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46D783F-4418-4CC8-A93E-CCB34F9FB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7EB64A-3223-480E-8754-1D8D3914B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E53673-43E8-4FFB-9059-713EE939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66689B-4F26-43D8-9F9D-AF6BD482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1433F0-801B-4B26-9885-AF86D33C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56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 userDrawn="1"/>
        </p:nvGrpSpPr>
        <p:grpSpPr>
          <a:xfrm>
            <a:off x="1" y="-65612"/>
            <a:ext cx="12194116" cy="1790607"/>
            <a:chOff x="0" y="-49209"/>
            <a:chExt cx="9145587" cy="1342955"/>
          </a:xfrm>
        </p:grpSpPr>
        <p:sp>
          <p:nvSpPr>
            <p:cNvPr id="10" name="Freeform 20"/>
            <p:cNvSpPr>
              <a:spLocks/>
            </p:cNvSpPr>
            <p:nvPr userDrawn="1"/>
          </p:nvSpPr>
          <p:spPr bwMode="gray">
            <a:xfrm>
              <a:off x="3374982" y="1"/>
              <a:ext cx="5770605" cy="1284517"/>
            </a:xfrm>
            <a:custGeom>
              <a:avLst/>
              <a:gdLst/>
              <a:ahLst/>
              <a:cxnLst/>
              <a:rect l="l" t="t" r="r" b="b"/>
              <a:pathLst>
                <a:path w="5770605" h="1284517">
                  <a:moveTo>
                    <a:pt x="5674681" y="0"/>
                  </a:moveTo>
                  <a:lnTo>
                    <a:pt x="5770605" y="0"/>
                  </a:lnTo>
                  <a:lnTo>
                    <a:pt x="5770605" y="321661"/>
                  </a:lnTo>
                  <a:cubicBezTo>
                    <a:pt x="3772848" y="1089664"/>
                    <a:pt x="1637979" y="1295465"/>
                    <a:pt x="0" y="1284076"/>
                  </a:cubicBezTo>
                  <a:cubicBezTo>
                    <a:pt x="1752676" y="1211862"/>
                    <a:pt x="3963502" y="901911"/>
                    <a:pt x="5674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1" name="Freeform 22"/>
            <p:cNvSpPr>
              <a:spLocks/>
            </p:cNvSpPr>
            <p:nvPr userDrawn="1"/>
          </p:nvSpPr>
          <p:spPr bwMode="gray">
            <a:xfrm>
              <a:off x="0" y="-49209"/>
              <a:ext cx="3479800" cy="1342955"/>
            </a:xfrm>
            <a:custGeom>
              <a:avLst/>
              <a:gdLst/>
              <a:ahLst/>
              <a:cxnLst/>
              <a:rect l="l" t="t" r="r" b="b"/>
              <a:pathLst>
                <a:path w="3479800" h="1342955">
                  <a:moveTo>
                    <a:pt x="3745" y="0"/>
                  </a:moveTo>
                  <a:lnTo>
                    <a:pt x="4901" y="0"/>
                  </a:lnTo>
                  <a:lnTo>
                    <a:pt x="4901" y="962445"/>
                  </a:lnTo>
                  <a:cubicBezTo>
                    <a:pt x="4901" y="962445"/>
                    <a:pt x="1437664" y="1310235"/>
                    <a:pt x="3479800" y="1324930"/>
                  </a:cubicBezTo>
                  <a:cubicBezTo>
                    <a:pt x="1514516" y="1404935"/>
                    <a:pt x="104" y="1192687"/>
                    <a:pt x="0" y="1192672"/>
                  </a:cubicBezTo>
                  <a:cubicBezTo>
                    <a:pt x="0" y="1192672"/>
                    <a:pt x="0" y="1192672"/>
                    <a:pt x="3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" name="Rectangle 2"/>
            <p:cNvSpPr/>
            <p:nvPr userDrawn="1"/>
          </p:nvSpPr>
          <p:spPr>
            <a:xfrm>
              <a:off x="0" y="0"/>
              <a:ext cx="9061374" cy="1285878"/>
            </a:xfrm>
            <a:custGeom>
              <a:avLst/>
              <a:gdLst/>
              <a:ahLst/>
              <a:cxnLst/>
              <a:rect l="l" t="t" r="r" b="b"/>
              <a:pathLst>
                <a:path w="9061374" h="1285878">
                  <a:moveTo>
                    <a:pt x="0" y="0"/>
                  </a:moveTo>
                  <a:lnTo>
                    <a:pt x="9061374" y="0"/>
                  </a:lnTo>
                  <a:cubicBezTo>
                    <a:pt x="7350591" y="906827"/>
                    <a:pt x="5233770" y="1213486"/>
                    <a:pt x="3474539" y="1285878"/>
                  </a:cubicBezTo>
                  <a:cubicBezTo>
                    <a:pt x="1433421" y="1271165"/>
                    <a:pt x="186" y="922963"/>
                    <a:pt x="0" y="922918"/>
                  </a:cubicBezTo>
                  <a:cubicBezTo>
                    <a:pt x="0" y="922892"/>
                    <a:pt x="0" y="918086"/>
                    <a:pt x="0" y="0"/>
                  </a:cubicBezTo>
                  <a:close/>
                </a:path>
              </a:pathLst>
            </a:cu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Title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14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27050" y="260649"/>
            <a:ext cx="11137901" cy="906361"/>
          </a:xfrm>
        </p:spPr>
        <p:txBody>
          <a:bodyPr/>
          <a:lstStyle/>
          <a:p>
            <a:r>
              <a:rPr lang="en-GB" noProof="0" dirty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Title presentation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527050" y="1484323"/>
            <a:ext cx="11137901" cy="4681528"/>
          </a:xfrm>
        </p:spPr>
        <p:txBody>
          <a:bodyPr/>
          <a:lstStyle/>
          <a:p>
            <a:pPr lvl="0"/>
            <a:r>
              <a:rPr lang="en-GB" noProof="0" dirty="0"/>
              <a:t>Text level one</a:t>
            </a:r>
          </a:p>
          <a:p>
            <a:pPr lvl="1"/>
            <a:r>
              <a:rPr lang="en-GB" noProof="0" dirty="0"/>
              <a:t>Text level two</a:t>
            </a:r>
          </a:p>
          <a:p>
            <a:pPr lvl="2"/>
            <a:r>
              <a:rPr lang="en-GB" noProof="0" dirty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289101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_&amp;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6C531-2CFB-4E5B-8F66-A1517601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BB3337-2E72-49FA-BA8B-8F790417742A}" type="datetime1">
              <a:rPr lang="en-GB" noProof="0" smtClean="0"/>
              <a:t>28/09/2021</a:t>
            </a:fld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F3019-6813-4BCE-8FD7-8BAD1DD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the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150F9-E599-47C6-B00B-9E947515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GB" noProof="0" smtClean="0"/>
              <a:pPr/>
              <a:t>‹N›</a:t>
            </a:fld>
            <a:endParaRPr lang="en-GB" noProof="0" dirty="0"/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882DE451-41D6-4E24-AF82-4D199C1930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66948" y="4286440"/>
            <a:ext cx="1440000" cy="54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en-GB" noProof="0" dirty="0"/>
              <a:t>Click to edit </a:t>
            </a:r>
          </a:p>
          <a:p>
            <a:pPr lvl="0"/>
            <a:r>
              <a:rPr lang="en-GB" noProof="0" dirty="0"/>
              <a:t>master text style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42DA93A6-68F2-4B88-8A9A-5701B043198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164567" y="3723640"/>
            <a:ext cx="1440000" cy="540000"/>
          </a:xfrm>
        </p:spPr>
        <p:txBody>
          <a:bodyPr anchor="t"/>
          <a:lstStyle>
            <a:lvl1pPr marL="0" indent="0" algn="ctr">
              <a:buNone/>
              <a:defRPr sz="3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NN%</a:t>
            </a:r>
          </a:p>
        </p:txBody>
      </p:sp>
      <p:sp>
        <p:nvSpPr>
          <p:cNvPr id="24" name="Espace réservé du texte 8">
            <a:extLst>
              <a:ext uri="{FF2B5EF4-FFF2-40B4-BE49-F238E27FC236}">
                <a16:creationId xmlns:a16="http://schemas.microsoft.com/office/drawing/2014/main" id="{D2D2C270-5160-437C-A084-34FDE02A05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95285" y="4286440"/>
            <a:ext cx="1440000" cy="54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en-GB" noProof="0" dirty="0"/>
              <a:t>Click to edit </a:t>
            </a:r>
          </a:p>
          <a:p>
            <a:pPr lvl="0"/>
            <a:r>
              <a:rPr lang="en-GB" noProof="0" dirty="0"/>
              <a:t>master text style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95B35E9A-6E49-4FE7-BF89-1AB5C649315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092904" y="3723640"/>
            <a:ext cx="1440000" cy="540000"/>
          </a:xfrm>
        </p:spPr>
        <p:txBody>
          <a:bodyPr anchor="t"/>
          <a:lstStyle>
            <a:lvl1pPr marL="0" indent="0" algn="ctr">
              <a:buNone/>
              <a:defRPr sz="3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NN%</a:t>
            </a:r>
          </a:p>
        </p:txBody>
      </p:sp>
      <p:sp>
        <p:nvSpPr>
          <p:cNvPr id="26" name="Espace réservé pour une image  2">
            <a:extLst>
              <a:ext uri="{FF2B5EF4-FFF2-40B4-BE49-F238E27FC236}">
                <a16:creationId xmlns:a16="http://schemas.microsoft.com/office/drawing/2014/main" id="{B0CA989D-B883-4C64-BFE8-6FBA26A82B20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8344567" y="2440750"/>
            <a:ext cx="1080000" cy="1080000"/>
          </a:xfr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Tahoma" panose="020B0604030504040204" pitchFamily="34" charset="0"/>
              <a:buNone/>
              <a:tabLst/>
              <a:defRPr sz="14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Tahoma" panose="020B0604030504040204" pitchFamily="34" charset="0"/>
              <a:buNone/>
              <a:tabLst/>
              <a:defRPr/>
            </a:pPr>
            <a:r>
              <a:rPr lang="fr-FR" noProof="0"/>
              <a:t>Cliquez sur l'icône pour ajouter une image</a:t>
            </a:r>
            <a:endParaRPr lang="en-GB" noProof="0" dirty="0"/>
          </a:p>
        </p:txBody>
      </p:sp>
      <p:sp>
        <p:nvSpPr>
          <p:cNvPr id="27" name="Espace réservé pour une image  2">
            <a:extLst>
              <a:ext uri="{FF2B5EF4-FFF2-40B4-BE49-F238E27FC236}">
                <a16:creationId xmlns:a16="http://schemas.microsoft.com/office/drawing/2014/main" id="{CE9DCD5E-4A5D-4AE3-B6E6-05FAB3D2F93B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10272904" y="2440750"/>
            <a:ext cx="1080000" cy="1080000"/>
          </a:xfr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Tahoma" panose="020B0604030504040204" pitchFamily="34" charset="0"/>
              <a:buNone/>
              <a:tabLst/>
              <a:defRPr sz="14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Tahoma" panose="020B0604030504040204" pitchFamily="34" charset="0"/>
              <a:buNone/>
              <a:tabLst/>
              <a:defRPr/>
            </a:pPr>
            <a:r>
              <a:rPr lang="fr-FR" noProof="0"/>
              <a:t>Cliquez sur l'icône pour ajouter une image</a:t>
            </a:r>
            <a:endParaRPr lang="en-GB" noProof="0" dirty="0"/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882DE451-41D6-4E24-AF82-4D199C1930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637" y="4286440"/>
            <a:ext cx="1440000" cy="54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en-GB" noProof="0" dirty="0"/>
              <a:t>Click to edit </a:t>
            </a:r>
          </a:p>
          <a:p>
            <a:pPr lvl="0"/>
            <a:r>
              <a:rPr lang="en-GB" noProof="0" dirty="0"/>
              <a:t>master text style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2DA93A6-68F2-4B88-8A9A-5701B043198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50256" y="3723640"/>
            <a:ext cx="1440000" cy="540000"/>
          </a:xfrm>
        </p:spPr>
        <p:txBody>
          <a:bodyPr anchor="t"/>
          <a:lstStyle>
            <a:lvl1pPr marL="0" indent="0" algn="ctr">
              <a:buNone/>
              <a:defRPr sz="3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NN%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95B35E9A-6E49-4FE7-BF89-1AB5C649315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178593" y="3723640"/>
            <a:ext cx="1440000" cy="540000"/>
          </a:xfrm>
        </p:spPr>
        <p:txBody>
          <a:bodyPr anchor="t"/>
          <a:lstStyle>
            <a:lvl1pPr marL="0" indent="0" algn="ctr">
              <a:buNone/>
              <a:defRPr sz="3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NN%</a:t>
            </a:r>
          </a:p>
        </p:txBody>
      </p:sp>
      <p:sp>
        <p:nvSpPr>
          <p:cNvPr id="32" name="Espace réservé pour une image  2">
            <a:extLst>
              <a:ext uri="{FF2B5EF4-FFF2-40B4-BE49-F238E27FC236}">
                <a16:creationId xmlns:a16="http://schemas.microsoft.com/office/drawing/2014/main" id="{B0CA989D-B883-4C64-BFE8-6FBA26A82B20}"/>
              </a:ext>
            </a:extLst>
          </p:cNvPr>
          <p:cNvSpPr>
            <a:spLocks noGrp="1"/>
          </p:cNvSpPr>
          <p:nvPr>
            <p:ph type="pic" idx="26"/>
          </p:nvPr>
        </p:nvSpPr>
        <p:spPr>
          <a:xfrm>
            <a:off x="6430256" y="2440750"/>
            <a:ext cx="1080000" cy="1080000"/>
          </a:xfr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Tahoma" panose="020B0604030504040204" pitchFamily="34" charset="0"/>
              <a:buNone/>
              <a:tabLst/>
              <a:defRPr sz="14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Tahoma" panose="020B0604030504040204" pitchFamily="34" charset="0"/>
              <a:buNone/>
              <a:tabLst/>
              <a:defRPr/>
            </a:pPr>
            <a:r>
              <a:rPr lang="fr-FR" noProof="0"/>
              <a:t>Cliquez sur l'icône pour ajouter une image</a:t>
            </a:r>
            <a:endParaRPr lang="en-GB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" y="-374907"/>
            <a:ext cx="2520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545702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Colour of texts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93702" y="-374907"/>
            <a:ext cx="252000" cy="2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 dirty="0"/>
          </a:p>
        </p:txBody>
      </p:sp>
      <p:sp>
        <p:nvSpPr>
          <p:cNvPr id="35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6" y="1744980"/>
            <a:ext cx="5366704" cy="4389120"/>
          </a:xfrm>
        </p:spPr>
        <p:txBody>
          <a:bodyPr/>
          <a:lstStyle>
            <a:lvl1pPr marL="355600" indent="-355600">
              <a:defRPr>
                <a:solidFill>
                  <a:schemeClr val="tx1"/>
                </a:solidFill>
              </a:defRPr>
            </a:lvl1pPr>
            <a:lvl2pPr marL="630238" indent="-274638">
              <a:defRPr>
                <a:solidFill>
                  <a:schemeClr val="tx1"/>
                </a:solidFill>
              </a:defRPr>
            </a:lvl2pPr>
            <a:lvl3pPr marL="720725" indent="0">
              <a:defRPr>
                <a:solidFill>
                  <a:schemeClr val="tx1"/>
                </a:solidFill>
              </a:defRPr>
            </a:lvl3pPr>
            <a:lvl4pPr marL="893763" indent="0"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A3DB4B53-525D-494B-81B7-D3D6DB4A23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9137" y="981120"/>
            <a:ext cx="10751504" cy="36000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7" name="Titre 6">
            <a:extLst>
              <a:ext uri="{FF2B5EF4-FFF2-40B4-BE49-F238E27FC236}">
                <a16:creationId xmlns:a16="http://schemas.microsoft.com/office/drawing/2014/main" id="{B7A985A6-151F-4CB0-B805-7356FF1FA8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30480"/>
            <a:ext cx="10751503" cy="936000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716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96"/>
            <a:ext cx="11466576" cy="611369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CABD3B-4902-4044-AF74-8BB4B630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DD7452-DF79-48ED-8DE6-56AC90015D9E}" type="datetime1">
              <a:rPr lang="en-GB" noProof="0" smtClean="0"/>
              <a:t>28/09/2021</a:t>
            </a:fld>
            <a:endParaRPr lang="en-GB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1F0DAE-4269-48DD-BA61-9040EF63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the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4E83E7-4CF8-40EA-B56F-05E4A503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GB" noProof="0" smtClean="0"/>
              <a:pPr/>
              <a:t>‹N›</a:t>
            </a:fld>
            <a:endParaRPr lang="en-GB" noProof="0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Colour of texts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 dirty="0"/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2A05F2E9-0514-4CF2-B6ED-CD31C493C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23" y="1706796"/>
            <a:ext cx="7806811" cy="612000"/>
          </a:xfrm>
        </p:spPr>
        <p:txBody>
          <a:bodyPr anchor="t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text style</a:t>
            </a:r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D2F2C921-3C6C-48BB-816E-2BA34238BA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9931" y="3290094"/>
            <a:ext cx="2844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800" b="0">
                <a:solidFill>
                  <a:schemeClr val="bg1"/>
                </a:solidFill>
              </a:defRPr>
            </a:lvl2pPr>
            <a:lvl3pPr marL="538163" indent="0">
              <a:spcBef>
                <a:spcPts val="0"/>
              </a:spcBef>
              <a:buFont typeface="Arial" panose="020B0604020202020204" pitchFamily="34" charset="0"/>
              <a:buNone/>
              <a:defRPr sz="800" b="0"/>
            </a:lvl3pPr>
            <a:lvl4pPr marL="538163" indent="0">
              <a:spcBef>
                <a:spcPts val="0"/>
              </a:spcBef>
              <a:buFont typeface="Arial" panose="020B0604020202020204" pitchFamily="34" charset="0"/>
              <a:buNone/>
              <a:defRPr sz="800" b="0"/>
            </a:lvl4pPr>
            <a:lvl5pPr marL="198000" indent="0">
              <a:spcBef>
                <a:spcPts val="0"/>
              </a:spcBef>
              <a:buFont typeface="Arial" panose="020B0604020202020204" pitchFamily="34" charset="0"/>
              <a:buNone/>
              <a:defRPr sz="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GB" noProof="0" dirty="0"/>
              <a:t>Text on several lines.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832A72E-DA14-460B-8E61-E5027E89EF4F}"/>
              </a:ext>
            </a:extLst>
          </p:cNvPr>
          <p:cNvCxnSpPr>
            <a:cxnSpLocks/>
          </p:cNvCxnSpPr>
          <p:nvPr userDrawn="1"/>
        </p:nvCxnSpPr>
        <p:spPr>
          <a:xfrm>
            <a:off x="719138" y="2512219"/>
            <a:ext cx="721518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26397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C74EC-040D-49E0-B785-5CFB2179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DA5C4-B4B9-4DCF-9C91-D67A76D0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61E4E2-0197-4ECD-A583-82B45B29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5FB698-24E7-40B2-83DC-94102CD6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F5D8B8-64EF-4FC9-B67C-7EF40BD1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18990C-8E10-438D-AF58-65B0DC1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4058BD-1D35-48B5-AF91-624E8069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D9BA01-9B0F-4162-B506-EFA18419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8A483-74F6-4DDC-9E37-05131230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20256-C8EB-4089-A985-0267AC28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43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FB3DB-9FEB-461F-9DC4-BD5E28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E11194-1080-4AB0-AE47-71B3AC4DD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7D77F6-2D23-498E-9261-BA2C33A6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638CC0-7D30-476D-AE97-343A86B1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59D06-E0CD-46FB-B259-9B24D2B0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A0CE0F-21E3-40F6-8103-1482CA77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83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1CC02-3E3A-4476-9E0A-245B9205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D51B45-31E5-4EB7-B02C-03ADD5E3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12D478-2CE3-4677-A1EC-76CEED88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1F6CBC-ABBE-402D-87FD-534B17EC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4321DF9-1B01-49C2-8FC7-7F7169966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51BD51A-66C3-4CC9-8202-04311603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7AE5B8-0B87-471B-AE0B-CC1BFF78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6D696CB-1EA3-4093-B4D8-11F9FC32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36A34-54A0-4D67-A2FB-953441DD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3339F9-28C6-4E34-AD0D-5ED8C367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AA4629-FAE1-412F-B4B6-418EC7C6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80407D-BBFC-4FA4-9647-A7B9D99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B21CB41-1D17-48CF-B173-3C2A501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39463C-7EE0-45E6-B222-15D9E69E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5FE627-1502-4605-955F-9C1F57E3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12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823BD-C43A-4006-B133-E343FC0B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95E1E1-2E4B-4A8F-BCB3-E323348F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969737-8766-47BA-9627-E11CC342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3E2085-CB0A-4471-B1F7-886B0746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07A461-39AD-45A5-8C0C-2793B0FF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3C0EA5-748E-45E5-A607-ED66532A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0BBA7-C83E-4182-B1BA-2FB52001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020607-DA80-4948-B01E-E827B03E2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89DDDA-F582-4C16-ABAD-076DB6A5A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4444E9-F309-4F3F-BA39-9E0FEC6E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DE358C-E56B-4FEF-B5CD-0A731B63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1231F1-5DFA-4D1B-B345-B3A70BD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6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D223BA-DF01-4D45-B5AD-89DC76D1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3A297E-BE39-4BE5-A779-8ADC1F84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DE7417-DD3E-40FD-909C-226E0AE2A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7149-7794-4AFC-9788-A60700037C71}" type="datetimeFigureOut">
              <a:rPr lang="it-IT" smtClean="0"/>
              <a:t>28/09/2021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21F319-8661-4DCB-BE37-076AEE88F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EFC89-FA63-427E-9CCD-1959991D0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844C-6E07-4A03-AACF-94FD391B0843}" type="slidenum">
              <a:rPr lang="it-IT" smtClean="0"/>
              <a:t>‹N›</a:t>
            </a:fld>
            <a:endParaRPr lang="it-IT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02FD0B21-47E0-4434-8438-15779B4E6074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it-IT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3570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1452197" y="2438565"/>
            <a:ext cx="8671591" cy="164799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4594458" y="3717228"/>
            <a:ext cx="3003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Progetto Aeroporto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Capozza</a:t>
            </a:r>
            <a:r>
              <a:rPr lang="it-IT" sz="1600" dirty="0"/>
              <a:t> Emilio</a:t>
            </a:r>
          </a:p>
          <a:p>
            <a:r>
              <a:rPr lang="it-IT" sz="1600" dirty="0"/>
              <a:t>Denaro Giuseppe</a:t>
            </a:r>
          </a:p>
          <a:p>
            <a:r>
              <a:rPr lang="it-IT" sz="1600" dirty="0"/>
              <a:t>Giorgione Nicoletta</a:t>
            </a:r>
          </a:p>
          <a:p>
            <a:r>
              <a:rPr lang="it-IT" sz="1600" dirty="0"/>
              <a:t>Inglese Mario</a:t>
            </a:r>
          </a:p>
          <a:p>
            <a:r>
              <a:rPr lang="it-IT" sz="1600" dirty="0"/>
              <a:t>Luciano Salvatore</a:t>
            </a:r>
          </a:p>
          <a:p>
            <a:r>
              <a:rPr lang="it-IT" sz="1600" dirty="0"/>
              <a:t>Macrì Gabriele</a:t>
            </a:r>
          </a:p>
        </p:txBody>
      </p:sp>
    </p:spTree>
    <p:extLst>
      <p:ext uri="{BB962C8B-B14F-4D97-AF65-F5344CB8AC3E}">
        <p14:creationId xmlns:p14="http://schemas.microsoft.com/office/powerpoint/2010/main" val="64911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6DCB66-692A-4123-B9C2-7CC3DBF8EA4E}"/>
              </a:ext>
            </a:extLst>
          </p:cNvPr>
          <p:cNvSpPr txBox="1"/>
          <p:nvPr/>
        </p:nvSpPr>
        <p:spPr>
          <a:xfrm>
            <a:off x="694533" y="2087473"/>
            <a:ext cx="676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6. Il numero di voli che partono il venerdì da Napoli.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D32BF3-5E49-4377-910A-8BD4C6C7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3020993"/>
            <a:ext cx="7195379" cy="8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5">
            <a:extLst>
              <a:ext uri="{FF2B5EF4-FFF2-40B4-BE49-F238E27FC236}">
                <a16:creationId xmlns:a16="http://schemas.microsoft.com/office/drawing/2014/main" id="{BF10FE15-FD35-42CB-B9B3-5A994D20D8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96" y="4685893"/>
            <a:ext cx="1863631" cy="54014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C31381-0CD8-4DEF-8DA3-D132A52630CA}"/>
              </a:ext>
            </a:extLst>
          </p:cNvPr>
          <p:cNvSpPr txBox="1"/>
          <p:nvPr/>
        </p:nvSpPr>
        <p:spPr>
          <a:xfrm>
            <a:off x="5408295" y="4685893"/>
            <a:ext cx="4650105" cy="369332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voli che partono il venerdì da Napoli sono due.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484B0E-E661-4F0B-A2D6-B2F7299965F4}"/>
              </a:ext>
            </a:extLst>
          </p:cNvPr>
          <p:cNvSpPr txBox="1"/>
          <p:nvPr/>
        </p:nvSpPr>
        <p:spPr>
          <a:xfrm>
            <a:off x="532597" y="2071310"/>
            <a:ext cx="1028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7. Le città italiane da cui partono almeno 2 voli alla settimana diretti in Olanda.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88F0839-2E8B-4354-ADC4-5BB0D8C6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5125244"/>
            <a:ext cx="6969714" cy="73080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9AF98E8-2EB9-4C78-AF44-5D8E7D06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2803577"/>
            <a:ext cx="7675049" cy="171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800F2D-EF4D-4D90-B538-DE39109875B0}"/>
              </a:ext>
            </a:extLst>
          </p:cNvPr>
          <p:cNvSpPr txBox="1"/>
          <p:nvPr/>
        </p:nvSpPr>
        <p:spPr>
          <a:xfrm>
            <a:off x="8075906" y="3863360"/>
            <a:ext cx="3812587" cy="923330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città italiane da cui partono almeno 2 voli alla settimana diretti in Olanda sono Napoli e Verona.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1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8CD4BA-C7C8-4A58-BBAA-C2C11142904C}"/>
              </a:ext>
            </a:extLst>
          </p:cNvPr>
          <p:cNvSpPr txBox="1"/>
          <p:nvPr/>
        </p:nvSpPr>
        <p:spPr>
          <a:xfrm>
            <a:off x="532597" y="2040761"/>
            <a:ext cx="1035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8. Le città da cui parte l'aereo caratterizzato dal massimo numero di passeggeri.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F90F92B-BFE9-4DD9-9F83-F32CE4BB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90" y="3043664"/>
            <a:ext cx="6801486" cy="7706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46AA50-0381-494E-A3A9-1C505FC48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047" y="4587880"/>
            <a:ext cx="864203" cy="6707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F22136-225F-45BA-888D-8D501DFD5200}"/>
              </a:ext>
            </a:extLst>
          </p:cNvPr>
          <p:cNvSpPr txBox="1"/>
          <p:nvPr/>
        </p:nvSpPr>
        <p:spPr>
          <a:xfrm>
            <a:off x="2593341" y="4587880"/>
            <a:ext cx="5384212" cy="671915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città da cui parte l’aereo con il numero massimo di passeggeri è unica ed è Torino.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8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F92A39-72CF-482E-9488-8133DE5DDACB}"/>
              </a:ext>
            </a:extLst>
          </p:cNvPr>
          <p:cNvSpPr txBox="1"/>
          <p:nvPr/>
        </p:nvSpPr>
        <p:spPr>
          <a:xfrm>
            <a:off x="771525" y="2102882"/>
            <a:ext cx="1071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9. Le città su cui è diretto l'aereo caratterizzato dal massimo numero di passeggeri.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597172-4749-40FA-99E4-FD0BD9E2C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3087770"/>
            <a:ext cx="7076371" cy="83173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796BF31-1643-4C8F-962B-C706DA28E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58" y="4786690"/>
            <a:ext cx="1502647" cy="57317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1ACA85A-209D-4DCA-92C3-CCA847C01C6B}"/>
              </a:ext>
            </a:extLst>
          </p:cNvPr>
          <p:cNvSpPr txBox="1"/>
          <p:nvPr/>
        </p:nvSpPr>
        <p:spPr>
          <a:xfrm>
            <a:off x="771525" y="4798794"/>
            <a:ext cx="4274185" cy="375552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risultato ottenuto è la città di Amsterdam.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1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697F38-98BF-470F-B720-8331111158EC}"/>
              </a:ext>
            </a:extLst>
          </p:cNvPr>
          <p:cNvSpPr txBox="1"/>
          <p:nvPr/>
        </p:nvSpPr>
        <p:spPr>
          <a:xfrm>
            <a:off x="285750" y="1976735"/>
            <a:ext cx="1143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10. Le città che sono servite dall'aereo caratterizzato dal massimo numero di passeggeri.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ACF40D-B512-40FB-BA6D-31E480204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9" y="2890093"/>
            <a:ext cx="4753392" cy="1928913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DAEDBCD-B231-4927-8FC2-159FD58E9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5200967"/>
            <a:ext cx="3199844" cy="77872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38DAAA-8568-4A2C-8951-B8F92A4003DF}"/>
              </a:ext>
            </a:extLst>
          </p:cNvPr>
          <p:cNvSpPr txBox="1"/>
          <p:nvPr/>
        </p:nvSpPr>
        <p:spPr>
          <a:xfrm>
            <a:off x="714375" y="5237991"/>
            <a:ext cx="5667375" cy="375552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risultato della Query sono le città di Torino e Amsterdam.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7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en-GB" smtClean="0"/>
              <a:t>15</a:t>
            </a:fld>
            <a:endParaRPr lang="en-GB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+mn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792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en-GB" smtClean="0"/>
              <a:t>2</a:t>
            </a:fld>
            <a:endParaRPr lang="en-GB" dirty="0"/>
          </a:p>
        </p:txBody>
      </p:sp>
      <p:grpSp>
        <p:nvGrpSpPr>
          <p:cNvPr id="20" name="Groupe 19"/>
          <p:cNvGrpSpPr/>
          <p:nvPr/>
        </p:nvGrpSpPr>
        <p:grpSpPr>
          <a:xfrm>
            <a:off x="9894971" y="2527433"/>
            <a:ext cx="1742996" cy="1599041"/>
            <a:chOff x="8354547" y="2450730"/>
            <a:chExt cx="1070020" cy="1070020"/>
          </a:xfrm>
        </p:grpSpPr>
        <p:sp>
          <p:nvSpPr>
            <p:cNvPr id="21" name="Rectangle 20"/>
            <p:cNvSpPr/>
            <p:nvPr/>
          </p:nvSpPr>
          <p:spPr>
            <a:xfrm>
              <a:off x="8354547" y="2450730"/>
              <a:ext cx="1070020" cy="107002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e 21"/>
            <p:cNvGrpSpPr>
              <a:grpSpLocks noChangeAspect="1"/>
            </p:cNvGrpSpPr>
            <p:nvPr/>
          </p:nvGrpSpPr>
          <p:grpSpPr>
            <a:xfrm>
              <a:off x="8590366" y="2562327"/>
              <a:ext cx="578078" cy="845128"/>
              <a:chOff x="11617219" y="1949450"/>
              <a:chExt cx="2024063" cy="295910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11617219" y="1949450"/>
                <a:ext cx="2024063" cy="2959100"/>
              </a:xfrm>
              <a:custGeom>
                <a:avLst/>
                <a:gdLst>
                  <a:gd name="T0" fmla="*/ 296 w 1045"/>
                  <a:gd name="T1" fmla="*/ 1047 h 1536"/>
                  <a:gd name="T2" fmla="*/ 183 w 1045"/>
                  <a:gd name="T3" fmla="*/ 931 h 1536"/>
                  <a:gd name="T4" fmla="*/ 47 w 1045"/>
                  <a:gd name="T5" fmla="*/ 527 h 1536"/>
                  <a:gd name="T6" fmla="*/ 522 w 1045"/>
                  <a:gd name="T7" fmla="*/ 46 h 1536"/>
                  <a:gd name="T8" fmla="*/ 902 w 1045"/>
                  <a:gd name="T9" fmla="*/ 234 h 1536"/>
                  <a:gd name="T10" fmla="*/ 939 w 1045"/>
                  <a:gd name="T11" fmla="*/ 206 h 1536"/>
                  <a:gd name="T12" fmla="*/ 522 w 1045"/>
                  <a:gd name="T13" fmla="*/ 0 h 1536"/>
                  <a:gd name="T14" fmla="*/ 1 w 1045"/>
                  <a:gd name="T15" fmla="*/ 527 h 1536"/>
                  <a:gd name="T16" fmla="*/ 137 w 1045"/>
                  <a:gd name="T17" fmla="*/ 931 h 1536"/>
                  <a:gd name="T18" fmla="*/ 194 w 1045"/>
                  <a:gd name="T19" fmla="*/ 1056 h 1536"/>
                  <a:gd name="T20" fmla="*/ 208 w 1045"/>
                  <a:gd name="T21" fmla="*/ 1237 h 1536"/>
                  <a:gd name="T22" fmla="*/ 288 w 1045"/>
                  <a:gd name="T23" fmla="*/ 1388 h 1536"/>
                  <a:gd name="T24" fmla="*/ 522 w 1045"/>
                  <a:gd name="T25" fmla="*/ 1536 h 1536"/>
                  <a:gd name="T26" fmla="*/ 756 w 1045"/>
                  <a:gd name="T27" fmla="*/ 1388 h 1536"/>
                  <a:gd name="T28" fmla="*/ 836 w 1045"/>
                  <a:gd name="T29" fmla="*/ 1237 h 1536"/>
                  <a:gd name="T30" fmla="*/ 852 w 1045"/>
                  <a:gd name="T31" fmla="*/ 1056 h 1536"/>
                  <a:gd name="T32" fmla="*/ 909 w 1045"/>
                  <a:gd name="T33" fmla="*/ 931 h 1536"/>
                  <a:gd name="T34" fmla="*/ 1045 w 1045"/>
                  <a:gd name="T35" fmla="*/ 522 h 1536"/>
                  <a:gd name="T36" fmla="*/ 957 w 1045"/>
                  <a:gd name="T37" fmla="*/ 275 h 1536"/>
                  <a:gd name="T38" fmla="*/ 1000 w 1045"/>
                  <a:gd name="T39" fmla="*/ 522 h 1536"/>
                  <a:gd name="T40" fmla="*/ 863 w 1045"/>
                  <a:gd name="T41" fmla="*/ 931 h 1536"/>
                  <a:gd name="T42" fmla="*/ 750 w 1045"/>
                  <a:gd name="T43" fmla="*/ 1047 h 1536"/>
                  <a:gd name="T44" fmla="*/ 522 w 1045"/>
                  <a:gd name="T45" fmla="*/ 1490 h 1536"/>
                  <a:gd name="T46" fmla="*/ 645 w 1045"/>
                  <a:gd name="T47" fmla="*/ 1388 h 1536"/>
                  <a:gd name="T48" fmla="*/ 862 w 1045"/>
                  <a:gd name="T49" fmla="*/ 1144 h 1536"/>
                  <a:gd name="T50" fmla="*/ 412 w 1045"/>
                  <a:gd name="T51" fmla="*/ 1195 h 1536"/>
                  <a:gd name="T52" fmla="*/ 412 w 1045"/>
                  <a:gd name="T53" fmla="*/ 1240 h 1536"/>
                  <a:gd name="T54" fmla="*/ 807 w 1045"/>
                  <a:gd name="T55" fmla="*/ 1291 h 1536"/>
                  <a:gd name="T56" fmla="*/ 288 w 1045"/>
                  <a:gd name="T57" fmla="*/ 1342 h 1536"/>
                  <a:gd name="T58" fmla="*/ 288 w 1045"/>
                  <a:gd name="T59" fmla="*/ 1240 h 1536"/>
                  <a:gd name="T60" fmla="*/ 344 w 1045"/>
                  <a:gd name="T61" fmla="*/ 1218 h 1536"/>
                  <a:gd name="T62" fmla="*/ 234 w 1045"/>
                  <a:gd name="T63" fmla="*/ 1195 h 1536"/>
                  <a:gd name="T64" fmla="*/ 234 w 1045"/>
                  <a:gd name="T65" fmla="*/ 1093 h 1536"/>
                  <a:gd name="T66" fmla="*/ 862 w 1045"/>
                  <a:gd name="T67" fmla="*/ 1144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45" h="1536">
                    <a:moveTo>
                      <a:pt x="500" y="1047"/>
                    </a:moveTo>
                    <a:cubicBezTo>
                      <a:pt x="296" y="1047"/>
                      <a:pt x="296" y="1047"/>
                      <a:pt x="296" y="1047"/>
                    </a:cubicBezTo>
                    <a:cubicBezTo>
                      <a:pt x="234" y="1047"/>
                      <a:pt x="183" y="996"/>
                      <a:pt x="183" y="934"/>
                    </a:cubicBezTo>
                    <a:cubicBezTo>
                      <a:pt x="183" y="931"/>
                      <a:pt x="183" y="931"/>
                      <a:pt x="183" y="931"/>
                    </a:cubicBezTo>
                    <a:cubicBezTo>
                      <a:pt x="183" y="886"/>
                      <a:pt x="169" y="844"/>
                      <a:pt x="141" y="807"/>
                    </a:cubicBezTo>
                    <a:cubicBezTo>
                      <a:pt x="80" y="726"/>
                      <a:pt x="48" y="629"/>
                      <a:pt x="47" y="527"/>
                    </a:cubicBezTo>
                    <a:cubicBezTo>
                      <a:pt x="46" y="399"/>
                      <a:pt x="95" y="279"/>
                      <a:pt x="185" y="188"/>
                    </a:cubicBezTo>
                    <a:cubicBezTo>
                      <a:pt x="275" y="96"/>
                      <a:pt x="395" y="46"/>
                      <a:pt x="522" y="46"/>
                    </a:cubicBezTo>
                    <a:cubicBezTo>
                      <a:pt x="523" y="46"/>
                      <a:pt x="523" y="46"/>
                      <a:pt x="523" y="46"/>
                    </a:cubicBezTo>
                    <a:cubicBezTo>
                      <a:pt x="673" y="46"/>
                      <a:pt x="811" y="114"/>
                      <a:pt x="902" y="234"/>
                    </a:cubicBezTo>
                    <a:cubicBezTo>
                      <a:pt x="910" y="244"/>
                      <a:pt x="924" y="246"/>
                      <a:pt x="934" y="238"/>
                    </a:cubicBezTo>
                    <a:cubicBezTo>
                      <a:pt x="944" y="230"/>
                      <a:pt x="946" y="216"/>
                      <a:pt x="939" y="206"/>
                    </a:cubicBezTo>
                    <a:cubicBezTo>
                      <a:pt x="891" y="143"/>
                      <a:pt x="829" y="91"/>
                      <a:pt x="758" y="56"/>
                    </a:cubicBezTo>
                    <a:cubicBezTo>
                      <a:pt x="685" y="19"/>
                      <a:pt x="605" y="0"/>
                      <a:pt x="522" y="0"/>
                    </a:cubicBezTo>
                    <a:cubicBezTo>
                      <a:pt x="383" y="0"/>
                      <a:pt x="251" y="55"/>
                      <a:pt x="152" y="155"/>
                    </a:cubicBezTo>
                    <a:cubicBezTo>
                      <a:pt x="53" y="255"/>
                      <a:pt x="0" y="387"/>
                      <a:pt x="1" y="527"/>
                    </a:cubicBezTo>
                    <a:cubicBezTo>
                      <a:pt x="2" y="639"/>
                      <a:pt x="38" y="745"/>
                      <a:pt x="105" y="834"/>
                    </a:cubicBezTo>
                    <a:cubicBezTo>
                      <a:pt x="126" y="863"/>
                      <a:pt x="137" y="896"/>
                      <a:pt x="137" y="931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7" y="983"/>
                      <a:pt x="159" y="1026"/>
                      <a:pt x="194" y="1056"/>
                    </a:cubicBezTo>
                    <a:cubicBezTo>
                      <a:pt x="161" y="1071"/>
                      <a:pt x="137" y="1105"/>
                      <a:pt x="137" y="1144"/>
                    </a:cubicBezTo>
                    <a:cubicBezTo>
                      <a:pt x="137" y="1188"/>
                      <a:pt x="167" y="1226"/>
                      <a:pt x="208" y="1237"/>
                    </a:cubicBezTo>
                    <a:cubicBezTo>
                      <a:pt x="198" y="1253"/>
                      <a:pt x="192" y="1271"/>
                      <a:pt x="192" y="1291"/>
                    </a:cubicBezTo>
                    <a:cubicBezTo>
                      <a:pt x="192" y="1345"/>
                      <a:pt x="235" y="1388"/>
                      <a:pt x="288" y="1388"/>
                    </a:cubicBezTo>
                    <a:cubicBezTo>
                      <a:pt x="353" y="1388"/>
                      <a:pt x="353" y="1388"/>
                      <a:pt x="353" y="1388"/>
                    </a:cubicBezTo>
                    <a:cubicBezTo>
                      <a:pt x="365" y="1472"/>
                      <a:pt x="436" y="1536"/>
                      <a:pt x="522" y="1536"/>
                    </a:cubicBezTo>
                    <a:cubicBezTo>
                      <a:pt x="609" y="1536"/>
                      <a:pt x="680" y="1472"/>
                      <a:pt x="691" y="1388"/>
                    </a:cubicBezTo>
                    <a:cubicBezTo>
                      <a:pt x="756" y="1388"/>
                      <a:pt x="756" y="1388"/>
                      <a:pt x="756" y="1388"/>
                    </a:cubicBezTo>
                    <a:cubicBezTo>
                      <a:pt x="810" y="1388"/>
                      <a:pt x="853" y="1345"/>
                      <a:pt x="853" y="1291"/>
                    </a:cubicBezTo>
                    <a:cubicBezTo>
                      <a:pt x="853" y="1271"/>
                      <a:pt x="847" y="1253"/>
                      <a:pt x="836" y="1237"/>
                    </a:cubicBezTo>
                    <a:cubicBezTo>
                      <a:pt x="877" y="1226"/>
                      <a:pt x="908" y="1188"/>
                      <a:pt x="908" y="1144"/>
                    </a:cubicBezTo>
                    <a:cubicBezTo>
                      <a:pt x="908" y="1105"/>
                      <a:pt x="885" y="1072"/>
                      <a:pt x="852" y="1056"/>
                    </a:cubicBezTo>
                    <a:cubicBezTo>
                      <a:pt x="887" y="1027"/>
                      <a:pt x="909" y="983"/>
                      <a:pt x="909" y="934"/>
                    </a:cubicBezTo>
                    <a:cubicBezTo>
                      <a:pt x="909" y="931"/>
                      <a:pt x="909" y="931"/>
                      <a:pt x="909" y="931"/>
                    </a:cubicBezTo>
                    <a:cubicBezTo>
                      <a:pt x="909" y="897"/>
                      <a:pt x="920" y="863"/>
                      <a:pt x="940" y="836"/>
                    </a:cubicBezTo>
                    <a:cubicBezTo>
                      <a:pt x="1009" y="745"/>
                      <a:pt x="1045" y="637"/>
                      <a:pt x="1045" y="522"/>
                    </a:cubicBezTo>
                    <a:cubicBezTo>
                      <a:pt x="1045" y="438"/>
                      <a:pt x="1026" y="358"/>
                      <a:pt x="988" y="284"/>
                    </a:cubicBezTo>
                    <a:cubicBezTo>
                      <a:pt x="983" y="273"/>
                      <a:pt x="969" y="269"/>
                      <a:pt x="957" y="275"/>
                    </a:cubicBezTo>
                    <a:cubicBezTo>
                      <a:pt x="946" y="280"/>
                      <a:pt x="942" y="294"/>
                      <a:pt x="948" y="305"/>
                    </a:cubicBezTo>
                    <a:cubicBezTo>
                      <a:pt x="982" y="373"/>
                      <a:pt x="1000" y="446"/>
                      <a:pt x="1000" y="522"/>
                    </a:cubicBezTo>
                    <a:cubicBezTo>
                      <a:pt x="1000" y="627"/>
                      <a:pt x="966" y="726"/>
                      <a:pt x="904" y="809"/>
                    </a:cubicBezTo>
                    <a:cubicBezTo>
                      <a:pt x="878" y="843"/>
                      <a:pt x="863" y="887"/>
                      <a:pt x="863" y="931"/>
                    </a:cubicBezTo>
                    <a:cubicBezTo>
                      <a:pt x="863" y="934"/>
                      <a:pt x="863" y="934"/>
                      <a:pt x="863" y="934"/>
                    </a:cubicBezTo>
                    <a:cubicBezTo>
                      <a:pt x="863" y="996"/>
                      <a:pt x="813" y="1047"/>
                      <a:pt x="750" y="1047"/>
                    </a:cubicBezTo>
                    <a:cubicBezTo>
                      <a:pt x="546" y="1047"/>
                      <a:pt x="546" y="1047"/>
                      <a:pt x="546" y="1047"/>
                    </a:cubicBezTo>
                    <a:moveTo>
                      <a:pt x="522" y="1490"/>
                    </a:moveTo>
                    <a:cubicBezTo>
                      <a:pt x="461" y="1490"/>
                      <a:pt x="410" y="1446"/>
                      <a:pt x="400" y="1388"/>
                    </a:cubicBezTo>
                    <a:cubicBezTo>
                      <a:pt x="645" y="1388"/>
                      <a:pt x="645" y="1388"/>
                      <a:pt x="645" y="1388"/>
                    </a:cubicBezTo>
                    <a:cubicBezTo>
                      <a:pt x="634" y="1446"/>
                      <a:pt x="583" y="1490"/>
                      <a:pt x="522" y="1490"/>
                    </a:cubicBezTo>
                    <a:close/>
                    <a:moveTo>
                      <a:pt x="862" y="1144"/>
                    </a:moveTo>
                    <a:cubicBezTo>
                      <a:pt x="862" y="1172"/>
                      <a:pt x="839" y="1195"/>
                      <a:pt x="811" y="1195"/>
                    </a:cubicBezTo>
                    <a:cubicBezTo>
                      <a:pt x="412" y="1195"/>
                      <a:pt x="412" y="1195"/>
                      <a:pt x="412" y="1195"/>
                    </a:cubicBezTo>
                    <a:cubicBezTo>
                      <a:pt x="400" y="1195"/>
                      <a:pt x="389" y="1205"/>
                      <a:pt x="389" y="1218"/>
                    </a:cubicBezTo>
                    <a:cubicBezTo>
                      <a:pt x="389" y="1230"/>
                      <a:pt x="400" y="1240"/>
                      <a:pt x="412" y="1240"/>
                    </a:cubicBezTo>
                    <a:cubicBezTo>
                      <a:pt x="756" y="1240"/>
                      <a:pt x="756" y="1240"/>
                      <a:pt x="756" y="1240"/>
                    </a:cubicBezTo>
                    <a:cubicBezTo>
                      <a:pt x="785" y="1240"/>
                      <a:pt x="807" y="1263"/>
                      <a:pt x="807" y="1291"/>
                    </a:cubicBezTo>
                    <a:cubicBezTo>
                      <a:pt x="807" y="1320"/>
                      <a:pt x="785" y="1342"/>
                      <a:pt x="756" y="1342"/>
                    </a:cubicBezTo>
                    <a:cubicBezTo>
                      <a:pt x="288" y="1342"/>
                      <a:pt x="288" y="1342"/>
                      <a:pt x="288" y="1342"/>
                    </a:cubicBezTo>
                    <a:cubicBezTo>
                      <a:pt x="260" y="1342"/>
                      <a:pt x="237" y="1320"/>
                      <a:pt x="237" y="1291"/>
                    </a:cubicBezTo>
                    <a:cubicBezTo>
                      <a:pt x="237" y="1263"/>
                      <a:pt x="260" y="1240"/>
                      <a:pt x="288" y="1240"/>
                    </a:cubicBezTo>
                    <a:cubicBezTo>
                      <a:pt x="321" y="1240"/>
                      <a:pt x="321" y="1240"/>
                      <a:pt x="321" y="1240"/>
                    </a:cubicBezTo>
                    <a:cubicBezTo>
                      <a:pt x="333" y="1240"/>
                      <a:pt x="344" y="1230"/>
                      <a:pt x="344" y="1218"/>
                    </a:cubicBezTo>
                    <a:cubicBezTo>
                      <a:pt x="344" y="1205"/>
                      <a:pt x="333" y="1195"/>
                      <a:pt x="321" y="1195"/>
                    </a:cubicBezTo>
                    <a:cubicBezTo>
                      <a:pt x="234" y="1195"/>
                      <a:pt x="234" y="1195"/>
                      <a:pt x="234" y="1195"/>
                    </a:cubicBezTo>
                    <a:cubicBezTo>
                      <a:pt x="206" y="1195"/>
                      <a:pt x="183" y="1172"/>
                      <a:pt x="183" y="1144"/>
                    </a:cubicBezTo>
                    <a:cubicBezTo>
                      <a:pt x="183" y="1116"/>
                      <a:pt x="206" y="1093"/>
                      <a:pt x="234" y="1093"/>
                    </a:cubicBezTo>
                    <a:cubicBezTo>
                      <a:pt x="811" y="1093"/>
                      <a:pt x="811" y="1093"/>
                      <a:pt x="811" y="1093"/>
                    </a:cubicBezTo>
                    <a:cubicBezTo>
                      <a:pt x="839" y="1093"/>
                      <a:pt x="862" y="1116"/>
                      <a:pt x="862" y="1144"/>
                    </a:cubicBezTo>
                    <a:close/>
                  </a:path>
                </a:pathLst>
              </a:custGeom>
              <a:solidFill>
                <a:srgbClr val="55555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2301431" y="3041650"/>
                <a:ext cx="655637" cy="925513"/>
              </a:xfrm>
              <a:custGeom>
                <a:avLst/>
                <a:gdLst>
                  <a:gd name="T0" fmla="*/ 267 w 339"/>
                  <a:gd name="T1" fmla="*/ 480 h 480"/>
                  <a:gd name="T2" fmla="*/ 192 w 339"/>
                  <a:gd name="T3" fmla="*/ 480 h 480"/>
                  <a:gd name="T4" fmla="*/ 192 w 339"/>
                  <a:gd name="T5" fmla="*/ 190 h 480"/>
                  <a:gd name="T6" fmla="*/ 339 w 339"/>
                  <a:gd name="T7" fmla="*/ 22 h 480"/>
                  <a:gd name="T8" fmla="*/ 316 w 339"/>
                  <a:gd name="T9" fmla="*/ 0 h 480"/>
                  <a:gd name="T10" fmla="*/ 293 w 339"/>
                  <a:gd name="T11" fmla="*/ 22 h 480"/>
                  <a:gd name="T12" fmla="*/ 169 w 339"/>
                  <a:gd name="T13" fmla="*/ 146 h 480"/>
                  <a:gd name="T14" fmla="*/ 46 w 339"/>
                  <a:gd name="T15" fmla="*/ 22 h 480"/>
                  <a:gd name="T16" fmla="*/ 23 w 339"/>
                  <a:gd name="T17" fmla="*/ 0 h 480"/>
                  <a:gd name="T18" fmla="*/ 0 w 339"/>
                  <a:gd name="T19" fmla="*/ 22 h 480"/>
                  <a:gd name="T20" fmla="*/ 146 w 339"/>
                  <a:gd name="T21" fmla="*/ 190 h 480"/>
                  <a:gd name="T22" fmla="*/ 146 w 339"/>
                  <a:gd name="T2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9" h="480">
                    <a:moveTo>
                      <a:pt x="267" y="480"/>
                    </a:moveTo>
                    <a:cubicBezTo>
                      <a:pt x="192" y="480"/>
                      <a:pt x="192" y="480"/>
                      <a:pt x="192" y="480"/>
                    </a:cubicBezTo>
                    <a:cubicBezTo>
                      <a:pt x="192" y="190"/>
                      <a:pt x="192" y="190"/>
                      <a:pt x="192" y="190"/>
                    </a:cubicBezTo>
                    <a:cubicBezTo>
                      <a:pt x="275" y="179"/>
                      <a:pt x="339" y="108"/>
                      <a:pt x="339" y="22"/>
                    </a:cubicBezTo>
                    <a:cubicBezTo>
                      <a:pt x="339" y="10"/>
                      <a:pt x="328" y="0"/>
                      <a:pt x="316" y="0"/>
                    </a:cubicBezTo>
                    <a:cubicBezTo>
                      <a:pt x="303" y="0"/>
                      <a:pt x="293" y="10"/>
                      <a:pt x="293" y="22"/>
                    </a:cubicBezTo>
                    <a:cubicBezTo>
                      <a:pt x="293" y="91"/>
                      <a:pt x="237" y="146"/>
                      <a:pt x="169" y="146"/>
                    </a:cubicBezTo>
                    <a:cubicBezTo>
                      <a:pt x="101" y="146"/>
                      <a:pt x="46" y="91"/>
                      <a:pt x="46" y="22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8"/>
                      <a:pt x="64" y="179"/>
                      <a:pt x="146" y="190"/>
                    </a:cubicBezTo>
                    <a:cubicBezTo>
                      <a:pt x="146" y="480"/>
                      <a:pt x="146" y="480"/>
                      <a:pt x="146" y="480"/>
                    </a:cubicBezTo>
                  </a:path>
                </a:pathLst>
              </a:custGeom>
              <a:solidFill>
                <a:srgbClr val="CF02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>
                <a:off x="13550900" y="4054475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13550900" y="4054475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56" name="Espace réservé du contenu 1">
            <a:extLst>
              <a:ext uri="{FF2B5EF4-FFF2-40B4-BE49-F238E27FC236}">
                <a16:creationId xmlns:a16="http://schemas.microsoft.com/office/drawing/2014/main" id="{2C05A4CB-46D5-4B8B-8162-955CF148F013}"/>
              </a:ext>
            </a:extLst>
          </p:cNvPr>
          <p:cNvSpPr txBox="1">
            <a:spLocks/>
          </p:cNvSpPr>
          <p:nvPr/>
        </p:nvSpPr>
        <p:spPr>
          <a:xfrm>
            <a:off x="680452" y="1498733"/>
            <a:ext cx="8183814" cy="4160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376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Database deve rispondere ad una serie di requisiti che riguarda la gestione del traffico aeroportuale rispondendo ai seguenti requisiti di progetto assegnati: 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città con un aeroporto di cui non è noto il numero di piste;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nazioni da cui parte e arriva il volo con codice 1;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tipi di aereo usati nei voli che partono da Roma;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tipi di aereo e il corrispondente numero di passeggeri per i voli che partono da Roma;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città da cui partono voli diretti ad Amsterdam, ordinate alfabeticamente;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numero di voli che partono il venerdì da Napoli;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città italiane da cui partono almeno due voli alla settimana diretti in Olanda;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città da cui parte l'aereo caratterizzato dal massimo numero di passeggeri;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città su cui è diretto l'aereo caratterizzato dal massimo numero di passeggeri;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città che sono servite dall'aereo caratterizzato dal massimo numero di passeggeri.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sz="16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66915B4-C0AA-4AC7-8EA1-0F05BE8F59FB}"/>
              </a:ext>
            </a:extLst>
          </p:cNvPr>
          <p:cNvSpPr/>
          <p:nvPr/>
        </p:nvSpPr>
        <p:spPr>
          <a:xfrm>
            <a:off x="353795" y="236148"/>
            <a:ext cx="11137900" cy="70245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36000" tIns="192000" rIns="336000" bIns="19200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it-IT" sz="2000" b="1" i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Obiettivi</a:t>
            </a:r>
            <a:endParaRPr lang="it-IT" sz="2000" b="1" kern="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4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7050" y="5463407"/>
            <a:ext cx="11137900" cy="70245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36000" tIns="192000" rIns="336000" bIns="19200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it-IT" sz="2000" b="1" i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Diagramma ER</a:t>
            </a:r>
            <a:endParaRPr lang="it-IT" sz="2000" b="1" kern="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9E5432D-F717-4CCB-8DBF-AA690EABB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9" y="494270"/>
            <a:ext cx="8258175" cy="44766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53795" y="236148"/>
            <a:ext cx="11137900" cy="70245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36000" tIns="192000" rIns="336000" bIns="19200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it-IT" sz="2000" b="1" i="1" kern="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 del DB</a:t>
            </a:r>
            <a:endParaRPr lang="it-IT" sz="2000" b="1" kern="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C3FBB0A-F942-417F-A8E3-46CFD28B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90" y="1522835"/>
            <a:ext cx="6120914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068826-5C9B-4C1B-A305-0BBA0EB6F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1" y="2774623"/>
            <a:ext cx="4178961" cy="80558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45E8EA-5CB3-4D19-8AF0-8AA5099D84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/>
          <a:stretch/>
        </p:blipFill>
        <p:spPr>
          <a:xfrm>
            <a:off x="964321" y="4579721"/>
            <a:ext cx="6732870" cy="13194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12BC12-8DBD-44E5-A757-7F8A49F7DCD7}"/>
              </a:ext>
            </a:extLst>
          </p:cNvPr>
          <p:cNvSpPr txBox="1"/>
          <p:nvPr/>
        </p:nvSpPr>
        <p:spPr>
          <a:xfrm>
            <a:off x="667385" y="2071310"/>
            <a:ext cx="8194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1. Le città con un aeroporto di cui non è noto il numero di piste</a:t>
            </a:r>
            <a:r>
              <a:rPr lang="it-IT" sz="2400" b="1" dirty="0"/>
              <a:t>.</a:t>
            </a:r>
          </a:p>
          <a:p>
            <a:endParaRPr lang="it-IT" sz="24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54E5B8-2160-4BBB-94CE-9FCD51A1533C}"/>
              </a:ext>
            </a:extLst>
          </p:cNvPr>
          <p:cNvSpPr txBox="1"/>
          <p:nvPr/>
        </p:nvSpPr>
        <p:spPr>
          <a:xfrm>
            <a:off x="8862001" y="3319366"/>
            <a:ext cx="3082359" cy="1323439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L’obiettivo è interrogare la tabella </a:t>
            </a:r>
            <a:r>
              <a:rPr lang="it-IT" sz="1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Aeroporto</a:t>
            </a:r>
            <a:r>
              <a:rPr lang="it-IT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modo da ottenere i nomi delle città con un aeroporto di cui non si conosce il numero di piste.</a:t>
            </a:r>
            <a:endParaRPr lang="it-IT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A886DE-B368-4EB0-B260-1761F430DEA2}"/>
              </a:ext>
            </a:extLst>
          </p:cNvPr>
          <p:cNvSpPr txBox="1"/>
          <p:nvPr/>
        </p:nvSpPr>
        <p:spPr>
          <a:xfrm>
            <a:off x="841287" y="2046749"/>
            <a:ext cx="6913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2. Le nazioni da cui parte e arriva il volo con codice 1.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0D5AFE-80B1-4532-8FBC-C4909A7B3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7" y="3042425"/>
            <a:ext cx="7074403" cy="9995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6C68E80-3EE4-40AA-BBD5-9E121E4EC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92" y="4903443"/>
            <a:ext cx="3559210" cy="65476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159653-93BE-48A6-A093-E4E57B1910A5}"/>
              </a:ext>
            </a:extLst>
          </p:cNvPr>
          <p:cNvSpPr txBox="1"/>
          <p:nvPr/>
        </p:nvSpPr>
        <p:spPr>
          <a:xfrm>
            <a:off x="634586" y="4903443"/>
            <a:ext cx="6090064" cy="375552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volo con codice 1 serve gli aeroporti in Italia e in Portogallo.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6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FE0D87-F0FF-4A83-8347-7D44F1EDE9DE}"/>
              </a:ext>
            </a:extLst>
          </p:cNvPr>
          <p:cNvSpPr txBox="1"/>
          <p:nvPr/>
        </p:nvSpPr>
        <p:spPr>
          <a:xfrm>
            <a:off x="833120" y="2122040"/>
            <a:ext cx="673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3. I tipi di aereo usati nei voli che partono da Roma.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5628FA-8255-4A0F-96AE-ABB59A25F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34" y="2799045"/>
            <a:ext cx="6606395" cy="98583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AA7448D-4912-40A3-A7EB-2BF956E0C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89" y="4672884"/>
            <a:ext cx="2270025" cy="90472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D6B816-7651-474A-A02A-6A1417EC09A7}"/>
              </a:ext>
            </a:extLst>
          </p:cNvPr>
          <p:cNvSpPr txBox="1"/>
          <p:nvPr/>
        </p:nvSpPr>
        <p:spPr>
          <a:xfrm>
            <a:off x="833120" y="4672884"/>
            <a:ext cx="6731137" cy="375552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aerei usati nei vol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che partono da Roma sono di stato e charter.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3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18DB02-54CF-4E5A-B366-F725B85821C6}"/>
              </a:ext>
            </a:extLst>
          </p:cNvPr>
          <p:cNvSpPr txBox="1"/>
          <p:nvPr/>
        </p:nvSpPr>
        <p:spPr>
          <a:xfrm>
            <a:off x="323850" y="1900624"/>
            <a:ext cx="11446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4. I tipi di aereo e il corrispondente numero di passeggeri per i voli che partono da Roma.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7725957-528F-4FA0-9A03-A662DBB2C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" y="4260538"/>
            <a:ext cx="6573773" cy="69542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9C3E2D-929A-461C-91C4-68922B79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" y="2920902"/>
            <a:ext cx="9099083" cy="9467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109830C-AF2B-4CBD-965A-1B36DF50D5AF}"/>
              </a:ext>
            </a:extLst>
          </p:cNvPr>
          <p:cNvSpPr txBox="1"/>
          <p:nvPr/>
        </p:nvSpPr>
        <p:spPr>
          <a:xfrm>
            <a:off x="2228850" y="5563482"/>
            <a:ext cx="9541723" cy="375552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 risultato della precedente query viene aggiunto il rispettivo numero di passeggeri, come richiesto.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1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ABFDD-C6EB-4512-B07A-518346E22FFE}"/>
              </a:ext>
            </a:extLst>
          </p:cNvPr>
          <p:cNvSpPr txBox="1"/>
          <p:nvPr/>
        </p:nvSpPr>
        <p:spPr>
          <a:xfrm>
            <a:off x="532597" y="502390"/>
            <a:ext cx="3683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Interrogazioni ed analisi dei dati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E83E49-51C9-4B16-A65E-1521D21FE192}"/>
              </a:ext>
            </a:extLst>
          </p:cNvPr>
          <p:cNvSpPr txBox="1"/>
          <p:nvPr/>
        </p:nvSpPr>
        <p:spPr>
          <a:xfrm>
            <a:off x="9107905" y="4786690"/>
            <a:ext cx="30840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6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71655B1-6ABC-4D88-B149-E9374F0E8329}"/>
              </a:ext>
            </a:extLst>
          </p:cNvPr>
          <p:cNvSpPr txBox="1"/>
          <p:nvPr/>
        </p:nvSpPr>
        <p:spPr>
          <a:xfrm>
            <a:off x="769875" y="2071310"/>
            <a:ext cx="1012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/>
              <a:t>5. Le città da cui partono voli diretti ad Amsterdam, ordinate alfabeticamente</a:t>
            </a:r>
            <a:r>
              <a:rPr lang="it-IT" sz="2400" b="1" dirty="0"/>
              <a:t>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0BF7B9-EB59-4B96-A723-C769BB391E22}"/>
              </a:ext>
            </a:extLst>
          </p:cNvPr>
          <p:cNvSpPr txBox="1"/>
          <p:nvPr/>
        </p:nvSpPr>
        <p:spPr>
          <a:xfrm>
            <a:off x="1345979" y="4786690"/>
            <a:ext cx="5010953" cy="646331"/>
          </a:xfrm>
          <a:prstGeom prst="rect">
            <a:avLst/>
          </a:prstGeom>
          <a:noFill/>
          <a:ln>
            <a:solidFill>
              <a:srgbClr val="CF022B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città da cui partono i voli diretti ad Amsterdam sono Francoforte, Milano, Napoli, Torino e Verona. 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006EB-1A06-4124-95BB-06556500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881313"/>
            <a:ext cx="7349337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06F6D9-74E9-4818-9733-2D80099F4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41" y="4522457"/>
            <a:ext cx="2392780" cy="142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89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11622F1389774395B9525CBB2FDE55" ma:contentTypeVersion="4" ma:contentTypeDescription="Creare un nuovo documento." ma:contentTypeScope="" ma:versionID="e8e0b81a9426f6226034842ed40132f5">
  <xsd:schema xmlns:xsd="http://www.w3.org/2001/XMLSchema" xmlns:xs="http://www.w3.org/2001/XMLSchema" xmlns:p="http://schemas.microsoft.com/office/2006/metadata/properties" xmlns:ns2="eafeba30-d982-4c77-b7ac-6c8932277080" xmlns:ns3="7288281a-6b0b-4913-a763-13f32b58337d" targetNamespace="http://schemas.microsoft.com/office/2006/metadata/properties" ma:root="true" ma:fieldsID="344edfe713124e3de3ef2ef348ff3973" ns2:_="" ns3:_="">
    <xsd:import namespace="eafeba30-d982-4c77-b7ac-6c8932277080"/>
    <xsd:import namespace="7288281a-6b0b-4913-a763-13f32b5833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eba30-d982-4c77-b7ac-6c89322770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8281a-6b0b-4913-a763-13f32b5833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A8DC8F-7F3A-4E3F-82F9-5EC65ACE0E73}">
  <ds:schemaRefs>
    <ds:schemaRef ds:uri="eafeba30-d982-4c77-b7ac-6c8932277080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288281a-6b0b-4913-a763-13f32b58337d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C595E9-2ED9-4502-844B-D93EFD30F3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432136-A586-4636-B3B7-B0423F773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feba30-d982-4c77-b7ac-6c8932277080"/>
    <ds:schemaRef ds:uri="7288281a-6b0b-4913-a763-13f32b5833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620</Words>
  <Application>Microsoft Office PowerPoint</Application>
  <PresentationFormat>Widescreen</PresentationFormat>
  <Paragraphs>106</Paragraphs>
  <Slides>15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Tahoma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GIORGIONE Nicoletta</dc:creator>
  <cp:lastModifiedBy>GIORGIONE Nicoletta</cp:lastModifiedBy>
  <cp:revision>28</cp:revision>
  <dcterms:created xsi:type="dcterms:W3CDTF">2021-09-27T15:35:47Z</dcterms:created>
  <dcterms:modified xsi:type="dcterms:W3CDTF">2021-09-28T15:13:58Z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0x0101004C11622F1389774395B9525CBB2FDE55</vt:lpwstr>
  </property>
  <property fmtid="{D5CDD505-2E9C-101B-9397-08002B2CF9AE}" pid="3" name="MSIP_Label_a07a6faa-da28-40ae-8c94-03fd05c3e40a_Enabled">
    <vt:lpwstr>true</vt:lpwstr>
  </property>
  <property fmtid="{D5CDD505-2E9C-101B-9397-08002B2CF9AE}" pid="4" name="MSIP_Label_a07a6faa-da28-40ae-8c94-03fd05c3e40a_SetDate">
    <vt:lpwstr>2021-09-28T15:13:54Z</vt:lpwstr>
  </property>
  <property fmtid="{D5CDD505-2E9C-101B-9397-08002B2CF9AE}" pid="5" name="MSIP_Label_a07a6faa-da28-40ae-8c94-03fd05c3e40a_Method">
    <vt:lpwstr>Standard</vt:lpwstr>
  </property>
  <property fmtid="{D5CDD505-2E9C-101B-9397-08002B2CF9AE}" pid="6" name="MSIP_Label_a07a6faa-da28-40ae-8c94-03fd05c3e40a_Name">
    <vt:lpwstr>C2 Italy</vt:lpwstr>
  </property>
  <property fmtid="{D5CDD505-2E9C-101B-9397-08002B2CF9AE}" pid="7" name="MSIP_Label_a07a6faa-da28-40ae-8c94-03fd05c3e40a_SiteId">
    <vt:lpwstr>8b87af7d-8647-4dc7-8df4-5f69a2011bb5</vt:lpwstr>
  </property>
  <property fmtid="{D5CDD505-2E9C-101B-9397-08002B2CF9AE}" pid="8" name="MSIP_Label_a07a6faa-da28-40ae-8c94-03fd05c3e40a_ActionId">
    <vt:lpwstr>0959c645-91a1-4b3d-a39d-abab8d4b54ca</vt:lpwstr>
  </property>
  <property fmtid="{D5CDD505-2E9C-101B-9397-08002B2CF9AE}" pid="9" name="MSIP_Label_a07a6faa-da28-40ae-8c94-03fd05c3e40a_ContentBits">
    <vt:lpwstr>3</vt:lpwstr>
  </property>
</Properties>
</file>