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bcf53f9a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bcf53f9a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bcf53f9ad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bcf53f9ad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6bcf53f9ad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6bcf53f9ad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6bcf53f9a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6bcf53f9a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6bcf53f9ad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bcf53f9ad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6bcf53f9ad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6bcf53f9ad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6bcf53f9ad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6bcf53f9ad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s.wikipedia.org/wiki/Lenguaje_de_programaci%C3%B3n#Clasificaci%C3%B3n_por_paradigma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833900" cy="1633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lang="es" sz="2400">
                <a:solidFill>
                  <a:srgbClr val="000000"/>
                </a:solidFill>
                <a:latin typeface="Arial"/>
                <a:ea typeface="Arial"/>
                <a:cs typeface="Arial"/>
                <a:sym typeface="Arial"/>
              </a:rPr>
              <a:t>Sistema de Reconocimiento de objetos de un salón de clases</a:t>
            </a:r>
            <a:endParaRPr sz="24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278" name="Google Shape;278;p13"/>
          <p:cNvSpPr txBox="1"/>
          <p:nvPr>
            <p:ph idx="1" type="subTitle"/>
          </p:nvPr>
        </p:nvSpPr>
        <p:spPr>
          <a:xfrm>
            <a:off x="824000" y="3596300"/>
            <a:ext cx="4255500" cy="13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Grupo OG:</a:t>
            </a:r>
            <a:endParaRPr/>
          </a:p>
          <a:p>
            <a:pPr indent="0" lvl="0" marL="0" rtl="0" algn="l">
              <a:spcBef>
                <a:spcPts val="0"/>
              </a:spcBef>
              <a:spcAft>
                <a:spcPts val="0"/>
              </a:spcAft>
              <a:buNone/>
            </a:pPr>
            <a:r>
              <a:rPr lang="es"/>
              <a:t>-Acuña Herrera Walter</a:t>
            </a:r>
            <a:endParaRPr/>
          </a:p>
          <a:p>
            <a:pPr indent="0" lvl="0" marL="0" rtl="0" algn="l">
              <a:spcBef>
                <a:spcPts val="0"/>
              </a:spcBef>
              <a:spcAft>
                <a:spcPts val="0"/>
              </a:spcAft>
              <a:buNone/>
            </a:pPr>
            <a:r>
              <a:rPr lang="es"/>
              <a:t>-Ccaico Intuscca Luis</a:t>
            </a:r>
            <a:endParaRPr/>
          </a:p>
          <a:p>
            <a:pPr indent="0" lvl="0" marL="0" rtl="0" algn="l">
              <a:spcBef>
                <a:spcPts val="0"/>
              </a:spcBef>
              <a:spcAft>
                <a:spcPts val="0"/>
              </a:spcAft>
              <a:buNone/>
            </a:pPr>
            <a:r>
              <a:rPr lang="es"/>
              <a:t>-Rojas Llactahuamani José</a:t>
            </a:r>
            <a:endParaRPr/>
          </a:p>
        </p:txBody>
      </p:sp>
      <p:sp>
        <p:nvSpPr>
          <p:cNvPr id="279" name="Google Shape;279;p13"/>
          <p:cNvSpPr txBox="1"/>
          <p:nvPr>
            <p:ph type="ctrTitle"/>
          </p:nvPr>
        </p:nvSpPr>
        <p:spPr>
          <a:xfrm>
            <a:off x="1358100" y="491500"/>
            <a:ext cx="6427800" cy="78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2400"/>
              <a:t>UNIVERSIDAD NACIONAL DE INGENIERÍA</a:t>
            </a:r>
            <a:endParaRPr sz="2400"/>
          </a:p>
        </p:txBody>
      </p:sp>
      <p:pic>
        <p:nvPicPr>
          <p:cNvPr id="280" name="Google Shape;280;p13"/>
          <p:cNvPicPr preferRelativeResize="0"/>
          <p:nvPr/>
        </p:nvPicPr>
        <p:blipFill>
          <a:blip r:embed="rId3">
            <a:alphaModFix/>
          </a:blip>
          <a:stretch>
            <a:fillRect/>
          </a:stretch>
        </p:blipFill>
        <p:spPr>
          <a:xfrm>
            <a:off x="6324925" y="1440500"/>
            <a:ext cx="1576200" cy="1991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000000"/>
                </a:solidFill>
                <a:latin typeface="Arial"/>
                <a:ea typeface="Arial"/>
                <a:cs typeface="Arial"/>
                <a:sym typeface="Arial"/>
              </a:rPr>
              <a:t>DESCRIPCIÓN DEL PROBLEMA</a:t>
            </a:r>
            <a:endParaRPr sz="3000"/>
          </a:p>
        </p:txBody>
      </p:sp>
      <p:sp>
        <p:nvSpPr>
          <p:cNvPr id="286" name="Google Shape;286;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s" sz="2400">
                <a:solidFill>
                  <a:srgbClr val="000000"/>
                </a:solidFill>
                <a:latin typeface="Arial"/>
                <a:ea typeface="Arial"/>
                <a:cs typeface="Arial"/>
                <a:sym typeface="Arial"/>
              </a:rPr>
              <a:t>No existe un método general con el que una máquina pueda lograr el reconocimiento de objetos imágenes de objetos que se encuentren dentro de un salón de clases. </a:t>
            </a:r>
            <a:endParaRPr sz="24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s" sz="3000">
                <a:solidFill>
                  <a:srgbClr val="000000"/>
                </a:solidFill>
                <a:latin typeface="Arial"/>
                <a:ea typeface="Arial"/>
                <a:cs typeface="Arial"/>
                <a:sym typeface="Arial"/>
              </a:rPr>
              <a:t>ALCANCE DEL SISTEMA</a:t>
            </a:r>
            <a:endParaRPr/>
          </a:p>
        </p:txBody>
      </p:sp>
      <p:sp>
        <p:nvSpPr>
          <p:cNvPr id="292" name="Google Shape;292;p15"/>
          <p:cNvSpPr txBox="1"/>
          <p:nvPr>
            <p:ph idx="1" type="body"/>
          </p:nvPr>
        </p:nvSpPr>
        <p:spPr>
          <a:xfrm>
            <a:off x="1303800" y="1742075"/>
            <a:ext cx="7030500" cy="2541600"/>
          </a:xfrm>
          <a:prstGeom prst="rect">
            <a:avLst/>
          </a:prstGeom>
        </p:spPr>
        <p:txBody>
          <a:bodyPr anchorCtr="0" anchor="t" bIns="91425" lIns="91425" spcFirstLastPara="1" rIns="91425" wrap="square" tIns="91425">
            <a:noAutofit/>
          </a:bodyPr>
          <a:lstStyle/>
          <a:p>
            <a:pPr indent="0" lvl="0" marL="457200" rtl="0" algn="l">
              <a:lnSpc>
                <a:spcPct val="150000"/>
              </a:lnSpc>
              <a:spcBef>
                <a:spcPts val="1200"/>
              </a:spcBef>
              <a:spcAft>
                <a:spcPts val="1200"/>
              </a:spcAft>
              <a:buNone/>
            </a:pPr>
            <a:r>
              <a:rPr lang="es" sz="1800">
                <a:solidFill>
                  <a:srgbClr val="000000"/>
                </a:solidFill>
                <a:latin typeface="Arial"/>
                <a:ea typeface="Arial"/>
                <a:cs typeface="Arial"/>
                <a:sym typeface="Arial"/>
              </a:rPr>
              <a:t>El sistema que proponemos, Sistema de Reconocimiento de objetos de un salón de clases, podrá reconocer objetos que puedan existir en un salón de clases, esto lo podrá lograr mediante una visión artificial específicamente con el reconocimiento de imágenes</a:t>
            </a:r>
            <a:r>
              <a:rPr lang="es" sz="1800">
                <a:solidFill>
                  <a:srgbClr val="222222"/>
                </a:solidFill>
                <a:highlight>
                  <a:srgbClr val="FFFFFF"/>
                </a:highlight>
                <a:latin typeface="Arial"/>
                <a:ea typeface="Arial"/>
                <a:cs typeface="Arial"/>
                <a:sym typeface="Arial"/>
              </a:rPr>
              <a: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000000"/>
                </a:solidFill>
                <a:latin typeface="Arial"/>
                <a:ea typeface="Arial"/>
                <a:cs typeface="Arial"/>
                <a:sym typeface="Arial"/>
              </a:rPr>
              <a:t>LIBRERÍAS</a:t>
            </a:r>
            <a:endParaRPr/>
          </a:p>
        </p:txBody>
      </p:sp>
      <p:sp>
        <p:nvSpPr>
          <p:cNvPr id="298" name="Google Shape;298;p16"/>
          <p:cNvSpPr txBox="1"/>
          <p:nvPr>
            <p:ph idx="1" type="body"/>
          </p:nvPr>
        </p:nvSpPr>
        <p:spPr>
          <a:xfrm>
            <a:off x="1303800" y="1539975"/>
            <a:ext cx="7030500" cy="2991900"/>
          </a:xfrm>
          <a:prstGeom prst="rect">
            <a:avLst/>
          </a:prstGeom>
        </p:spPr>
        <p:txBody>
          <a:bodyPr anchorCtr="0" anchor="t" bIns="91425" lIns="91425" spcFirstLastPara="1" rIns="91425" wrap="square" tIns="91425">
            <a:noAutofit/>
          </a:bodyPr>
          <a:lstStyle/>
          <a:p>
            <a:pPr indent="0" lvl="0" marL="457200" rtl="0" algn="l">
              <a:lnSpc>
                <a:spcPct val="150000"/>
              </a:lnSpc>
              <a:spcBef>
                <a:spcPts val="1200"/>
              </a:spcBef>
              <a:spcAft>
                <a:spcPts val="0"/>
              </a:spcAft>
              <a:buNone/>
            </a:pPr>
            <a:r>
              <a:rPr lang="es" sz="1400">
                <a:solidFill>
                  <a:srgbClr val="222222"/>
                </a:solidFill>
                <a:highlight>
                  <a:srgbClr val="FFFFFF"/>
                </a:highlight>
                <a:latin typeface="Arial"/>
                <a:ea typeface="Arial"/>
                <a:cs typeface="Arial"/>
                <a:sym typeface="Arial"/>
              </a:rPr>
              <a:t>Para lograr esto nos valemos de OpenCV, una libreria orientada a la visión artificial, esta libreria contiene más de 500 funciones que abarcan una gran gama de áreas en el proceso de visión, como reconocimiento de objetos (reconocimiento facial), calibración de cámaras, visión estérea y visión robótica. Aparte de esto OpenCV tiene una licencia BSD, lo que permite utilizar y modificar el código, tiene una comunidad de más de 47000 personas y más de 7 millones de descargadas. Es una librería muy usada a nivel comercial, desde Google, Yahoo, Microsoft, Intel, IBM, Sony, Honda, Toyota, etc.</a:t>
            </a:r>
            <a:endParaRPr sz="1400">
              <a:solidFill>
                <a:srgbClr val="222222"/>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s" sz="3000">
                <a:solidFill>
                  <a:srgbClr val="000000"/>
                </a:solidFill>
                <a:latin typeface="Arial"/>
                <a:ea typeface="Arial"/>
                <a:cs typeface="Arial"/>
                <a:sym typeface="Arial"/>
              </a:rPr>
              <a:t>ENTORNO DE LENGUAJE</a:t>
            </a:r>
            <a:endParaRPr/>
          </a:p>
        </p:txBody>
      </p:sp>
      <p:sp>
        <p:nvSpPr>
          <p:cNvPr id="304" name="Google Shape;304;p17"/>
          <p:cNvSpPr txBox="1"/>
          <p:nvPr>
            <p:ph idx="1" type="body"/>
          </p:nvPr>
        </p:nvSpPr>
        <p:spPr>
          <a:xfrm>
            <a:off x="1303800" y="1714475"/>
            <a:ext cx="7030500" cy="2817300"/>
          </a:xfrm>
          <a:prstGeom prst="rect">
            <a:avLst/>
          </a:prstGeom>
        </p:spPr>
        <p:txBody>
          <a:bodyPr anchorCtr="0" anchor="t" bIns="91425" lIns="91425" spcFirstLastPara="1" rIns="91425" wrap="square" tIns="91425">
            <a:noAutofit/>
          </a:bodyPr>
          <a:lstStyle/>
          <a:p>
            <a:pPr indent="0" lvl="0" marL="457200" rtl="0" algn="l">
              <a:lnSpc>
                <a:spcPct val="150000"/>
              </a:lnSpc>
              <a:spcBef>
                <a:spcPts val="1200"/>
              </a:spcBef>
              <a:spcAft>
                <a:spcPts val="0"/>
              </a:spcAft>
              <a:buNone/>
            </a:pPr>
            <a:r>
              <a:rPr lang="es" sz="1400">
                <a:solidFill>
                  <a:srgbClr val="222222"/>
                </a:solidFill>
                <a:highlight>
                  <a:srgbClr val="FFFFFF"/>
                </a:highlight>
                <a:latin typeface="Arial"/>
                <a:ea typeface="Arial"/>
                <a:cs typeface="Arial"/>
                <a:sym typeface="Arial"/>
              </a:rPr>
              <a:t>Como entorno de lenguaje de programación usaremos </a:t>
            </a:r>
            <a:r>
              <a:rPr b="1" lang="es" sz="1400">
                <a:solidFill>
                  <a:srgbClr val="222222"/>
                </a:solidFill>
                <a:highlight>
                  <a:srgbClr val="FFFFFF"/>
                </a:highlight>
                <a:latin typeface="Arial"/>
                <a:ea typeface="Arial"/>
                <a:cs typeface="Arial"/>
                <a:sym typeface="Arial"/>
              </a:rPr>
              <a:t>Python</a:t>
            </a:r>
            <a:r>
              <a:rPr lang="es" sz="1400">
                <a:solidFill>
                  <a:srgbClr val="222222"/>
                </a:solidFill>
                <a:highlight>
                  <a:srgbClr val="FFFFFF"/>
                </a:highlight>
                <a:latin typeface="Arial"/>
                <a:ea typeface="Arial"/>
                <a:cs typeface="Arial"/>
                <a:sym typeface="Arial"/>
              </a:rPr>
              <a:t>, este lenguaje de programación es multiparadigma. Esto significa que más que forzar a los programadores a adoptar un estilo particular de programación, permite varios estilos: programación orientada a objetos,</a:t>
            </a:r>
            <a:r>
              <a:rPr lang="es" sz="1400">
                <a:solidFill>
                  <a:srgbClr val="222222"/>
                </a:solidFill>
                <a:highlight>
                  <a:srgbClr val="FFFFFF"/>
                </a:highlight>
                <a:uFill>
                  <a:noFill/>
                </a:uFill>
                <a:latin typeface="Arial"/>
                <a:ea typeface="Arial"/>
                <a:cs typeface="Arial"/>
                <a:sym typeface="Arial"/>
                <a:hlinkClick r:id="rId3"/>
              </a:rPr>
              <a:t> programación imperativa</a:t>
            </a:r>
            <a:r>
              <a:rPr lang="es" sz="1400">
                <a:solidFill>
                  <a:srgbClr val="222222"/>
                </a:solidFill>
                <a:highlight>
                  <a:srgbClr val="FFFFFF"/>
                </a:highlight>
                <a:latin typeface="Arial"/>
                <a:ea typeface="Arial"/>
                <a:cs typeface="Arial"/>
                <a:sym typeface="Arial"/>
              </a:rPr>
              <a:t> y programación funcional.</a:t>
            </a:r>
            <a:endParaRPr sz="1400">
              <a:solidFill>
                <a:srgbClr val="222222"/>
              </a:solidFill>
              <a:highlight>
                <a:srgbClr val="FFFFFF"/>
              </a:highlight>
              <a:latin typeface="Arial"/>
              <a:ea typeface="Arial"/>
              <a:cs typeface="Arial"/>
              <a:sym typeface="Arial"/>
            </a:endParaRPr>
          </a:p>
          <a:p>
            <a:pPr indent="0" lvl="0" marL="457200" rtl="0" algn="l">
              <a:lnSpc>
                <a:spcPct val="150000"/>
              </a:lnSpc>
              <a:spcBef>
                <a:spcPts val="1200"/>
              </a:spcBef>
              <a:spcAft>
                <a:spcPts val="0"/>
              </a:spcAft>
              <a:buNone/>
            </a:pPr>
            <a:r>
              <a:rPr lang="es" sz="1400">
                <a:solidFill>
                  <a:srgbClr val="222222"/>
                </a:solidFill>
                <a:highlight>
                  <a:srgbClr val="FFFFFF"/>
                </a:highlight>
                <a:latin typeface="Arial"/>
                <a:ea typeface="Arial"/>
                <a:cs typeface="Arial"/>
                <a:sym typeface="Arial"/>
              </a:rPr>
              <a:t>Aparte de estas caracteristicas Python abarca grandes librerias que nos facilita su uso, por ejemplo Numpy, Matplotlib, Seaborn, etc.</a:t>
            </a:r>
            <a:endParaRPr sz="1400">
              <a:solidFill>
                <a:srgbClr val="222222"/>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pic>
        <p:nvPicPr>
          <p:cNvPr id="309" name="Google Shape;309;p18"/>
          <p:cNvPicPr preferRelativeResize="0"/>
          <p:nvPr/>
        </p:nvPicPr>
        <p:blipFill>
          <a:blip r:embed="rId3">
            <a:alphaModFix/>
          </a:blip>
          <a:stretch>
            <a:fillRect/>
          </a:stretch>
        </p:blipFill>
        <p:spPr>
          <a:xfrm>
            <a:off x="1528977" y="523021"/>
            <a:ext cx="1775875" cy="2187300"/>
          </a:xfrm>
          <a:prstGeom prst="rect">
            <a:avLst/>
          </a:prstGeom>
          <a:noFill/>
          <a:ln>
            <a:noFill/>
          </a:ln>
        </p:spPr>
      </p:pic>
      <p:pic>
        <p:nvPicPr>
          <p:cNvPr id="310" name="Google Shape;310;p18"/>
          <p:cNvPicPr preferRelativeResize="0"/>
          <p:nvPr/>
        </p:nvPicPr>
        <p:blipFill>
          <a:blip r:embed="rId4">
            <a:alphaModFix/>
          </a:blip>
          <a:stretch>
            <a:fillRect/>
          </a:stretch>
        </p:blipFill>
        <p:spPr>
          <a:xfrm>
            <a:off x="5714712" y="728738"/>
            <a:ext cx="1775874" cy="1775874"/>
          </a:xfrm>
          <a:prstGeom prst="rect">
            <a:avLst/>
          </a:prstGeom>
          <a:noFill/>
          <a:ln>
            <a:noFill/>
          </a:ln>
        </p:spPr>
      </p:pic>
      <p:sp>
        <p:nvSpPr>
          <p:cNvPr id="311" name="Google Shape;311;p18"/>
          <p:cNvSpPr txBox="1"/>
          <p:nvPr/>
        </p:nvSpPr>
        <p:spPr>
          <a:xfrm>
            <a:off x="1156225" y="3647736"/>
            <a:ext cx="2473200" cy="6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opencv_createsamples</a:t>
            </a:r>
            <a:endParaRPr/>
          </a:p>
          <a:p>
            <a:pPr indent="0" lvl="0" marL="0" rtl="0" algn="l">
              <a:spcBef>
                <a:spcPts val="0"/>
              </a:spcBef>
              <a:spcAft>
                <a:spcPts val="0"/>
              </a:spcAft>
              <a:buNone/>
            </a:pPr>
            <a:r>
              <a:rPr lang="es"/>
              <a:t>opencv_traincascade</a:t>
            </a:r>
            <a:endParaRPr/>
          </a:p>
        </p:txBody>
      </p:sp>
      <p:sp>
        <p:nvSpPr>
          <p:cNvPr id="312" name="Google Shape;312;p18"/>
          <p:cNvSpPr txBox="1"/>
          <p:nvPr/>
        </p:nvSpPr>
        <p:spPr>
          <a:xfrm>
            <a:off x="1915815" y="3132800"/>
            <a:ext cx="9540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900"/>
              <a:t>3.4.0</a:t>
            </a:r>
            <a:endParaRPr b="1" sz="1900"/>
          </a:p>
          <a:p>
            <a:pPr indent="0" lvl="0" marL="0" rtl="0" algn="l">
              <a:spcBef>
                <a:spcPts val="0"/>
              </a:spcBef>
              <a:spcAft>
                <a:spcPts val="0"/>
              </a:spcAft>
              <a:buNone/>
            </a:pPr>
            <a:r>
              <a:t/>
            </a:r>
            <a:endParaRPr b="1" sz="1900"/>
          </a:p>
        </p:txBody>
      </p:sp>
      <p:sp>
        <p:nvSpPr>
          <p:cNvPr id="313" name="Google Shape;313;p18"/>
          <p:cNvSpPr txBox="1"/>
          <p:nvPr/>
        </p:nvSpPr>
        <p:spPr>
          <a:xfrm>
            <a:off x="5821372" y="2973188"/>
            <a:ext cx="2046600" cy="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900"/>
              <a:t>Python 3.7</a:t>
            </a:r>
            <a:endParaRPr b="1" sz="1900"/>
          </a:p>
          <a:p>
            <a:pPr indent="0" lvl="0" marL="0" rtl="0" algn="l">
              <a:spcBef>
                <a:spcPts val="0"/>
              </a:spcBef>
              <a:spcAft>
                <a:spcPts val="0"/>
              </a:spcAft>
              <a:buNone/>
            </a:pPr>
            <a:r>
              <a:t/>
            </a:r>
            <a:endParaRPr b="1"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000000"/>
                </a:solidFill>
                <a:latin typeface="Arial"/>
                <a:ea typeface="Arial"/>
                <a:cs typeface="Arial"/>
                <a:sym typeface="Arial"/>
              </a:rPr>
              <a:t>PROCESO DEL SISTEMA</a:t>
            </a:r>
            <a:endParaRPr/>
          </a:p>
        </p:txBody>
      </p:sp>
      <p:sp>
        <p:nvSpPr>
          <p:cNvPr id="319" name="Google Shape;319;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0" name="Google Shape;320;p19"/>
          <p:cNvPicPr preferRelativeResize="0"/>
          <p:nvPr/>
        </p:nvPicPr>
        <p:blipFill>
          <a:blip r:embed="rId3">
            <a:alphaModFix/>
          </a:blip>
          <a:stretch>
            <a:fillRect/>
          </a:stretch>
        </p:blipFill>
        <p:spPr>
          <a:xfrm>
            <a:off x="1018752" y="1340550"/>
            <a:ext cx="7106501" cy="363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Implementación</a:t>
            </a:r>
            <a:endParaRPr/>
          </a:p>
        </p:txBody>
      </p:sp>
      <p:sp>
        <p:nvSpPr>
          <p:cNvPr id="326" name="Google Shape;326;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7" name="Google Shape;327;p20"/>
          <p:cNvPicPr preferRelativeResize="0"/>
          <p:nvPr/>
        </p:nvPicPr>
        <p:blipFill>
          <a:blip r:embed="rId3">
            <a:alphaModFix/>
          </a:blip>
          <a:stretch>
            <a:fillRect/>
          </a:stretch>
        </p:blipFill>
        <p:spPr>
          <a:xfrm>
            <a:off x="885225" y="1803525"/>
            <a:ext cx="7867650" cy="2914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