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4" r:id="rId3"/>
    <p:sldId id="265" r:id="rId4"/>
    <p:sldId id="257" r:id="rId5"/>
    <p:sldId id="258" r:id="rId6"/>
    <p:sldId id="259" r:id="rId7"/>
    <p:sldId id="260" r:id="rId8"/>
    <p:sldId id="261" r:id="rId9"/>
    <p:sldId id="263" r:id="rId10"/>
    <p:sldId id="262"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333" autoAdjust="0"/>
  </p:normalViewPr>
  <p:slideViewPr>
    <p:cSldViewPr snapToGrid="0">
      <p:cViewPr varScale="1">
        <p:scale>
          <a:sx n="66" d="100"/>
          <a:sy n="66" d="100"/>
        </p:scale>
        <p:origin x="44" y="1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29583F-93A1-4D2D-91D9-EB383981F0B4}" type="datetimeFigureOut">
              <a:rPr lang="en-US" smtClean="0"/>
              <a:t>5/18/2021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62BBB1-6B81-455C-94B9-AB2B70A83FE4}" type="slidenum">
              <a:rPr lang="en-US" smtClean="0"/>
              <a:t>‹#›</a:t>
            </a:fld>
            <a:endParaRPr lang="en-US" dirty="0"/>
          </a:p>
        </p:txBody>
      </p:sp>
    </p:spTree>
    <p:extLst>
      <p:ext uri="{BB962C8B-B14F-4D97-AF65-F5344CB8AC3E}">
        <p14:creationId xmlns:p14="http://schemas.microsoft.com/office/powerpoint/2010/main" val="10082384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62BBB1-6B81-455C-94B9-AB2B70A83FE4}" type="slidenum">
              <a:rPr lang="en-US" smtClean="0"/>
              <a:t>1</a:t>
            </a:fld>
            <a:endParaRPr lang="en-US" dirty="0"/>
          </a:p>
        </p:txBody>
      </p:sp>
    </p:spTree>
    <p:extLst>
      <p:ext uri="{BB962C8B-B14F-4D97-AF65-F5344CB8AC3E}">
        <p14:creationId xmlns:p14="http://schemas.microsoft.com/office/powerpoint/2010/main" val="14831626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A362BBB1-6B81-455C-94B9-AB2B70A83FE4}" type="slidenum">
              <a:rPr lang="en-US" smtClean="0"/>
              <a:t>4</a:t>
            </a:fld>
            <a:endParaRPr lang="en-US" dirty="0"/>
          </a:p>
        </p:txBody>
      </p:sp>
    </p:spTree>
    <p:extLst>
      <p:ext uri="{BB962C8B-B14F-4D97-AF65-F5344CB8AC3E}">
        <p14:creationId xmlns:p14="http://schemas.microsoft.com/office/powerpoint/2010/main" val="29398894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62BBB1-6B81-455C-94B9-AB2B70A83FE4}" type="slidenum">
              <a:rPr lang="en-US" smtClean="0"/>
              <a:t>7</a:t>
            </a:fld>
            <a:endParaRPr lang="en-US" dirty="0"/>
          </a:p>
        </p:txBody>
      </p:sp>
    </p:spTree>
    <p:extLst>
      <p:ext uri="{BB962C8B-B14F-4D97-AF65-F5344CB8AC3E}">
        <p14:creationId xmlns:p14="http://schemas.microsoft.com/office/powerpoint/2010/main" val="18095010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62BBB1-6B81-455C-94B9-AB2B70A83FE4}" type="slidenum">
              <a:rPr lang="en-US" smtClean="0"/>
              <a:t>8</a:t>
            </a:fld>
            <a:endParaRPr lang="en-US" dirty="0"/>
          </a:p>
        </p:txBody>
      </p:sp>
    </p:spTree>
    <p:extLst>
      <p:ext uri="{BB962C8B-B14F-4D97-AF65-F5344CB8AC3E}">
        <p14:creationId xmlns:p14="http://schemas.microsoft.com/office/powerpoint/2010/main" val="22250988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62BBB1-6B81-455C-94B9-AB2B70A83FE4}" type="slidenum">
              <a:rPr lang="en-US" smtClean="0"/>
              <a:t>9</a:t>
            </a:fld>
            <a:endParaRPr lang="en-US" dirty="0"/>
          </a:p>
        </p:txBody>
      </p:sp>
    </p:spTree>
    <p:extLst>
      <p:ext uri="{BB962C8B-B14F-4D97-AF65-F5344CB8AC3E}">
        <p14:creationId xmlns:p14="http://schemas.microsoft.com/office/powerpoint/2010/main" val="41053759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62BBB1-6B81-455C-94B9-AB2B70A83FE4}" type="slidenum">
              <a:rPr lang="en-US" smtClean="0"/>
              <a:t>10</a:t>
            </a:fld>
            <a:endParaRPr lang="en-US" dirty="0"/>
          </a:p>
        </p:txBody>
      </p:sp>
    </p:spTree>
    <p:extLst>
      <p:ext uri="{BB962C8B-B14F-4D97-AF65-F5344CB8AC3E}">
        <p14:creationId xmlns:p14="http://schemas.microsoft.com/office/powerpoint/2010/main" val="2953864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FFC9352-925B-4F7E-B3DA-4C20A3E41688}" type="datetimeFigureOut">
              <a:rPr lang="en-US" smtClean="0"/>
              <a:t>5/18/2021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F7B4BCD-F306-4F43-9BA1-B7E898EE62FE}" type="slidenum">
              <a:rPr lang="en-US" smtClean="0"/>
              <a:t>‹#›</a:t>
            </a:fld>
            <a:endParaRPr lang="en-US" dirty="0"/>
          </a:p>
        </p:txBody>
      </p:sp>
    </p:spTree>
    <p:extLst>
      <p:ext uri="{BB962C8B-B14F-4D97-AF65-F5344CB8AC3E}">
        <p14:creationId xmlns:p14="http://schemas.microsoft.com/office/powerpoint/2010/main" val="1560579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FC9352-925B-4F7E-B3DA-4C20A3E41688}" type="datetimeFigureOut">
              <a:rPr lang="en-US" smtClean="0"/>
              <a:t>5/18/2021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F7B4BCD-F306-4F43-9BA1-B7E898EE62FE}" type="slidenum">
              <a:rPr lang="en-US" smtClean="0"/>
              <a:t>‹#›</a:t>
            </a:fld>
            <a:endParaRPr lang="en-US" dirty="0"/>
          </a:p>
        </p:txBody>
      </p:sp>
    </p:spTree>
    <p:extLst>
      <p:ext uri="{BB962C8B-B14F-4D97-AF65-F5344CB8AC3E}">
        <p14:creationId xmlns:p14="http://schemas.microsoft.com/office/powerpoint/2010/main" val="841650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FC9352-925B-4F7E-B3DA-4C20A3E41688}" type="datetimeFigureOut">
              <a:rPr lang="en-US" smtClean="0"/>
              <a:t>5/18/2021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F7B4BCD-F306-4F43-9BA1-B7E898EE62FE}" type="slidenum">
              <a:rPr lang="en-US" smtClean="0"/>
              <a:t>‹#›</a:t>
            </a:fld>
            <a:endParaRPr lang="en-US" dirty="0"/>
          </a:p>
        </p:txBody>
      </p:sp>
    </p:spTree>
    <p:extLst>
      <p:ext uri="{BB962C8B-B14F-4D97-AF65-F5344CB8AC3E}">
        <p14:creationId xmlns:p14="http://schemas.microsoft.com/office/powerpoint/2010/main" val="3961744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FC9352-925B-4F7E-B3DA-4C20A3E41688}" type="datetimeFigureOut">
              <a:rPr lang="en-US" smtClean="0"/>
              <a:t>5/18/2021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F7B4BCD-F306-4F43-9BA1-B7E898EE62FE}" type="slidenum">
              <a:rPr lang="en-US" smtClean="0"/>
              <a:t>‹#›</a:t>
            </a:fld>
            <a:endParaRPr lang="en-US" dirty="0"/>
          </a:p>
        </p:txBody>
      </p:sp>
    </p:spTree>
    <p:extLst>
      <p:ext uri="{BB962C8B-B14F-4D97-AF65-F5344CB8AC3E}">
        <p14:creationId xmlns:p14="http://schemas.microsoft.com/office/powerpoint/2010/main" val="2644419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FC9352-925B-4F7E-B3DA-4C20A3E41688}" type="datetimeFigureOut">
              <a:rPr lang="en-US" smtClean="0"/>
              <a:t>5/18/2021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F7B4BCD-F306-4F43-9BA1-B7E898EE62FE}" type="slidenum">
              <a:rPr lang="en-US" smtClean="0"/>
              <a:t>‹#›</a:t>
            </a:fld>
            <a:endParaRPr lang="en-US" dirty="0"/>
          </a:p>
        </p:txBody>
      </p:sp>
    </p:spTree>
    <p:extLst>
      <p:ext uri="{BB962C8B-B14F-4D97-AF65-F5344CB8AC3E}">
        <p14:creationId xmlns:p14="http://schemas.microsoft.com/office/powerpoint/2010/main" val="163700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FFC9352-925B-4F7E-B3DA-4C20A3E41688}" type="datetimeFigureOut">
              <a:rPr lang="en-US" smtClean="0"/>
              <a:t>5/18/2021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F7B4BCD-F306-4F43-9BA1-B7E898EE62FE}" type="slidenum">
              <a:rPr lang="en-US" smtClean="0"/>
              <a:t>‹#›</a:t>
            </a:fld>
            <a:endParaRPr lang="en-US" dirty="0"/>
          </a:p>
        </p:txBody>
      </p:sp>
    </p:spTree>
    <p:extLst>
      <p:ext uri="{BB962C8B-B14F-4D97-AF65-F5344CB8AC3E}">
        <p14:creationId xmlns:p14="http://schemas.microsoft.com/office/powerpoint/2010/main" val="2108931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FFC9352-925B-4F7E-B3DA-4C20A3E41688}" type="datetimeFigureOut">
              <a:rPr lang="en-US" smtClean="0"/>
              <a:t>5/18/2021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F7B4BCD-F306-4F43-9BA1-B7E898EE62FE}" type="slidenum">
              <a:rPr lang="en-US" smtClean="0"/>
              <a:t>‹#›</a:t>
            </a:fld>
            <a:endParaRPr lang="en-US" dirty="0"/>
          </a:p>
        </p:txBody>
      </p:sp>
    </p:spTree>
    <p:extLst>
      <p:ext uri="{BB962C8B-B14F-4D97-AF65-F5344CB8AC3E}">
        <p14:creationId xmlns:p14="http://schemas.microsoft.com/office/powerpoint/2010/main" val="3294617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FFC9352-925B-4F7E-B3DA-4C20A3E41688}" type="datetimeFigureOut">
              <a:rPr lang="en-US" smtClean="0"/>
              <a:t>5/18/2021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F7B4BCD-F306-4F43-9BA1-B7E898EE62FE}" type="slidenum">
              <a:rPr lang="en-US" smtClean="0"/>
              <a:t>‹#›</a:t>
            </a:fld>
            <a:endParaRPr lang="en-US" dirty="0"/>
          </a:p>
        </p:txBody>
      </p:sp>
    </p:spTree>
    <p:extLst>
      <p:ext uri="{BB962C8B-B14F-4D97-AF65-F5344CB8AC3E}">
        <p14:creationId xmlns:p14="http://schemas.microsoft.com/office/powerpoint/2010/main" val="1344128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FC9352-925B-4F7E-B3DA-4C20A3E41688}" type="datetimeFigureOut">
              <a:rPr lang="en-US" smtClean="0"/>
              <a:t>5/18/2021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F7B4BCD-F306-4F43-9BA1-B7E898EE62FE}" type="slidenum">
              <a:rPr lang="en-US" smtClean="0"/>
              <a:t>‹#›</a:t>
            </a:fld>
            <a:endParaRPr lang="en-US" dirty="0"/>
          </a:p>
        </p:txBody>
      </p:sp>
    </p:spTree>
    <p:extLst>
      <p:ext uri="{BB962C8B-B14F-4D97-AF65-F5344CB8AC3E}">
        <p14:creationId xmlns:p14="http://schemas.microsoft.com/office/powerpoint/2010/main" val="3784703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FC9352-925B-4F7E-B3DA-4C20A3E41688}" type="datetimeFigureOut">
              <a:rPr lang="en-US" smtClean="0"/>
              <a:t>5/18/2021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F7B4BCD-F306-4F43-9BA1-B7E898EE62FE}" type="slidenum">
              <a:rPr lang="en-US" smtClean="0"/>
              <a:t>‹#›</a:t>
            </a:fld>
            <a:endParaRPr lang="en-US" dirty="0"/>
          </a:p>
        </p:txBody>
      </p:sp>
    </p:spTree>
    <p:extLst>
      <p:ext uri="{BB962C8B-B14F-4D97-AF65-F5344CB8AC3E}">
        <p14:creationId xmlns:p14="http://schemas.microsoft.com/office/powerpoint/2010/main" val="522217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FC9352-925B-4F7E-B3DA-4C20A3E41688}" type="datetimeFigureOut">
              <a:rPr lang="en-US" smtClean="0"/>
              <a:t>5/18/2021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F7B4BCD-F306-4F43-9BA1-B7E898EE62FE}" type="slidenum">
              <a:rPr lang="en-US" smtClean="0"/>
              <a:t>‹#›</a:t>
            </a:fld>
            <a:endParaRPr lang="en-US" dirty="0"/>
          </a:p>
        </p:txBody>
      </p:sp>
    </p:spTree>
    <p:extLst>
      <p:ext uri="{BB962C8B-B14F-4D97-AF65-F5344CB8AC3E}">
        <p14:creationId xmlns:p14="http://schemas.microsoft.com/office/powerpoint/2010/main" val="3746812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FC9352-925B-4F7E-B3DA-4C20A3E41688}" type="datetimeFigureOut">
              <a:rPr lang="en-US" smtClean="0"/>
              <a:t>5/18/2021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7B4BCD-F306-4F43-9BA1-B7E898EE62FE}" type="slidenum">
              <a:rPr lang="en-US" smtClean="0"/>
              <a:t>‹#›</a:t>
            </a:fld>
            <a:endParaRPr lang="en-US" dirty="0"/>
          </a:p>
        </p:txBody>
      </p:sp>
    </p:spTree>
    <p:extLst>
      <p:ext uri="{BB962C8B-B14F-4D97-AF65-F5344CB8AC3E}">
        <p14:creationId xmlns:p14="http://schemas.microsoft.com/office/powerpoint/2010/main" val="31018848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www.uphold.com/"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www.ripple.com/"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apps.apple.com/us/app/xumm/id1492302343?l=nl&amp;ls=1"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play.google.com/apps/testing/com.xrpllabs.xumm"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Here is Crypto</a:t>
            </a:r>
            <a:br>
              <a:rPr lang="en-US" dirty="0" smtClean="0"/>
            </a:br>
            <a:endParaRPr lang="en-US" dirty="0"/>
          </a:p>
        </p:txBody>
      </p:sp>
      <p:sp>
        <p:nvSpPr>
          <p:cNvPr id="3" name="Subtitle 2"/>
          <p:cNvSpPr>
            <a:spLocks noGrp="1"/>
          </p:cNvSpPr>
          <p:nvPr>
            <p:ph type="subTitle" idx="1"/>
          </p:nvPr>
        </p:nvSpPr>
        <p:spPr/>
        <p:txBody>
          <a:bodyPr>
            <a:noAutofit/>
          </a:bodyPr>
          <a:lstStyle/>
          <a:p>
            <a:r>
              <a:rPr lang="en-US" sz="1600" dirty="0" smtClean="0"/>
              <a:t>Your guide on </a:t>
            </a:r>
          </a:p>
          <a:p>
            <a:r>
              <a:rPr lang="en-US" sz="1600" dirty="0" smtClean="0"/>
              <a:t>- Blockchain Overview</a:t>
            </a:r>
          </a:p>
          <a:p>
            <a:pPr marL="285750" indent="-285750">
              <a:buFontTx/>
              <a:buChar char="-"/>
            </a:pPr>
            <a:r>
              <a:rPr lang="en-US" sz="1600" dirty="0" smtClean="0"/>
              <a:t>Your Digital Asset</a:t>
            </a:r>
          </a:p>
          <a:p>
            <a:pPr marL="285750" indent="-285750">
              <a:buFontTx/>
              <a:buChar char="-"/>
            </a:pPr>
            <a:r>
              <a:rPr lang="en-US" sz="1600" dirty="0" smtClean="0"/>
              <a:t>Your public address and private keys</a:t>
            </a:r>
          </a:p>
          <a:p>
            <a:pPr marL="285750" indent="-285750">
              <a:buFontTx/>
              <a:buChar char="-"/>
            </a:pPr>
            <a:r>
              <a:rPr lang="en-US" sz="1600" dirty="0" smtClean="0"/>
              <a:t>- “How to” Guide on accessing your funds</a:t>
            </a:r>
          </a:p>
          <a:p>
            <a:pPr marL="285750" indent="-285750">
              <a:buFontTx/>
              <a:buChar char="-"/>
            </a:pPr>
            <a:r>
              <a:rPr lang="en-US" sz="1600" dirty="0" smtClean="0"/>
              <a:t>-Recommended Exchanges </a:t>
            </a:r>
          </a:p>
          <a:p>
            <a:pPr marL="285750" indent="-285750">
              <a:buFontTx/>
              <a:buChar char="-"/>
            </a:pPr>
            <a:endParaRPr lang="en-US" sz="1600" dirty="0" smtClean="0"/>
          </a:p>
          <a:p>
            <a:pPr marL="285750" indent="-285750">
              <a:buFontTx/>
              <a:buChar char="-"/>
            </a:pPr>
            <a:endParaRPr lang="en-US" sz="1600" dirty="0" smtClean="0"/>
          </a:p>
          <a:p>
            <a:r>
              <a:rPr lang="en-US" sz="1600" dirty="0"/>
              <a:t>-</a:t>
            </a:r>
            <a:r>
              <a:rPr lang="en-US" sz="1600" dirty="0" smtClean="0"/>
              <a:t> </a:t>
            </a:r>
            <a:endParaRPr lang="en-US" sz="1600" dirty="0"/>
          </a:p>
        </p:txBody>
      </p:sp>
    </p:spTree>
    <p:extLst>
      <p:ext uri="{BB962C8B-B14F-4D97-AF65-F5344CB8AC3E}">
        <p14:creationId xmlns:p14="http://schemas.microsoft.com/office/powerpoint/2010/main" val="36673734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Recommended Exchanges </a:t>
            </a:r>
            <a:endParaRPr lang="en-US" dirty="0"/>
          </a:p>
        </p:txBody>
      </p:sp>
      <p:pic>
        <p:nvPicPr>
          <p:cNvPr id="4" name="Content Placeholder 3"/>
          <p:cNvPicPr>
            <a:picLocks noGrp="1" noChangeAspect="1"/>
          </p:cNvPicPr>
          <p:nvPr>
            <p:ph idx="1"/>
          </p:nvPr>
        </p:nvPicPr>
        <p:blipFill rotWithShape="1">
          <a:blip r:embed="rId3"/>
          <a:srcRect l="229" t="14451" r="1681" b="6653"/>
          <a:stretch/>
        </p:blipFill>
        <p:spPr>
          <a:xfrm>
            <a:off x="6224337" y="1499354"/>
            <a:ext cx="4971747" cy="2249375"/>
          </a:xfrm>
          <a:prstGeom prst="rect">
            <a:avLst/>
          </a:prstGeom>
        </p:spPr>
      </p:pic>
      <p:sp>
        <p:nvSpPr>
          <p:cNvPr id="6" name="Rectangle 5"/>
          <p:cNvSpPr/>
          <p:nvPr/>
        </p:nvSpPr>
        <p:spPr>
          <a:xfrm>
            <a:off x="128337" y="1499354"/>
            <a:ext cx="6096000" cy="4524315"/>
          </a:xfrm>
          <a:prstGeom prst="rect">
            <a:avLst/>
          </a:prstGeom>
        </p:spPr>
        <p:txBody>
          <a:bodyPr>
            <a:spAutoFit/>
          </a:bodyPr>
          <a:lstStyle/>
          <a:p>
            <a:pPr fontAlgn="base"/>
            <a:r>
              <a:rPr lang="en-US" b="0" i="0" dirty="0" smtClean="0">
                <a:effectLst/>
                <a:latin typeface="Calibri" panose="020F0502020204030204" pitchFamily="34" charset="0"/>
                <a:cs typeface="Calibri" panose="020F0502020204030204" pitchFamily="34" charset="0"/>
              </a:rPr>
              <a:t>Uphold serves 184+ countries, across 30+ currencies (traditional and crypto) and commodities with frictionless foreign exchange and cross-border remittance for members around the world. Since our launch in 2015, Uphold has powered more than US$4+ billion in transactions.</a:t>
            </a:r>
          </a:p>
          <a:p>
            <a:pPr fontAlgn="base"/>
            <a:r>
              <a:rPr lang="en-US" b="0" i="0" dirty="0" smtClean="0">
                <a:effectLst/>
                <a:latin typeface="Calibri" panose="020F0502020204030204" pitchFamily="34" charset="0"/>
                <a:cs typeface="Calibri" panose="020F0502020204030204" pitchFamily="34" charset="0"/>
              </a:rPr>
              <a:t>Uphold combines a platform app model with payment connectivity to offer financial services to a global market. Uphold empowers innovation in financial services through a platform approach where app developers and fintech partners can leverage Uphold’s reach through licensed relationships with banks and financial services partners around the world. Built on a core of proprietary technologies and e-money apps, Uphold embraces a future where people and businesses around the world have access to safe, transparent, fair and affordable financial services. </a:t>
            </a:r>
            <a:endParaRPr lang="en-US" dirty="0">
              <a:latin typeface="Calibri" panose="020F0502020204030204" pitchFamily="34" charset="0"/>
              <a:cs typeface="Calibri" panose="020F0502020204030204" pitchFamily="34" charset="0"/>
            </a:endParaRPr>
          </a:p>
          <a:p>
            <a:pPr fontAlgn="base"/>
            <a:r>
              <a:rPr lang="en-US" dirty="0" smtClean="0">
                <a:latin typeface="Calibri" panose="020F0502020204030204" pitchFamily="34" charset="0"/>
                <a:cs typeface="Calibri" panose="020F0502020204030204" pitchFamily="34" charset="0"/>
              </a:rPr>
              <a:t>Lean more at </a:t>
            </a:r>
            <a:r>
              <a:rPr lang="en-US" dirty="0" smtClean="0">
                <a:latin typeface="Calibri" panose="020F0502020204030204" pitchFamily="34" charset="0"/>
                <a:cs typeface="Calibri" panose="020F0502020204030204" pitchFamily="34" charset="0"/>
                <a:hlinkClick r:id="rId4"/>
              </a:rPr>
              <a:t>www.uphold.com</a:t>
            </a:r>
            <a:r>
              <a:rPr lang="en-US" dirty="0" smtClean="0">
                <a:latin typeface="Calibri" panose="020F0502020204030204" pitchFamily="34" charset="0"/>
                <a:cs typeface="Calibri" panose="020F0502020204030204" pitchFamily="34" charset="0"/>
              </a:rPr>
              <a:t>	</a:t>
            </a:r>
            <a:endParaRPr lang="en-US" b="0" i="0" dirty="0" smtClean="0">
              <a:effectLst/>
              <a:latin typeface="Calibri" panose="020F0502020204030204" pitchFamily="34" charset="0"/>
              <a:cs typeface="Calibri" panose="020F0502020204030204" pitchFamily="34" charset="0"/>
            </a:endParaRPr>
          </a:p>
        </p:txBody>
      </p:sp>
      <p:pic>
        <p:nvPicPr>
          <p:cNvPr id="7" name="Picture 6"/>
          <p:cNvPicPr>
            <a:picLocks noChangeAspect="1"/>
          </p:cNvPicPr>
          <p:nvPr/>
        </p:nvPicPr>
        <p:blipFill rotWithShape="1">
          <a:blip r:embed="rId5"/>
          <a:srcRect l="10238" t="21428" r="51369" b="11270"/>
          <a:stretch/>
        </p:blipFill>
        <p:spPr>
          <a:xfrm>
            <a:off x="7573626" y="3879127"/>
            <a:ext cx="2841172" cy="2801528"/>
          </a:xfrm>
          <a:prstGeom prst="rect">
            <a:avLst/>
          </a:prstGeom>
        </p:spPr>
      </p:pic>
    </p:spTree>
    <p:extLst>
      <p:ext uri="{BB962C8B-B14F-4D97-AF65-F5344CB8AC3E}">
        <p14:creationId xmlns:p14="http://schemas.microsoft.com/office/powerpoint/2010/main" val="17236788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6142" y="206477"/>
            <a:ext cx="11897032" cy="6278642"/>
          </a:xfrm>
          <a:prstGeom prst="rect">
            <a:avLst/>
          </a:prstGeom>
          <a:noFill/>
        </p:spPr>
        <p:txBody>
          <a:bodyPr wrap="square" rtlCol="0">
            <a:spAutoFit/>
          </a:bodyPr>
          <a:lstStyle/>
          <a:p>
            <a:pPr algn="ctr"/>
            <a:r>
              <a:rPr lang="en-US" sz="4800" dirty="0" smtClean="0">
                <a:latin typeface="Lucida Handwriting" panose="03010101010101010101" pitchFamily="66" charset="0"/>
              </a:rPr>
              <a:t>CONGRADULATIONS</a:t>
            </a:r>
          </a:p>
          <a:p>
            <a:pPr algn="ctr"/>
            <a:r>
              <a:rPr lang="en-US" sz="4800" dirty="0" smtClean="0">
                <a:latin typeface="Lucida Handwriting" panose="03010101010101010101" pitchFamily="66" charset="0"/>
              </a:rPr>
              <a:t>$250.00</a:t>
            </a:r>
          </a:p>
          <a:p>
            <a:pPr algn="ctr"/>
            <a:r>
              <a:rPr lang="en-US" sz="4800" dirty="0" smtClean="0">
                <a:latin typeface="Lucida Handwriting" panose="03010101010101010101" pitchFamily="66" charset="0"/>
              </a:rPr>
              <a:t> sent to</a:t>
            </a:r>
          </a:p>
          <a:p>
            <a:pPr algn="ctr"/>
            <a:endParaRPr lang="en-US" sz="4800" dirty="0">
              <a:latin typeface="Lucida Handwriting" panose="03010101010101010101" pitchFamily="66" charset="0"/>
            </a:endParaRPr>
          </a:p>
          <a:p>
            <a:pPr algn="ctr"/>
            <a:endParaRPr lang="en-US" sz="4800" dirty="0" smtClean="0">
              <a:latin typeface="Lucida Handwriting" panose="03010101010101010101" pitchFamily="66" charset="0"/>
            </a:endParaRPr>
          </a:p>
          <a:p>
            <a:pPr algn="ctr"/>
            <a:r>
              <a:rPr lang="en-US" sz="4800" dirty="0" smtClean="0">
                <a:latin typeface="Lucida Handwriting" panose="03010101010101010101" pitchFamily="66" charset="0"/>
              </a:rPr>
              <a:t>Transaction Date ___________</a:t>
            </a:r>
          </a:p>
          <a:p>
            <a:pPr algn="ctr"/>
            <a:r>
              <a:rPr lang="en-US" sz="4800" dirty="0" smtClean="0">
                <a:latin typeface="Lucida Handwriting" panose="03010101010101010101" pitchFamily="66" charset="0"/>
              </a:rPr>
              <a:t>Amount Sent         ___________</a:t>
            </a:r>
          </a:p>
          <a:p>
            <a:pPr algn="ctr"/>
            <a:r>
              <a:rPr lang="en-US" sz="4800" dirty="0" err="1" smtClean="0">
                <a:latin typeface="Lucida Handwriting" panose="03010101010101010101" pitchFamily="66" charset="0"/>
              </a:rPr>
              <a:t>Blockchain</a:t>
            </a:r>
            <a:r>
              <a:rPr lang="en-US" sz="4800" dirty="0" smtClean="0">
                <a:latin typeface="Lucida Handwriting" panose="03010101010101010101" pitchFamily="66" charset="0"/>
              </a:rPr>
              <a:t> ID      ___________</a:t>
            </a:r>
          </a:p>
          <a:p>
            <a:pPr algn="ctr"/>
            <a:endParaRPr lang="en-US" dirty="0">
              <a:latin typeface="Lucida Handwriting" panose="03010101010101010101" pitchFamily="66" charset="0"/>
            </a:endParaRPr>
          </a:p>
        </p:txBody>
      </p:sp>
      <p:pic>
        <p:nvPicPr>
          <p:cNvPr id="5" name="Content Placeholder 3"/>
          <p:cNvPicPr>
            <a:picLocks noChangeAspect="1"/>
          </p:cNvPicPr>
          <p:nvPr/>
        </p:nvPicPr>
        <p:blipFill rotWithShape="1">
          <a:blip r:embed="rId2"/>
          <a:srcRect l="22025" t="29798" r="59890" b="42347"/>
          <a:stretch/>
        </p:blipFill>
        <p:spPr>
          <a:xfrm>
            <a:off x="5267214" y="2378846"/>
            <a:ext cx="1814887" cy="1572345"/>
          </a:xfrm>
          <a:prstGeom prst="rect">
            <a:avLst/>
          </a:prstGeom>
        </p:spPr>
      </p:pic>
    </p:spTree>
    <p:extLst>
      <p:ext uri="{BB962C8B-B14F-4D97-AF65-F5344CB8AC3E}">
        <p14:creationId xmlns:p14="http://schemas.microsoft.com/office/powerpoint/2010/main" val="1150327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pPr algn="ctr"/>
            <a:r>
              <a:rPr lang="en-US" dirty="0"/>
              <a:t>Blockchain overview</a:t>
            </a:r>
            <a:br>
              <a:rPr lang="en-US" dirty="0"/>
            </a:br>
            <a:endParaRPr lang="en-US" dirty="0"/>
          </a:p>
        </p:txBody>
      </p:sp>
      <p:sp>
        <p:nvSpPr>
          <p:cNvPr id="10" name="Content Placeholder 9"/>
          <p:cNvSpPr>
            <a:spLocks noGrp="1"/>
          </p:cNvSpPr>
          <p:nvPr>
            <p:ph idx="1"/>
          </p:nvPr>
        </p:nvSpPr>
        <p:spPr/>
        <p:txBody>
          <a:bodyPr>
            <a:normAutofit fontScale="85000" lnSpcReduction="20000"/>
          </a:bodyPr>
          <a:lstStyle/>
          <a:p>
            <a:pPr marL="0" indent="0" fontAlgn="base">
              <a:buNone/>
            </a:pPr>
            <a:endParaRPr lang="en-US" dirty="0"/>
          </a:p>
          <a:p>
            <a:pPr fontAlgn="base"/>
            <a:r>
              <a:rPr lang="en-US" b="1" dirty="0"/>
              <a:t>Blockchain </a:t>
            </a:r>
            <a:r>
              <a:rPr lang="en-US" b="1" dirty="0" smtClean="0"/>
              <a:t>defined:</a:t>
            </a:r>
            <a:r>
              <a:rPr lang="en-US" dirty="0" smtClean="0"/>
              <a:t> Blockchain</a:t>
            </a:r>
            <a:r>
              <a:rPr lang="en-US" dirty="0"/>
              <a:t> is a shared, immutable ledger that facilitates the process of recording transactions and tracking assets in a business network. An </a:t>
            </a:r>
            <a:r>
              <a:rPr lang="en-US" i="1" dirty="0"/>
              <a:t>asset</a:t>
            </a:r>
            <a:r>
              <a:rPr lang="en-US" dirty="0"/>
              <a:t> can be tangible (a house, car, cash, land) or intangible (intellectual property, patents, copyrights, branding). Virtually anything of value can be tracked and traded on a blockchain network, reducing risk and cutting costs for all involved.</a:t>
            </a:r>
          </a:p>
          <a:p>
            <a:pPr fontAlgn="base"/>
            <a:r>
              <a:rPr lang="en-US" b="1" dirty="0"/>
              <a:t>Why blockchain is important:</a:t>
            </a:r>
            <a:r>
              <a:rPr lang="en-US" dirty="0"/>
              <a:t> Business runs on information. The faster it’s received and the more accurate it is, the better. Blockchain is ideal for delivering that information because it provides immediate, shared and completely transparent information stored on an immutable ledger that can be accessed only by permissioned network members. A blockchain network can track orders, payments, accounts, production and much more. And because members share a single view of the truth, you can see all details of a transaction end to end, giving you greater confidence, as well as new efficiencies and opportunities.</a:t>
            </a:r>
          </a:p>
          <a:p>
            <a:endParaRPr lang="en-US" dirty="0"/>
          </a:p>
        </p:txBody>
      </p:sp>
    </p:spTree>
    <p:extLst>
      <p:ext uri="{BB962C8B-B14F-4D97-AF65-F5344CB8AC3E}">
        <p14:creationId xmlns:p14="http://schemas.microsoft.com/office/powerpoint/2010/main" val="22068909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3859" t="20566" r="3246" b="14406"/>
          <a:stretch/>
        </p:blipFill>
        <p:spPr>
          <a:xfrm>
            <a:off x="294414" y="1010652"/>
            <a:ext cx="11656956" cy="4590133"/>
          </a:xfrm>
          <a:prstGeom prst="rect">
            <a:avLst/>
          </a:prstGeom>
        </p:spPr>
      </p:pic>
    </p:spTree>
    <p:extLst>
      <p:ext uri="{BB962C8B-B14F-4D97-AF65-F5344CB8AC3E}">
        <p14:creationId xmlns:p14="http://schemas.microsoft.com/office/powerpoint/2010/main" val="1628429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1764632"/>
            <a:ext cx="9144000" cy="4828673"/>
          </a:xfrm>
        </p:spPr>
        <p:txBody>
          <a:bodyPr>
            <a:normAutofit lnSpcReduction="10000"/>
          </a:bodyPr>
          <a:lstStyle/>
          <a:p>
            <a:r>
              <a:rPr lang="en-US" dirty="0"/>
              <a:t>XRP is a digital asset built for payments. It is the native digital asset on the XRP Ledger—an open-source, permissionless and decentralized blockchain technology that can settle transactions in 3-5 seconds.</a:t>
            </a:r>
          </a:p>
          <a:p>
            <a:r>
              <a:rPr lang="en-US" dirty="0"/>
              <a:t>XRP can be sent directly without needing a central intermediary, making it a convenient instrument in bridging two </a:t>
            </a:r>
            <a:r>
              <a:rPr lang="en-US" dirty="0" smtClean="0"/>
              <a:t>different </a:t>
            </a:r>
            <a:r>
              <a:rPr lang="en-US" dirty="0"/>
              <a:t>currencies quickly and efficiently</a:t>
            </a:r>
            <a:r>
              <a:rPr lang="en-US" dirty="0" smtClean="0"/>
              <a:t>.</a:t>
            </a:r>
          </a:p>
          <a:p>
            <a:r>
              <a:rPr lang="en-US" dirty="0" smtClean="0"/>
              <a:t>How is XRP used</a:t>
            </a:r>
            <a:endParaRPr lang="en-US" dirty="0"/>
          </a:p>
          <a:p>
            <a:r>
              <a:rPr lang="en-US" dirty="0"/>
              <a:t>Faster, less costly and more scalable than any other digital asset, XRP and the XRP Ledger are used to power innovative technology across the payments space.</a:t>
            </a:r>
          </a:p>
          <a:p>
            <a:r>
              <a:rPr lang="en-US" dirty="0"/>
              <a:t>Ripple is focused on building technology to help unleash new utility for XRP and transform global payments. Third parties are also pursuing other XRP-related use cases</a:t>
            </a:r>
            <a:r>
              <a:rPr lang="en-US" dirty="0" smtClean="0"/>
              <a:t>.</a:t>
            </a:r>
          </a:p>
          <a:p>
            <a:r>
              <a:rPr lang="en-US" dirty="0" smtClean="0"/>
              <a:t>Learn more at </a:t>
            </a:r>
            <a:r>
              <a:rPr lang="en-US" dirty="0" smtClean="0">
                <a:hlinkClick r:id="rId3"/>
              </a:rPr>
              <a:t>www.ripple.com</a:t>
            </a:r>
            <a:r>
              <a:rPr lang="en-US" dirty="0" smtClean="0"/>
              <a:t>	</a:t>
            </a:r>
            <a:endParaRPr lang="en-US" dirty="0"/>
          </a:p>
          <a:p>
            <a:endParaRPr lang="en-US" dirty="0" smtClean="0"/>
          </a:p>
          <a:p>
            <a:endParaRPr lang="en-US" dirty="0"/>
          </a:p>
          <a:p>
            <a:endParaRPr lang="en-US" dirty="0" smtClean="0"/>
          </a:p>
          <a:p>
            <a:endParaRPr lang="en-US" dirty="0"/>
          </a:p>
          <a:p>
            <a:endParaRPr lang="en-US" dirty="0"/>
          </a:p>
        </p:txBody>
      </p:sp>
      <p:pic>
        <p:nvPicPr>
          <p:cNvPr id="4" name="Picture 3"/>
          <p:cNvPicPr>
            <a:picLocks noChangeAspect="1"/>
          </p:cNvPicPr>
          <p:nvPr/>
        </p:nvPicPr>
        <p:blipFill rotWithShape="1">
          <a:blip r:embed="rId4"/>
          <a:srcRect l="13771" t="14795" r="73071" b="76784"/>
          <a:stretch/>
        </p:blipFill>
        <p:spPr>
          <a:xfrm>
            <a:off x="4716379" y="256089"/>
            <a:ext cx="2406316" cy="866274"/>
          </a:xfrm>
          <a:prstGeom prst="rect">
            <a:avLst/>
          </a:prstGeom>
        </p:spPr>
      </p:pic>
    </p:spTree>
    <p:extLst>
      <p:ext uri="{BB962C8B-B14F-4D97-AF65-F5344CB8AC3E}">
        <p14:creationId xmlns:p14="http://schemas.microsoft.com/office/powerpoint/2010/main" val="14590145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Your Public Address</a:t>
            </a:r>
            <a:br>
              <a:rPr lang="en-US" dirty="0" smtClean="0"/>
            </a:br>
            <a:r>
              <a:rPr lang="en-US" dirty="0" smtClean="0"/>
              <a:t>*Wallet*</a:t>
            </a:r>
            <a:br>
              <a:rPr lang="en-US" dirty="0" smtClean="0"/>
            </a:br>
            <a:endParaRPr lang="en-US" dirty="0"/>
          </a:p>
        </p:txBody>
      </p:sp>
      <p:pic>
        <p:nvPicPr>
          <p:cNvPr id="4" name="Content Placeholder 3"/>
          <p:cNvPicPr>
            <a:picLocks noGrp="1" noChangeAspect="1"/>
          </p:cNvPicPr>
          <p:nvPr>
            <p:ph idx="1"/>
          </p:nvPr>
        </p:nvPicPr>
        <p:blipFill rotWithShape="1">
          <a:blip r:embed="rId2"/>
          <a:srcRect l="22025" t="29798" r="59890" b="42347"/>
          <a:stretch/>
        </p:blipFill>
        <p:spPr>
          <a:xfrm>
            <a:off x="3494532" y="1527427"/>
            <a:ext cx="5202936" cy="4507613"/>
          </a:xfrm>
          <a:prstGeom prst="rect">
            <a:avLst/>
          </a:prstGeom>
        </p:spPr>
      </p:pic>
    </p:spTree>
    <p:extLst>
      <p:ext uri="{BB962C8B-B14F-4D97-AF65-F5344CB8AC3E}">
        <p14:creationId xmlns:p14="http://schemas.microsoft.com/office/powerpoint/2010/main" val="29353491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Your Private Address</a:t>
            </a:r>
            <a:br>
              <a:rPr lang="en-US" dirty="0" smtClean="0"/>
            </a:br>
            <a:r>
              <a:rPr lang="en-US" dirty="0" smtClean="0"/>
              <a:t>*Keys*</a:t>
            </a:r>
            <a:br>
              <a:rPr lang="en-US" dirty="0" smtClean="0"/>
            </a:br>
            <a:endParaRPr lang="en-US" dirty="0"/>
          </a:p>
        </p:txBody>
      </p:sp>
      <p:pic>
        <p:nvPicPr>
          <p:cNvPr id="5" name="Picture 4"/>
          <p:cNvPicPr>
            <a:picLocks noChangeAspect="1"/>
          </p:cNvPicPr>
          <p:nvPr/>
        </p:nvPicPr>
        <p:blipFill rotWithShape="1">
          <a:blip r:embed="rId2"/>
          <a:srcRect l="54924" t="32946" r="23290" b="45149"/>
          <a:stretch/>
        </p:blipFill>
        <p:spPr>
          <a:xfrm>
            <a:off x="2673550" y="1690688"/>
            <a:ext cx="6670312" cy="3772553"/>
          </a:xfrm>
          <a:prstGeom prst="rect">
            <a:avLst/>
          </a:prstGeom>
        </p:spPr>
      </p:pic>
    </p:spTree>
    <p:extLst>
      <p:ext uri="{BB962C8B-B14F-4D97-AF65-F5344CB8AC3E}">
        <p14:creationId xmlns:p14="http://schemas.microsoft.com/office/powerpoint/2010/main" val="10447631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How to access funds</a:t>
            </a:r>
            <a:endParaRPr lang="en-US" dirty="0"/>
          </a:p>
        </p:txBody>
      </p:sp>
      <p:sp>
        <p:nvSpPr>
          <p:cNvPr id="3" name="Content Placeholder 2"/>
          <p:cNvSpPr>
            <a:spLocks noGrp="1"/>
          </p:cNvSpPr>
          <p:nvPr>
            <p:ph idx="1"/>
          </p:nvPr>
        </p:nvSpPr>
        <p:spPr/>
        <p:txBody>
          <a:bodyPr>
            <a:normAutofit fontScale="77500" lnSpcReduction="20000"/>
          </a:bodyPr>
          <a:lstStyle/>
          <a:p>
            <a:r>
              <a:rPr lang="en-US" dirty="0"/>
              <a:t>Download the XUMM app for </a:t>
            </a:r>
            <a:r>
              <a:rPr lang="en-US" dirty="0">
                <a:hlinkClick r:id="rId3"/>
              </a:rPr>
              <a:t>IOS</a:t>
            </a:r>
            <a:r>
              <a:rPr lang="en-US" dirty="0"/>
              <a:t> or </a:t>
            </a:r>
            <a:r>
              <a:rPr lang="en-US" dirty="0">
                <a:hlinkClick r:id="rId4"/>
              </a:rPr>
              <a:t>Android</a:t>
            </a:r>
            <a:r>
              <a:rPr lang="en-US" dirty="0"/>
              <a:t>.</a:t>
            </a:r>
          </a:p>
          <a:p>
            <a:r>
              <a:rPr lang="en-US" dirty="0"/>
              <a:t>Open the XUMM app and follow the setup process to set your pin code and acknowledge the terms.</a:t>
            </a:r>
          </a:p>
          <a:p>
            <a:r>
              <a:rPr lang="en-US" dirty="0"/>
              <a:t>The XUMM app will give you 8 rows of 6 secret numbers. Keep these in a secure location; they will be used to restore your XUMM account if you ever lose access.</a:t>
            </a:r>
          </a:p>
          <a:p>
            <a:r>
              <a:rPr lang="en-US" dirty="0"/>
              <a:t>Next, click the “Import existing account” button. Leave the selection on “Full access” and click the “Next” button</a:t>
            </a:r>
            <a:r>
              <a:rPr lang="en-US" dirty="0" smtClean="0"/>
              <a:t>.</a:t>
            </a:r>
          </a:p>
          <a:p>
            <a:r>
              <a:rPr lang="en-US" dirty="0"/>
              <a:t>You will be given the option of importing your wallet. Select “Mnemonic” and then click the “Next, I understand” button</a:t>
            </a:r>
            <a:r>
              <a:rPr lang="en-US" dirty="0" smtClean="0"/>
              <a:t>.</a:t>
            </a:r>
            <a:endParaRPr lang="en-US" dirty="0"/>
          </a:p>
          <a:p>
            <a:r>
              <a:rPr lang="en-US" dirty="0"/>
              <a:t>You will be given the option of importing your </a:t>
            </a:r>
            <a:r>
              <a:rPr lang="en-US" dirty="0" smtClean="0"/>
              <a:t>wallet from your phone’s camera. Select “Scan from QR” and scan your Keys from your </a:t>
            </a:r>
            <a:r>
              <a:rPr lang="en-US" b="1" u="sng" dirty="0" smtClean="0"/>
              <a:t>private address</a:t>
            </a:r>
            <a:endParaRPr lang="en-US" b="1" u="sng" dirty="0"/>
          </a:p>
          <a:p>
            <a:r>
              <a:rPr lang="en-US" dirty="0"/>
              <a:t>Once you’re done importing your XRP paper wallet into the XUMM app, you can transfer your XRP to a crypto exchange, hardware wallet, or another offline wallet</a:t>
            </a:r>
            <a:r>
              <a:rPr lang="en-US" dirty="0" smtClean="0"/>
              <a:t>.</a:t>
            </a:r>
          </a:p>
          <a:p>
            <a:endParaRPr lang="en-US" dirty="0" smtClean="0"/>
          </a:p>
          <a:p>
            <a:endParaRPr lang="en-US" dirty="0"/>
          </a:p>
        </p:txBody>
      </p:sp>
    </p:spTree>
    <p:extLst>
      <p:ext uri="{BB962C8B-B14F-4D97-AF65-F5344CB8AC3E}">
        <p14:creationId xmlns:p14="http://schemas.microsoft.com/office/powerpoint/2010/main" val="22365329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How to access funds cont…</a:t>
            </a:r>
            <a:endParaRPr lang="en-US" dirty="0"/>
          </a:p>
        </p:txBody>
      </p:sp>
      <p:sp>
        <p:nvSpPr>
          <p:cNvPr id="3" name="Content Placeholder 2"/>
          <p:cNvSpPr>
            <a:spLocks noGrp="1"/>
          </p:cNvSpPr>
          <p:nvPr>
            <p:ph idx="1"/>
          </p:nvPr>
        </p:nvSpPr>
        <p:spPr/>
        <p:txBody>
          <a:bodyPr>
            <a:normAutofit lnSpcReduction="10000"/>
          </a:bodyPr>
          <a:lstStyle/>
          <a:p>
            <a:r>
              <a:rPr lang="en-US" dirty="0" smtClean="0"/>
              <a:t>Now that you have your wallet imported in XUMM, you will be given the option to send your XRP.</a:t>
            </a:r>
          </a:p>
          <a:p>
            <a:r>
              <a:rPr lang="en-US" dirty="0" smtClean="0"/>
              <a:t>Once you’ve made an account on one of the recommended exchanges, locate your XRP wallet’s unique address and destination tag.</a:t>
            </a:r>
          </a:p>
          <a:p>
            <a:r>
              <a:rPr lang="en-US" dirty="0" smtClean="0"/>
              <a:t>On the XUMM app’s home screen wallet locate the “display send and request” button</a:t>
            </a:r>
          </a:p>
          <a:p>
            <a:r>
              <a:rPr lang="en-US" dirty="0" smtClean="0"/>
              <a:t>Click the “Send” button under your imported wallet. Now, enter your destination address and destination tag of the wallet you’ve created.  Within a few seconds, you should receive the XRP in the wallet you sent your XRP to.</a:t>
            </a:r>
            <a:endParaRPr lang="en-US" dirty="0"/>
          </a:p>
        </p:txBody>
      </p:sp>
    </p:spTree>
    <p:extLst>
      <p:ext uri="{BB962C8B-B14F-4D97-AF65-F5344CB8AC3E}">
        <p14:creationId xmlns:p14="http://schemas.microsoft.com/office/powerpoint/2010/main" val="26566072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l="2202" t="14762" r="2619" b="6826"/>
          <a:stretch/>
        </p:blipFill>
        <p:spPr>
          <a:xfrm>
            <a:off x="80210" y="192504"/>
            <a:ext cx="12050485" cy="5584371"/>
          </a:xfrm>
          <a:prstGeom prst="rect">
            <a:avLst/>
          </a:prstGeom>
        </p:spPr>
      </p:pic>
    </p:spTree>
    <p:extLst>
      <p:ext uri="{BB962C8B-B14F-4D97-AF65-F5344CB8AC3E}">
        <p14:creationId xmlns:p14="http://schemas.microsoft.com/office/powerpoint/2010/main" val="12120000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1285</TotalTime>
  <Words>440</Words>
  <Application>Microsoft Office PowerPoint</Application>
  <PresentationFormat>Widescreen</PresentationFormat>
  <Paragraphs>57</Paragraphs>
  <Slides>11</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Lucida Handwriting</vt:lpstr>
      <vt:lpstr>Office Theme</vt:lpstr>
      <vt:lpstr>Here is Crypto </vt:lpstr>
      <vt:lpstr>Blockchain overview </vt:lpstr>
      <vt:lpstr>PowerPoint Presentation</vt:lpstr>
      <vt:lpstr>PowerPoint Presentation</vt:lpstr>
      <vt:lpstr>Your Public Address *Wallet* </vt:lpstr>
      <vt:lpstr>Your Private Address *Keys* </vt:lpstr>
      <vt:lpstr>How to access funds</vt:lpstr>
      <vt:lpstr> How to access funds cont…</vt:lpstr>
      <vt:lpstr>PowerPoint Presentation</vt:lpstr>
      <vt:lpstr>Recommended Exchanges </vt:lpstr>
      <vt:lpstr>PowerPoint Presentation</vt:lpstr>
    </vt:vector>
  </TitlesOfParts>
  <Company>United States Army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Here is Crypto</dc:title>
  <dc:creator>Tech Support</dc:creator>
  <cp:lastModifiedBy>Tech Support</cp:lastModifiedBy>
  <cp:revision>22</cp:revision>
  <dcterms:created xsi:type="dcterms:W3CDTF">2021-05-12T00:06:12Z</dcterms:created>
  <dcterms:modified xsi:type="dcterms:W3CDTF">2021-05-19T16:51:15Z</dcterms:modified>
</cp:coreProperties>
</file>