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0B6B7F-BBBA-4E9D-ACA8-0D378109A41F}">
  <a:tblStyle styleId="{B30B6B7F-BBBA-4E9D-ACA8-0D378109A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9430c3100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9430c3100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9430c3100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9430c310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 number of samples processed before updating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stopping to prevent overfitting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9430c3100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9430c3100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 2.5 0.800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Ozone 0.146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for </a:t>
            </a:r>
            <a:r>
              <a:rPr lang="en"/>
              <a:t>decision</a:t>
            </a:r>
            <a:r>
              <a:rPr lang="en"/>
              <a:t> tree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9430c3100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9430c3100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9430c3100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9430c3100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9430c310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9430c310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9430c310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9430c310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9430c310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9430c310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9430c310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9430c310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9430c310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9430c310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9430c310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9430c310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9430c310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9430c310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Cleveland with the highest US asthma rate for adults older than 18 years old based on CDC data from 2017. 17.5% of all adults in Cleveland have Asthma. Seeing that Cleveland had a high asthma rate narrowed allowed us to narrow in on one city to look at air quality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9430c310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9430c310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Can we create a model that accurately predicts AQI based on daily 2017-2019 pollutant and temperature data from Cleveland, Ohio?tant and temperature data from Cleveland, OH.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9430c310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9430c310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45818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eea.europa.eu/themes/air/health-impacts-of-air-pollution" TargetMode="External"/><Relationship Id="rId4" Type="http://schemas.openxmlformats.org/officeDocument/2006/relationships/hyperlink" Target="https://ecolink.com/info/six-common-air-pollutants/" TargetMode="External"/><Relationship Id="rId9" Type="http://schemas.openxmlformats.org/officeDocument/2006/relationships/hyperlink" Target="https://www.breeze-technologies.de/blog/what-is-an-air-quality-index-how-is-it-calculated/" TargetMode="External"/><Relationship Id="rId5" Type="http://schemas.openxmlformats.org/officeDocument/2006/relationships/hyperlink" Target="https://www.epa.gov/outdoor-air-quality-data/download-daily-data" TargetMode="External"/><Relationship Id="rId6" Type="http://schemas.openxmlformats.org/officeDocument/2006/relationships/hyperlink" Target="https://www.cleveland.com/datacentral/2008/09/cleveland_weather_history_find.html" TargetMode="External"/><Relationship Id="rId7" Type="http://schemas.openxmlformats.org/officeDocument/2006/relationships/hyperlink" Target="https://www.airnow.gov/sites/default/files/2020-05/aqi-technical-assistance-document-sept2018.pdf" TargetMode="External"/><Relationship Id="rId8" Type="http://schemas.openxmlformats.org/officeDocument/2006/relationships/hyperlink" Target="https://www.epa.state.oh.us/portals/27/ams/plans/NCORE-GTCraig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Air Quality Index in Cleveland, OH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Funsten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Jackany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Caldarella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824000" y="4563500"/>
            <a:ext cx="2230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2021-05-21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Google Shape;333;p22"/>
          <p:cNvGraphicFramePr/>
          <p:nvPr/>
        </p:nvGraphicFramePr>
        <p:xfrm>
          <a:off x="63200" y="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{B30B6B7F-BBBA-4E9D-ACA8-0D378109A41F}</a:tableStyleId>
              </a:tblPr>
              <a:tblGrid>
                <a:gridCol w="3598725"/>
                <a:gridCol w="3224950"/>
                <a:gridCol w="2193900"/>
              </a:tblGrid>
              <a:tr h="58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FFFF"/>
                          </a:solidFill>
                        </a:rPr>
                        <a:t>Model</a:t>
                      </a:r>
                      <a:endParaRPr b="1"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FFFF"/>
                          </a:solidFill>
                        </a:rPr>
                        <a:t>RSME</a:t>
                      </a:r>
                      <a:endParaRPr b="1"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</a:rPr>
                        <a:t>R2 Score</a:t>
                      </a:r>
                      <a:endParaRPr b="1"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Baseline (mean AQI)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15.441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.0000225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Linear Regression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0D1117"/>
                          </a:solidFill>
                        </a:rPr>
                        <a:t>8.236</a:t>
                      </a:r>
                      <a:endParaRPr sz="2200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0D1117"/>
                          </a:solidFill>
                        </a:rPr>
                        <a:t>0.762</a:t>
                      </a:r>
                      <a:endParaRPr sz="2200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Elastic Net 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8.290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0.759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Lasso 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8.290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0.759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Ridge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8.238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0.762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KNN Regressor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8.528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0.745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Neural Networks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CC0000"/>
                          </a:solidFill>
                        </a:rPr>
                        <a:t>5.783</a:t>
                      </a:r>
                      <a:endParaRPr b="1" sz="2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CC0000"/>
                          </a:solidFill>
                        </a:rPr>
                        <a:t>0.883</a:t>
                      </a:r>
                      <a:endParaRPr b="1" sz="2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Decision Tree Regressor 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9900"/>
                          </a:solidFill>
                        </a:rPr>
                        <a:t>7.223</a:t>
                      </a:r>
                      <a:endParaRPr b="1"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9900"/>
                          </a:solidFill>
                        </a:rPr>
                        <a:t>0.817</a:t>
                      </a:r>
                      <a:endParaRPr b="1"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256400" y="290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Best Model: Neural Networks 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6847625" y="1480200"/>
            <a:ext cx="21303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1518625"/>
            <a:ext cx="5595523" cy="31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/>
        </p:nvSpPr>
        <p:spPr>
          <a:xfrm>
            <a:off x="6233825" y="1505125"/>
            <a:ext cx="2744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529"/>
                </a:solidFill>
                <a:latin typeface="Nunito"/>
                <a:ea typeface="Nunito"/>
                <a:cs typeface="Nunito"/>
                <a:sym typeface="Nunito"/>
              </a:rPr>
              <a:t>-5 Dense Layers: </a:t>
            </a:r>
            <a:endParaRPr sz="2000">
              <a:solidFill>
                <a:srgbClr val="2225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529"/>
                </a:solidFill>
                <a:latin typeface="Nunito"/>
                <a:ea typeface="Nunito"/>
                <a:cs typeface="Nunito"/>
                <a:sym typeface="Nunito"/>
              </a:rPr>
              <a:t>50, 200, 50, 50, 1</a:t>
            </a:r>
            <a:endParaRPr sz="2000">
              <a:solidFill>
                <a:srgbClr val="2225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5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529"/>
                </a:solidFill>
                <a:latin typeface="Nunito"/>
                <a:ea typeface="Nunito"/>
                <a:cs typeface="Nunito"/>
                <a:sym typeface="Nunito"/>
              </a:rPr>
              <a:t>-Early Stopping: 5</a:t>
            </a:r>
            <a:endParaRPr sz="2000">
              <a:solidFill>
                <a:srgbClr val="2225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5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529"/>
                </a:solidFill>
                <a:latin typeface="Nunito"/>
                <a:ea typeface="Nunito"/>
                <a:cs typeface="Nunito"/>
                <a:sym typeface="Nunito"/>
              </a:rPr>
              <a:t>-Batch Size: 100</a:t>
            </a:r>
            <a:endParaRPr sz="2000">
              <a:solidFill>
                <a:srgbClr val="2225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5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529"/>
                </a:solidFill>
                <a:latin typeface="Nunito"/>
                <a:ea typeface="Nunito"/>
                <a:cs typeface="Nunito"/>
                <a:sym typeface="Nunito"/>
              </a:rPr>
              <a:t>-Ep</a:t>
            </a:r>
            <a:r>
              <a:rPr lang="en" sz="2000">
                <a:solidFill>
                  <a:srgbClr val="222529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n" sz="2000">
                <a:solidFill>
                  <a:srgbClr val="222529"/>
                </a:solidFill>
                <a:latin typeface="Nunito"/>
                <a:ea typeface="Nunito"/>
                <a:cs typeface="Nunito"/>
                <a:sym typeface="Nunito"/>
              </a:rPr>
              <a:t>chs: 100</a:t>
            </a:r>
            <a:endParaRPr sz="2000">
              <a:solidFill>
                <a:srgbClr val="22252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82775" y="65700"/>
            <a:ext cx="7913700" cy="14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Important Features Identified Decision Tree Regressor Model</a:t>
            </a:r>
            <a:endParaRPr sz="3000"/>
          </a:p>
        </p:txBody>
      </p:sp>
      <p:sp>
        <p:nvSpPr>
          <p:cNvPr id="347" name="Google Shape;347;p24"/>
          <p:cNvSpPr txBox="1"/>
          <p:nvPr/>
        </p:nvSpPr>
        <p:spPr>
          <a:xfrm>
            <a:off x="7250475" y="1855500"/>
            <a:ext cx="188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unito"/>
              <a:buChar char="-"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PM 2.5 values 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unito"/>
              <a:buChar char="-"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Ozone values 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0" y="1373475"/>
            <a:ext cx="6786932" cy="332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1388550" y="346075"/>
            <a:ext cx="63669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Summary</a:t>
            </a:r>
            <a:endParaRPr sz="4000"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713025" y="1365150"/>
            <a:ext cx="77133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Best Model: Neural Networks 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RSME: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5.783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R2: .883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Recommendation: 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Pay attention to </a:t>
            </a:r>
            <a:r>
              <a:rPr lang="en" sz="2000"/>
              <a:t>Ozone and PM 2.5 values </a:t>
            </a:r>
            <a:r>
              <a:rPr lang="en" sz="2000"/>
              <a:t>regarding</a:t>
            </a:r>
            <a:r>
              <a:rPr lang="en" sz="2000"/>
              <a:t> overall air quality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Limitations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specific to Cleveland, OH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Further Research</a:t>
            </a:r>
            <a:endParaRPr b="1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404775" y="1505875"/>
            <a:ext cx="8172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D111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https://www.eea.europa.eu/themes/air/health-impacts-of-air-pollution</a:t>
            </a:r>
            <a:endParaRPr sz="12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1117"/>
                </a:solidFill>
              </a:rPr>
              <a:t>https://www.cnet.com/health/air-quality-index-how-to-tell-if-the-air-quality-is-bad-in-your-area/</a:t>
            </a:r>
            <a:endParaRPr sz="12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D111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https://ecolink.com/info/six-common-air-pollutants/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1117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https://www.epa.gov/outdoor-air-quality-data/download-daily-data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1117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https://www.cleveland.com/datacentral/2008/09/cleveland_weather_history_find.html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1117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https://www.airnow.gov/sites/default/files/2020-05/aqi-technical-assistance-document-sept2018.pdf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1117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https://www.epa.state.oh.us/portals/27/ams/plans/NCORE-GTCraig.pdf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1117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https://www.breeze-technologies.de/blog/what-is-an-air-quality-index-how-is-it-calculated/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Outline</a:t>
            </a:r>
            <a:endParaRPr sz="30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718800" y="1597875"/>
            <a:ext cx="770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300"/>
              <a:buAutoNum type="arabicParenR"/>
            </a:pPr>
            <a:r>
              <a:rPr lang="en" sz="2300">
                <a:solidFill>
                  <a:srgbClr val="0D1117"/>
                </a:solidFill>
              </a:rPr>
              <a:t>Air Quality and Asthma</a:t>
            </a:r>
            <a:endParaRPr sz="2300">
              <a:solidFill>
                <a:srgbClr val="0D1117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300"/>
              <a:buAutoNum type="arabicParenR"/>
            </a:pPr>
            <a:r>
              <a:rPr lang="en" sz="2300">
                <a:solidFill>
                  <a:srgbClr val="0D1117"/>
                </a:solidFill>
              </a:rPr>
              <a:t>Data Source and Data Cleaning </a:t>
            </a:r>
            <a:endParaRPr sz="2300">
              <a:solidFill>
                <a:srgbClr val="0D1117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300"/>
              <a:buAutoNum type="arabicParenR"/>
            </a:pPr>
            <a:r>
              <a:rPr lang="en" sz="2300">
                <a:solidFill>
                  <a:srgbClr val="0D1117"/>
                </a:solidFill>
              </a:rPr>
              <a:t>Regression Models</a:t>
            </a:r>
            <a:endParaRPr sz="2300">
              <a:solidFill>
                <a:srgbClr val="0D1117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300"/>
              <a:buAutoNum type="arabicParenR"/>
            </a:pPr>
            <a:r>
              <a:rPr lang="en" sz="2300">
                <a:solidFill>
                  <a:srgbClr val="0D1117"/>
                </a:solidFill>
              </a:rPr>
              <a:t>Streamlit Application </a:t>
            </a:r>
            <a:endParaRPr sz="2300">
              <a:solidFill>
                <a:srgbClr val="0D1117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300"/>
              <a:buAutoNum type="arabicParenR"/>
            </a:pPr>
            <a:r>
              <a:rPr lang="en" sz="2300">
                <a:solidFill>
                  <a:srgbClr val="0D1117"/>
                </a:solidFill>
              </a:rPr>
              <a:t>Summary</a:t>
            </a:r>
            <a:endParaRPr sz="2300">
              <a:solidFill>
                <a:srgbClr val="0D1117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300">
                <a:solidFill>
                  <a:srgbClr val="0D1117"/>
                </a:solidFill>
              </a:rPr>
              <a:t>Sources </a:t>
            </a:r>
            <a:r>
              <a:rPr lang="en" sz="2500"/>
              <a:t> 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991638" y="179950"/>
            <a:ext cx="54498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Measures 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864750" y="1324950"/>
            <a:ext cx="7414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unito"/>
              <a:buAutoNum type="arabicParenR"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Carbon Monoxide 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unito"/>
              <a:buAutoNum type="arabicParenR"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Nitrogen Dioxide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unito"/>
              <a:buAutoNum type="arabicParenR"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Ozone 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unito"/>
              <a:buAutoNum type="arabicParenR"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10um Particulate Matter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unito"/>
              <a:buAutoNum type="arabicParenR"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2.5um Particulate Matter 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unito"/>
              <a:buAutoNum type="arabicParenR"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Sulfur Dioxide 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030" y="1324955"/>
            <a:ext cx="3747213" cy="24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965788" y="0"/>
            <a:ext cx="54498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Measures 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372750" y="916800"/>
            <a:ext cx="827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Daily Air Quality Index = pollutant with highest individual air quality index for that day</a:t>
            </a:r>
            <a:endParaRPr b="1" sz="200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0" y="3433175"/>
            <a:ext cx="609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00" name="Google Shape;300;p16"/>
          <p:cNvGraphicFramePr/>
          <p:nvPr/>
        </p:nvGraphicFramePr>
        <p:xfrm>
          <a:off x="435138" y="1717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{B30B6B7F-BBBA-4E9D-ACA8-0D378109A41F}</a:tableStyleId>
              </a:tblPr>
              <a:tblGrid>
                <a:gridCol w="3964250"/>
                <a:gridCol w="2443250"/>
                <a:gridCol w="1741700"/>
              </a:tblGrid>
              <a:tr h="5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Carbon Monoxide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 ppm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 AQI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7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Nitrogen Dioxide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36 ppb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34 AQI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7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Ozone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0.026 ppm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24 AQI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7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10um Particulate Matter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21 ug/m3 SC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19 AQI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7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2.5um Particulate Matter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9.6 ig/m3 LC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40 AQI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7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Sulfur Dioxide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 ppb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 AQI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7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Cumulative AQI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40 AQI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780700" y="179950"/>
            <a:ext cx="58578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Pollution and Lungs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3" y="993375"/>
            <a:ext cx="8823374" cy="41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227" y="376275"/>
            <a:ext cx="6155550" cy="43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079088" y="-77000"/>
            <a:ext cx="7427400" cy="15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Asthma Rate in Cleveland, OH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75" y="1219300"/>
            <a:ext cx="5869100" cy="367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316800" y="1347500"/>
            <a:ext cx="85104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What is the relationship between daily pollutants and Air Quality Index (AQI)?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Can we create a model that accurately predicts Air Quality Index (AQI)?</a:t>
            </a:r>
            <a:endParaRPr sz="3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Data Source and Data Cleaning 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718800" y="1597875"/>
            <a:ext cx="770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-2017-2019 daily pollutant data from EPA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-Daily high and low temperature from Cleveland.com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-Calculated daily </a:t>
            </a:r>
            <a:r>
              <a:rPr lang="en" sz="2500"/>
              <a:t>cumulative</a:t>
            </a:r>
            <a:r>
              <a:rPr lang="en" sz="2500"/>
              <a:t> AQI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-Calculated average daily temperature 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