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7" r:id="rId6"/>
    <p:sldId id="302" r:id="rId7"/>
    <p:sldId id="303" r:id="rId8"/>
    <p:sldId id="304" r:id="rId9"/>
    <p:sldId id="305" r:id="rId10"/>
    <p:sldId id="306" r:id="rId11"/>
    <p:sldId id="30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7" autoAdjust="0"/>
    <p:restoredTop sz="94619" autoAdjust="0"/>
  </p:normalViewPr>
  <p:slideViewPr>
    <p:cSldViewPr snapToGrid="0">
      <p:cViewPr varScale="1">
        <p:scale>
          <a:sx n="73" d="100"/>
          <a:sy n="73" d="100"/>
        </p:scale>
        <p:origin x="96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5/24/2021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5/24/2021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5/24/2021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5/24/2021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5/24/2021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5/24/2021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5/24/2021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Electricity Consumption in North Carolina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 fontScale="40000" lnSpcReduction="20000"/>
          </a:bodyPr>
          <a:lstStyle/>
          <a:p>
            <a:pPr>
              <a:spcBef>
                <a:spcPct val="0"/>
              </a:spcBef>
            </a:pPr>
            <a:r>
              <a:rPr lang="en-US" sz="3600" spc="-50" dirty="0">
                <a:latin typeface="Abadi" panose="020B0604020202020204" pitchFamily="34" charset="0"/>
                <a:ea typeface="+mj-ea"/>
                <a:cs typeface="+mj-cs"/>
              </a:rPr>
              <a:t>CHRISTOPHER CALDARELLA</a:t>
            </a:r>
          </a:p>
          <a:p>
            <a:pPr>
              <a:spcBef>
                <a:spcPct val="0"/>
              </a:spcBef>
            </a:pPr>
            <a:r>
              <a:rPr lang="en-US" sz="3600" spc="-50" dirty="0">
                <a:latin typeface="Abadi" panose="020B0604020202020204" pitchFamily="34" charset="0"/>
                <a:ea typeface="+mj-ea"/>
                <a:cs typeface="+mj-cs"/>
              </a:rPr>
              <a:t>DATA SCIENTIST</a:t>
            </a:r>
          </a:p>
          <a:p>
            <a:pPr>
              <a:spcBef>
                <a:spcPct val="0"/>
              </a:spcBef>
            </a:pPr>
            <a:r>
              <a:rPr lang="en-US" sz="3600" spc="-50" dirty="0">
                <a:latin typeface="Abadi" panose="020B0604020202020204" pitchFamily="34" charset="0"/>
                <a:ea typeface="+mj-ea"/>
                <a:cs typeface="+mj-cs"/>
              </a:rPr>
              <a:t>2021-05-24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B47805-770D-4B3C-97BA-05E21E0DA5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20928" y="965200"/>
            <a:ext cx="5999002" cy="4927600"/>
          </a:xfrm>
        </p:spPr>
        <p:txBody>
          <a:bodyPr anchor="ctr">
            <a:normAutofit/>
          </a:bodyPr>
          <a:lstStyle/>
          <a:p>
            <a:r>
              <a:rPr lang="en-US" sz="6000">
                <a:solidFill>
                  <a:schemeClr val="tx2"/>
                </a:solidFill>
              </a:rPr>
              <a:t>Problem Statement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EF5601-A8BC-411D-AA64-3E79320BA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75DD16-8C5E-46E7-9245-DAEAEB41C8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3355" y="1159565"/>
            <a:ext cx="3439646" cy="4439055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200" b="0" i="0">
                <a:solidFill>
                  <a:srgbClr val="FFFFFF"/>
                </a:solidFill>
                <a:effectLst/>
                <a:latin typeface="-apple-system"/>
              </a:rPr>
              <a:t>Using data from EIA (US Energy Information Administration) are there any patterns in electricity usage in North Carolina from 2001 through 2011, and can we use this data to make a predictive Time-Series Model?</a:t>
            </a:r>
            <a:endParaRPr lang="en-US" sz="220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3283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8586E-6594-4782-B1F1-CD7EC8D9D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Model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CCFA6703-F2C7-4FF1-A18E-6DC411C1EE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6963" y="2406314"/>
            <a:ext cx="10058400" cy="3164559"/>
          </a:xfrm>
        </p:spPr>
      </p:pic>
    </p:spTree>
    <p:extLst>
      <p:ext uri="{BB962C8B-B14F-4D97-AF65-F5344CB8AC3E}">
        <p14:creationId xmlns:p14="http://schemas.microsoft.com/office/powerpoint/2010/main" val="2991403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DF17F-A966-4FDC-B6D9-1D51D77F2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Holt-Winters and SARIMAX</a:t>
            </a:r>
          </a:p>
        </p:txBody>
      </p:sp>
      <p:pic>
        <p:nvPicPr>
          <p:cNvPr id="5" name="Content Placeholder 4" descr="A picture containing chart&#10;&#10;Description automatically generated">
            <a:extLst>
              <a:ext uri="{FF2B5EF4-FFF2-40B4-BE49-F238E27FC236}">
                <a16:creationId xmlns:a16="http://schemas.microsoft.com/office/drawing/2014/main" id="{3E1ED148-6ACE-4EB4-A74A-0D631F5639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6963" y="2194002"/>
            <a:ext cx="10058400" cy="3589184"/>
          </a:xfrm>
        </p:spPr>
      </p:pic>
    </p:spTree>
    <p:extLst>
      <p:ext uri="{BB962C8B-B14F-4D97-AF65-F5344CB8AC3E}">
        <p14:creationId xmlns:p14="http://schemas.microsoft.com/office/powerpoint/2010/main" val="3798056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A8CC9-E617-4D2A-915F-15991B0C2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Holt-Winters and SARIMAX</a:t>
            </a:r>
          </a:p>
        </p:txBody>
      </p:sp>
      <p:pic>
        <p:nvPicPr>
          <p:cNvPr id="7" name="Content Placeholder 6" descr="Chart, line chart&#10;&#10;Description automatically generated">
            <a:extLst>
              <a:ext uri="{FF2B5EF4-FFF2-40B4-BE49-F238E27FC236}">
                <a16:creationId xmlns:a16="http://schemas.microsoft.com/office/drawing/2014/main" id="{820B239D-9DA4-42FA-9AB2-59326FC5AE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6963" y="2211897"/>
            <a:ext cx="10058400" cy="3553394"/>
          </a:xfrm>
        </p:spPr>
      </p:pic>
    </p:spTree>
    <p:extLst>
      <p:ext uri="{BB962C8B-B14F-4D97-AF65-F5344CB8AC3E}">
        <p14:creationId xmlns:p14="http://schemas.microsoft.com/office/powerpoint/2010/main" val="2224661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922DB-134A-4BF1-A6E4-B70AD4B53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Seasonal Model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5BB993EE-5F1D-4688-9DFB-CFBEC8D541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6963" y="2406314"/>
            <a:ext cx="10058400" cy="3164559"/>
          </a:xfrm>
        </p:spPr>
      </p:pic>
    </p:spTree>
    <p:extLst>
      <p:ext uri="{BB962C8B-B14F-4D97-AF65-F5344CB8AC3E}">
        <p14:creationId xmlns:p14="http://schemas.microsoft.com/office/powerpoint/2010/main" val="771784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1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CE920F-00A1-47BD-B6EC-CF9841579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Best Models</a:t>
            </a:r>
          </a:p>
        </p:txBody>
      </p:sp>
      <p:cxnSp>
        <p:nvCxnSpPr>
          <p:cNvPr id="22" name="Straight Connector 15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ADA06F2-4373-4F04-A6E2-FD5E64D06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5980" y="516835"/>
            <a:ext cx="6884267" cy="537451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Holt Winters out-performed all models</a:t>
            </a:r>
          </a:p>
          <a:p>
            <a:r>
              <a:rPr lang="en-US" sz="3200" b="1" dirty="0">
                <a:solidFill>
                  <a:schemeClr val="tx1"/>
                </a:solidFill>
              </a:rPr>
              <a:t>Some Surprises:</a:t>
            </a:r>
          </a:p>
          <a:p>
            <a:r>
              <a:rPr lang="en-US" sz="3200" dirty="0">
                <a:solidFill>
                  <a:schemeClr val="tx1"/>
                </a:solidFill>
              </a:rPr>
              <a:t>Seasonal actually out-performed SARIMAX and Auto-Regression</a:t>
            </a:r>
          </a:p>
          <a:p>
            <a:r>
              <a:rPr lang="en-US" sz="3200" dirty="0">
                <a:solidFill>
                  <a:schemeClr val="tx1"/>
                </a:solidFill>
              </a:rPr>
              <a:t>Although a simple model, Auto-Regression did ok.</a:t>
            </a:r>
          </a:p>
          <a:p>
            <a:r>
              <a:rPr lang="en-US" sz="3200">
                <a:solidFill>
                  <a:schemeClr val="tx1"/>
                </a:solidFill>
              </a:rPr>
              <a:t>SARIMAX did not do so well.</a:t>
            </a:r>
            <a:endParaRPr lang="en-US" sz="3200" dirty="0">
              <a:solidFill>
                <a:schemeClr val="tx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8DDC21-F25C-46F9-BE12-5FA0D2B49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752" y="2994758"/>
            <a:ext cx="3204419" cy="2347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44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0" name="Straight Connector 1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12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5B6D72-7ABE-4D7D-84E2-6DBE4BA6F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814" y="640080"/>
            <a:ext cx="3659246" cy="28503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>
                <a:solidFill>
                  <a:srgbClr val="FFFFFF"/>
                </a:solidFill>
              </a:rPr>
              <a:t>Questions?</a:t>
            </a:r>
          </a:p>
        </p:txBody>
      </p:sp>
      <p:cxnSp>
        <p:nvCxnSpPr>
          <p:cNvPr id="22" name="Straight Connector 14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2797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4" descr="Many question marks on black background">
            <a:extLst>
              <a:ext uri="{FF2B5EF4-FFF2-40B4-BE49-F238E27FC236}">
                <a16:creationId xmlns:a16="http://schemas.microsoft.com/office/drawing/2014/main" id="{2581F263-BEC6-482D-B514-9CEFD7918F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783" r="2" b="2"/>
          <a:stretch/>
        </p:blipFill>
        <p:spPr>
          <a:xfrm>
            <a:off x="4635095" y="10"/>
            <a:ext cx="755688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7802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{EC15D601-D0AD-4524-BCD7-F3CDD0F77067}tf22712842_win32</Template>
  <TotalTime>12</TotalTime>
  <Words>94</Words>
  <Application>Microsoft Office PowerPoint</Application>
  <PresentationFormat>Widescreen</PresentationFormat>
  <Paragraphs>17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Abadi</vt:lpstr>
      <vt:lpstr>-apple-system</vt:lpstr>
      <vt:lpstr>Arial</vt:lpstr>
      <vt:lpstr>Bookman Old Style</vt:lpstr>
      <vt:lpstr>Calibri</vt:lpstr>
      <vt:lpstr>Franklin Gothic Book</vt:lpstr>
      <vt:lpstr>1_RetrospectVTI</vt:lpstr>
      <vt:lpstr>Electricity Consumption in North Carolina</vt:lpstr>
      <vt:lpstr>Problem Statement</vt:lpstr>
      <vt:lpstr>Null Model</vt:lpstr>
      <vt:lpstr>Holt-Winters and SARIMAX</vt:lpstr>
      <vt:lpstr>Holt-Winters and SARIMAX</vt:lpstr>
      <vt:lpstr>Seasonal Model</vt:lpstr>
      <vt:lpstr>Best Models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Electricity Consumption in North Carolina</dc:title>
  <dc:creator>Christopher Caldarella</dc:creator>
  <cp:lastModifiedBy>Christopher Caldarella</cp:lastModifiedBy>
  <cp:revision>4</cp:revision>
  <dcterms:created xsi:type="dcterms:W3CDTF">2021-05-24T19:35:43Z</dcterms:created>
  <dcterms:modified xsi:type="dcterms:W3CDTF">2021-05-24T20:02:47Z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