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70" r:id="rId5"/>
    <p:sldId id="267" r:id="rId6"/>
    <p:sldId id="268" r:id="rId7"/>
    <p:sldId id="269" r:id="rId8"/>
    <p:sldId id="263" r:id="rId9"/>
    <p:sldId id="264" r:id="rId10"/>
    <p:sldId id="262" r:id="rId11"/>
    <p:sldId id="261" r:id="rId12"/>
    <p:sldId id="271" r:id="rId13"/>
    <p:sldId id="272" r:id="rId14"/>
    <p:sldId id="273" r:id="rId15"/>
    <p:sldId id="260" r:id="rId16"/>
    <p:sldId id="274" r:id="rId17"/>
    <p:sldId id="275" r:id="rId18"/>
    <p:sldId id="25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Caldarella" initials="CC" lastIdx="2" clrIdx="0">
    <p:extLst>
      <p:ext uri="{19B8F6BF-5375-455C-9EA6-DF929625EA0E}">
        <p15:presenceInfo xmlns:p15="http://schemas.microsoft.com/office/powerpoint/2012/main" userId="63d721759c9f2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64311" autoAdjust="0"/>
  </p:normalViewPr>
  <p:slideViewPr>
    <p:cSldViewPr snapToGrid="0">
      <p:cViewPr varScale="1">
        <p:scale>
          <a:sx n="62" d="100"/>
          <a:sy n="62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1B036-D084-4C2B-88B4-7EB90FA5EB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040E30-CC1A-472C-BF52-B7452908865C}">
      <dgm:prSet/>
      <dgm:spPr/>
      <dgm:t>
        <a:bodyPr/>
        <a:lstStyle/>
        <a:p>
          <a:r>
            <a:rPr lang="en-US"/>
            <a:t>What are we looking for?</a:t>
          </a:r>
        </a:p>
      </dgm:t>
    </dgm:pt>
    <dgm:pt modelId="{62F0C053-7272-4DD8-A08C-157D362B222C}" type="parTrans" cxnId="{D1A60E2A-4686-44AA-B616-4C68B1A7F9A0}">
      <dgm:prSet/>
      <dgm:spPr/>
      <dgm:t>
        <a:bodyPr/>
        <a:lstStyle/>
        <a:p>
          <a:endParaRPr lang="en-US"/>
        </a:p>
      </dgm:t>
    </dgm:pt>
    <dgm:pt modelId="{0C00A355-C109-4162-9741-55139E58915E}" type="sibTrans" cxnId="{D1A60E2A-4686-44AA-B616-4C68B1A7F9A0}">
      <dgm:prSet/>
      <dgm:spPr/>
      <dgm:t>
        <a:bodyPr/>
        <a:lstStyle/>
        <a:p>
          <a:endParaRPr lang="en-US"/>
        </a:p>
      </dgm:t>
    </dgm:pt>
    <dgm:pt modelId="{F30600AE-4C9E-4AD8-BF97-63624C6898F7}">
      <dgm:prSet/>
      <dgm:spPr/>
      <dgm:t>
        <a:bodyPr/>
        <a:lstStyle/>
        <a:p>
          <a:r>
            <a:rPr lang="en-US"/>
            <a:t>A model that performs as well or better than a Naïve Bayes model.</a:t>
          </a:r>
        </a:p>
      </dgm:t>
    </dgm:pt>
    <dgm:pt modelId="{53317764-F8AF-4E7F-8FE7-CCFA26867B01}" type="parTrans" cxnId="{60BA9C7D-BB05-43A2-9BA4-4AA5BD9F838C}">
      <dgm:prSet/>
      <dgm:spPr/>
      <dgm:t>
        <a:bodyPr/>
        <a:lstStyle/>
        <a:p>
          <a:endParaRPr lang="en-US"/>
        </a:p>
      </dgm:t>
    </dgm:pt>
    <dgm:pt modelId="{D6686F26-F4FE-4F01-8C0D-D259EFED30BB}" type="sibTrans" cxnId="{60BA9C7D-BB05-43A2-9BA4-4AA5BD9F838C}">
      <dgm:prSet/>
      <dgm:spPr/>
      <dgm:t>
        <a:bodyPr/>
        <a:lstStyle/>
        <a:p>
          <a:endParaRPr lang="en-US"/>
        </a:p>
      </dgm:t>
    </dgm:pt>
    <dgm:pt modelId="{814822E2-41B8-44A9-8574-A7C484CAD086}">
      <dgm:prSet/>
      <dgm:spPr/>
      <dgm:t>
        <a:bodyPr/>
        <a:lstStyle/>
        <a:p>
          <a:r>
            <a:rPr lang="en-US"/>
            <a:t>All models used a Vectorizer of some sort:</a:t>
          </a:r>
        </a:p>
      </dgm:t>
    </dgm:pt>
    <dgm:pt modelId="{5F81C9C3-41E3-4E6B-A4C8-F27B2824D7CC}" type="parTrans" cxnId="{194778F2-61D5-4446-838C-F57DEECD580E}">
      <dgm:prSet/>
      <dgm:spPr/>
      <dgm:t>
        <a:bodyPr/>
        <a:lstStyle/>
        <a:p>
          <a:endParaRPr lang="en-US"/>
        </a:p>
      </dgm:t>
    </dgm:pt>
    <dgm:pt modelId="{3FE32E7B-C1CA-4353-9FCB-DDD224EE61DE}" type="sibTrans" cxnId="{194778F2-61D5-4446-838C-F57DEECD580E}">
      <dgm:prSet/>
      <dgm:spPr/>
      <dgm:t>
        <a:bodyPr/>
        <a:lstStyle/>
        <a:p>
          <a:endParaRPr lang="en-US"/>
        </a:p>
      </dgm:t>
    </dgm:pt>
    <dgm:pt modelId="{02C6472E-DE4C-4F98-AA96-18DBF4D635A6}">
      <dgm:prSet/>
      <dgm:spPr/>
      <dgm:t>
        <a:bodyPr/>
        <a:lstStyle/>
        <a:p>
          <a:r>
            <a:rPr lang="en-US"/>
            <a:t>Count Vectorizer</a:t>
          </a:r>
        </a:p>
      </dgm:t>
    </dgm:pt>
    <dgm:pt modelId="{6F1CB02E-F135-47E7-86A0-61770584DD31}" type="parTrans" cxnId="{8D2C6B7C-009D-45FD-952A-A8BE208DC8D0}">
      <dgm:prSet/>
      <dgm:spPr/>
      <dgm:t>
        <a:bodyPr/>
        <a:lstStyle/>
        <a:p>
          <a:endParaRPr lang="en-US"/>
        </a:p>
      </dgm:t>
    </dgm:pt>
    <dgm:pt modelId="{52020715-6B76-48F9-8260-D0B6DC62F715}" type="sibTrans" cxnId="{8D2C6B7C-009D-45FD-952A-A8BE208DC8D0}">
      <dgm:prSet/>
      <dgm:spPr/>
      <dgm:t>
        <a:bodyPr/>
        <a:lstStyle/>
        <a:p>
          <a:endParaRPr lang="en-US"/>
        </a:p>
      </dgm:t>
    </dgm:pt>
    <dgm:pt modelId="{5FFAE92A-B700-4805-800C-FF7E3312657F}">
      <dgm:prSet/>
      <dgm:spPr/>
      <dgm:t>
        <a:bodyPr/>
        <a:lstStyle/>
        <a:p>
          <a:r>
            <a:rPr lang="en-US"/>
            <a:t>TF-IDF Vectorizer (Term-Frequency-Inverse Document Frequency)</a:t>
          </a:r>
        </a:p>
      </dgm:t>
    </dgm:pt>
    <dgm:pt modelId="{6F733E3B-E6C1-47BE-8FA3-D5840253827E}" type="parTrans" cxnId="{BED504F6-01BF-4CF8-9D41-3CAD8AB3F0CD}">
      <dgm:prSet/>
      <dgm:spPr/>
      <dgm:t>
        <a:bodyPr/>
        <a:lstStyle/>
        <a:p>
          <a:endParaRPr lang="en-US"/>
        </a:p>
      </dgm:t>
    </dgm:pt>
    <dgm:pt modelId="{6293D86F-3D3B-439C-8BE6-D455CCAC97AD}" type="sibTrans" cxnId="{BED504F6-01BF-4CF8-9D41-3CAD8AB3F0CD}">
      <dgm:prSet/>
      <dgm:spPr/>
      <dgm:t>
        <a:bodyPr/>
        <a:lstStyle/>
        <a:p>
          <a:endParaRPr lang="en-US"/>
        </a:p>
      </dgm:t>
    </dgm:pt>
    <dgm:pt modelId="{896283A2-7662-4E1C-A3CD-3AB9A190140E}">
      <dgm:prSet/>
      <dgm:spPr/>
      <dgm:t>
        <a:bodyPr/>
        <a:lstStyle/>
        <a:p>
          <a:r>
            <a:rPr lang="en-US"/>
            <a:t>Most Models I tested seemed to do better with TFIDF</a:t>
          </a:r>
        </a:p>
      </dgm:t>
    </dgm:pt>
    <dgm:pt modelId="{D1B90426-67A6-4730-BE13-01ABA49F5382}" type="parTrans" cxnId="{42E0B022-6033-4FF6-ADFF-5E646D4ABA0B}">
      <dgm:prSet/>
      <dgm:spPr/>
      <dgm:t>
        <a:bodyPr/>
        <a:lstStyle/>
        <a:p>
          <a:endParaRPr lang="en-US"/>
        </a:p>
      </dgm:t>
    </dgm:pt>
    <dgm:pt modelId="{3BE7011D-62B4-4936-9824-B9BE57A4ED46}" type="sibTrans" cxnId="{42E0B022-6033-4FF6-ADFF-5E646D4ABA0B}">
      <dgm:prSet/>
      <dgm:spPr/>
      <dgm:t>
        <a:bodyPr/>
        <a:lstStyle/>
        <a:p>
          <a:endParaRPr lang="en-US"/>
        </a:p>
      </dgm:t>
    </dgm:pt>
    <dgm:pt modelId="{EE0347D1-2978-4B09-8BFF-F1B43C79C421}">
      <dgm:prSet/>
      <dgm:spPr/>
      <dgm:t>
        <a:bodyPr/>
        <a:lstStyle/>
        <a:p>
          <a:r>
            <a:rPr lang="en-US"/>
            <a:t>(One of few that performed better with Count Vectorization was Ada Boost)</a:t>
          </a:r>
        </a:p>
      </dgm:t>
    </dgm:pt>
    <dgm:pt modelId="{DC220FD9-FF81-4902-B0BE-84B113E80214}" type="parTrans" cxnId="{672C4651-A246-42CA-AAE1-CD8B871544C9}">
      <dgm:prSet/>
      <dgm:spPr/>
      <dgm:t>
        <a:bodyPr/>
        <a:lstStyle/>
        <a:p>
          <a:endParaRPr lang="en-US"/>
        </a:p>
      </dgm:t>
    </dgm:pt>
    <dgm:pt modelId="{FF590097-426B-4CF6-8273-5B66B85F8133}" type="sibTrans" cxnId="{672C4651-A246-42CA-AAE1-CD8B871544C9}">
      <dgm:prSet/>
      <dgm:spPr/>
      <dgm:t>
        <a:bodyPr/>
        <a:lstStyle/>
        <a:p>
          <a:endParaRPr lang="en-US"/>
        </a:p>
      </dgm:t>
    </dgm:pt>
    <dgm:pt modelId="{5052B952-9CBE-4424-B61F-624B89844DB0}">
      <dgm:prSet/>
      <dgm:spPr/>
      <dgm:t>
        <a:bodyPr/>
        <a:lstStyle/>
        <a:p>
          <a:r>
            <a:rPr lang="en-US"/>
            <a:t>Most models preferred no Stop-Words</a:t>
          </a:r>
        </a:p>
      </dgm:t>
    </dgm:pt>
    <dgm:pt modelId="{101EAEE8-4723-4F32-84B8-632B75E510AB}" type="parTrans" cxnId="{4BDAE9CD-E6A6-4C71-8D12-23B3818D7E74}">
      <dgm:prSet/>
      <dgm:spPr/>
      <dgm:t>
        <a:bodyPr/>
        <a:lstStyle/>
        <a:p>
          <a:endParaRPr lang="en-US"/>
        </a:p>
      </dgm:t>
    </dgm:pt>
    <dgm:pt modelId="{2D95769E-744D-4B42-832B-E8E918E5174A}" type="sibTrans" cxnId="{4BDAE9CD-E6A6-4C71-8D12-23B3818D7E74}">
      <dgm:prSet/>
      <dgm:spPr/>
      <dgm:t>
        <a:bodyPr/>
        <a:lstStyle/>
        <a:p>
          <a:endParaRPr lang="en-US"/>
        </a:p>
      </dgm:t>
    </dgm:pt>
    <dgm:pt modelId="{EA54CECD-51AD-4EF2-898B-CD5EB33D5BAF}" type="pres">
      <dgm:prSet presAssocID="{4FF1B036-D084-4C2B-88B4-7EB90FA5EB41}" presName="linear" presStyleCnt="0">
        <dgm:presLayoutVars>
          <dgm:animLvl val="lvl"/>
          <dgm:resizeHandles val="exact"/>
        </dgm:presLayoutVars>
      </dgm:prSet>
      <dgm:spPr/>
    </dgm:pt>
    <dgm:pt modelId="{A6C1FAB7-536A-4FA4-A1E0-7FBACB34B65E}" type="pres">
      <dgm:prSet presAssocID="{CE040E30-CC1A-472C-BF52-B745290886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3D6B14-C452-4C9C-B13B-F415FF527171}" type="pres">
      <dgm:prSet presAssocID="{CE040E30-CC1A-472C-BF52-B7452908865C}" presName="childText" presStyleLbl="revTx" presStyleIdx="0" presStyleCnt="3">
        <dgm:presLayoutVars>
          <dgm:bulletEnabled val="1"/>
        </dgm:presLayoutVars>
      </dgm:prSet>
      <dgm:spPr/>
    </dgm:pt>
    <dgm:pt modelId="{470E457E-43AD-41AA-A4F5-9E009F8D2486}" type="pres">
      <dgm:prSet presAssocID="{814822E2-41B8-44A9-8574-A7C484CAD0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73FC07-B7FF-4E1A-9211-976FB37234E1}" type="pres">
      <dgm:prSet presAssocID="{814822E2-41B8-44A9-8574-A7C484CAD086}" presName="childText" presStyleLbl="revTx" presStyleIdx="1" presStyleCnt="3">
        <dgm:presLayoutVars>
          <dgm:bulletEnabled val="1"/>
        </dgm:presLayoutVars>
      </dgm:prSet>
      <dgm:spPr/>
    </dgm:pt>
    <dgm:pt modelId="{A9517894-775E-41E7-856B-07B676A49D95}" type="pres">
      <dgm:prSet presAssocID="{896283A2-7662-4E1C-A3CD-3AB9A19014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076410-70CE-4DC4-B84D-E15A8410A028}" type="pres">
      <dgm:prSet presAssocID="{896283A2-7662-4E1C-A3CD-3AB9A190140E}" presName="childText" presStyleLbl="revTx" presStyleIdx="2" presStyleCnt="3">
        <dgm:presLayoutVars>
          <dgm:bulletEnabled val="1"/>
        </dgm:presLayoutVars>
      </dgm:prSet>
      <dgm:spPr/>
    </dgm:pt>
    <dgm:pt modelId="{0A92F8A0-84C5-47A2-82C7-70778C476CC3}" type="pres">
      <dgm:prSet presAssocID="{5052B952-9CBE-4424-B61F-624B89844D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2E0B022-6033-4FF6-ADFF-5E646D4ABA0B}" srcId="{4FF1B036-D084-4C2B-88B4-7EB90FA5EB41}" destId="{896283A2-7662-4E1C-A3CD-3AB9A190140E}" srcOrd="2" destOrd="0" parTransId="{D1B90426-67A6-4730-BE13-01ABA49F5382}" sibTransId="{3BE7011D-62B4-4936-9824-B9BE57A4ED46}"/>
    <dgm:cxn modelId="{D1A60E2A-4686-44AA-B616-4C68B1A7F9A0}" srcId="{4FF1B036-D084-4C2B-88B4-7EB90FA5EB41}" destId="{CE040E30-CC1A-472C-BF52-B7452908865C}" srcOrd="0" destOrd="0" parTransId="{62F0C053-7272-4DD8-A08C-157D362B222C}" sibTransId="{0C00A355-C109-4162-9741-55139E58915E}"/>
    <dgm:cxn modelId="{474BE33B-B243-4000-976E-B30CFC7B4EB8}" type="presOf" srcId="{896283A2-7662-4E1C-A3CD-3AB9A190140E}" destId="{A9517894-775E-41E7-856B-07B676A49D95}" srcOrd="0" destOrd="0" presId="urn:microsoft.com/office/officeart/2005/8/layout/vList2"/>
    <dgm:cxn modelId="{74A54E40-3A91-4C05-938E-855746A64458}" type="presOf" srcId="{5FFAE92A-B700-4805-800C-FF7E3312657F}" destId="{7173FC07-B7FF-4E1A-9211-976FB37234E1}" srcOrd="0" destOrd="1" presId="urn:microsoft.com/office/officeart/2005/8/layout/vList2"/>
    <dgm:cxn modelId="{A21CCD63-FFB5-470D-9A5A-3E6A0CB4D945}" type="presOf" srcId="{F30600AE-4C9E-4AD8-BF97-63624C6898F7}" destId="{B33D6B14-C452-4C9C-B13B-F415FF527171}" srcOrd="0" destOrd="0" presId="urn:microsoft.com/office/officeart/2005/8/layout/vList2"/>
    <dgm:cxn modelId="{672C4651-A246-42CA-AAE1-CD8B871544C9}" srcId="{896283A2-7662-4E1C-A3CD-3AB9A190140E}" destId="{EE0347D1-2978-4B09-8BFF-F1B43C79C421}" srcOrd="0" destOrd="0" parTransId="{DC220FD9-FF81-4902-B0BE-84B113E80214}" sibTransId="{FF590097-426B-4CF6-8273-5B66B85F8133}"/>
    <dgm:cxn modelId="{8D2C6B7C-009D-45FD-952A-A8BE208DC8D0}" srcId="{814822E2-41B8-44A9-8574-A7C484CAD086}" destId="{02C6472E-DE4C-4F98-AA96-18DBF4D635A6}" srcOrd="0" destOrd="0" parTransId="{6F1CB02E-F135-47E7-86A0-61770584DD31}" sibTransId="{52020715-6B76-48F9-8260-D0B6DC62F715}"/>
    <dgm:cxn modelId="{60BA9C7D-BB05-43A2-9BA4-4AA5BD9F838C}" srcId="{CE040E30-CC1A-472C-BF52-B7452908865C}" destId="{F30600AE-4C9E-4AD8-BF97-63624C6898F7}" srcOrd="0" destOrd="0" parTransId="{53317764-F8AF-4E7F-8FE7-CCFA26867B01}" sibTransId="{D6686F26-F4FE-4F01-8C0D-D259EFED30BB}"/>
    <dgm:cxn modelId="{9CD46280-6F01-4795-A430-1D34B7BB43E3}" type="presOf" srcId="{02C6472E-DE4C-4F98-AA96-18DBF4D635A6}" destId="{7173FC07-B7FF-4E1A-9211-976FB37234E1}" srcOrd="0" destOrd="0" presId="urn:microsoft.com/office/officeart/2005/8/layout/vList2"/>
    <dgm:cxn modelId="{30662C98-45BE-4683-BC0D-7B3639F1E831}" type="presOf" srcId="{CE040E30-CC1A-472C-BF52-B7452908865C}" destId="{A6C1FAB7-536A-4FA4-A1E0-7FBACB34B65E}" srcOrd="0" destOrd="0" presId="urn:microsoft.com/office/officeart/2005/8/layout/vList2"/>
    <dgm:cxn modelId="{6D9F559A-B629-4AB2-904E-DE10E6BB23F8}" type="presOf" srcId="{4FF1B036-D084-4C2B-88B4-7EB90FA5EB41}" destId="{EA54CECD-51AD-4EF2-898B-CD5EB33D5BAF}" srcOrd="0" destOrd="0" presId="urn:microsoft.com/office/officeart/2005/8/layout/vList2"/>
    <dgm:cxn modelId="{79D7AFBB-3C47-48CD-BAD9-B13EFFC8E47E}" type="presOf" srcId="{5052B952-9CBE-4424-B61F-624B89844DB0}" destId="{0A92F8A0-84C5-47A2-82C7-70778C476CC3}" srcOrd="0" destOrd="0" presId="urn:microsoft.com/office/officeart/2005/8/layout/vList2"/>
    <dgm:cxn modelId="{434C58C5-DAAA-48E0-AC32-A49BE18482B0}" type="presOf" srcId="{814822E2-41B8-44A9-8574-A7C484CAD086}" destId="{470E457E-43AD-41AA-A4F5-9E009F8D2486}" srcOrd="0" destOrd="0" presId="urn:microsoft.com/office/officeart/2005/8/layout/vList2"/>
    <dgm:cxn modelId="{4BDAE9CD-E6A6-4C71-8D12-23B3818D7E74}" srcId="{4FF1B036-D084-4C2B-88B4-7EB90FA5EB41}" destId="{5052B952-9CBE-4424-B61F-624B89844DB0}" srcOrd="3" destOrd="0" parTransId="{101EAEE8-4723-4F32-84B8-632B75E510AB}" sibTransId="{2D95769E-744D-4B42-832B-E8E918E5174A}"/>
    <dgm:cxn modelId="{194778F2-61D5-4446-838C-F57DEECD580E}" srcId="{4FF1B036-D084-4C2B-88B4-7EB90FA5EB41}" destId="{814822E2-41B8-44A9-8574-A7C484CAD086}" srcOrd="1" destOrd="0" parTransId="{5F81C9C3-41E3-4E6B-A4C8-F27B2824D7CC}" sibTransId="{3FE32E7B-C1CA-4353-9FCB-DDD224EE61DE}"/>
    <dgm:cxn modelId="{BED504F6-01BF-4CF8-9D41-3CAD8AB3F0CD}" srcId="{814822E2-41B8-44A9-8574-A7C484CAD086}" destId="{5FFAE92A-B700-4805-800C-FF7E3312657F}" srcOrd="1" destOrd="0" parTransId="{6F733E3B-E6C1-47BE-8FA3-D5840253827E}" sibTransId="{6293D86F-3D3B-439C-8BE6-D455CCAC97AD}"/>
    <dgm:cxn modelId="{051B0BFC-7B7A-4218-B507-8B38DC449B2A}" type="presOf" srcId="{EE0347D1-2978-4B09-8BFF-F1B43C79C421}" destId="{AE076410-70CE-4DC4-B84D-E15A8410A028}" srcOrd="0" destOrd="0" presId="urn:microsoft.com/office/officeart/2005/8/layout/vList2"/>
    <dgm:cxn modelId="{A1A00F4E-744C-460B-A8FA-663A5F0BF14F}" type="presParOf" srcId="{EA54CECD-51AD-4EF2-898B-CD5EB33D5BAF}" destId="{A6C1FAB7-536A-4FA4-A1E0-7FBACB34B65E}" srcOrd="0" destOrd="0" presId="urn:microsoft.com/office/officeart/2005/8/layout/vList2"/>
    <dgm:cxn modelId="{FD4CF19B-0899-4F3F-96F9-A96B40FF516D}" type="presParOf" srcId="{EA54CECD-51AD-4EF2-898B-CD5EB33D5BAF}" destId="{B33D6B14-C452-4C9C-B13B-F415FF527171}" srcOrd="1" destOrd="0" presId="urn:microsoft.com/office/officeart/2005/8/layout/vList2"/>
    <dgm:cxn modelId="{23EDD9D5-2326-44B1-95A3-EA647D2D34C8}" type="presParOf" srcId="{EA54CECD-51AD-4EF2-898B-CD5EB33D5BAF}" destId="{470E457E-43AD-41AA-A4F5-9E009F8D2486}" srcOrd="2" destOrd="0" presId="urn:microsoft.com/office/officeart/2005/8/layout/vList2"/>
    <dgm:cxn modelId="{714F28F0-3A76-470E-ABBF-1A3C5BE53FF5}" type="presParOf" srcId="{EA54CECD-51AD-4EF2-898B-CD5EB33D5BAF}" destId="{7173FC07-B7FF-4E1A-9211-976FB37234E1}" srcOrd="3" destOrd="0" presId="urn:microsoft.com/office/officeart/2005/8/layout/vList2"/>
    <dgm:cxn modelId="{AB928302-7F96-498D-BC54-192604839CAA}" type="presParOf" srcId="{EA54CECD-51AD-4EF2-898B-CD5EB33D5BAF}" destId="{A9517894-775E-41E7-856B-07B676A49D95}" srcOrd="4" destOrd="0" presId="urn:microsoft.com/office/officeart/2005/8/layout/vList2"/>
    <dgm:cxn modelId="{DCAEC559-7B14-43AC-BB7D-5DD887B4DAD1}" type="presParOf" srcId="{EA54CECD-51AD-4EF2-898B-CD5EB33D5BAF}" destId="{AE076410-70CE-4DC4-B84D-E15A8410A028}" srcOrd="5" destOrd="0" presId="urn:microsoft.com/office/officeart/2005/8/layout/vList2"/>
    <dgm:cxn modelId="{B0EE7F6F-A15E-45DD-A3B7-9ADC39BE11A4}" type="presParOf" srcId="{EA54CECD-51AD-4EF2-898B-CD5EB33D5BAF}" destId="{0A92F8A0-84C5-47A2-82C7-70778C476C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1FAB7-536A-4FA4-A1E0-7FBACB34B65E}">
      <dsp:nvSpPr>
        <dsp:cNvPr id="0" name=""/>
        <dsp:cNvSpPr/>
      </dsp:nvSpPr>
      <dsp:spPr>
        <a:xfrm>
          <a:off x="0" y="169255"/>
          <a:ext cx="961386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are we looking for?</a:t>
          </a:r>
        </a:p>
      </dsp:txBody>
      <dsp:txXfrm>
        <a:off x="29700" y="198955"/>
        <a:ext cx="9554460" cy="549000"/>
      </dsp:txXfrm>
    </dsp:sp>
    <dsp:sp modelId="{B33D6B14-C452-4C9C-B13B-F415FF527171}">
      <dsp:nvSpPr>
        <dsp:cNvPr id="0" name=""/>
        <dsp:cNvSpPr/>
      </dsp:nvSpPr>
      <dsp:spPr>
        <a:xfrm>
          <a:off x="0" y="777655"/>
          <a:ext cx="961386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 model that performs as well or better than a Naïve Bayes model.</a:t>
          </a:r>
        </a:p>
      </dsp:txBody>
      <dsp:txXfrm>
        <a:off x="0" y="777655"/>
        <a:ext cx="9613860" cy="430560"/>
      </dsp:txXfrm>
    </dsp:sp>
    <dsp:sp modelId="{470E457E-43AD-41AA-A4F5-9E009F8D2486}">
      <dsp:nvSpPr>
        <dsp:cNvPr id="0" name=""/>
        <dsp:cNvSpPr/>
      </dsp:nvSpPr>
      <dsp:spPr>
        <a:xfrm>
          <a:off x="0" y="1208216"/>
          <a:ext cx="961386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 models used a Vectorizer of some sort:</a:t>
          </a:r>
        </a:p>
      </dsp:txBody>
      <dsp:txXfrm>
        <a:off x="29700" y="1237916"/>
        <a:ext cx="9554460" cy="549000"/>
      </dsp:txXfrm>
    </dsp:sp>
    <dsp:sp modelId="{7173FC07-B7FF-4E1A-9211-976FB37234E1}">
      <dsp:nvSpPr>
        <dsp:cNvPr id="0" name=""/>
        <dsp:cNvSpPr/>
      </dsp:nvSpPr>
      <dsp:spPr>
        <a:xfrm>
          <a:off x="0" y="1816616"/>
          <a:ext cx="9613860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Count Vectorizer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TF-IDF Vectorizer (Term-Frequency-Inverse Document Frequency)</a:t>
          </a:r>
        </a:p>
      </dsp:txBody>
      <dsp:txXfrm>
        <a:off x="0" y="1816616"/>
        <a:ext cx="9613860" cy="659295"/>
      </dsp:txXfrm>
    </dsp:sp>
    <dsp:sp modelId="{A9517894-775E-41E7-856B-07B676A49D95}">
      <dsp:nvSpPr>
        <dsp:cNvPr id="0" name=""/>
        <dsp:cNvSpPr/>
      </dsp:nvSpPr>
      <dsp:spPr>
        <a:xfrm>
          <a:off x="0" y="2475910"/>
          <a:ext cx="961386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Most Models I tested seemed to do better with TFIDF</a:t>
          </a:r>
        </a:p>
      </dsp:txBody>
      <dsp:txXfrm>
        <a:off x="29700" y="2505610"/>
        <a:ext cx="9554460" cy="549000"/>
      </dsp:txXfrm>
    </dsp:sp>
    <dsp:sp modelId="{AE076410-70CE-4DC4-B84D-E15A8410A028}">
      <dsp:nvSpPr>
        <dsp:cNvPr id="0" name=""/>
        <dsp:cNvSpPr/>
      </dsp:nvSpPr>
      <dsp:spPr>
        <a:xfrm>
          <a:off x="0" y="3084311"/>
          <a:ext cx="961386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(One of few that performed better with Count Vectorization was Ada Boost)</a:t>
          </a:r>
        </a:p>
      </dsp:txBody>
      <dsp:txXfrm>
        <a:off x="0" y="3084311"/>
        <a:ext cx="9613860" cy="430560"/>
      </dsp:txXfrm>
    </dsp:sp>
    <dsp:sp modelId="{0A92F8A0-84C5-47A2-82C7-70778C476CC3}">
      <dsp:nvSpPr>
        <dsp:cNvPr id="0" name=""/>
        <dsp:cNvSpPr/>
      </dsp:nvSpPr>
      <dsp:spPr>
        <a:xfrm>
          <a:off x="0" y="3514871"/>
          <a:ext cx="9613860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Most models preferred no Stop-Words</a:t>
          </a:r>
        </a:p>
      </dsp:txBody>
      <dsp:txXfrm>
        <a:off x="29700" y="3544571"/>
        <a:ext cx="9554460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564A8-46FB-4B79-B86F-B8959B9F0FD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5ACAF-5304-421F-9384-7B9A1402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today we will be</a:t>
            </a:r>
          </a:p>
          <a:p>
            <a:r>
              <a:rPr lang="en-US" dirty="0"/>
              <a:t>Comparing Text using Supervised Machine Learning</a:t>
            </a:r>
          </a:p>
          <a:p>
            <a:endParaRPr lang="en-US" dirty="0"/>
          </a:p>
          <a:p>
            <a:r>
              <a:rPr lang="en-US" dirty="0"/>
              <a:t>I am your host,</a:t>
            </a:r>
          </a:p>
          <a:p>
            <a:r>
              <a:rPr lang="en-US" dirty="0"/>
              <a:t>Christopher Caldarella, Data Scientist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1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=== HALF WAY POINT ===</a:t>
            </a:r>
            <a:endParaRPr lang="en-US" dirty="0"/>
          </a:p>
          <a:p>
            <a:endParaRPr lang="en-US" dirty="0"/>
          </a:p>
          <a:p>
            <a:r>
              <a:rPr lang="en-US" dirty="0"/>
              <a:t>I Looked mostly at F1 Score since it is balanced</a:t>
            </a:r>
          </a:p>
          <a:p>
            <a:r>
              <a:rPr lang="en-US" dirty="0"/>
              <a:t>Kept Accuracy and Recall in mind as well</a:t>
            </a:r>
          </a:p>
          <a:p>
            <a:endParaRPr lang="en-US" dirty="0"/>
          </a:p>
          <a:p>
            <a:r>
              <a:rPr lang="en-US" dirty="0"/>
              <a:t>I Also looked at TP, FN, FP, and TN </a:t>
            </a:r>
          </a:p>
          <a:p>
            <a:r>
              <a:rPr lang="en-US" dirty="0"/>
              <a:t>and I used Confusion Matrices to compare those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removed body from the feature list.</a:t>
            </a:r>
          </a:p>
          <a:p>
            <a:r>
              <a:rPr lang="en-US" dirty="0"/>
              <a:t>I could not figure out how to keep ‘body’ with the other components,</a:t>
            </a:r>
          </a:p>
          <a:p>
            <a:endParaRPr lang="en-US" dirty="0"/>
          </a:p>
          <a:p>
            <a:r>
              <a:rPr lang="en-US" dirty="0"/>
              <a:t>Or how to process it together, with sparse matrices and data frames, not mixing</a:t>
            </a:r>
          </a:p>
          <a:p>
            <a:endParaRPr lang="en-US" dirty="0"/>
          </a:p>
          <a:p>
            <a:r>
              <a:rPr lang="en-US" dirty="0"/>
              <a:t>Best I can figure is taking probabilities of each set but I did not have </a:t>
            </a:r>
          </a:p>
          <a:p>
            <a:r>
              <a:rPr lang="en-US" dirty="0"/>
              <a:t>the time to work that out</a:t>
            </a:r>
          </a:p>
          <a:p>
            <a:r>
              <a:rPr lang="en-US" dirty="0"/>
              <a:t>…and there is probably something exists that I am totally missing</a:t>
            </a:r>
          </a:p>
          <a:p>
            <a:endParaRPr lang="en-US" dirty="0"/>
          </a:p>
          <a:p>
            <a:r>
              <a:rPr lang="en-US" dirty="0"/>
              <a:t>Linear Regression performed miserably. Which makes sense.</a:t>
            </a:r>
          </a:p>
          <a:p>
            <a:r>
              <a:rPr lang="en-US" dirty="0"/>
              <a:t>The bulk of this data was purely categorical</a:t>
            </a:r>
          </a:p>
          <a:p>
            <a:endParaRPr lang="en-US" dirty="0"/>
          </a:p>
          <a:p>
            <a:r>
              <a:rPr lang="en-US" dirty="0"/>
              <a:t>Using Classification with the other features (besides body) did not give me much without huge Bias</a:t>
            </a:r>
          </a:p>
          <a:p>
            <a:r>
              <a:rPr lang="en-US" dirty="0"/>
              <a:t>so, I looked to voting.</a:t>
            </a:r>
          </a:p>
          <a:p>
            <a:endParaRPr lang="en-US" dirty="0"/>
          </a:p>
          <a:p>
            <a:r>
              <a:rPr lang="en-US" dirty="0"/>
              <a:t>Needless to say, with voting I focused back onto </a:t>
            </a:r>
            <a:r>
              <a:rPr lang="en-US" dirty="0" err="1"/>
              <a:t>Classfication</a:t>
            </a:r>
            <a:endParaRPr lang="en-US" dirty="0"/>
          </a:p>
          <a:p>
            <a:r>
              <a:rPr lang="en-US" dirty="0"/>
              <a:t>I used Gradient Boosting and Ada Boosting with ok results and some overfitting, </a:t>
            </a:r>
          </a:p>
          <a:p>
            <a:r>
              <a:rPr lang="en-US" dirty="0"/>
              <a:t>so I paired them up with Logistic Regression (my best performer)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8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performed slightly ‘better’, except with Ada boosting</a:t>
            </a:r>
          </a:p>
          <a:p>
            <a:endParaRPr lang="en-US" dirty="0"/>
          </a:p>
          <a:p>
            <a:r>
              <a:rPr lang="en-US" dirty="0"/>
              <a:t>As I had mentioned </a:t>
            </a:r>
          </a:p>
          <a:p>
            <a:r>
              <a:rPr lang="en-US" dirty="0"/>
              <a:t>I took my grid search Models objects for Ada Boosting, Gradient, Boosting, and Logistic Regression,</a:t>
            </a:r>
          </a:p>
          <a:p>
            <a:endParaRPr lang="en-US" dirty="0"/>
          </a:p>
          <a:p>
            <a:r>
              <a:rPr lang="en-US" dirty="0"/>
              <a:t>Results were maximized (evenly) after setting the weight for Logistic Regression to at LEAST 0.6</a:t>
            </a:r>
          </a:p>
          <a:p>
            <a:r>
              <a:rPr lang="en-US" dirty="0"/>
              <a:t>The ratios of the others did not matter.</a:t>
            </a:r>
          </a:p>
          <a:p>
            <a:r>
              <a:rPr lang="en-US" dirty="0"/>
              <a:t>And that took a </a:t>
            </a:r>
            <a:r>
              <a:rPr lang="en-US" dirty="0" err="1"/>
              <a:t>loooong</a:t>
            </a:r>
            <a:r>
              <a:rPr lang="en-US" dirty="0"/>
              <a:t> time to run.</a:t>
            </a:r>
          </a:p>
          <a:p>
            <a:endParaRPr lang="en-US" dirty="0"/>
          </a:p>
          <a:p>
            <a:r>
              <a:rPr lang="en-US" dirty="0"/>
              <a:t>I also tried Decision Tree with Logistic Regression with much of the same results, </a:t>
            </a:r>
          </a:p>
          <a:p>
            <a:r>
              <a:rPr lang="en-US" dirty="0"/>
              <a:t>But slightly more biased towards ‘</a:t>
            </a:r>
            <a:r>
              <a:rPr lang="en-US" dirty="0" err="1"/>
              <a:t>AskReddit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I also tried using the TF-IDF and Count vectorizers fitted to X directly, and using </a:t>
            </a:r>
          </a:p>
          <a:p>
            <a:r>
              <a:rPr lang="en-US" dirty="0"/>
              <a:t>Each of the Classifiers with the Voting Classifier directly </a:t>
            </a:r>
          </a:p>
          <a:p>
            <a:r>
              <a:rPr lang="en-US" dirty="0"/>
              <a:t>(like you are supposed to) and I got more biased results, again, towards ‘</a:t>
            </a:r>
            <a:r>
              <a:rPr lang="en-US" dirty="0" err="1"/>
              <a:t>AskReddit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handful of predictions (at best) moved from False to True – maybe one or two</a:t>
            </a:r>
          </a:p>
          <a:p>
            <a:r>
              <a:rPr lang="en-US" dirty="0"/>
              <a:t>And/or improved either True Positive or True Negative at the detriment of the other.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many combinations, I decided to abandon this process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Worth noting that these are my 2</a:t>
            </a:r>
            <a:r>
              <a:rPr lang="en-US" baseline="30000" dirty="0"/>
              <a:t>nd</a:t>
            </a:r>
            <a:r>
              <a:rPr lang="en-US" dirty="0"/>
              <a:t> round of tests, with my first set of data </a:t>
            </a:r>
          </a:p>
          <a:p>
            <a:r>
              <a:rPr lang="en-US" dirty="0"/>
              <a:t>(which is why it is only 2,000-ish entries)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5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case, trying to predict how to classify text into subreddits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one’s health or life is on the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it is not something where we need to determine any sort of risk,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lending out money for a loan.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 think we want a model that predicts very well, but that is pretty evenly 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we knew, but I would go with Logistic Regression if I had to pick.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Bayes model did ok too, but Logistic Regression seemed the least biased out of everything I tried.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</a:p>
          <a:p>
            <a:endParaRPr lang="en-US" dirty="0"/>
          </a:p>
          <a:p>
            <a:r>
              <a:rPr lang="en-US" dirty="0"/>
              <a:t>Can Supervised Machine Learning tell us where a subreddit </a:t>
            </a:r>
            <a:r>
              <a:rPr lang="en-US" b="1" dirty="0"/>
              <a:t>comment </a:t>
            </a:r>
            <a:r>
              <a:rPr lang="en-US" dirty="0"/>
              <a:t>comes from? </a:t>
            </a:r>
          </a:p>
          <a:p>
            <a:endParaRPr lang="en-US" dirty="0"/>
          </a:p>
          <a:p>
            <a:r>
              <a:rPr lang="en-US" dirty="0"/>
              <a:t>I pulled data from “</a:t>
            </a:r>
            <a:r>
              <a:rPr lang="en-US" b="1" i="1" dirty="0"/>
              <a:t>Reddit.com</a:t>
            </a:r>
            <a:r>
              <a:rPr lang="en-US" dirty="0"/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is exclusively </a:t>
            </a:r>
            <a:r>
              <a:rPr lang="en-US" b="1" dirty="0"/>
              <a:t>comments </a:t>
            </a:r>
            <a:r>
              <a:rPr lang="en-US" dirty="0"/>
              <a:t>pulled from 2 similar subreddits: “</a:t>
            </a:r>
            <a:r>
              <a:rPr lang="en-US" b="1" i="1" dirty="0"/>
              <a:t>AMA</a:t>
            </a:r>
            <a:r>
              <a:rPr lang="en-US" dirty="0"/>
              <a:t>”, and “</a:t>
            </a:r>
            <a:r>
              <a:rPr lang="en-US" b="1" i="1" dirty="0" err="1"/>
              <a:t>AskReddit</a:t>
            </a:r>
            <a:r>
              <a:rPr lang="en-US" dirty="0"/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those unfamiliar, AMA is shorthand for “Ask Me Anything”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 Hey Reddit, I just joined a Data Science Bootcamp – Ask Me Anything!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Ask Reddit is where people just ask any question, shallow or insightful or anywhere </a:t>
            </a:r>
            <a:r>
              <a:rPr lang="en-US" dirty="0" err="1"/>
              <a:t>inbetween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are 2 somewhat popular subreddits within the community where people can post answers or ask more questions.</a:t>
            </a:r>
          </a:p>
          <a:p>
            <a:endParaRPr lang="en-US" dirty="0"/>
          </a:p>
          <a:p>
            <a:r>
              <a:rPr lang="en-US" dirty="0"/>
              <a:t>So, I want to know if a trained Model can predict which “subreddit” each comment came from</a:t>
            </a:r>
          </a:p>
          <a:p>
            <a:r>
              <a:rPr lang="en-US" dirty="0"/>
              <a:t>One Bayesian model, and another model  - in this case Logistic Regression.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Subreddit names were removed as part of Exploratory Data Analysis/Cleaning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(meaning I removed “AMA” and “</a:t>
            </a:r>
            <a:r>
              <a:rPr lang="en-US" dirty="0" err="1"/>
              <a:t>AskReddit</a:t>
            </a:r>
            <a:r>
              <a:rPr lang="en-US" dirty="0"/>
              <a:t>” from the body of any comments)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guess another thing to ponder is how a Naïve Bayes model does against other models, or vice-versa.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Webscraping</a:t>
            </a:r>
            <a:r>
              <a:rPr lang="en-US" b="1" i="1" dirty="0"/>
              <a:t>:</a:t>
            </a:r>
          </a:p>
          <a:p>
            <a:endParaRPr lang="en-US" dirty="0"/>
          </a:p>
          <a:p>
            <a:r>
              <a:rPr lang="en-US" dirty="0"/>
              <a:t>I had some fun with this. I made a basic scraper, and then started adding things to it.. Probably too many things.</a:t>
            </a:r>
          </a:p>
          <a:p>
            <a:endParaRPr lang="en-US" dirty="0"/>
          </a:p>
          <a:p>
            <a:r>
              <a:rPr lang="en-US" dirty="0"/>
              <a:t>Using the “requests” library I was able to pull things from reddit using the Pushshift.io API like we did in class.</a:t>
            </a:r>
          </a:p>
          <a:p>
            <a:r>
              <a:rPr lang="en-US" dirty="0"/>
              <a:t>I added some bells and whistles, like a for loop to get comments from each subreddit (so I did not have to run it twice).</a:t>
            </a:r>
          </a:p>
          <a:p>
            <a:endParaRPr lang="en-US" dirty="0"/>
          </a:p>
          <a:p>
            <a:r>
              <a:rPr lang="en-US" dirty="0"/>
              <a:t>Then I added a function around that part</a:t>
            </a:r>
          </a:p>
          <a:p>
            <a:r>
              <a:rPr lang="en-US" dirty="0"/>
              <a:t>So it would loop through the request part since the API only pulls 100 comments at a time.</a:t>
            </a:r>
          </a:p>
          <a:p>
            <a:endParaRPr lang="en-US" dirty="0"/>
          </a:p>
          <a:p>
            <a:r>
              <a:rPr lang="en-US" dirty="0"/>
              <a:t>I also had a very bad internet connection at the time (which has since been corrected), </a:t>
            </a:r>
          </a:p>
          <a:p>
            <a:r>
              <a:rPr lang="en-US" dirty="0"/>
              <a:t>so I had to throw in a try/except statements to handle the</a:t>
            </a:r>
          </a:p>
          <a:p>
            <a:r>
              <a:rPr lang="en-US" dirty="0"/>
              <a:t>Poor internet connection, and retry a few times if it bombed out.</a:t>
            </a:r>
          </a:p>
          <a:p>
            <a:endParaRPr lang="en-US" dirty="0"/>
          </a:p>
          <a:p>
            <a:r>
              <a:rPr lang="en-US" dirty="0"/>
              <a:t>Because of this I added a part that wrote to a csv-file the last “before” value. The scraper would just pull the most recent data if that file was not there, otherwise it would pull the value from the csv-file and pick up from </a:t>
            </a:r>
          </a:p>
          <a:p>
            <a:r>
              <a:rPr lang="en-US" dirty="0"/>
              <a:t>Where it left off  (since the connection would sometimes cause the function to error out).</a:t>
            </a:r>
          </a:p>
          <a:p>
            <a:endParaRPr lang="en-US" dirty="0"/>
          </a:p>
          <a:p>
            <a:r>
              <a:rPr lang="en-US" dirty="0"/>
              <a:t>And if it I was leaving it to run overnight, I wanted to know where it left off, so I added some logging functionality and output to the screen as it was running (and I added date/time to the log so I could tell when/where it failed).</a:t>
            </a:r>
          </a:p>
          <a:p>
            <a:endParaRPr lang="en-US" dirty="0"/>
          </a:p>
          <a:p>
            <a:r>
              <a:rPr lang="en-US" dirty="0"/>
              <a:t>But all in all, I don’t think it ran more than 30 minutes once everything was working correctly. But it was 30 minutes I could be doing something else.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…After my internet was fixed I added a ‘sleep’ timer </a:t>
            </a:r>
          </a:p>
          <a:p>
            <a:r>
              <a:rPr lang="en-US" dirty="0"/>
              <a:t>So the function  not do anything </a:t>
            </a:r>
          </a:p>
          <a:p>
            <a:r>
              <a:rPr lang="en-US" dirty="0"/>
              <a:t>for ten seconds between each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Analysis and Cleaning:</a:t>
            </a:r>
          </a:p>
          <a:p>
            <a:endParaRPr lang="en-US" b="0" i="0" dirty="0"/>
          </a:p>
          <a:p>
            <a:r>
              <a:rPr lang="en-US" b="0" i="0" dirty="0"/>
              <a:t>I had to drop a LOT of data…</a:t>
            </a:r>
          </a:p>
          <a:p>
            <a:endParaRPr lang="en-US" b="0" i="0" dirty="0"/>
          </a:p>
          <a:p>
            <a:r>
              <a:rPr lang="en-US" b="0" i="0" dirty="0"/>
              <a:t>But I also added a column named </a:t>
            </a:r>
            <a:r>
              <a:rPr lang="en-US" b="0" i="0" dirty="0" err="1"/>
              <a:t>post_length</a:t>
            </a:r>
            <a:r>
              <a:rPr lang="en-US" b="0" i="0" dirty="0"/>
              <a:t> that counted the number of characters in the comment. </a:t>
            </a:r>
          </a:p>
          <a:p>
            <a:r>
              <a:rPr lang="en-US" b="0" i="0" dirty="0"/>
              <a:t>Which later helped me identify some possible outliers.</a:t>
            </a:r>
          </a:p>
          <a:p>
            <a:r>
              <a:rPr lang="en-US" b="0" i="0" dirty="0"/>
              <a:t>At least I think it helped.</a:t>
            </a:r>
          </a:p>
          <a:p>
            <a:r>
              <a:rPr lang="en-US" b="0" i="0" dirty="0"/>
              <a:t>Out of ten thousand observations, I was left with </a:t>
            </a:r>
            <a:r>
              <a:rPr lang="en-US" b="1" i="0" dirty="0"/>
              <a:t>over</a:t>
            </a:r>
            <a:r>
              <a:rPr lang="en-US" b="0" i="0" dirty="0"/>
              <a:t> 9700 observations to train my data with.</a:t>
            </a:r>
          </a:p>
          <a:p>
            <a:endParaRPr lang="en-US" b="0" i="0" dirty="0"/>
          </a:p>
          <a:p>
            <a:r>
              <a:rPr lang="en-US" b="0" i="0" dirty="0"/>
              <a:t>But in the end I think I ended up with less than 10 columns.</a:t>
            </a:r>
          </a:p>
          <a:p>
            <a:r>
              <a:rPr lang="en-US" b="0" i="0" dirty="0"/>
              <a:t>But the columns I dropped did not have much in the way of content</a:t>
            </a:r>
          </a:p>
          <a:p>
            <a:endParaRPr lang="en-US" b="0" i="0" dirty="0"/>
          </a:p>
          <a:p>
            <a:r>
              <a:rPr lang="en-US" b="0" i="0" dirty="0"/>
              <a:t>Here let me show you…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Analysis and Cleaning: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are 11 rows that are generally all null/</a:t>
            </a:r>
            <a:r>
              <a:rPr lang="en-US" dirty="0" err="1"/>
              <a:t>NaNs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I know, I know – you can’t see what they are but that is not what is important – so please bear with me….</a:t>
            </a:r>
          </a:p>
          <a:p>
            <a:endParaRPr lang="en-US" dirty="0"/>
          </a:p>
          <a:p>
            <a:r>
              <a:rPr lang="en-US" dirty="0"/>
              <a:t>Anyway, Off the bat we are not looking at much.</a:t>
            </a:r>
          </a:p>
          <a:p>
            <a:endParaRPr lang="en-US" dirty="0"/>
          </a:p>
          <a:p>
            <a:r>
              <a:rPr lang="en-US" dirty="0"/>
              <a:t>I went looking through each column, looking for unique values and value counts</a:t>
            </a:r>
          </a:p>
          <a:p>
            <a:r>
              <a:rPr lang="en-US" dirty="0"/>
              <a:t>I found a lot of columns with empty square-brackets.</a:t>
            </a:r>
          </a:p>
          <a:p>
            <a:r>
              <a:rPr lang="en-US" dirty="0"/>
              <a:t>So I converted them to </a:t>
            </a:r>
            <a:r>
              <a:rPr lang="en-US" dirty="0" err="1"/>
              <a:t>NaNs</a:t>
            </a:r>
            <a:r>
              <a:rPr lang="en-US" dirty="0"/>
              <a:t> (basically, so I could drop them later)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9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Analysis and Cleaning: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here is what I want to point out; </a:t>
            </a:r>
          </a:p>
          <a:p>
            <a:r>
              <a:rPr lang="en-US" b="1" dirty="0"/>
              <a:t>16 COLUMNS (out of 37 – or 36 if you do not count or ‘subreddit’ column) has no data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So that is close to half of our data, but that is ok since all I </a:t>
            </a:r>
            <a:r>
              <a:rPr lang="en-US" b="0" i="1" dirty="0"/>
              <a:t>really</a:t>
            </a:r>
            <a:r>
              <a:rPr lang="en-US" b="0" i="0" dirty="0"/>
              <a:t> </a:t>
            </a:r>
            <a:r>
              <a:rPr lang="en-US" b="1" i="0" u="sng" dirty="0"/>
              <a:t>need</a:t>
            </a:r>
            <a:r>
              <a:rPr lang="en-US" b="0" i="0" dirty="0"/>
              <a:t> is the comment or “body” column.</a:t>
            </a:r>
          </a:p>
          <a:p>
            <a:endParaRPr lang="en-US" b="0" i="0" dirty="0"/>
          </a:p>
          <a:p>
            <a:r>
              <a:rPr lang="en-US" b="0" i="0" dirty="0"/>
              <a:t>Anyway,  I just wanted to point it out.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Analysis and Cleaning: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added a </a:t>
            </a:r>
            <a:r>
              <a:rPr lang="en-US" dirty="0" err="1"/>
              <a:t>post_length</a:t>
            </a:r>
            <a:r>
              <a:rPr lang="en-US" dirty="0"/>
              <a:t> feature that had the number of characters per comment</a:t>
            </a:r>
          </a:p>
          <a:p>
            <a:endParaRPr lang="en-US" dirty="0"/>
          </a:p>
          <a:p>
            <a:r>
              <a:rPr lang="en-US" dirty="0"/>
              <a:t>Comments with character-count of 2000 or more were skewed such that they were more commonly “AMA” comments.</a:t>
            </a:r>
          </a:p>
          <a:p>
            <a:endParaRPr lang="en-US" dirty="0"/>
          </a:p>
          <a:p>
            <a:r>
              <a:rPr lang="en-US" dirty="0"/>
              <a:t>I tested both with removing none of the outliers,</a:t>
            </a:r>
          </a:p>
          <a:p>
            <a:r>
              <a:rPr lang="en-US" dirty="0"/>
              <a:t>and typically I used the data that removed rows with over 2000 characters in the comment</a:t>
            </a:r>
          </a:p>
          <a:p>
            <a:endParaRPr lang="en-US" dirty="0"/>
          </a:p>
          <a:p>
            <a:r>
              <a:rPr lang="en-US" dirty="0"/>
              <a:t>But, in the end, I settled on removing posts with 4000 characters or more.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cleaning up, I took a look at my null model – it is very simple.</a:t>
            </a:r>
          </a:p>
          <a:p>
            <a:r>
              <a:rPr lang="en-US" dirty="0"/>
              <a:t>Even after getting rid of some rows, my null model was still balanced at about 50/50</a:t>
            </a:r>
          </a:p>
          <a:p>
            <a:endParaRPr lang="en-US" dirty="0"/>
          </a:p>
          <a:p>
            <a:r>
              <a:rPr lang="en-US" dirty="0"/>
              <a:t>And both subreddits are pretty text-heavy subreddits (Not a lot of pictures/video media).</a:t>
            </a:r>
          </a:p>
          <a:p>
            <a:r>
              <a:rPr lang="en-US" dirty="0"/>
              <a:t>So the ratio was only altered after EDA/Cleaning, but generally remained pretty 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think that starting with 10,000 (5000 from each subreddit) helped with that.</a:t>
            </a:r>
          </a:p>
          <a:p>
            <a:endParaRPr lang="en-US" dirty="0"/>
          </a:p>
          <a:p>
            <a:r>
              <a:rPr lang="en-US" dirty="0"/>
              <a:t>To ensure a more difficult model, I made sure to focus on the comments instead of the posts.</a:t>
            </a:r>
          </a:p>
          <a:p>
            <a:r>
              <a:rPr lang="en-US" dirty="0"/>
              <a:t>What I mean is that the Posts for each of these subreddits have a certain style in the writing</a:t>
            </a:r>
          </a:p>
          <a:p>
            <a:r>
              <a:rPr lang="en-US" dirty="0"/>
              <a:t>Like “Hey reddit, I did X, Y or Z – Ask Me Anything (AMA)</a:t>
            </a:r>
          </a:p>
          <a:p>
            <a:r>
              <a:rPr lang="en-US" dirty="0"/>
              <a:t>Or, Why is it that something is like something.</a:t>
            </a:r>
          </a:p>
          <a:p>
            <a:endParaRPr lang="en-US" dirty="0"/>
          </a:p>
          <a:p>
            <a:r>
              <a:rPr lang="en-US" dirty="0"/>
              <a:t>To keep this challenging, I dropped all columns that had any subreddit identifiers, and deleted the subreddit name from the body of the post (if applicable).</a:t>
            </a:r>
          </a:p>
          <a:p>
            <a:endParaRPr lang="en-US" dirty="0"/>
          </a:p>
          <a:p>
            <a:r>
              <a:rPr lang="en-US" dirty="0"/>
              <a:t>When I first started on this, my first results were such that I was better off guessing. </a:t>
            </a:r>
          </a:p>
          <a:p>
            <a:r>
              <a:rPr lang="en-US" dirty="0"/>
              <a:t>Maybe I was better inverting my predictions – Just kidding… but I do not think even that would have helped.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6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are testing the Naïve Bayes Model, </a:t>
            </a:r>
          </a:p>
          <a:p>
            <a:r>
              <a:rPr lang="en-US" dirty="0"/>
              <a:t>I kind of gravitated towards the Logistic Regression model from the start.</a:t>
            </a:r>
          </a:p>
          <a:p>
            <a:endParaRPr lang="en-US" dirty="0"/>
          </a:p>
          <a:p>
            <a:r>
              <a:rPr lang="en-US" dirty="0"/>
              <a:t>As I mentioned, I got less-than-impressive results, but I had only assembled some basic models without making any adjustments</a:t>
            </a:r>
          </a:p>
          <a:p>
            <a:endParaRPr lang="en-US" dirty="0"/>
          </a:p>
          <a:p>
            <a:r>
              <a:rPr lang="en-US" dirty="0"/>
              <a:t>I used Count Vectorizer and </a:t>
            </a:r>
          </a:p>
          <a:p>
            <a:r>
              <a:rPr lang="en-US" dirty="0"/>
              <a:t>Term Frequency-Inverted Document Frequency, </a:t>
            </a:r>
          </a:p>
          <a:p>
            <a:r>
              <a:rPr lang="en-US" dirty="0"/>
              <a:t>Or TF-IDF,</a:t>
            </a:r>
          </a:p>
          <a:p>
            <a:r>
              <a:rPr lang="en-US" dirty="0"/>
              <a:t>on pretty much every combination I iterated.</a:t>
            </a:r>
          </a:p>
          <a:p>
            <a:endParaRPr lang="en-US" dirty="0"/>
          </a:p>
          <a:p>
            <a:r>
              <a:rPr lang="en-US" dirty="0"/>
              <a:t>.…</a:t>
            </a:r>
          </a:p>
          <a:p>
            <a:r>
              <a:rPr lang="en-US" dirty="0"/>
              <a:t>As we know Count Vectorizer turns the words into columns and counts how many times they occur </a:t>
            </a:r>
          </a:p>
          <a:p>
            <a:r>
              <a:rPr lang="en-US" dirty="0"/>
              <a:t>And the TF-IDF Vectorizer takes that same approach, but multiplies that “term-frequency” by the inverse of how many “documents” contain that term (or in this case, reddit comments)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Generally-speaking, I found that TF-IDF seemed to perform </a:t>
            </a:r>
            <a:r>
              <a:rPr lang="en-US" b="1" i="1" dirty="0"/>
              <a:t>slightly</a:t>
            </a:r>
            <a:r>
              <a:rPr lang="en-US" b="0" i="0" dirty="0"/>
              <a:t> better.</a:t>
            </a:r>
            <a:endParaRPr lang="en-US" dirty="0"/>
          </a:p>
          <a:p>
            <a:r>
              <a:rPr lang="en-US" dirty="0"/>
              <a:t>The only notable model were Count Vectorizer seemed to do well was </a:t>
            </a:r>
          </a:p>
          <a:p>
            <a:r>
              <a:rPr lang="en-US" dirty="0"/>
              <a:t>With an Ada Boosting model and a KNN model; </a:t>
            </a:r>
          </a:p>
          <a:p>
            <a:r>
              <a:rPr lang="en-US" dirty="0"/>
              <a:t>the Ada model was a bit overfit but did pretty well otherwise.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models seemed to prefer to not use stop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5ACAF-5304-421F-9384-7B9A14021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80D1-2E82-4670-9BA8-0AEDB3697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Comparing Text with Supervised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D4C79-223C-427A-BA2C-B62AC932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Caldarella, Data Scientist</a:t>
            </a:r>
          </a:p>
          <a:p>
            <a:r>
              <a:rPr lang="en-US" dirty="0"/>
              <a:t>2021-05-04</a:t>
            </a:r>
          </a:p>
        </p:txBody>
      </p:sp>
    </p:spTree>
    <p:extLst>
      <p:ext uri="{BB962C8B-B14F-4D97-AF65-F5344CB8AC3E}">
        <p14:creationId xmlns:p14="http://schemas.microsoft.com/office/powerpoint/2010/main" val="401234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5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mostly at F1 Score since it is balanced</a:t>
            </a:r>
          </a:p>
          <a:p>
            <a:r>
              <a:rPr lang="en-US" dirty="0"/>
              <a:t>Kept Accuracy and Recall in mind as well</a:t>
            </a:r>
          </a:p>
          <a:p>
            <a:r>
              <a:rPr lang="en-US" dirty="0"/>
              <a:t>Also looked at TP, FN, FP, and TN and 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163233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and </a:t>
            </a:r>
            <a:r>
              <a:rPr lang="en-US" dirty="0" err="1"/>
              <a:t>GridSearchCV</a:t>
            </a:r>
            <a:r>
              <a:rPr lang="en-US" dirty="0"/>
              <a:t>, TF-IDF</a:t>
            </a:r>
          </a:p>
          <a:p>
            <a:pPr lvl="1"/>
            <a:r>
              <a:rPr lang="en-US" dirty="0"/>
              <a:t>Most results: </a:t>
            </a:r>
            <a:r>
              <a:rPr lang="en-US" dirty="0" err="1"/>
              <a:t>Max_features</a:t>
            </a:r>
            <a:r>
              <a:rPr lang="en-US" dirty="0"/>
              <a:t>: 5000, stop words: None</a:t>
            </a:r>
          </a:p>
          <a:p>
            <a:r>
              <a:rPr lang="en-US" dirty="0"/>
              <a:t>Later created Functions/Classes to handle and organize my data.</a:t>
            </a:r>
          </a:p>
          <a:p>
            <a:pPr lvl="1"/>
            <a:r>
              <a:rPr lang="en-US" dirty="0"/>
              <a:t>Stored scores in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 err="1"/>
              <a:t>Ccreated</a:t>
            </a:r>
            <a:r>
              <a:rPr lang="en-US" dirty="0"/>
              <a:t> Markup Headers as Labels</a:t>
            </a:r>
          </a:p>
          <a:p>
            <a:r>
              <a:rPr lang="en-US" dirty="0"/>
              <a:t>Comparisons were mainly made with tables and some confusion Matrices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without ‘body’, and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78250"/>
            <a:ext cx="10091001" cy="4339525"/>
          </a:xfrm>
        </p:spPr>
        <p:txBody>
          <a:bodyPr>
            <a:normAutofit/>
          </a:bodyPr>
          <a:lstStyle/>
          <a:p>
            <a:r>
              <a:rPr lang="en-US" dirty="0"/>
              <a:t>What are Models without ‘body’</a:t>
            </a:r>
          </a:p>
          <a:p>
            <a:pPr lvl="1"/>
            <a:r>
              <a:rPr lang="en-US" dirty="0"/>
              <a:t>Removed ‘body’ feature and used the other features.</a:t>
            </a:r>
          </a:p>
          <a:p>
            <a:pPr lvl="1"/>
            <a:r>
              <a:rPr lang="en-US" dirty="0"/>
              <a:t>Most other features I was left with were numerical or Boolean</a:t>
            </a:r>
          </a:p>
          <a:p>
            <a:pPr lvl="1"/>
            <a:r>
              <a:rPr lang="en-US" dirty="0"/>
              <a:t>I was not able to figure out how to combine them</a:t>
            </a:r>
          </a:p>
          <a:p>
            <a:r>
              <a:rPr lang="en-US" dirty="0" err="1"/>
              <a:t>ElasticNet</a:t>
            </a:r>
            <a:r>
              <a:rPr lang="en-US" dirty="0"/>
              <a:t> (Ridge) and Linear Regression Models</a:t>
            </a:r>
          </a:p>
          <a:p>
            <a:pPr lvl="1"/>
            <a:r>
              <a:rPr lang="en-US" dirty="0"/>
              <a:t>With the features that had numerical data – manipulated results by rounding</a:t>
            </a:r>
          </a:p>
          <a:p>
            <a:pPr lvl="1"/>
            <a:r>
              <a:rPr lang="en-US" dirty="0"/>
              <a:t>Used OHE, </a:t>
            </a:r>
            <a:r>
              <a:rPr lang="en-US" dirty="0" err="1"/>
              <a:t>KNNImputer</a:t>
            </a:r>
            <a:r>
              <a:rPr lang="en-US" dirty="0"/>
              <a:t>, and Standard Scaler which helped a little</a:t>
            </a:r>
          </a:p>
          <a:p>
            <a:r>
              <a:rPr lang="en-US" dirty="0"/>
              <a:t>Random Forest and Logistic Regression had high Recall scores (95%) but were severely biased towards ‘</a:t>
            </a:r>
            <a:r>
              <a:rPr lang="en-US" dirty="0" err="1"/>
              <a:t>AskReddit</a:t>
            </a:r>
            <a:r>
              <a:rPr lang="en-US" dirty="0"/>
              <a:t>’</a:t>
            </a:r>
          </a:p>
          <a:p>
            <a:r>
              <a:rPr lang="en-US" dirty="0"/>
              <a:t>Tried Voting (w/ body) with Boosting and Logistic Regression</a:t>
            </a:r>
          </a:p>
          <a:p>
            <a:pPr lvl="1"/>
            <a:r>
              <a:rPr lang="en-US" dirty="0"/>
              <a:t>I thought the Boosting overfitting would help, but just brought the scores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6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91D8-281D-40B7-B489-A54036B5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31C9-C556-43CE-941E-8E2436D4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31358" cy="3599316"/>
          </a:xfrm>
        </p:spPr>
        <p:txBody>
          <a:bodyPr/>
          <a:lstStyle/>
          <a:p>
            <a:r>
              <a:rPr lang="en-US" dirty="0"/>
              <a:t>Maximized values by setting Logistic Regression to 0.6 minimum</a:t>
            </a:r>
          </a:p>
          <a:p>
            <a:pPr marL="0" indent="0">
              <a:buNone/>
            </a:pPr>
            <a:r>
              <a:rPr lang="en-US" sz="1800" dirty="0"/>
              <a:t>         Ada, Gradient, Logistic Regression		       Random Forest, Logistic Regression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013BBE8-9DBA-48E2-BBBB-CA9CD124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50" y="3218434"/>
            <a:ext cx="3907177" cy="3220461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1037B83E-B455-4D17-9988-BBE3BD4B2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714" y="3218435"/>
            <a:ext cx="3852625" cy="32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9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6AAA-70CD-4717-B50F-95769C56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Lemmatized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50E7-93B9-484E-9404-60450FD6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240032" cy="3599316"/>
          </a:xfrm>
        </p:spPr>
        <p:txBody>
          <a:bodyPr/>
          <a:lstStyle/>
          <a:p>
            <a:r>
              <a:rPr lang="en-US" dirty="0"/>
              <a:t>Like most other Models, Bayes with Lemmatization was Biased</a:t>
            </a:r>
          </a:p>
          <a:p>
            <a:r>
              <a:rPr lang="en-US" dirty="0"/>
              <a:t>F1 Score: 0.6083</a:t>
            </a:r>
          </a:p>
          <a:p>
            <a:pPr lvl="1"/>
            <a:r>
              <a:rPr lang="en-US" dirty="0"/>
              <a:t>(Compared to 0.6398 w/o Lemma)</a:t>
            </a:r>
          </a:p>
          <a:p>
            <a:r>
              <a:rPr lang="en-US" dirty="0"/>
              <a:t>It looks like the Bias skews towards ‘AMA’ (0)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B7C4A-FFDD-4B46-B651-27D472F3AC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988298" y="600112"/>
            <a:ext cx="857853" cy="1389406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7A4D171A-EEC7-4363-8C3F-9084FF45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478" y="1719065"/>
            <a:ext cx="6808236" cy="45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8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	</a:t>
            </a:r>
            <a:r>
              <a:rPr lang="en-US" sz="2800" dirty="0"/>
              <a:t>(F1 Scores on Test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78251"/>
            <a:ext cx="9613861" cy="4386020"/>
          </a:xfrm>
        </p:spPr>
        <p:txBody>
          <a:bodyPr>
            <a:normAutofit/>
          </a:bodyPr>
          <a:lstStyle/>
          <a:p>
            <a:r>
              <a:rPr lang="en-US" dirty="0"/>
              <a:t>Logistic Regression	- 	0.7047 *</a:t>
            </a:r>
          </a:p>
          <a:p>
            <a:r>
              <a:rPr lang="en-US" dirty="0"/>
              <a:t>Naïve Bayes		-	0.6398 *</a:t>
            </a:r>
          </a:p>
          <a:p>
            <a:r>
              <a:rPr lang="en-US" dirty="0"/>
              <a:t>K Neighbors		-	0.6800 </a:t>
            </a:r>
            <a:r>
              <a:rPr lang="en-US" sz="1800" dirty="0"/>
              <a:t>‡</a:t>
            </a:r>
          </a:p>
          <a:p>
            <a:r>
              <a:rPr lang="en-US" dirty="0"/>
              <a:t>Random Forrest		- 	0.6642 </a:t>
            </a:r>
          </a:p>
          <a:p>
            <a:r>
              <a:rPr lang="en-US" dirty="0"/>
              <a:t>Decision Tree		-	0.6359 </a:t>
            </a:r>
          </a:p>
          <a:p>
            <a:r>
              <a:rPr lang="en-US" dirty="0"/>
              <a:t>Bagging			-	0.6146 </a:t>
            </a:r>
          </a:p>
          <a:p>
            <a:r>
              <a:rPr lang="en-US" dirty="0"/>
              <a:t>Ada Boosting		-	0.6679 </a:t>
            </a:r>
            <a:r>
              <a:rPr lang="en-US" sz="1800" dirty="0"/>
              <a:t>‡</a:t>
            </a:r>
          </a:p>
          <a:p>
            <a:r>
              <a:rPr lang="en-US" dirty="0"/>
              <a:t>Gradient Boosting		-	0.6720 </a:t>
            </a:r>
          </a:p>
          <a:p>
            <a:pPr marL="0" indent="0" algn="r">
              <a:buNone/>
            </a:pPr>
            <a:r>
              <a:rPr lang="en-US" sz="1800" dirty="0"/>
              <a:t>‡ </a:t>
            </a:r>
            <a:r>
              <a:rPr lang="en-US" sz="1800" dirty="0" err="1"/>
              <a:t>CountVectorizer</a:t>
            </a:r>
            <a:r>
              <a:rPr lang="en-US" sz="1800" dirty="0"/>
              <a:t> </a:t>
            </a:r>
          </a:p>
          <a:p>
            <a:pPr marL="0" indent="0" algn="r">
              <a:buNone/>
            </a:pPr>
            <a:r>
              <a:rPr lang="en-US" sz="1800" dirty="0"/>
              <a:t>* From new data </a:t>
            </a:r>
          </a:p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852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6AAA-70CD-4717-B50F-95769C56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50E7-93B9-484E-9404-60450FD6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31" y="2017486"/>
            <a:ext cx="10898969" cy="4717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Logistic Regression				     Naïve Bayes</a:t>
            </a:r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60B13D4C-BD5D-4623-8B5D-4CBE697F8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2423622"/>
            <a:ext cx="4980250" cy="4100506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0316DB58-6973-463B-9DD0-827DDE03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31" y="2423622"/>
            <a:ext cx="4905420" cy="41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6AAA-70CD-4717-B50F-95769C56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50E7-93B9-484E-9404-60450FD6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327108" cy="3599316"/>
          </a:xfrm>
        </p:spPr>
        <p:txBody>
          <a:bodyPr/>
          <a:lstStyle/>
          <a:p>
            <a:r>
              <a:rPr lang="en-US" dirty="0"/>
              <a:t>Why not both?</a:t>
            </a:r>
          </a:p>
          <a:p>
            <a:r>
              <a:rPr lang="en-US" dirty="0"/>
              <a:t>It can work! …</a:t>
            </a:r>
          </a:p>
          <a:p>
            <a:pPr lvl="1"/>
            <a:r>
              <a:rPr lang="en-US" dirty="0"/>
              <a:t>But, F1 Score of 0.6696</a:t>
            </a:r>
          </a:p>
          <a:p>
            <a:r>
              <a:rPr lang="en-US" dirty="0"/>
              <a:t>Logistic Regression on its own still might be better 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8588ACC9-5863-469C-8DD9-2D41054C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35" y="2336873"/>
            <a:ext cx="4931768" cy="40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0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What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/>
              <a:t>It Depends</a:t>
            </a:r>
          </a:p>
          <a:p>
            <a:r>
              <a:rPr lang="en-US" dirty="0"/>
              <a:t>When trying to figure out what category something falls in, we need to find what has the least detriment if any at all.</a:t>
            </a:r>
          </a:p>
          <a:p>
            <a:r>
              <a:rPr lang="en-US" dirty="0"/>
              <a:t>In this case, we want balance: </a:t>
            </a:r>
            <a:r>
              <a:rPr lang="en-US" b="1" dirty="0"/>
              <a:t>And Logistic Regression delivers</a:t>
            </a:r>
          </a:p>
        </p:txBody>
      </p:sp>
    </p:spTree>
    <p:extLst>
      <p:ext uri="{BB962C8B-B14F-4D97-AF65-F5344CB8AC3E}">
        <p14:creationId xmlns:p14="http://schemas.microsoft.com/office/powerpoint/2010/main" val="81962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80D1-2E82-4670-9BA8-0AEDB3697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D4C79-223C-427A-BA2C-B62AC932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Machine Learning tell where text is from?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031"/>
          </a:xfrm>
        </p:spPr>
        <p:txBody>
          <a:bodyPr>
            <a:normAutofit/>
          </a:bodyPr>
          <a:lstStyle/>
          <a:p>
            <a:r>
              <a:rPr lang="en-US"/>
              <a:t>I pulled data from the popular(?) “social news aggregation” website </a:t>
            </a:r>
            <a:r>
              <a:rPr lang="en-US" sz="1800"/>
              <a:t>(</a:t>
            </a:r>
            <a:r>
              <a:rPr lang="en-US" sz="1800">
                <a:hlinkClick r:id="rId3"/>
              </a:rPr>
              <a:t>per Wikipedia</a:t>
            </a:r>
            <a:r>
              <a:rPr lang="en-US" sz="1800"/>
              <a:t>)</a:t>
            </a:r>
            <a:r>
              <a:rPr lang="en-US"/>
              <a:t> “</a:t>
            </a:r>
            <a:r>
              <a:rPr lang="en-US" b="1" i="1"/>
              <a:t>Reddit.com</a:t>
            </a:r>
            <a:r>
              <a:rPr lang="en-US"/>
              <a:t>”</a:t>
            </a:r>
          </a:p>
          <a:p>
            <a:r>
              <a:rPr lang="en-US"/>
              <a:t>Data is exclusively comments pulled from 2 similar “subreddits”</a:t>
            </a:r>
          </a:p>
          <a:p>
            <a:r>
              <a:rPr lang="en-US"/>
              <a:t>I want to know if a trained Model can predict which “subreddit” each comment came from</a:t>
            </a:r>
          </a:p>
          <a:p>
            <a:endParaRPr lang="en-US"/>
          </a:p>
          <a:p>
            <a:r>
              <a:rPr lang="en-US"/>
              <a:t>Subreddits include: “AMA”, and “AskReddit”</a:t>
            </a:r>
          </a:p>
          <a:p>
            <a:pPr lvl="1"/>
            <a:r>
              <a:rPr lang="en-US"/>
              <a:t>These are 2 popular subreddits within the community where people post answers to questions asked.</a:t>
            </a:r>
          </a:p>
          <a:p>
            <a:pPr lvl="1"/>
            <a:r>
              <a:rPr lang="en-US"/>
              <a:t>Subreddit names were removed as part of EDA/Cleaning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2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(Pulling Data,) EDA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1676"/>
          </a:xfrm>
        </p:spPr>
        <p:txBody>
          <a:bodyPr/>
          <a:lstStyle/>
          <a:p>
            <a:r>
              <a:rPr lang="en-US" b="1" i="1" dirty="0" err="1"/>
              <a:t>Webscraping</a:t>
            </a:r>
            <a:r>
              <a:rPr lang="en-US" dirty="0"/>
              <a:t>: created a Scraper using Python’s “requests” library.</a:t>
            </a:r>
          </a:p>
          <a:p>
            <a:pPr lvl="1"/>
            <a:r>
              <a:rPr lang="en-US" sz="2400" dirty="0"/>
              <a:t>Pulled about 12,000 comments total; 10,000 for TTS</a:t>
            </a:r>
          </a:p>
          <a:p>
            <a:r>
              <a:rPr lang="en-US" sz="2800" dirty="0"/>
              <a:t>Analysis and Cleaning</a:t>
            </a:r>
          </a:p>
          <a:p>
            <a:pPr lvl="1"/>
            <a:r>
              <a:rPr lang="en-US" sz="2400" dirty="0"/>
              <a:t>I added a column ‘</a:t>
            </a:r>
            <a:r>
              <a:rPr lang="en-US" sz="2400" dirty="0" err="1"/>
              <a:t>post_length</a:t>
            </a:r>
            <a:r>
              <a:rPr lang="en-US" sz="2400" dirty="0"/>
              <a:t>’, a character count</a:t>
            </a:r>
          </a:p>
          <a:p>
            <a:pPr lvl="1"/>
            <a:r>
              <a:rPr lang="en-US" sz="2400" dirty="0"/>
              <a:t>I dropped a </a:t>
            </a:r>
            <a:r>
              <a:rPr lang="en-US" sz="2400" b="1" u="sng" dirty="0"/>
              <a:t>lot</a:t>
            </a:r>
            <a:r>
              <a:rPr lang="en-US" sz="2400" dirty="0"/>
              <a:t> of columns; close to 30 (out of 37)</a:t>
            </a:r>
          </a:p>
          <a:p>
            <a:pPr lvl="2"/>
            <a:r>
              <a:rPr lang="en-US" sz="2400" dirty="0"/>
              <a:t>There just was not a lot of data in those columns</a:t>
            </a:r>
          </a:p>
          <a:p>
            <a:pPr lvl="2"/>
            <a:r>
              <a:rPr lang="en-US" sz="2400" dirty="0"/>
              <a:t>A lot of it was ‘[]’ or </a:t>
            </a:r>
            <a:r>
              <a:rPr lang="en-US" sz="2400" dirty="0" err="1"/>
              <a:t>NaNs</a:t>
            </a:r>
            <a:r>
              <a:rPr lang="en-US" sz="2400" dirty="0"/>
              <a:t>, or easily identifiable features</a:t>
            </a:r>
          </a:p>
          <a:p>
            <a:pPr lvl="1"/>
            <a:r>
              <a:rPr lang="en-US" sz="2400" dirty="0"/>
              <a:t>From the 10,000 entries, over 9,700 were usable, which is fine</a:t>
            </a:r>
          </a:p>
          <a:p>
            <a:pPr lvl="2"/>
            <a:r>
              <a:rPr lang="en-US" sz="2200" dirty="0"/>
              <a:t>Removed ‘[deleted]’, and some lengthy ‘outlier’ comments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81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(Pulling Data,) EDA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11676"/>
          </a:xfrm>
        </p:spPr>
        <p:txBody>
          <a:bodyPr>
            <a:normAutofit/>
          </a:bodyPr>
          <a:lstStyle/>
          <a:p>
            <a:r>
              <a:rPr lang="en-US" b="1" i="1" dirty="0" err="1"/>
              <a:t>Webscraping</a:t>
            </a:r>
            <a:r>
              <a:rPr lang="en-US" dirty="0"/>
              <a:t>: created a Scraper using Python’s “requests” library.</a:t>
            </a:r>
          </a:p>
          <a:p>
            <a:pPr lvl="1"/>
            <a:r>
              <a:rPr lang="en-US" sz="2400" dirty="0"/>
              <a:t>Pulled about 12,000 comments total; 10,000 for TTS</a:t>
            </a:r>
          </a:p>
          <a:p>
            <a:r>
              <a:rPr lang="en-US" sz="2800" dirty="0"/>
              <a:t>Analysis and Cleaning</a:t>
            </a:r>
          </a:p>
          <a:p>
            <a:pPr lvl="1"/>
            <a:r>
              <a:rPr lang="en-US" sz="2400" dirty="0"/>
              <a:t>I added a column ‘</a:t>
            </a:r>
            <a:r>
              <a:rPr lang="en-US" sz="2400" dirty="0" err="1"/>
              <a:t>post_length</a:t>
            </a:r>
            <a:r>
              <a:rPr lang="en-US" sz="2400" dirty="0"/>
              <a:t>’, a character count</a:t>
            </a:r>
          </a:p>
          <a:p>
            <a:pPr lvl="1"/>
            <a:r>
              <a:rPr lang="en-US" sz="2400" dirty="0"/>
              <a:t>I dropped a </a:t>
            </a:r>
            <a:r>
              <a:rPr lang="en-US" sz="2400" b="1" u="sng" dirty="0"/>
              <a:t>lot</a:t>
            </a:r>
            <a:r>
              <a:rPr lang="en-US" sz="2400" dirty="0"/>
              <a:t> of columns; close to 30 (out of 37)</a:t>
            </a:r>
          </a:p>
          <a:p>
            <a:pPr lvl="2"/>
            <a:r>
              <a:rPr lang="en-US" sz="2400" dirty="0"/>
              <a:t>There just was not a lot of data in those columns</a:t>
            </a:r>
          </a:p>
          <a:p>
            <a:pPr lvl="2"/>
            <a:r>
              <a:rPr lang="en-US" sz="2400" dirty="0"/>
              <a:t>A lot of it was ‘[]’ or </a:t>
            </a:r>
            <a:r>
              <a:rPr lang="en-US" sz="2400" dirty="0" err="1"/>
              <a:t>NaNs</a:t>
            </a:r>
            <a:r>
              <a:rPr lang="en-US" sz="2400" dirty="0"/>
              <a:t>, or easily identifiable features</a:t>
            </a:r>
          </a:p>
          <a:p>
            <a:pPr lvl="1"/>
            <a:r>
              <a:rPr lang="en-US" sz="2400" dirty="0"/>
              <a:t>From the 10,000 entries, over 9,700 were usable, which is fine</a:t>
            </a:r>
          </a:p>
          <a:p>
            <a:pPr lvl="2"/>
            <a:r>
              <a:rPr lang="en-US" sz="2200" dirty="0"/>
              <a:t>Removed ‘[deleted]’, and some lengthy ‘outlier’ comments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67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(Pulling Data,) EDA and Cleaning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651533" cy="3767899"/>
          </a:xfrm>
        </p:spPr>
        <p:txBody>
          <a:bodyPr/>
          <a:lstStyle/>
          <a:p>
            <a:r>
              <a:rPr lang="en-US" sz="2800" dirty="0"/>
              <a:t>Dropped Columns</a:t>
            </a:r>
          </a:p>
          <a:p>
            <a:pPr lvl="1"/>
            <a:r>
              <a:rPr lang="en-US" sz="2400" dirty="0"/>
              <a:t>(11 here)</a:t>
            </a:r>
          </a:p>
          <a:p>
            <a:pPr lvl="1"/>
            <a:endParaRPr lang="en-US" sz="24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337AD05-BDFB-4852-BAD7-5425C408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2" y="2057400"/>
            <a:ext cx="7984596" cy="43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BCEAC27D-956A-4982-AB65-4DBE5037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2" y="2057400"/>
            <a:ext cx="7984596" cy="4353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(Pulling Data,) EDA and Cleaning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234856" cy="4074520"/>
          </a:xfrm>
        </p:spPr>
        <p:txBody>
          <a:bodyPr/>
          <a:lstStyle/>
          <a:p>
            <a:r>
              <a:rPr lang="en-US" sz="2800" dirty="0"/>
              <a:t>Dropped Columns</a:t>
            </a:r>
          </a:p>
          <a:p>
            <a:pPr lvl="1"/>
            <a:r>
              <a:rPr lang="en-US" sz="2400" dirty="0"/>
              <a:t>(16 here)</a:t>
            </a:r>
          </a:p>
          <a:p>
            <a:pPr lvl="1"/>
            <a:r>
              <a:rPr lang="en-US" sz="2400" dirty="0"/>
              <a:t>After changing empty brackets to </a:t>
            </a:r>
            <a:r>
              <a:rPr lang="en-US" sz="2400" dirty="0" err="1"/>
              <a:t>NaNs</a:t>
            </a:r>
            <a:endParaRPr lang="en-US" sz="2400" dirty="0"/>
          </a:p>
          <a:p>
            <a:pPr lvl="1"/>
            <a:r>
              <a:rPr lang="en-US" sz="2400" dirty="0"/>
              <a:t>(Almost half)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4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(Pulling Data,) EDA and Cleaning (cont.)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Added "Post Length feature</a:t>
            </a:r>
          </a:p>
          <a:p>
            <a:r>
              <a:rPr lang="en-US" sz="2000">
                <a:solidFill>
                  <a:srgbClr val="FFFFFF"/>
                </a:solidFill>
              </a:rPr>
              <a:t>Dropped Rows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Comments with letters greater than…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6000: 4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4000: 11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2000: 32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1000: 149</a:t>
            </a:r>
          </a:p>
          <a:p>
            <a:r>
              <a:rPr lang="en-US" sz="2000">
                <a:solidFill>
                  <a:srgbClr val="FFFFFF"/>
                </a:solidFill>
              </a:rPr>
              <a:t>(More from “AMA”)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75C6AD5F-751C-4C3B-80A7-BBDEC7BEA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933" y="2034560"/>
            <a:ext cx="4178419" cy="278208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80033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Null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49E8-020F-475A-ADBE-0297BC68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Base model was pretty simple: 50/50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58C3C955-6F4B-4F53-A213-29DA1E65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079" y="1825837"/>
            <a:ext cx="4809490" cy="32063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90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D9E-7931-4927-9FAF-F022BF5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4C0461-B5AD-45FC-9D41-9CFD990D7F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2"/>
          <a:ext cx="9613861" cy="4292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9689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{15BED9CA-7D1F-460B-9E4F-6A08A3F78B69}tf04033917</Template>
  <TotalTime>736</TotalTime>
  <Words>2741</Words>
  <Application>Microsoft Office PowerPoint</Application>
  <PresentationFormat>Widescreen</PresentationFormat>
  <Paragraphs>370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Berlin</vt:lpstr>
      <vt:lpstr>Comparing Text with Supervised Machine Learning</vt:lpstr>
      <vt:lpstr>Can Machine Learning tell where text is from?</vt:lpstr>
      <vt:lpstr>(Pulling Data,) EDA and Cleaning</vt:lpstr>
      <vt:lpstr>(Pulling Data,) EDA and Cleaning</vt:lpstr>
      <vt:lpstr>(Pulling Data,) EDA and Cleaning (cont.)</vt:lpstr>
      <vt:lpstr>(Pulling Data,) EDA and Cleaning (cont.)</vt:lpstr>
      <vt:lpstr>(Pulling Data,) EDA and Cleaning (cont.)</vt:lpstr>
      <vt:lpstr>Null Model</vt:lpstr>
      <vt:lpstr>General Observations</vt:lpstr>
      <vt:lpstr>Scoring</vt:lpstr>
      <vt:lpstr>Techniques</vt:lpstr>
      <vt:lpstr>Models without ‘body’, and Voting</vt:lpstr>
      <vt:lpstr>Voting (cont.)</vt:lpstr>
      <vt:lpstr>Lemmatized Bayes</vt:lpstr>
      <vt:lpstr>Models (F1 Scores on Test Data)</vt:lpstr>
      <vt:lpstr>Logistic Regression vs Naïve Bayes</vt:lpstr>
      <vt:lpstr>Logistic Regression vs Naïve Bayes</vt:lpstr>
      <vt:lpstr>Conclusion: What is better?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Text with Supervised Machine Learning</dc:title>
  <dc:creator>Christopher Caldarella</dc:creator>
  <cp:lastModifiedBy>Christopher Caldarella</cp:lastModifiedBy>
  <cp:revision>61</cp:revision>
  <dcterms:created xsi:type="dcterms:W3CDTF">2021-05-03T19:52:22Z</dcterms:created>
  <dcterms:modified xsi:type="dcterms:W3CDTF">2021-05-04T14:23:29Z</dcterms:modified>
</cp:coreProperties>
</file>