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7" d="100"/>
          <a:sy n="97" d="100"/>
        </p:scale>
        <p:origin x="-104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75" name="Picture 10" descr="Intertech Title Slide"/>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36815"/>
          <a:stretch/>
        </p:blipFill>
        <p:spPr bwMode="auto">
          <a:xfrm>
            <a:off x="0" y="9525"/>
            <a:ext cx="9144000" cy="432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10"/>
          <p:cNvSpPr txBox="1">
            <a:spLocks noChangeArrowheads="1"/>
          </p:cNvSpPr>
          <p:nvPr/>
        </p:nvSpPr>
        <p:spPr bwMode="auto">
          <a:xfrm>
            <a:off x="4876800" y="4114800"/>
            <a:ext cx="3352800" cy="215444"/>
          </a:xfrm>
          <a:prstGeom prst="rect">
            <a:avLst/>
          </a:prstGeom>
          <a:noFill/>
          <a:ln w="952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800" dirty="0">
                <a:solidFill>
                  <a:schemeClr val="tx1"/>
                </a:solidFill>
                <a:latin typeface="FuturaEFOP-Bold" pitchFamily="50" charset="0"/>
              </a:rPr>
              <a:t>An  Intertech </a:t>
            </a:r>
            <a:r>
              <a:rPr lang="en-US" sz="800" dirty="0" smtClean="0">
                <a:solidFill>
                  <a:schemeClr val="tx1"/>
                </a:solidFill>
                <a:latin typeface="FuturaEFOP-Bold" pitchFamily="50" charset="0"/>
              </a:rPr>
              <a:t>Authored</a:t>
            </a:r>
            <a:r>
              <a:rPr lang="en-US" sz="800" baseline="0" dirty="0" smtClean="0">
                <a:solidFill>
                  <a:schemeClr val="tx1"/>
                </a:solidFill>
                <a:latin typeface="FuturaEFOP-Bold" pitchFamily="50" charset="0"/>
              </a:rPr>
              <a:t> C</a:t>
            </a:r>
            <a:r>
              <a:rPr lang="en-US" sz="800" dirty="0" smtClean="0">
                <a:solidFill>
                  <a:schemeClr val="tx1"/>
                </a:solidFill>
                <a:latin typeface="FuturaEFOP-Bold" pitchFamily="50" charset="0"/>
              </a:rPr>
              <a:t>ourse in Partnership with Microsoft</a:t>
            </a:r>
            <a:endParaRPr lang="en-US" sz="800" dirty="0">
              <a:solidFill>
                <a:schemeClr val="tx1"/>
              </a:solidFill>
              <a:latin typeface="FuturaEFOP-Bold" pitchFamily="50" charset="0"/>
            </a:endParaRPr>
          </a:p>
        </p:txBody>
      </p:sp>
      <p:pic>
        <p:nvPicPr>
          <p:cNvPr id="7180" name="Picture 12" descr="http://www.aiesec.org/australia/images/Partnerlogo/microsoft.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0" y="6243792"/>
            <a:ext cx="2232025" cy="53800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7" y="873089"/>
            <a:ext cx="8123295" cy="719173"/>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000">
                <a:latin typeface="Futura Hv BT" pitchFamily="34" charset="0"/>
              </a:defRPr>
            </a:lvl1pPr>
            <a:lvl2pPr>
              <a:defRPr sz="1800">
                <a:latin typeface="Futura Md BT" pitchFamily="34" charset="0"/>
              </a:defRPr>
            </a:lvl2pPr>
            <a:lvl3pPr>
              <a:defRPr sz="1600">
                <a:latin typeface="Futura Md BT" pitchFamily="34" charset="0"/>
              </a:defRPr>
            </a:lvl3pPr>
            <a:lvl4pPr>
              <a:buClrTx/>
              <a:defRPr sz="1400" b="0">
                <a:latin typeface="Futura Md BT" pitchFamily="34" charset="0"/>
              </a:defRPr>
            </a:lvl4pPr>
            <a:lvl5pPr>
              <a:buClrTx/>
              <a:buSzPct val="100000"/>
              <a:defRPr sz="1400" b="0">
                <a:latin typeface="Futura Md B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2625010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752600"/>
            <a:ext cx="3962400" cy="4268823"/>
          </a:xfrm>
        </p:spPr>
        <p:txBody>
          <a:bodyPr/>
          <a:lstStyle>
            <a:lvl1pPr>
              <a:buClrTx/>
              <a:defRPr sz="2000"/>
            </a:lvl1pPr>
            <a:lvl2pPr>
              <a:buClrTx/>
              <a:defRPr sz="1800"/>
            </a:lvl2pPr>
            <a:lvl3pPr>
              <a:buClrTx/>
              <a:defRPr sz="1600"/>
            </a:lvl3pPr>
            <a:lvl4pPr>
              <a:defRPr sz="1400"/>
            </a:lvl4pPr>
            <a:lvl5pPr>
              <a:buClrTx/>
              <a:buSzPct val="100000"/>
              <a:defRPr sz="1400">
                <a:latin typeface="Futura Md BT"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0"/>
          </p:nvPr>
        </p:nvSpPr>
        <p:spPr>
          <a:xfrm>
            <a:off x="4772082" y="1749402"/>
            <a:ext cx="3962400" cy="4268823"/>
          </a:xfrm>
        </p:spPr>
        <p:txBody>
          <a:bodyPr/>
          <a:lstStyle>
            <a:lvl1pPr>
              <a:buClrTx/>
              <a:defRPr sz="2000"/>
            </a:lvl1pPr>
            <a:lvl2pPr>
              <a:buClrTx/>
              <a:defRPr sz="1800"/>
            </a:lvl2pPr>
            <a:lvl3pPr>
              <a:buClrTx/>
              <a:defRPr sz="1600"/>
            </a:lvl3pPr>
            <a:lvl4pPr>
              <a:defRPr sz="1400"/>
            </a:lvl4pPr>
            <a:lvl5pPr>
              <a:buClrTx/>
              <a:buSzPct val="100000"/>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6918961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44830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8B233C9-0EB4-4A32-BF7F-99EA53FC86AA}"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3379181-6F92-4693-87A0-BF5DFC6873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8B233C9-0EB4-4A32-BF7F-99EA53FC86AA}"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3379181-6F92-4693-87A0-BF5DFC6873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Intertech Text Slide"/>
          <p:cNvPicPr>
            <a:picLocks noChangeAspect="1" noChangeArrowheads="1"/>
          </p:cNvPicPr>
          <p:nvPr/>
        </p:nvPicPr>
        <p:blipFill rotWithShape="1">
          <a:blip r:embed="rId8">
            <a:extLst>
              <a:ext uri="{28A0092B-C50C-407E-A947-70E740481C1C}">
                <a14:useLocalDpi xmlns="" xmlns:a14="http://schemas.microsoft.com/office/drawing/2010/main" val="0"/>
              </a:ext>
            </a:extLst>
          </a:blip>
          <a:srcRect b="85996"/>
          <a:stretch/>
        </p:blipFill>
        <p:spPr bwMode="auto">
          <a:xfrm>
            <a:off x="0" y="11113"/>
            <a:ext cx="9144000" cy="957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11188" y="873125"/>
            <a:ext cx="8123237" cy="71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21"/>
          <p:cNvSpPr>
            <a:spLocks noGrp="1" noChangeArrowheads="1"/>
          </p:cNvSpPr>
          <p:nvPr>
            <p:ph type="body" idx="1"/>
          </p:nvPr>
        </p:nvSpPr>
        <p:spPr bwMode="auto">
          <a:xfrm>
            <a:off x="609600" y="1752600"/>
            <a:ext cx="8124825"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8694" name="Rectangle 22"/>
          <p:cNvSpPr>
            <a:spLocks noChangeArrowheads="1"/>
          </p:cNvSpPr>
          <p:nvPr/>
        </p:nvSpPr>
        <p:spPr bwMode="auto">
          <a:xfrm>
            <a:off x="1135063" y="595313"/>
            <a:ext cx="3733800" cy="152400"/>
          </a:xfrm>
          <a:prstGeom prst="rect">
            <a:avLst/>
          </a:prstGeom>
          <a:noFill/>
          <a:ln w="9525">
            <a:noFill/>
            <a:miter lim="800000"/>
            <a:headEnd/>
            <a:tailEnd/>
          </a:ln>
          <a:effectLst/>
        </p:spPr>
        <p:txBody>
          <a:bodyPr wrap="none" anchor="ctr"/>
          <a:lstStyle/>
          <a:p>
            <a:pPr>
              <a:defRPr/>
            </a:pPr>
            <a:r>
              <a:rPr lang="en-US" sz="1000" smtClean="0">
                <a:solidFill>
                  <a:srgbClr val="003366"/>
                </a:solidFill>
              </a:rPr>
              <a:t>50466 Windows® Azure™ Solutions with Microsoft® Visual Studio® 2010</a:t>
            </a:r>
            <a:endParaRPr lang="en-US" sz="1000">
              <a:solidFill>
                <a:srgbClr val="003366"/>
              </a:solidFill>
            </a:endParaRPr>
          </a:p>
        </p:txBody>
      </p:sp>
      <p:sp>
        <p:nvSpPr>
          <p:cNvPr id="28696" name="TextBox 1058"/>
          <p:cNvSpPr txBox="1">
            <a:spLocks noChangeArrowheads="1"/>
          </p:cNvSpPr>
          <p:nvPr/>
        </p:nvSpPr>
        <p:spPr bwMode="auto">
          <a:xfrm>
            <a:off x="318059" y="6383337"/>
            <a:ext cx="8444941" cy="253916"/>
          </a:xfrm>
          <a:prstGeom prst="rect">
            <a:avLst/>
          </a:prstGeom>
          <a:noFill/>
          <a:ln w="9525">
            <a:noFill/>
            <a:miter lim="800000"/>
            <a:headEnd/>
            <a:tailEnd/>
          </a:ln>
        </p:spPr>
        <p:txBody>
          <a:bodyPr wrap="square">
            <a:spAutoFit/>
          </a:bodyPr>
          <a:lstStyle/>
          <a:p>
            <a:pPr algn="r" eaLnBrk="1" hangingPunct="1">
              <a:defRPr/>
            </a:pPr>
            <a:r>
              <a:rPr lang="en-US" sz="1050" dirty="0" smtClean="0">
                <a:latin typeface="Futura Hv BT" pitchFamily="34" charset="0"/>
              </a:rPr>
              <a:t>Slide </a:t>
            </a:r>
            <a:fld id="{77D2CF32-4139-4B06-90E8-7ACC97C343B3}" type="slidenum">
              <a:rPr lang="en-US" sz="1050">
                <a:latin typeface="Futura Hv BT" pitchFamily="34" charset="0"/>
              </a:rPr>
              <a:pPr algn="r" eaLnBrk="1" hangingPunct="1">
                <a:defRPr/>
              </a:pPr>
              <a:t>‹#›</a:t>
            </a:fld>
            <a:endParaRPr lang="en-US" sz="1050" dirty="0">
              <a:latin typeface="Futura Hv BT" pitchFamily="34" charset="0"/>
            </a:endParaRPr>
          </a:p>
        </p:txBody>
      </p:sp>
      <p:pic>
        <p:nvPicPr>
          <p:cNvPr id="7" name="Picture 12" descr="http://www.aiesec.org/australia/images/Partnerlogo/microsoft.jp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676400" y="6403636"/>
            <a:ext cx="936625" cy="22576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609600" y="6400800"/>
            <a:ext cx="1093569" cy="246221"/>
          </a:xfrm>
          <a:prstGeom prst="rect">
            <a:avLst/>
          </a:prstGeom>
          <a:noFill/>
        </p:spPr>
        <p:txBody>
          <a:bodyPr wrap="none" rtlCol="0">
            <a:spAutoFit/>
          </a:bodyPr>
          <a:lstStyle/>
          <a:p>
            <a:r>
              <a:rPr lang="en-US" sz="1000" dirty="0" smtClean="0">
                <a:solidFill>
                  <a:srgbClr val="B0B4BD"/>
                </a:solidFill>
                <a:latin typeface="Futura Hv BT" pitchFamily="34" charset="0"/>
              </a:rPr>
              <a:t>© 2010 - 2011</a:t>
            </a:r>
            <a:endParaRPr lang="en-US" sz="10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iming>
    <p:tnLst>
      <p:par>
        <p:cTn id="1" dur="indefinite" restart="never" nodeType="tmRoot"/>
      </p:par>
    </p:tnLst>
  </p:timing>
  <p:txStyles>
    <p:titleStyle>
      <a:lvl1pPr algn="l" rtl="0" eaLnBrk="1" fontAlgn="base" hangingPunct="1">
        <a:spcBef>
          <a:spcPct val="0"/>
        </a:spcBef>
        <a:spcAft>
          <a:spcPct val="0"/>
        </a:spcAft>
        <a:defRPr sz="2800">
          <a:solidFill>
            <a:srgbClr val="003F87"/>
          </a:solidFill>
          <a:latin typeface="+mj-lt"/>
          <a:ea typeface="+mj-ea"/>
          <a:cs typeface="+mj-cs"/>
        </a:defRPr>
      </a:lvl1pPr>
      <a:lvl2pPr algn="l" rtl="0" eaLnBrk="1" fontAlgn="base" hangingPunct="1">
        <a:spcBef>
          <a:spcPct val="0"/>
        </a:spcBef>
        <a:spcAft>
          <a:spcPct val="0"/>
        </a:spcAft>
        <a:defRPr sz="2800">
          <a:solidFill>
            <a:srgbClr val="003F87"/>
          </a:solidFill>
          <a:latin typeface="FuturaEFOP-Bold" pitchFamily="50" charset="0"/>
        </a:defRPr>
      </a:lvl2pPr>
      <a:lvl3pPr algn="l" rtl="0" eaLnBrk="1" fontAlgn="base" hangingPunct="1">
        <a:spcBef>
          <a:spcPct val="0"/>
        </a:spcBef>
        <a:spcAft>
          <a:spcPct val="0"/>
        </a:spcAft>
        <a:defRPr sz="2800">
          <a:solidFill>
            <a:srgbClr val="003F87"/>
          </a:solidFill>
          <a:latin typeface="FuturaEFOP-Bold" pitchFamily="50" charset="0"/>
        </a:defRPr>
      </a:lvl3pPr>
      <a:lvl4pPr algn="l" rtl="0" eaLnBrk="1" fontAlgn="base" hangingPunct="1">
        <a:spcBef>
          <a:spcPct val="0"/>
        </a:spcBef>
        <a:spcAft>
          <a:spcPct val="0"/>
        </a:spcAft>
        <a:defRPr sz="2800">
          <a:solidFill>
            <a:srgbClr val="003F87"/>
          </a:solidFill>
          <a:latin typeface="FuturaEFOP-Bold" pitchFamily="50" charset="0"/>
        </a:defRPr>
      </a:lvl4pPr>
      <a:lvl5pPr algn="l" rtl="0" eaLnBrk="1" fontAlgn="base" hangingPunct="1">
        <a:spcBef>
          <a:spcPct val="0"/>
        </a:spcBef>
        <a:spcAft>
          <a:spcPct val="0"/>
        </a:spcAft>
        <a:defRPr sz="2800">
          <a:solidFill>
            <a:srgbClr val="003F87"/>
          </a:solidFill>
          <a:latin typeface="FuturaEFOP-Bold" pitchFamily="50" charset="0"/>
        </a:defRPr>
      </a:lvl5pPr>
      <a:lvl6pPr marL="457200" algn="l" rtl="0" eaLnBrk="1" fontAlgn="base" hangingPunct="1">
        <a:spcBef>
          <a:spcPct val="0"/>
        </a:spcBef>
        <a:spcAft>
          <a:spcPct val="0"/>
        </a:spcAft>
        <a:defRPr sz="3200">
          <a:solidFill>
            <a:srgbClr val="003F87"/>
          </a:solidFill>
          <a:latin typeface="FuturaEFOP-Bold" pitchFamily="50" charset="0"/>
        </a:defRPr>
      </a:lvl6pPr>
      <a:lvl7pPr marL="914400" algn="l" rtl="0" eaLnBrk="1" fontAlgn="base" hangingPunct="1">
        <a:spcBef>
          <a:spcPct val="0"/>
        </a:spcBef>
        <a:spcAft>
          <a:spcPct val="0"/>
        </a:spcAft>
        <a:defRPr sz="3200">
          <a:solidFill>
            <a:srgbClr val="003F87"/>
          </a:solidFill>
          <a:latin typeface="FuturaEFOP-Bold" pitchFamily="50" charset="0"/>
        </a:defRPr>
      </a:lvl7pPr>
      <a:lvl8pPr marL="1371600" algn="l" rtl="0" eaLnBrk="1" fontAlgn="base" hangingPunct="1">
        <a:spcBef>
          <a:spcPct val="0"/>
        </a:spcBef>
        <a:spcAft>
          <a:spcPct val="0"/>
        </a:spcAft>
        <a:defRPr sz="3200">
          <a:solidFill>
            <a:srgbClr val="003F87"/>
          </a:solidFill>
          <a:latin typeface="FuturaEFOP-Bold" pitchFamily="50" charset="0"/>
        </a:defRPr>
      </a:lvl8pPr>
      <a:lvl9pPr marL="1828800" algn="l" rtl="0" eaLnBrk="1" fontAlgn="base" hangingPunct="1">
        <a:spcBef>
          <a:spcPct val="0"/>
        </a:spcBef>
        <a:spcAft>
          <a:spcPct val="0"/>
        </a:spcAft>
        <a:defRPr sz="3200">
          <a:solidFill>
            <a:srgbClr val="003F87"/>
          </a:solidFill>
          <a:latin typeface="FuturaEFOP-Bold" pitchFamily="50" charset="0"/>
        </a:defRPr>
      </a:lvl9pPr>
    </p:titleStyle>
    <p:bodyStyle>
      <a:lvl1pPr marL="342900" indent="-342900" algn="l" rtl="0" eaLnBrk="1" fontAlgn="base" hangingPunct="1">
        <a:spcBef>
          <a:spcPct val="20000"/>
        </a:spcBef>
        <a:spcAft>
          <a:spcPct val="0"/>
        </a:spcAft>
        <a:buFont typeface="Arial" charset="0"/>
        <a:buChar char="•"/>
        <a:defRPr sz="2000">
          <a:solidFill>
            <a:srgbClr val="003F87"/>
          </a:solidFill>
          <a:latin typeface="Futura Hv BT" pitchFamily="34" charset="0"/>
          <a:ea typeface="+mn-ea"/>
          <a:cs typeface="+mn-cs"/>
        </a:defRPr>
      </a:lvl1pPr>
      <a:lvl2pPr marL="742950" indent="-285750" algn="l" rtl="0" eaLnBrk="1" fontAlgn="base" hangingPunct="1">
        <a:spcBef>
          <a:spcPct val="20000"/>
        </a:spcBef>
        <a:spcAft>
          <a:spcPct val="0"/>
        </a:spcAft>
        <a:buFont typeface="Arial" charset="0"/>
        <a:buChar char="•"/>
        <a:defRPr sz="2000">
          <a:solidFill>
            <a:srgbClr val="333333"/>
          </a:solidFill>
          <a:latin typeface="Futura Md BT" pitchFamily="34" charset="0"/>
        </a:defRPr>
      </a:lvl2pPr>
      <a:lvl3pPr marL="1143000" indent="-228600" algn="l" rtl="0" eaLnBrk="1" fontAlgn="base" hangingPunct="1">
        <a:spcBef>
          <a:spcPct val="20000"/>
        </a:spcBef>
        <a:spcAft>
          <a:spcPct val="0"/>
        </a:spcAft>
        <a:buFont typeface="Arial" charset="0"/>
        <a:buChar char="•"/>
        <a:defRPr>
          <a:solidFill>
            <a:schemeClr val="tx1"/>
          </a:solidFill>
          <a:latin typeface="Futura Md BT" pitchFamily="34" charset="0"/>
        </a:defRPr>
      </a:lvl3pPr>
      <a:lvl4pPr marL="1600200" indent="-228600" algn="l" rtl="0" eaLnBrk="1" fontAlgn="base" hangingPunct="1">
        <a:spcBef>
          <a:spcPct val="20000"/>
        </a:spcBef>
        <a:spcAft>
          <a:spcPct val="0"/>
        </a:spcAft>
        <a:buFont typeface="Arial" charset="0"/>
        <a:buChar char="•"/>
        <a:defRPr sz="1600">
          <a:solidFill>
            <a:schemeClr val="tx1"/>
          </a:solidFill>
          <a:latin typeface="Futura Md BT" pitchFamily="34" charset="0"/>
        </a:defRPr>
      </a:lvl4pPr>
      <a:lvl5pPr marL="20574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5pPr>
      <a:lvl6pPr marL="25146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6pPr>
      <a:lvl7pPr marL="29718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7pPr>
      <a:lvl8pPr marL="34290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8pPr>
      <a:lvl9pPr marL="38862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Introduction to Cloud Computing</a:t>
            </a:r>
            <a:endParaRPr lang="en-US"/>
          </a:p>
        </p:txBody>
      </p:sp>
      <p:sp>
        <p:nvSpPr>
          <p:cNvPr id="3" name="Subtitle 2"/>
          <p:cNvSpPr>
            <a:spLocks noGrp="1"/>
          </p:cNvSpPr>
          <p:nvPr>
            <p:ph type="subTitle" idx="1"/>
          </p:nvPr>
        </p:nvSpPr>
        <p:spPr/>
        <p:txBody>
          <a:bodyPr/>
          <a:lstStyle/>
          <a:p>
            <a:r>
              <a:rPr lang="en-US" smtClean="0"/>
              <a:t>50466 Windows® Azure™ Solutions with Microsoft® Visual Studio® 2010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Cloud Computing and why is it important?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r>
              <a:rPr lang="en-US" sz="1800" smtClean="0"/>
              <a:t>There are other reasons for exploring cloud computing.</a:t>
            </a:r>
          </a:p>
          <a:p>
            <a:endParaRPr lang="en-US"/>
          </a:p>
        </p:txBody>
      </p:sp>
      <p:pic>
        <p:nvPicPr>
          <p:cNvPr id="4" name="Picture 3" descr="image4.png"/>
          <p:cNvPicPr>
            <a:picLocks noChangeAspect="1"/>
          </p:cNvPicPr>
          <p:nvPr/>
        </p:nvPicPr>
        <p:blipFill>
          <a:blip r:embed="rId2"/>
          <a:stretch>
            <a:fillRect/>
          </a:stretch>
        </p:blipFill>
        <p:spPr>
          <a:xfrm>
            <a:off x="2312704" y="1714500"/>
            <a:ext cx="4620190" cy="27007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Cloud Computing and why is it important? Cont.</a:t>
            </a:r>
            <a:endParaRPr lang="en-US"/>
          </a:p>
        </p:txBody>
      </p:sp>
      <p:sp>
        <p:nvSpPr>
          <p:cNvPr id="3" name="Text Placeholder 2"/>
          <p:cNvSpPr>
            <a:spLocks noGrp="1"/>
          </p:cNvSpPr>
          <p:nvPr>
            <p:ph type="body" idx="1"/>
          </p:nvPr>
        </p:nvSpPr>
        <p:spPr/>
        <p:txBody>
          <a:bodyPr/>
          <a:lstStyle/>
          <a:p>
            <a:r>
              <a:rPr lang="en-US" sz="1800" smtClean="0"/>
              <a:t>In addition to purchase costs of hardware and software found in most data centers, there are costs associated with maintenance and upgrades.</a:t>
            </a:r>
          </a:p>
          <a:p>
            <a:pPr lvl="1"/>
            <a:r>
              <a:rPr lang="en-US" sz="1600" smtClean="0"/>
              <a:t>Upgrades, patches, and fixes in both hardware and software are additional hits to IT budgets.</a:t>
            </a:r>
          </a:p>
          <a:p>
            <a:pPr lvl="1"/>
            <a:r>
              <a:rPr lang="en-US" sz="1600" smtClean="0"/>
              <a:t>Hidden costs in the time it takes IT personnel to deal with maintenance issues and push out upgrades can be significant.</a:t>
            </a:r>
          </a:p>
          <a:p>
            <a:pPr lvl="1"/>
            <a:r>
              <a:rPr lang="en-US" sz="1600" smtClean="0"/>
              <a:t>Cloud computing helps to alleviate, if not eliminate, maintenance/upgrade costs.</a:t>
            </a:r>
          </a:p>
          <a:p>
            <a:pPr lvl="1"/>
            <a:r>
              <a:rPr lang="en-US" sz="1600" smtClean="0"/>
              <a:t>Cloud providers spread the maintenance costs across the many cloud platform users, building the costs into their utility fees.</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Cloud Computing and why is it important? Cont.</a:t>
            </a:r>
            <a:endParaRPr lang="en-US"/>
          </a:p>
        </p:txBody>
      </p:sp>
      <p:sp>
        <p:nvSpPr>
          <p:cNvPr id="3" name="Text Placeholder 2"/>
          <p:cNvSpPr>
            <a:spLocks noGrp="1"/>
          </p:cNvSpPr>
          <p:nvPr>
            <p:ph type="body" idx="1"/>
          </p:nvPr>
        </p:nvSpPr>
        <p:spPr/>
        <p:txBody>
          <a:bodyPr/>
          <a:lstStyle/>
          <a:p>
            <a:r>
              <a:rPr lang="en-US" sz="1800" smtClean="0"/>
              <a:t>System availability is always of concern of IT personnel.</a:t>
            </a:r>
          </a:p>
          <a:p>
            <a:pPr lvl="1"/>
            <a:r>
              <a:rPr lang="en-US" sz="1600" smtClean="0"/>
              <a:t>Subscribers to cloud computing resources often sign an agreement that includes a service level agreement that guarantees certain “up time” and reaction to outages.</a:t>
            </a:r>
          </a:p>
          <a:p>
            <a:pPr lvl="1"/>
            <a:r>
              <a:rPr lang="en-US" sz="1600" smtClean="0"/>
              <a:t>This agreement often encourages better reliability than found in most organizational data centers.</a:t>
            </a:r>
          </a:p>
          <a:p>
            <a:pPr lvl="1"/>
            <a:r>
              <a:rPr lang="en-US" sz="1600" smtClean="0"/>
              <a:t>This is especially the case when the cloud provider has the capability to bring up the applications/data in multiple cloud data centers quickly during an outage.</a:t>
            </a:r>
          </a:p>
          <a:p>
            <a:pPr lvl="1"/>
            <a:r>
              <a:rPr lang="en-US" sz="1600" smtClean="0"/>
              <a:t>In fact, most cloud providers offer data centers – cloud computing resource centers – in multiple geographical locations.</a:t>
            </a:r>
          </a:p>
          <a:p>
            <a:pPr lvl="1"/>
            <a:r>
              <a:rPr lang="en-US" sz="1600" smtClean="0"/>
              <a:t>This allows cloud users to geographically distributed apps and data that provide less network latency and help address geopolitical concerns and legal regulations.</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Cloud Computing and why is it important? Cont.</a:t>
            </a:r>
            <a:endParaRPr lang="en-US"/>
          </a:p>
        </p:txBody>
      </p:sp>
      <p:sp>
        <p:nvSpPr>
          <p:cNvPr id="3" name="Text Placeholder 2"/>
          <p:cNvSpPr>
            <a:spLocks noGrp="1"/>
          </p:cNvSpPr>
          <p:nvPr>
            <p:ph type="body" idx="1"/>
          </p:nvPr>
        </p:nvSpPr>
        <p:spPr/>
        <p:txBody>
          <a:bodyPr/>
          <a:lstStyle/>
          <a:p>
            <a:r>
              <a:rPr lang="en-US" sz="1800" smtClean="0"/>
              <a:t>Cloud computing offers more agility to IT organizations by providing application platforms and data storage at a minutes’ notice.</a:t>
            </a:r>
          </a:p>
          <a:p>
            <a:pPr lvl="1"/>
            <a:r>
              <a:rPr lang="en-US" sz="1600" smtClean="0"/>
              <a:t>This enables organizations to develop and prototype services that might otherwise take weeks or months just to provision the new environment.</a:t>
            </a:r>
          </a:p>
          <a:p>
            <a:pPr lvl="1"/>
            <a:r>
              <a:rPr lang="en-US" sz="1600" smtClean="0"/>
              <a:t>In general, this agility can and often does lead to faster time-to-market.</a:t>
            </a:r>
          </a:p>
          <a:p>
            <a:r>
              <a:rPr lang="en-US" sz="1800" smtClean="0"/>
              <a:t>Cloud providers meter the use of cloud assets so they can charge subscribers accordingly.</a:t>
            </a:r>
          </a:p>
          <a:p>
            <a:pPr lvl="1"/>
            <a:r>
              <a:rPr lang="en-US" sz="1600" smtClean="0"/>
              <a:t>Because the cloud computing providers must meter the use of applications/data to the users, you can in turn use that same metered data to charge your customers</a:t>
            </a:r>
          </a:p>
          <a:p>
            <a:pPr lvl="1"/>
            <a:r>
              <a:rPr lang="en-US" sz="1600" smtClean="0"/>
              <a:t>The pay-as-you-go model and metering associated with it lends itself well to all spectrum of computing service use.</a:t>
            </a: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Cloud Computing and why is it important? Cont.</a:t>
            </a:r>
            <a:endParaRPr lang="en-US"/>
          </a:p>
        </p:txBody>
      </p:sp>
      <p:sp>
        <p:nvSpPr>
          <p:cNvPr id="3" name="Text Placeholder 2"/>
          <p:cNvSpPr>
            <a:spLocks noGrp="1"/>
          </p:cNvSpPr>
          <p:nvPr>
            <p:ph type="body" idx="1"/>
          </p:nvPr>
        </p:nvSpPr>
        <p:spPr/>
        <p:txBody>
          <a:bodyPr/>
          <a:lstStyle/>
          <a:p>
            <a:r>
              <a:rPr lang="en-US" sz="1800" smtClean="0"/>
              <a:t>Cloud computing lends itself to device/platform independence.</a:t>
            </a:r>
          </a:p>
          <a:p>
            <a:pPr lvl="1"/>
            <a:r>
              <a:rPr lang="en-US" sz="1600" smtClean="0"/>
              <a:t>Users of the cloud often access applications and data via a browser.</a:t>
            </a:r>
          </a:p>
          <a:p>
            <a:pPr lvl="1"/>
            <a:r>
              <a:rPr lang="en-US" sz="1600" smtClean="0"/>
              <a:t>Since all it takes to access cloud applications and data is a browser, there is less concern over hardware, OS, and other platform questions on the part of users.</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Computing Services</a:t>
            </a:r>
            <a:endParaRPr lang="en-US"/>
          </a:p>
        </p:txBody>
      </p:sp>
      <p:sp>
        <p:nvSpPr>
          <p:cNvPr id="3" name="Text Placeholder 2"/>
          <p:cNvSpPr>
            <a:spLocks noGrp="1"/>
          </p:cNvSpPr>
          <p:nvPr>
            <p:ph type="body" idx="1"/>
          </p:nvPr>
        </p:nvSpPr>
        <p:spPr/>
        <p:txBody>
          <a:bodyPr/>
          <a:lstStyle/>
          <a:p>
            <a:r>
              <a:rPr lang="en-US" sz="1800" smtClean="0"/>
              <a:t>While the goal of cloud computing is to provide applications and/or data over the Internet, what do cloud providers do to give us cloud computing?</a:t>
            </a:r>
          </a:p>
          <a:p>
            <a:pPr lvl="1"/>
            <a:r>
              <a:rPr lang="en-US" sz="1600" smtClean="0"/>
              <a:t>The answer depends, and this creates a great deal of confusion about what cloud computing is (or is not).</a:t>
            </a:r>
          </a:p>
          <a:p>
            <a:pPr lvl="1"/>
            <a:r>
              <a:rPr lang="en-US" sz="1600" smtClean="0"/>
              <a:t>Organizations that support cloud computing may offer the actual applications and data you use as a consumer of cloud services.</a:t>
            </a:r>
          </a:p>
          <a:p>
            <a:pPr lvl="1"/>
            <a:r>
              <a:rPr lang="en-US" sz="1600" smtClean="0"/>
              <a:t>Some cloud providers provide the tools and environment for building and hosting applications or data without actually providing the applications or data.</a:t>
            </a:r>
          </a:p>
          <a:p>
            <a:pPr lvl="1"/>
            <a:r>
              <a:rPr lang="en-US" sz="1600" smtClean="0"/>
              <a:t>Still others just provide a host environment. </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Computing Services Cont.</a:t>
            </a:r>
            <a:endParaRPr lang="en-US"/>
          </a:p>
        </p:txBody>
      </p:sp>
      <p:sp>
        <p:nvSpPr>
          <p:cNvPr id="3" name="Text Placeholder 2"/>
          <p:cNvSpPr>
            <a:spLocks noGrp="1"/>
          </p:cNvSpPr>
          <p:nvPr>
            <p:ph type="body" idx="1"/>
          </p:nvPr>
        </p:nvSpPr>
        <p:spPr/>
        <p:txBody>
          <a:bodyPr/>
          <a:lstStyle/>
          <a:p>
            <a:r>
              <a:rPr lang="en-US" sz="1800" smtClean="0"/>
              <a:t>To help qualify and quantify provider participation in cloud computing, the industry has devised several categories of cloud computing services.</a:t>
            </a:r>
          </a:p>
          <a:p>
            <a:pPr lvl="1"/>
            <a:r>
              <a:rPr lang="en-US" sz="1600" smtClean="0"/>
              <a:t>These categories help describe the capabilities and services offered by cloud computing organizations.</a:t>
            </a:r>
          </a:p>
          <a:p>
            <a:pPr lvl="1"/>
            <a:r>
              <a:rPr lang="en-US" sz="1600" smtClean="0"/>
              <a:t>This classification is often referred to as a </a:t>
            </a:r>
            <a:r>
              <a:rPr lang="en-US" sz="1600" b="1" i="1" smtClean="0"/>
              <a:t>cloud computing ontology</a:t>
            </a:r>
            <a:r>
              <a:rPr lang="en-US" sz="1600" smtClean="0"/>
              <a:t>.</a:t>
            </a:r>
          </a:p>
          <a:p>
            <a:pPr lvl="1"/>
            <a:r>
              <a:rPr lang="en-US" sz="1600" smtClean="0"/>
              <a:t>While you can find a more fine-grained ontology, generally speaking the three categories of cloud computing services offered today are </a:t>
            </a:r>
            <a:r>
              <a:rPr lang="en-US" sz="1600" b="1" i="1" smtClean="0"/>
              <a:t>IaaS</a:t>
            </a:r>
            <a:r>
              <a:rPr lang="en-US" sz="1600" smtClean="0"/>
              <a:t>, </a:t>
            </a:r>
            <a:r>
              <a:rPr lang="en-US" sz="1600" b="1" i="1" smtClean="0"/>
              <a:t>PaaS</a:t>
            </a:r>
            <a:r>
              <a:rPr lang="en-US" sz="1600" smtClean="0"/>
              <a:t>, and </a:t>
            </a:r>
            <a:r>
              <a:rPr lang="en-US" sz="1600" b="1" i="1" smtClean="0"/>
              <a:t>SaaS</a:t>
            </a:r>
            <a:r>
              <a:rPr lang="en-US" sz="1600" smtClean="0"/>
              <a:t>.</a:t>
            </a:r>
          </a:p>
          <a:p>
            <a:endParaRPr lang="en-US"/>
          </a:p>
        </p:txBody>
      </p:sp>
      <p:pic>
        <p:nvPicPr>
          <p:cNvPr id="4" name="Picture 3" descr="image5.png"/>
          <p:cNvPicPr>
            <a:picLocks noChangeAspect="1"/>
          </p:cNvPicPr>
          <p:nvPr/>
        </p:nvPicPr>
        <p:blipFill>
          <a:blip r:embed="rId2"/>
          <a:stretch>
            <a:fillRect/>
          </a:stretch>
        </p:blipFill>
        <p:spPr>
          <a:xfrm>
            <a:off x="2895600" y="4191000"/>
            <a:ext cx="4811268" cy="22509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Computing Services Cont.</a:t>
            </a:r>
            <a:endParaRPr lang="en-US"/>
          </a:p>
        </p:txBody>
      </p:sp>
      <p:sp>
        <p:nvSpPr>
          <p:cNvPr id="3" name="Text Placeholder 2"/>
          <p:cNvSpPr>
            <a:spLocks noGrp="1"/>
          </p:cNvSpPr>
          <p:nvPr>
            <p:ph type="body" idx="1"/>
          </p:nvPr>
        </p:nvSpPr>
        <p:spPr/>
        <p:txBody>
          <a:bodyPr/>
          <a:lstStyle/>
          <a:p>
            <a:r>
              <a:rPr lang="en-US" sz="1800" smtClean="0"/>
              <a:t>Infrastructure as a Service (IaaS) can be thought of as a traditional "data center" service.</a:t>
            </a:r>
          </a:p>
          <a:p>
            <a:pPr lvl="1"/>
            <a:r>
              <a:rPr lang="en-US" sz="1600" smtClean="0"/>
              <a:t>IaaS providers are about “renting” (in a pay-for-capacity style) computing time and space on raw hardware.  </a:t>
            </a:r>
          </a:p>
          <a:p>
            <a:pPr lvl="1"/>
            <a:r>
              <a:rPr lang="en-US" sz="1600" smtClean="0"/>
              <a:t>In other words, as a customer of IaaS, you are effectively using a part of someone else’s data center.</a:t>
            </a:r>
          </a:p>
          <a:p>
            <a:pPr lvl="1"/>
            <a:r>
              <a:rPr lang="en-US" sz="1600" smtClean="0"/>
              <a:t>IaaS offers servers, load balancers, basic software, data storage, network equipment as virtualized computing power to host your applications and data.</a:t>
            </a:r>
          </a:p>
          <a:p>
            <a:pPr lvl="1"/>
            <a:r>
              <a:rPr lang="en-US" sz="1600" smtClean="0"/>
              <a:t>The “virtualized computing power” allows raw hardware to be more easily shared.</a:t>
            </a:r>
          </a:p>
          <a:p>
            <a:pPr lvl="1"/>
            <a:r>
              <a:rPr lang="en-US" sz="1600" smtClean="0"/>
              <a:t>Each server is typically divided into multiple virtual servers each with their own operating system.</a:t>
            </a:r>
          </a:p>
          <a:p>
            <a:pPr lvl="1"/>
            <a:r>
              <a:rPr lang="en-US" sz="1600" smtClean="0"/>
              <a:t>You provide the software/data and the IaaS provider gives you the environment to run it on so that you never touch hardware.  </a:t>
            </a: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Computing Services Cont.</a:t>
            </a:r>
            <a:endParaRPr lang="en-US"/>
          </a:p>
        </p:txBody>
      </p:sp>
      <p:sp>
        <p:nvSpPr>
          <p:cNvPr id="3" name="Text Placeholder 2"/>
          <p:cNvSpPr>
            <a:spLocks noGrp="1"/>
          </p:cNvSpPr>
          <p:nvPr>
            <p:ph type="body" idx="1"/>
          </p:nvPr>
        </p:nvSpPr>
        <p:spPr/>
        <p:txBody>
          <a:bodyPr/>
          <a:lstStyle/>
          <a:p>
            <a:pPr lvl="1"/>
            <a:r>
              <a:rPr lang="en-US" sz="1600" smtClean="0"/>
              <a:t>Amazon Web Services, Flexiscale, and GoGrid are often-referenced IaaS providers.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6.png"/>
          <p:cNvPicPr>
            <a:picLocks noChangeAspect="1"/>
          </p:cNvPicPr>
          <p:nvPr/>
        </p:nvPicPr>
        <p:blipFill>
          <a:blip r:embed="rId2"/>
          <a:stretch>
            <a:fillRect/>
          </a:stretch>
        </p:blipFill>
        <p:spPr>
          <a:xfrm>
            <a:off x="2227072" y="2459736"/>
            <a:ext cx="4791456" cy="29504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Computing Services Cont.</a:t>
            </a:r>
            <a:endParaRPr lang="en-US"/>
          </a:p>
        </p:txBody>
      </p:sp>
      <p:sp>
        <p:nvSpPr>
          <p:cNvPr id="3" name="Text Placeholder 2"/>
          <p:cNvSpPr>
            <a:spLocks noGrp="1"/>
          </p:cNvSpPr>
          <p:nvPr>
            <p:ph type="body" idx="1"/>
          </p:nvPr>
        </p:nvSpPr>
        <p:spPr/>
        <p:txBody>
          <a:bodyPr/>
          <a:lstStyle/>
          <a:p>
            <a:r>
              <a:rPr lang="en-US" sz="1800" smtClean="0"/>
              <a:t>Platform as a Service (PaaS) is a step up from IaaS.  In fact, you can think of PaaS as IaaS-plus.</a:t>
            </a:r>
          </a:p>
          <a:p>
            <a:pPr lvl="1"/>
            <a:r>
              <a:rPr lang="en-US" sz="1600" smtClean="0"/>
              <a:t>PaaS offers the hardware and virtualized computing like IaaS.</a:t>
            </a:r>
          </a:p>
          <a:p>
            <a:pPr lvl="1"/>
            <a:r>
              <a:rPr lang="en-US" sz="1600" smtClean="0"/>
              <a:t>However, PaaS provides more.  PaaS provides a “platform” on which to write applications/data.</a:t>
            </a:r>
          </a:p>
          <a:p>
            <a:pPr lvl="1"/>
            <a:r>
              <a:rPr lang="en-US" sz="1600" smtClean="0"/>
              <a:t>The platform is a set of tools and API in support of cloud application development.</a:t>
            </a:r>
          </a:p>
          <a:p>
            <a:pPr lvl="1"/>
            <a:r>
              <a:rPr lang="en-US" sz="1600" smtClean="0"/>
              <a:t>The platform often comes with email, cache, security, monitoring, and other services that the applications can utilize.</a:t>
            </a:r>
          </a:p>
          <a:p>
            <a:pPr lvl="1"/>
            <a:r>
              <a:rPr lang="en-US" sz="1600" smtClean="0"/>
              <a:t>The platform helps developers address issues of enterprise functionality and scale with minimal work.</a:t>
            </a:r>
          </a:p>
          <a:p>
            <a:pPr lvl="1"/>
            <a:r>
              <a:rPr lang="en-US" sz="1600" smtClean="0"/>
              <a:t>PaaS is often described as "cloudware" or an operating system for cloud computing.</a:t>
            </a:r>
          </a:p>
          <a:p>
            <a:pPr lvl="1"/>
            <a:r>
              <a:rPr lang="en-US" sz="1600" smtClean="0"/>
              <a:t>As an OS does, the PaaS environment abstracts away any hardware and manages all the details of the application beyond the actual business code.</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Cloud Computing and why is it important?</a:t>
            </a:r>
            <a:endParaRPr lang="en-US"/>
          </a:p>
        </p:txBody>
      </p:sp>
      <p:sp>
        <p:nvSpPr>
          <p:cNvPr id="3" name="Text Placeholder 2"/>
          <p:cNvSpPr>
            <a:spLocks noGrp="1"/>
          </p:cNvSpPr>
          <p:nvPr>
            <p:ph type="body" idx="1"/>
          </p:nvPr>
        </p:nvSpPr>
        <p:spPr/>
        <p:txBody>
          <a:bodyPr/>
          <a:lstStyle/>
          <a:p>
            <a:r>
              <a:rPr lang="en-US" sz="1800" smtClean="0"/>
              <a:t>Wikipedia defines cloud computing as:  </a:t>
            </a:r>
          </a:p>
          <a:p>
            <a:pPr lvl="1"/>
            <a:r>
              <a:rPr lang="en-US" sz="1600" smtClean="0"/>
              <a:t>“Internet-based computing, whereby shared resources, software and information are provided to computers and other devices on-demand, like the electricity grid.”</a:t>
            </a:r>
          </a:p>
          <a:p>
            <a:pPr lvl="1"/>
            <a:r>
              <a:rPr lang="en-US" sz="1600" smtClean="0"/>
              <a:t>The idea behind cloud computing is to access software applications and/or data from resources available through the Internet with a simple browser.</a:t>
            </a:r>
          </a:p>
          <a:p>
            <a:pPr lvl="1"/>
            <a:r>
              <a:rPr lang="en-US" sz="1600" smtClean="0"/>
              <a:t>In cloud computing, you pay for the resources (applications and data) you use, as you go.</a:t>
            </a:r>
          </a:p>
          <a:p>
            <a:r>
              <a:rPr lang="en-US" sz="1800" smtClean="0"/>
              <a:t>Key reasons for shifting to cloud computing include cost savings, improved scalability and reliability, and availability of applications/data anywhere.</a:t>
            </a:r>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Computing Services Cont.</a:t>
            </a:r>
            <a:endParaRPr lang="en-US"/>
          </a:p>
        </p:txBody>
      </p:sp>
      <p:sp>
        <p:nvSpPr>
          <p:cNvPr id="3" name="Text Placeholder 2"/>
          <p:cNvSpPr>
            <a:spLocks noGrp="1"/>
          </p:cNvSpPr>
          <p:nvPr>
            <p:ph type="body" idx="1"/>
          </p:nvPr>
        </p:nvSpPr>
        <p:spPr/>
        <p:txBody>
          <a:bodyPr/>
          <a:lstStyle/>
          <a:p>
            <a:pPr lvl="1"/>
            <a:r>
              <a:rPr lang="en-US" sz="1600" smtClean="0"/>
              <a:t>Microsoft Windows Azure, Amazon EC2, Google’s App Engine, and Force.com are often cited examples of PaaS.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7.png"/>
          <p:cNvPicPr>
            <a:picLocks noChangeAspect="1"/>
          </p:cNvPicPr>
          <p:nvPr/>
        </p:nvPicPr>
        <p:blipFill>
          <a:blip r:embed="rId2"/>
          <a:stretch>
            <a:fillRect/>
          </a:stretch>
        </p:blipFill>
        <p:spPr>
          <a:xfrm>
            <a:off x="1327911" y="2463800"/>
            <a:ext cx="6589776" cy="26090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Computing Services Cont.</a:t>
            </a:r>
            <a:endParaRPr lang="en-US"/>
          </a:p>
        </p:txBody>
      </p:sp>
      <p:sp>
        <p:nvSpPr>
          <p:cNvPr id="3" name="Text Placeholder 2"/>
          <p:cNvSpPr>
            <a:spLocks noGrp="1"/>
          </p:cNvSpPr>
          <p:nvPr>
            <p:ph type="body" idx="1"/>
          </p:nvPr>
        </p:nvSpPr>
        <p:spPr/>
        <p:txBody>
          <a:bodyPr/>
          <a:lstStyle/>
          <a:p>
            <a:r>
              <a:rPr lang="en-US" sz="1800" smtClean="0"/>
              <a:t>Software as a Service (SaaS) is about making packaged commercial software available over the Internet under a subscription or pay-for-usage service.</a:t>
            </a:r>
          </a:p>
          <a:p>
            <a:pPr lvl="1"/>
            <a:r>
              <a:rPr lang="en-US" sz="1600" smtClean="0"/>
              <a:t>This is cloud computing in its ultimate form.</a:t>
            </a:r>
          </a:p>
          <a:p>
            <a:pPr lvl="1"/>
            <a:r>
              <a:rPr lang="en-US" sz="1600" smtClean="0"/>
              <a:t>Consumers of this service just use already created applications (and possibly data) over the Internet.</a:t>
            </a:r>
          </a:p>
          <a:p>
            <a:pPr lvl="1"/>
            <a:r>
              <a:rPr lang="en-US" sz="1600" smtClean="0"/>
              <a:t>SaaS users are not writing any applications and are not looking for an environment to host applications.</a:t>
            </a:r>
          </a:p>
          <a:p>
            <a:pPr lvl="1"/>
            <a:r>
              <a:rPr lang="en-US" sz="1600" smtClean="0"/>
              <a:t>SaaS users have a business to run and have essentially outsourced all their computing needs for a particular application to cloud provider.</a:t>
            </a:r>
          </a:p>
          <a:p>
            <a:pPr lvl="1"/>
            <a:r>
              <a:rPr lang="en-US" sz="1600" smtClean="0"/>
              <a:t>SaaS users have decided to rely on the cloud provider to give them everything – from the hardware all the way up to the applications they use.</a:t>
            </a:r>
          </a:p>
          <a:p>
            <a:pPr lvl="1"/>
            <a:r>
              <a:rPr lang="en-US" sz="1600" smtClean="0"/>
              <a:t>Microsoft’s Online Service, Salesforce.com, and LotusLive, and are often identified as SaaS solutions.</a:t>
            </a:r>
          </a:p>
          <a:p>
            <a:pPr lvl="1"/>
            <a:r>
              <a:rPr lang="en-US" sz="1600" smtClean="0"/>
              <a:t>See www.saas-showplace.com for more examples.</a:t>
            </a: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Computing Services Cont.</a:t>
            </a:r>
            <a:endParaRPr lang="en-US"/>
          </a:p>
        </p:txBody>
      </p:sp>
      <p:sp>
        <p:nvSpPr>
          <p:cNvPr id="3" name="Text Placeholder 2"/>
          <p:cNvSpPr>
            <a:spLocks noGrp="1"/>
          </p:cNvSpPr>
          <p:nvPr>
            <p:ph type="body" idx="1"/>
          </p:nvPr>
        </p:nvSpPr>
        <p:spPr/>
        <p:txBody>
          <a:bodyPr/>
          <a:lstStyle/>
          <a:p>
            <a:r>
              <a:rPr lang="en-US" sz="1800" smtClean="0"/>
              <a:t>A house analogy can help clarify the differences between IaaS, PaaS, and SaaS.</a:t>
            </a:r>
          </a:p>
          <a:p>
            <a:pPr lvl="1"/>
            <a:r>
              <a:rPr lang="en-US" sz="1600" smtClean="0"/>
              <a:t>Assume you and your significant-other need a place to live.</a:t>
            </a:r>
          </a:p>
          <a:p>
            <a:pPr lvl="1"/>
            <a:r>
              <a:rPr lang="en-US" sz="1600" smtClean="0"/>
              <a:t>Under the IaaS model, you would rent the property from some owner.</a:t>
            </a:r>
          </a:p>
          <a:p>
            <a:pPr lvl="1"/>
            <a:r>
              <a:rPr lang="en-US" sz="1600" smtClean="0"/>
              <a:t>However, you must still build the house and make sure all your service needs are taken care of (electric, water, cable, etc. hook ups).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8.jpeg"/>
          <p:cNvPicPr>
            <a:picLocks noChangeAspect="1"/>
          </p:cNvPicPr>
          <p:nvPr/>
        </p:nvPicPr>
        <p:blipFill>
          <a:blip r:embed="rId2"/>
          <a:stretch>
            <a:fillRect/>
          </a:stretch>
        </p:blipFill>
        <p:spPr>
          <a:xfrm>
            <a:off x="3098800" y="3535680"/>
            <a:ext cx="3048000" cy="20269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Computing Services Cont.</a:t>
            </a:r>
            <a:endParaRPr lang="en-US"/>
          </a:p>
        </p:txBody>
      </p:sp>
      <p:sp>
        <p:nvSpPr>
          <p:cNvPr id="3" name="Text Placeholder 2"/>
          <p:cNvSpPr>
            <a:spLocks noGrp="1"/>
          </p:cNvSpPr>
          <p:nvPr>
            <p:ph type="body" idx="1"/>
          </p:nvPr>
        </p:nvSpPr>
        <p:spPr/>
        <p:txBody>
          <a:bodyPr/>
          <a:lstStyle/>
          <a:p>
            <a:r>
              <a:rPr lang="en-US" sz="1800" smtClean="0"/>
              <a:t>Under the PaaS model, you rent a lot that already has a foundation on it and it likely already has the electric, water, cable, etc. hook ups installed.</a:t>
            </a:r>
          </a:p>
          <a:p>
            <a:pPr lvl="1"/>
            <a:r>
              <a:rPr lang="en-US" sz="1600" smtClean="0"/>
              <a:t>In fact, the owner even left a shed full of tools on the property to assist you in building your house on the foundation.</a:t>
            </a:r>
          </a:p>
          <a:p>
            <a:pPr lvl="1"/>
            <a:r>
              <a:rPr lang="en-US" sz="1600" smtClean="0"/>
              <a:t>You still need to build the house on the foundation, but a lot of hard work has already been done and there are tools to get you the rest of the way.</a:t>
            </a:r>
          </a:p>
          <a:p>
            <a:endParaRPr lang="en-US" sz="1800" smtClean="0"/>
          </a:p>
          <a:p>
            <a:endParaRPr lang="en-US" sz="1800" smtClean="0"/>
          </a:p>
          <a:p>
            <a:endParaRPr lang="en-US" sz="1800" smtClean="0"/>
          </a:p>
          <a:p>
            <a:endParaRPr lang="en-US"/>
          </a:p>
        </p:txBody>
      </p:sp>
      <p:pic>
        <p:nvPicPr>
          <p:cNvPr id="4" name="Picture 3" descr="image9.jpeg"/>
          <p:cNvPicPr>
            <a:picLocks noChangeAspect="1"/>
          </p:cNvPicPr>
          <p:nvPr/>
        </p:nvPicPr>
        <p:blipFill>
          <a:blip r:embed="rId2" cstate="print"/>
          <a:stretch>
            <a:fillRect/>
          </a:stretch>
        </p:blipFill>
        <p:spPr>
          <a:xfrm>
            <a:off x="2895600" y="3886200"/>
            <a:ext cx="2537780" cy="1905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Computing Services Cont.</a:t>
            </a:r>
            <a:endParaRPr lang="en-US"/>
          </a:p>
        </p:txBody>
      </p:sp>
      <p:sp>
        <p:nvSpPr>
          <p:cNvPr id="3" name="Text Placeholder 2"/>
          <p:cNvSpPr>
            <a:spLocks noGrp="1"/>
          </p:cNvSpPr>
          <p:nvPr>
            <p:ph type="body" idx="1"/>
          </p:nvPr>
        </p:nvSpPr>
        <p:spPr/>
        <p:txBody>
          <a:bodyPr/>
          <a:lstStyle/>
          <a:p>
            <a:r>
              <a:rPr lang="en-US" sz="1800" smtClean="0"/>
              <a:t>To complete the analogy, if you were an SaaS-styled home purchaser, you would only be looking at properties where the home is already built.</a:t>
            </a:r>
          </a:p>
          <a:p>
            <a:pPr lvl="1"/>
            <a:r>
              <a:rPr lang="en-US" sz="1600" smtClean="0"/>
              <a:t>In fact, you probably want all the service hook ups already on and the home complete furnished.</a:t>
            </a:r>
          </a:p>
          <a:p>
            <a:pPr lvl="1"/>
            <a:r>
              <a:rPr lang="en-US" sz="1600" smtClean="0"/>
              <a:t>As a SaaS-buyer, you have a life to live and you don’t have time or the energy to do any of this yourself.  You just want to move in and start living.</a:t>
            </a:r>
          </a:p>
          <a:p>
            <a:endParaRPr lang="en-US" sz="1800" smtClean="0"/>
          </a:p>
          <a:p>
            <a:endParaRPr lang="en-US" sz="1800" smtClean="0"/>
          </a:p>
          <a:p>
            <a:endParaRPr lang="en-US" sz="1800" smtClean="0"/>
          </a:p>
          <a:p>
            <a:endParaRPr lang="en-US"/>
          </a:p>
        </p:txBody>
      </p:sp>
      <p:pic>
        <p:nvPicPr>
          <p:cNvPr id="4" name="Picture 3" descr="image10.png"/>
          <p:cNvPicPr>
            <a:picLocks noChangeAspect="1"/>
          </p:cNvPicPr>
          <p:nvPr/>
        </p:nvPicPr>
        <p:blipFill>
          <a:blip r:embed="rId2" cstate="print"/>
          <a:stretch>
            <a:fillRect/>
          </a:stretch>
        </p:blipFill>
        <p:spPr>
          <a:xfrm>
            <a:off x="3048000" y="3886200"/>
            <a:ext cx="2395685" cy="1676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Computing Services Cont.</a:t>
            </a:r>
            <a:endParaRPr lang="en-US"/>
          </a:p>
        </p:txBody>
      </p:sp>
      <p:sp>
        <p:nvSpPr>
          <p:cNvPr id="3" name="Text Placeholder 2"/>
          <p:cNvSpPr>
            <a:spLocks noGrp="1"/>
          </p:cNvSpPr>
          <p:nvPr>
            <p:ph type="body" idx="1"/>
          </p:nvPr>
        </p:nvSpPr>
        <p:spPr/>
        <p:txBody>
          <a:bodyPr/>
          <a:lstStyle/>
          <a:p>
            <a:r>
              <a:rPr lang="en-US" sz="1800" smtClean="0"/>
              <a:t>It should be mentioned that IaaS, PaaS, and SaaS classification are not official.</a:t>
            </a:r>
          </a:p>
          <a:p>
            <a:pPr lvl="1"/>
            <a:r>
              <a:rPr lang="en-US" sz="1600" smtClean="0"/>
              <a:t>In fact, there are several organizations vying for the “standard” cloud computing service ontology or taxonomy.</a:t>
            </a:r>
          </a:p>
          <a:p>
            <a:pPr lvl="1"/>
            <a:r>
              <a:rPr lang="en-US" sz="1600" smtClean="0"/>
              <a:t>Many of the proposed ontology share the same classifications.  Again, most also go much farther to provide classifications that are more detailed.</a:t>
            </a:r>
          </a:p>
          <a:p>
            <a:pPr lvl="1"/>
            <a:r>
              <a:rPr lang="en-US" sz="1600" smtClean="0"/>
              <a:t>For example, some ontology define File storage as a service (FaaS), Monitoring as a Service (MaaS), and many other “as-a-service” categories.</a:t>
            </a:r>
          </a:p>
          <a:p>
            <a:pPr lvl="1"/>
            <a:r>
              <a:rPr lang="en-US" sz="1600" smtClean="0"/>
              <a:t>Providers are sometimes associated as service providers under multiple categories in the alternate ontology.</a:t>
            </a:r>
          </a:p>
          <a:p>
            <a:pPr lvl="1"/>
            <a:r>
              <a:rPr lang="en-US" sz="1600" smtClean="0"/>
              <a:t>Lack of common terminology and definition confuses and frustrates the IT community and has led to feelings of “market hype” in cloud computing.</a:t>
            </a:r>
          </a:p>
          <a:p>
            <a:pPr lvl="1"/>
            <a:r>
              <a:rPr lang="en-US" sz="1600" smtClean="0"/>
              <a:t>The three categories above are a bit broad, but help to qualify those participating in cloud computing today.</a:t>
            </a:r>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Where is the cloud?</a:t>
            </a:r>
            <a:endParaRPr lang="en-US"/>
          </a:p>
        </p:txBody>
      </p:sp>
      <p:sp>
        <p:nvSpPr>
          <p:cNvPr id="3" name="Text Placeholder 2"/>
          <p:cNvSpPr>
            <a:spLocks noGrp="1"/>
          </p:cNvSpPr>
          <p:nvPr>
            <p:ph type="body" idx="1"/>
          </p:nvPr>
        </p:nvSpPr>
        <p:spPr/>
        <p:txBody>
          <a:bodyPr/>
          <a:lstStyle/>
          <a:p>
            <a:r>
              <a:rPr lang="en-US" sz="1800" smtClean="0"/>
              <a:t>Are you already in the cloud?</a:t>
            </a:r>
          </a:p>
          <a:p>
            <a:pPr lvl="1"/>
            <a:r>
              <a:rPr lang="en-US" sz="1600" smtClean="0"/>
              <a:t>The organization you belong to might have a data center today.</a:t>
            </a:r>
          </a:p>
          <a:p>
            <a:pPr lvl="1"/>
            <a:r>
              <a:rPr lang="en-US" sz="1600" smtClean="0"/>
              <a:t>Your organization might make applications and data available over the Internet.</a:t>
            </a:r>
          </a:p>
          <a:p>
            <a:pPr lvl="1"/>
            <a:r>
              <a:rPr lang="en-US" sz="1600" smtClean="0"/>
              <a:t>Resources in that data center may be “leased” to teams or sub-organizations within your company.</a:t>
            </a:r>
          </a:p>
          <a:p>
            <a:pPr lvl="1"/>
            <a:r>
              <a:rPr lang="en-US" sz="1600" smtClean="0"/>
              <a:t>Is your organization a cloud computing provider?  Are you participating in cloud computing without even knowing it?</a:t>
            </a: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Where is the cloud? Cont.</a:t>
            </a:r>
            <a:endParaRPr lang="en-US"/>
          </a:p>
        </p:txBody>
      </p:sp>
      <p:sp>
        <p:nvSpPr>
          <p:cNvPr id="3" name="Text Placeholder 2"/>
          <p:cNvSpPr>
            <a:spLocks noGrp="1"/>
          </p:cNvSpPr>
          <p:nvPr>
            <p:ph type="body" idx="1"/>
          </p:nvPr>
        </p:nvSpPr>
        <p:spPr/>
        <p:txBody>
          <a:bodyPr/>
          <a:lstStyle/>
          <a:p>
            <a:r>
              <a:rPr lang="en-US" sz="1800" dirty="0" smtClean="0"/>
              <a:t>In other words, your organization might already have its own </a:t>
            </a:r>
            <a:r>
              <a:rPr lang="en-US" sz="1800" i="1" dirty="0" smtClean="0"/>
              <a:t>private</a:t>
            </a:r>
            <a:r>
              <a:rPr lang="en-US" sz="1800" dirty="0" smtClean="0"/>
              <a:t> cloud.</a:t>
            </a:r>
          </a:p>
          <a:p>
            <a:pPr lvl="1"/>
            <a:r>
              <a:rPr lang="en-US" sz="1600" dirty="0" smtClean="0"/>
              <a:t>A private cloud is cloud computing on internal networks – Intranet based applications/data.</a:t>
            </a:r>
          </a:p>
          <a:p>
            <a:pPr lvl="1"/>
            <a:r>
              <a:rPr lang="en-US" sz="1600" dirty="0" smtClean="0"/>
              <a:t>Organization like IBM, Oracle and many others will sell you the equipment, virtualization operating systems, software, etc. to help you build your own cloud.</a:t>
            </a:r>
          </a:p>
          <a:p>
            <a:pPr lvl="1"/>
            <a:r>
              <a:rPr lang="en-US" sz="1600" dirty="0" smtClean="0"/>
              <a:t>Proponents of private clouds suggest private clouds allow organizations to spread costs of expensive hardware/software through flexible virtualized environments.</a:t>
            </a:r>
          </a:p>
          <a:p>
            <a:pPr lvl="1"/>
            <a:r>
              <a:rPr lang="en-US" sz="1600" dirty="0" smtClean="0"/>
              <a:t>Private clouds also maintain data security, corporate governance, and reliability; all specific reasons why some organizations cannot move to the </a:t>
            </a:r>
            <a:r>
              <a:rPr lang="en-US" sz="1600" b="1" i="1" dirty="0" smtClean="0"/>
              <a:t>public</a:t>
            </a:r>
            <a:r>
              <a:rPr lang="en-US" sz="1600" dirty="0" smtClean="0"/>
              <a:t> cloud.</a:t>
            </a:r>
          </a:p>
          <a:p>
            <a:pPr lvl="1"/>
            <a:r>
              <a:rPr lang="en-US" sz="1600" dirty="0" smtClean="0"/>
              <a:t>Public clouds are defined as those environments provided by companies like Microsoft and Force.com that offer computing resources to the public</a:t>
            </a:r>
            <a:r>
              <a:rPr lang="en-US" sz="1600" dirty="0" smtClean="0"/>
              <a:t>.</a:t>
            </a:r>
          </a:p>
          <a:p>
            <a:pPr lvl="1"/>
            <a:r>
              <a:rPr lang="en-US" sz="1600" dirty="0" smtClean="0"/>
              <a:t>Detractors of private clouds say that because organizations must still outlay the capital expenditure for all the resources, they miss the real benefits of the cloud.</a:t>
            </a:r>
          </a:p>
          <a:p>
            <a:pPr lvl="1"/>
            <a:endParaRPr lang="en-US" sz="1600"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Where is the cloud? Cont.</a:t>
            </a:r>
            <a:endParaRPr lang="en-US"/>
          </a:p>
        </p:txBody>
      </p:sp>
      <p:sp>
        <p:nvSpPr>
          <p:cNvPr id="3" name="Text Placeholder 2"/>
          <p:cNvSpPr>
            <a:spLocks noGrp="1"/>
          </p:cNvSpPr>
          <p:nvPr>
            <p:ph type="body" idx="1"/>
          </p:nvPr>
        </p:nvSpPr>
        <p:spPr/>
        <p:txBody>
          <a:bodyPr/>
          <a:lstStyle/>
          <a:p>
            <a:r>
              <a:rPr lang="en-US" sz="1800" dirty="0" smtClean="0"/>
              <a:t>Most </a:t>
            </a:r>
            <a:r>
              <a:rPr lang="en-US" sz="1800" dirty="0" smtClean="0"/>
              <a:t>people associated with cloud computing today believe that most applications and data will eventually reside in </a:t>
            </a:r>
            <a:r>
              <a:rPr lang="en-US" sz="1800" i="1" dirty="0" smtClean="0"/>
              <a:t>hybrid</a:t>
            </a:r>
            <a:r>
              <a:rPr lang="en-US" sz="1800" dirty="0" smtClean="0"/>
              <a:t> clouds.</a:t>
            </a:r>
          </a:p>
          <a:p>
            <a:pPr lvl="1"/>
            <a:r>
              <a:rPr lang="en-US" sz="1600" dirty="0" smtClean="0"/>
              <a:t>That is, applications (and associated data) will reside partially in on-premise environments (and private clouds) and partially in public clouds (off-premise).</a:t>
            </a:r>
          </a:p>
          <a:p>
            <a:pPr lvl="1"/>
            <a:r>
              <a:rPr lang="en-US" sz="1600" dirty="0" smtClean="0"/>
              <a:t>Security issues, origins of data, etc. will require portions of an organization’s application and data storage to remain under private control.</a:t>
            </a:r>
          </a:p>
          <a:p>
            <a:pPr lvl="1"/>
            <a:r>
              <a:rPr lang="en-US" sz="1600" dirty="0" smtClean="0"/>
              <a:t>However, cost and availability will push much of an organization’s portfolio of applications and data to the virtualized world of public cloud computing.</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Concerns About Cloud Computing</a:t>
            </a:r>
            <a:endParaRPr lang="en-US"/>
          </a:p>
        </p:txBody>
      </p:sp>
      <p:sp>
        <p:nvSpPr>
          <p:cNvPr id="3" name="Text Placeholder 2"/>
          <p:cNvSpPr>
            <a:spLocks noGrp="1"/>
          </p:cNvSpPr>
          <p:nvPr>
            <p:ph type="body" idx="1"/>
          </p:nvPr>
        </p:nvSpPr>
        <p:spPr/>
        <p:txBody>
          <a:bodyPr/>
          <a:lstStyle/>
          <a:p>
            <a:r>
              <a:rPr lang="en-US" sz="1800" smtClean="0"/>
              <a:t>Cloud computing has been touted by industry experts as “the next big thing.”</a:t>
            </a:r>
          </a:p>
          <a:p>
            <a:pPr lvl="1"/>
            <a:r>
              <a:rPr lang="en-US" sz="1600" smtClean="0"/>
              <a:t>Therefore, almost every vendor claims to be participating in cloud computing.</a:t>
            </a:r>
          </a:p>
          <a:p>
            <a:pPr lvl="1"/>
            <a:r>
              <a:rPr lang="en-US" sz="1600" smtClean="0"/>
              <a:t>As such, cloud computing has suffered from a lack of clarity as to what it is and how it might help companies.</a:t>
            </a:r>
          </a:p>
          <a:p>
            <a:pPr lvl="1"/>
            <a:r>
              <a:rPr lang="en-US" sz="1600" smtClean="0"/>
              <a:t>Richard Stallman (Free Software Foundation/GNU founder) uses the term “stupidity” when discussing cloud computing.</a:t>
            </a:r>
          </a:p>
          <a:p>
            <a:pPr lvl="1"/>
            <a:r>
              <a:rPr lang="en-US" sz="1600" smtClean="0"/>
              <a:t>Larry Ellison (Oracle CEO) claims, “We’ve redefined cloud computing to include everything that we already do” and has called it “gibberish” and “idiocy.”</a:t>
            </a:r>
          </a:p>
          <a:p>
            <a:pPr lvl="1"/>
            <a:r>
              <a:rPr lang="en-US" sz="1600" smtClean="0"/>
              <a:t>Is cloud computing “the next big thing” or ‘stupidity” and “idiocy?”</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Cloud Computing and why is it important? Cont.</a:t>
            </a:r>
            <a:endParaRPr lang="en-US"/>
          </a:p>
        </p:txBody>
      </p:sp>
      <p:sp>
        <p:nvSpPr>
          <p:cNvPr id="3" name="Text Placeholder 2"/>
          <p:cNvSpPr>
            <a:spLocks noGrp="1"/>
          </p:cNvSpPr>
          <p:nvPr>
            <p:ph type="body" idx="1"/>
          </p:nvPr>
        </p:nvSpPr>
        <p:spPr/>
        <p:txBody>
          <a:bodyPr/>
          <a:lstStyle/>
          <a:p>
            <a:r>
              <a:rPr lang="en-US" sz="1800" smtClean="0"/>
              <a:t>How does the cloud save costs?</a:t>
            </a:r>
          </a:p>
          <a:p>
            <a:pPr lvl="1"/>
            <a:r>
              <a:rPr lang="en-US" sz="1600" smtClean="0"/>
              <a:t>Expensive hardware, networks, and other equipment found in a data center that host applications and data are expensive.</a:t>
            </a:r>
          </a:p>
          <a:p>
            <a:pPr lvl="1"/>
            <a:r>
              <a:rPr lang="en-US" sz="1600" smtClean="0"/>
              <a:t>In the cloud, cloud providers own and operate these resources rather than you and your organization.</a:t>
            </a:r>
          </a:p>
          <a:p>
            <a:pPr lvl="1"/>
            <a:r>
              <a:rPr lang="en-US" sz="1600" smtClean="0"/>
              <a:t>As a user or customer of “the cloud,” you merely pay for access to the applications in the cloud and/or rent space for your data and applications.</a:t>
            </a:r>
          </a:p>
          <a:p>
            <a:pPr lvl="1"/>
            <a:r>
              <a:rPr lang="en-US" sz="1600" smtClean="0"/>
              <a:t>Just as you pay for the electricity and water you use at home or locker space for your clothes at the gym, you now pay for application use and data storage.</a:t>
            </a:r>
          </a:p>
          <a:p>
            <a:pPr lvl="1"/>
            <a:r>
              <a:rPr lang="en-US" sz="1600" smtClean="0"/>
              <a:t>Computing resources in the cloud now become utilities you purchase.  The more you use, the more you pay.</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Concerns About Cloud Computing Cont.</a:t>
            </a:r>
            <a:endParaRPr lang="en-US"/>
          </a:p>
        </p:txBody>
      </p:sp>
      <p:sp>
        <p:nvSpPr>
          <p:cNvPr id="3" name="Text Placeholder 2"/>
          <p:cNvSpPr>
            <a:spLocks noGrp="1"/>
          </p:cNvSpPr>
          <p:nvPr>
            <p:ph type="body" idx="1"/>
          </p:nvPr>
        </p:nvSpPr>
        <p:spPr/>
        <p:txBody>
          <a:bodyPr/>
          <a:lstStyle/>
          <a:p>
            <a:r>
              <a:rPr lang="en-US" sz="1800" smtClean="0"/>
              <a:t>Even comparing cloud computing to the formation of the electric grid in the early 20th century might be inappropriate.</a:t>
            </a:r>
          </a:p>
          <a:p>
            <a:pPr lvl="1"/>
            <a:r>
              <a:rPr lang="en-US" sz="1600" smtClean="0"/>
              <a:t>In the ACM article “Cloud Computing and Electricity:  Beyond the Utility Model,” authors suggest: </a:t>
            </a:r>
          </a:p>
          <a:p>
            <a:endParaRPr lang="en-US" sz="1700" smtClean="0"/>
          </a:p>
          <a:p>
            <a:endParaRPr lang="en-US" sz="1700" smtClean="0"/>
          </a:p>
          <a:p>
            <a:pPr lvl="1"/>
            <a:r>
              <a:rPr lang="en-US" sz="1600" smtClean="0"/>
              <a:t>Issues such as interoperability (vendor lock-in) and security are issues that the electric grid providers did not have to address.</a:t>
            </a:r>
          </a:p>
          <a:p>
            <a:pPr lvl="1"/>
            <a:r>
              <a:rPr lang="en-US" sz="1600" smtClean="0"/>
              <a:t>Pace of innovation, limits of scale, and latency (speed of light limits with regard to network traffic) are obstacles even cloud computing cannot immediately resolve.</a:t>
            </a:r>
          </a:p>
          <a:p>
            <a:endParaRPr lang="en-US"/>
          </a:p>
        </p:txBody>
      </p:sp>
      <p:sp>
        <p:nvSpPr>
          <p:cNvPr id="4" name="TextBox 3"/>
          <p:cNvSpPr txBox="1"/>
          <p:nvPr/>
        </p:nvSpPr>
        <p:spPr>
          <a:xfrm>
            <a:off x="508000" y="2889647"/>
            <a:ext cx="8229600" cy="615553"/>
          </a:xfrm>
          <a:prstGeom prst="rect">
            <a:avLst/>
          </a:prstGeom>
          <a:pattFill>
            <a:fgClr>
              <a:schemeClr val="bg2"/>
            </a:fgClr>
            <a:bgClr>
              <a:schemeClr val="bg2"/>
            </a:bgClr>
          </a:pattFill>
        </p:spPr>
        <p:txBody>
          <a:bodyPr vert="horz" rtlCol="0">
            <a:spAutoFit/>
          </a:bodyPr>
          <a:lstStyle/>
          <a:p>
            <a:r>
              <a:rPr lang="en-US" sz="1700" dirty="0" smtClean="0"/>
              <a:t>“An overly simplistic reliance on the utility model risks blinding us to the real opportunities and challenges of cloud computing.”</a:t>
            </a:r>
            <a:endParaRPr lang="en-US" sz="17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Concerns About Cloud Computing Cont.</a:t>
            </a:r>
            <a:endParaRPr lang="en-US"/>
          </a:p>
        </p:txBody>
      </p:sp>
      <p:sp>
        <p:nvSpPr>
          <p:cNvPr id="3" name="Text Placeholder 2"/>
          <p:cNvSpPr>
            <a:spLocks noGrp="1"/>
          </p:cNvSpPr>
          <p:nvPr>
            <p:ph type="body" idx="1"/>
          </p:nvPr>
        </p:nvSpPr>
        <p:spPr/>
        <p:txBody>
          <a:bodyPr/>
          <a:lstStyle/>
          <a:p>
            <a:r>
              <a:rPr lang="en-US" sz="1800" smtClean="0"/>
              <a:t>Marketing hype has lead organizations to ignore or misunderstand cloud computing technologies and the benefits that come from them.</a:t>
            </a:r>
          </a:p>
          <a:p>
            <a:pPr lvl="1"/>
            <a:r>
              <a:rPr lang="en-US" sz="1600" smtClean="0"/>
              <a:t>Like many proceeding “hyped” technologies, cloud computing is not a silver bullet that will kill all IT-ills.</a:t>
            </a:r>
          </a:p>
          <a:p>
            <a:pPr lvl="1"/>
            <a:r>
              <a:rPr lang="en-US" sz="1600" smtClean="0"/>
              <a:t>In order for cloud computing to succeed, real products must help save or create money, increase availability of applications/data, and solve real IT challenges.</a:t>
            </a:r>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Concerns About Cloud Computing Cont.</a:t>
            </a:r>
            <a:endParaRPr lang="en-US"/>
          </a:p>
        </p:txBody>
      </p:sp>
      <p:sp>
        <p:nvSpPr>
          <p:cNvPr id="3" name="Text Placeholder 2"/>
          <p:cNvSpPr>
            <a:spLocks noGrp="1"/>
          </p:cNvSpPr>
          <p:nvPr>
            <p:ph type="body" idx="1"/>
          </p:nvPr>
        </p:nvSpPr>
        <p:spPr/>
        <p:txBody>
          <a:bodyPr/>
          <a:lstStyle/>
          <a:p>
            <a:r>
              <a:rPr lang="en-US" sz="1800" smtClean="0"/>
              <a:t>What are some of the chief concerns about cloud computing?</a:t>
            </a:r>
          </a:p>
          <a:p>
            <a:pPr lvl="1"/>
            <a:r>
              <a:rPr lang="en-US" sz="1600" smtClean="0"/>
              <a:t>Privacy:  privacy groups are concerned that cloud organizations can monitor the use of cloud based applications and data.</a:t>
            </a:r>
          </a:p>
          <a:p>
            <a:pPr lvl="1"/>
            <a:r>
              <a:rPr lang="en-US" sz="1600" smtClean="0"/>
              <a:t>Security:  physical control and protection of data in the cloud becomes a joint effort between application/data providers and cloud providers.</a:t>
            </a:r>
          </a:p>
          <a:p>
            <a:pPr lvl="1"/>
            <a:r>
              <a:rPr lang="en-US" sz="1600" smtClean="0"/>
              <a:t>Are the security efforts of the cloud providers as good, or better, than organizations that have already been trusted with that data?</a:t>
            </a:r>
          </a:p>
          <a:p>
            <a:pPr lvl="1"/>
            <a:r>
              <a:rPr lang="en-US" sz="1600" smtClean="0"/>
              <a:t>Compliance/Governance:  there are many laws and policies (HIPAA, SOX, taxing, etc.) regarding the management of applications and data.</a:t>
            </a:r>
          </a:p>
          <a:p>
            <a:pPr lvl="1"/>
            <a:r>
              <a:rPr lang="en-US" sz="1600" smtClean="0"/>
              <a:t>Do cloud-providing organizations adhere to the same compliance/governance requirements?  If so, how well?</a:t>
            </a:r>
          </a:p>
          <a:p>
            <a:pPr lvl="1"/>
            <a:r>
              <a:rPr lang="en-US" sz="1600" smtClean="0"/>
              <a:t>How does the cloud affect businesses that use the cloud?</a:t>
            </a:r>
          </a:p>
          <a:p>
            <a:pPr lvl="1"/>
            <a:r>
              <a:rPr lang="en-US" sz="1600" smtClean="0"/>
              <a:t>For example, your organization may operate in a state without sales tax on Internet goods.  </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Concerns About Cloud Computing Cont.</a:t>
            </a:r>
            <a:endParaRPr lang="en-US"/>
          </a:p>
        </p:txBody>
      </p:sp>
      <p:sp>
        <p:nvSpPr>
          <p:cNvPr id="3" name="Text Placeholder 2"/>
          <p:cNvSpPr>
            <a:spLocks noGrp="1"/>
          </p:cNvSpPr>
          <p:nvPr>
            <p:ph type="body" idx="1"/>
          </p:nvPr>
        </p:nvSpPr>
        <p:spPr/>
        <p:txBody>
          <a:bodyPr/>
          <a:lstStyle/>
          <a:p>
            <a:pPr lvl="1"/>
            <a:r>
              <a:rPr lang="en-US" sz="1600" smtClean="0"/>
              <a:t>The cloud data center may operate in a state that taxes for sales over the Internet.  Do the tax laws apply?  Should they apply?</a:t>
            </a:r>
          </a:p>
          <a:p>
            <a:pPr lvl="1"/>
            <a:r>
              <a:rPr lang="en-US" sz="1600" smtClean="0"/>
              <a:t>How are businesses liable for applications and data in a cloud data center in the middle of unrest (war, political unrest, natural disaster, man-made disaster)?</a:t>
            </a:r>
          </a:p>
          <a:p>
            <a:pPr lvl="1"/>
            <a:r>
              <a:rPr lang="en-US" sz="1600" smtClean="0"/>
              <a:t>Interoperability:  can an application or its data be moved back on-premise?  Can a cloud application be moved to another cloud platform without issue?</a:t>
            </a:r>
          </a:p>
          <a:p>
            <a:pPr lvl="1"/>
            <a:r>
              <a:rPr lang="en-US" sz="1600" smtClean="0"/>
              <a:t>There are a number of cloud computing open standards under development (OGF's Open Cloud Computing Interface, The Open Cloud Consortium).</a:t>
            </a:r>
          </a:p>
          <a:p>
            <a:pPr lvl="1"/>
            <a:r>
              <a:rPr lang="en-US" sz="1600" smtClean="0"/>
              <a:t>These efforts are in their infancy and adherence by cloud computing organizations is haphazard.</a:t>
            </a:r>
          </a:p>
          <a:p>
            <a:pPr lvl="1"/>
            <a:r>
              <a:rPr lang="en-US" sz="1600" smtClean="0"/>
              <a:t>Stability:  How do I do business if the cloud is down?</a:t>
            </a:r>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Concerns About Cloud Computing Cont.</a:t>
            </a:r>
            <a:endParaRPr lang="en-US"/>
          </a:p>
        </p:txBody>
      </p:sp>
      <p:sp>
        <p:nvSpPr>
          <p:cNvPr id="3" name="Text Placeholder 2"/>
          <p:cNvSpPr>
            <a:spLocks noGrp="1"/>
          </p:cNvSpPr>
          <p:nvPr>
            <p:ph type="body" idx="1"/>
          </p:nvPr>
        </p:nvSpPr>
        <p:spPr/>
        <p:txBody>
          <a:bodyPr/>
          <a:lstStyle/>
          <a:p>
            <a:r>
              <a:rPr lang="en-US" sz="1800" smtClean="0"/>
              <a:t>Most acknowledge that some things won’t ever be in the cloud (at least not in the foreseeable future).  Some of these include:</a:t>
            </a:r>
          </a:p>
          <a:p>
            <a:pPr lvl="1"/>
            <a:r>
              <a:rPr lang="en-US" sz="1600" smtClean="0"/>
              <a:t>Sensitive financial data</a:t>
            </a:r>
          </a:p>
          <a:p>
            <a:pPr lvl="1"/>
            <a:r>
              <a:rPr lang="en-US" sz="1600" smtClean="0"/>
              <a:t>Personal information (especially when regulations prohibit it – ex:  European customer data cannot be stored outside Europe)</a:t>
            </a:r>
          </a:p>
          <a:p>
            <a:pPr lvl="1"/>
            <a:r>
              <a:rPr lang="en-US" sz="1600" smtClean="0"/>
              <a:t>Critical intellectual property</a:t>
            </a:r>
          </a:p>
          <a:p>
            <a:pPr lvl="1"/>
            <a:r>
              <a:rPr lang="en-US" sz="1600" smtClean="0"/>
              <a:t>Situations where auditing of apps/data is a requirement.</a:t>
            </a: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Microsoft Windows Azure?</a:t>
            </a:r>
            <a:endParaRPr lang="en-US"/>
          </a:p>
        </p:txBody>
      </p:sp>
      <p:sp>
        <p:nvSpPr>
          <p:cNvPr id="3" name="Text Placeholder 2"/>
          <p:cNvSpPr>
            <a:spLocks noGrp="1"/>
          </p:cNvSpPr>
          <p:nvPr>
            <p:ph type="body" idx="1"/>
          </p:nvPr>
        </p:nvSpPr>
        <p:spPr/>
        <p:txBody>
          <a:bodyPr/>
          <a:lstStyle/>
          <a:p>
            <a:r>
              <a:rPr lang="en-US" sz="1800" smtClean="0"/>
              <a:t>Windows Azure is Microsoft’s cloud computing platform, or as mentioned, is a Platform as a Service (PaaS).</a:t>
            </a:r>
          </a:p>
          <a:p>
            <a:pPr lvl="1"/>
            <a:r>
              <a:rPr lang="en-US" sz="1600" smtClean="0"/>
              <a:t>Microsoft provides the hardware/software to host your applications, more formerly known as </a:t>
            </a:r>
            <a:r>
              <a:rPr lang="en-US" sz="1600" b="1" i="1" smtClean="0"/>
              <a:t>services</a:t>
            </a:r>
            <a:r>
              <a:rPr lang="en-US" sz="1600" smtClean="0"/>
              <a:t>, and data.</a:t>
            </a:r>
          </a:p>
          <a:p>
            <a:pPr lvl="1"/>
            <a:r>
              <a:rPr lang="en-US" sz="1600" smtClean="0"/>
              <a:t>The services may be a Web site or a computational service to “crunch data” or provide some other useful computational capability.</a:t>
            </a:r>
          </a:p>
          <a:p>
            <a:pPr lvl="1"/>
            <a:r>
              <a:rPr lang="en-US" sz="1600" smtClean="0"/>
              <a:t>Along with services, data can be stored in a variety of forms.  You can access the data via an HTTP API from inside or outside the data centers.</a:t>
            </a:r>
          </a:p>
          <a:p>
            <a:pPr lvl="1"/>
            <a:r>
              <a:rPr lang="en-US" sz="1600" smtClean="0"/>
              <a:t>The data is replicated no less than three times to protect it (and applications that use it) from system failures.</a:t>
            </a:r>
          </a:p>
          <a:p>
            <a:pPr lvl="1"/>
            <a:r>
              <a:rPr lang="en-US" sz="1600" smtClean="0"/>
              <a:t>You pay for the computational processing and storage in Windows Azure on a consumption model – that is in a pay as you go and for what you use manner.</a:t>
            </a:r>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Microsoft Windows Azure? Cont.</a:t>
            </a:r>
            <a:endParaRPr lang="en-US"/>
          </a:p>
        </p:txBody>
      </p:sp>
      <p:sp>
        <p:nvSpPr>
          <p:cNvPr id="3" name="Text Placeholder 2"/>
          <p:cNvSpPr>
            <a:spLocks noGrp="1"/>
          </p:cNvSpPr>
          <p:nvPr>
            <p:ph type="body" idx="1"/>
          </p:nvPr>
        </p:nvSpPr>
        <p:spPr/>
        <p:txBody>
          <a:bodyPr/>
          <a:lstStyle/>
          <a:p>
            <a:r>
              <a:rPr lang="en-US" sz="1800" smtClean="0"/>
              <a:t>A growing number of Microsoft cloud data centers (more than a dozen at this time) provide the hosting hardware, networks and general infrastructure.</a:t>
            </a:r>
          </a:p>
          <a:p>
            <a:pPr lvl="1"/>
            <a:r>
              <a:rPr lang="en-US" sz="1600" smtClean="0"/>
              <a:t>Each data center teems with thousands of servers. </a:t>
            </a:r>
          </a:p>
          <a:p>
            <a:pPr lvl="1"/>
            <a:r>
              <a:rPr lang="en-US" sz="1600" smtClean="0"/>
              <a:t>Your applications and data are not likely to run stand-alone on any given server in the cloud.</a:t>
            </a:r>
          </a:p>
          <a:p>
            <a:pPr lvl="1"/>
            <a:r>
              <a:rPr lang="en-US" sz="1600" smtClean="0"/>
              <a:t>Users of the Windows Azure cloud data centers share resources.</a:t>
            </a:r>
          </a:p>
          <a:p>
            <a:pPr lvl="1"/>
            <a:r>
              <a:rPr lang="en-US" sz="1600" smtClean="0"/>
              <a:t>Therefore, each machine is also running a hypervisor called Hyper-V (modified for Windows Azure).</a:t>
            </a:r>
          </a:p>
          <a:p>
            <a:pPr lvl="1"/>
            <a:r>
              <a:rPr lang="en-US" sz="1600" smtClean="0"/>
              <a:t>The hypervisor provides </a:t>
            </a:r>
            <a:r>
              <a:rPr lang="en-US" sz="1600" b="1" i="1" smtClean="0"/>
              <a:t>virtualization</a:t>
            </a:r>
            <a:r>
              <a:rPr lang="en-US" sz="1600" smtClean="0"/>
              <a:t> of the server.</a:t>
            </a:r>
          </a:p>
          <a:p>
            <a:pPr lvl="1"/>
            <a:r>
              <a:rPr lang="en-US" sz="1600" smtClean="0"/>
              <a:t>That is, the hypervisor provides the capability to run several operating systems simultaneously on one server.</a:t>
            </a:r>
          </a:p>
          <a:p>
            <a:pPr lvl="1"/>
            <a:r>
              <a:rPr lang="en-US" sz="1600" smtClean="0"/>
              <a:t>The hypervisor allocates the resources of the actual hardware to several </a:t>
            </a:r>
            <a:r>
              <a:rPr lang="en-US" sz="1600" b="1" i="1" smtClean="0"/>
              <a:t>virtual machines</a:t>
            </a:r>
            <a:r>
              <a:rPr lang="en-US" sz="1600" smtClean="0"/>
              <a:t>.</a:t>
            </a:r>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Microsoft Windows Azure? Cont.</a:t>
            </a:r>
            <a:endParaRPr lang="en-US"/>
          </a:p>
        </p:txBody>
      </p:sp>
      <p:sp>
        <p:nvSpPr>
          <p:cNvPr id="3" name="Text Placeholder 2"/>
          <p:cNvSpPr>
            <a:spLocks noGrp="1"/>
          </p:cNvSpPr>
          <p:nvPr>
            <p:ph type="body" idx="1"/>
          </p:nvPr>
        </p:nvSpPr>
        <p:spPr/>
        <p:txBody>
          <a:bodyPr/>
          <a:lstStyle/>
          <a:p>
            <a:r>
              <a:rPr lang="en-US" sz="1800" smtClean="0"/>
              <a:t>Windows Azure grants your services and data their own virtual machine, but not necessarily an entire server.</a:t>
            </a:r>
          </a:p>
          <a:p>
            <a:pPr lvl="1"/>
            <a:r>
              <a:rPr lang="en-US" sz="1600" smtClean="0"/>
              <a:t>Today, virtual machines in the Microsoft Data Centers run a modified version of Windows Server 2008.</a:t>
            </a:r>
          </a:p>
          <a:p>
            <a:pPr lvl="1"/>
            <a:r>
              <a:rPr lang="en-US" sz="1600" smtClean="0"/>
              <a:t>You hear more about the data centers and virtual machines later.</a:t>
            </a:r>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Microsoft Windows Azure? Cont.</a:t>
            </a:r>
            <a:endParaRPr lang="en-US"/>
          </a:p>
        </p:txBody>
      </p:sp>
      <p:sp>
        <p:nvSpPr>
          <p:cNvPr id="3" name="Text Placeholder 2"/>
          <p:cNvSpPr>
            <a:spLocks noGrp="1"/>
          </p:cNvSpPr>
          <p:nvPr>
            <p:ph type="body" idx="1"/>
          </p:nvPr>
        </p:nvSpPr>
        <p:spPr/>
        <p:txBody>
          <a:bodyPr/>
          <a:lstStyle/>
          <a:p>
            <a:r>
              <a:rPr lang="en-US" sz="1800" smtClean="0"/>
              <a:t>The Windows Azure platform also provides a software development kit (SDK) for creating services and data stores that reside in or use the cloud.</a:t>
            </a:r>
          </a:p>
          <a:p>
            <a:pPr lvl="1"/>
            <a:r>
              <a:rPr lang="en-US" sz="1600" smtClean="0"/>
              <a:t>The Windows Azure SDK along with Windows Azure Tools for Visual Studio provides Visual Studio templates for easier application creation.</a:t>
            </a:r>
          </a:p>
          <a:p>
            <a:pPr lvl="1"/>
            <a:r>
              <a:rPr lang="en-US" sz="1600" smtClean="0"/>
              <a:t>The SDK comes with an API to access data and environmental services in the Windows Azure cloud.</a:t>
            </a:r>
          </a:p>
          <a:p>
            <a:pPr lvl="1"/>
            <a:r>
              <a:rPr lang="en-US" sz="1600" smtClean="0"/>
              <a:t>The SDK also provides a simulation environment for approximating applications running in the Windows Azure cloud on your development machine.</a:t>
            </a:r>
          </a:p>
          <a:p>
            <a:pPr lvl="1"/>
            <a:r>
              <a:rPr lang="en-US" sz="1600" smtClean="0"/>
              <a:t>Deployment tools in the SDK provide a means for getting services and data to the cloud.  </a:t>
            </a:r>
          </a:p>
          <a:p>
            <a:pPr lvl="1"/>
            <a:r>
              <a:rPr lang="en-US" sz="1600" smtClean="0"/>
              <a:t>Many developers use the Microsoft Windows Azure Developer Portal Web site for deployment assistance.</a:t>
            </a:r>
          </a:p>
          <a:p>
            <a:pPr lvl="1"/>
            <a:r>
              <a:rPr lang="en-US" sz="1600" smtClean="0"/>
              <a:t>Of course, as with any SDK, it ships with samples and documentation to assist developers.</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Microsoft Windows Azure? Cont.</a:t>
            </a:r>
            <a:endParaRPr lang="en-US"/>
          </a:p>
        </p:txBody>
      </p:sp>
      <p:sp>
        <p:nvSpPr>
          <p:cNvPr id="3" name="Text Placeholder 2"/>
          <p:cNvSpPr>
            <a:spLocks noGrp="1"/>
          </p:cNvSpPr>
          <p:nvPr>
            <p:ph type="body" idx="1"/>
          </p:nvPr>
        </p:nvSpPr>
        <p:spPr/>
        <p:txBody>
          <a:bodyPr/>
          <a:lstStyle/>
          <a:p>
            <a:pPr lvl="1"/>
            <a:r>
              <a:rPr lang="en-US" sz="1600" smtClean="0"/>
              <a:t>There will be much more on the SDK and Windows Azure Tools for VS later in class as well.</a:t>
            </a:r>
          </a:p>
          <a:p>
            <a:pPr lvl="1"/>
            <a:r>
              <a:rPr lang="en-US" sz="1600" smtClean="0"/>
              <a:t>In fact, this class is largely dedicated to exploring what the SDK has to offer and how to take advantage of it.</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Cloud Computing and why is it important? Cont.</a:t>
            </a:r>
            <a:endParaRPr lang="en-US"/>
          </a:p>
        </p:txBody>
      </p:sp>
      <p:sp>
        <p:nvSpPr>
          <p:cNvPr id="3" name="Text Placeholder 2"/>
          <p:cNvSpPr>
            <a:spLocks noGrp="1"/>
          </p:cNvSpPr>
          <p:nvPr>
            <p:ph type="body" idx="1"/>
          </p:nvPr>
        </p:nvSpPr>
        <p:spPr/>
        <p:txBody>
          <a:bodyPr/>
          <a:lstStyle/>
          <a:p>
            <a:r>
              <a:rPr lang="en-US" sz="1800" smtClean="0"/>
              <a:t>Because of analogies to electrical and other utility services, cloud computing is often called </a:t>
            </a:r>
            <a:r>
              <a:rPr lang="en-US" sz="1800" i="1" smtClean="0"/>
              <a:t>utility computing</a:t>
            </a:r>
            <a:r>
              <a:rPr lang="en-US" sz="1800" smtClean="0"/>
              <a:t>.</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5" name="Picture 4" descr="image2.png"/>
          <p:cNvPicPr>
            <a:picLocks noChangeAspect="1"/>
          </p:cNvPicPr>
          <p:nvPr/>
        </p:nvPicPr>
        <p:blipFill>
          <a:blip r:embed="rId2"/>
          <a:stretch>
            <a:fillRect/>
          </a:stretch>
        </p:blipFill>
        <p:spPr>
          <a:xfrm>
            <a:off x="2514600" y="4038600"/>
            <a:ext cx="5482971" cy="2530983"/>
          </a:xfrm>
          <a:prstGeom prst="rect">
            <a:avLst/>
          </a:prstGeom>
        </p:spPr>
      </p:pic>
      <p:pic>
        <p:nvPicPr>
          <p:cNvPr id="4" name="Picture 3" descr="image1.png"/>
          <p:cNvPicPr>
            <a:picLocks noChangeAspect="1"/>
          </p:cNvPicPr>
          <p:nvPr/>
        </p:nvPicPr>
        <p:blipFill>
          <a:blip r:embed="rId3"/>
          <a:stretch>
            <a:fillRect/>
          </a:stretch>
        </p:blipFill>
        <p:spPr>
          <a:xfrm>
            <a:off x="685800" y="2514600"/>
            <a:ext cx="4901609" cy="182895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Windows Azure?</a:t>
            </a:r>
            <a:endParaRPr lang="en-US"/>
          </a:p>
        </p:txBody>
      </p:sp>
      <p:sp>
        <p:nvSpPr>
          <p:cNvPr id="3" name="Text Placeholder 2"/>
          <p:cNvSpPr>
            <a:spLocks noGrp="1"/>
          </p:cNvSpPr>
          <p:nvPr>
            <p:ph type="body" idx="1"/>
          </p:nvPr>
        </p:nvSpPr>
        <p:spPr/>
        <p:txBody>
          <a:bodyPr/>
          <a:lstStyle/>
          <a:p>
            <a:r>
              <a:rPr lang="en-US" sz="1800" smtClean="0"/>
              <a:t>Why should you use Windows Azure versus a different cloud environment?</a:t>
            </a:r>
          </a:p>
          <a:p>
            <a:pPr lvl="1"/>
            <a:r>
              <a:rPr lang="en-US" sz="1600" smtClean="0"/>
              <a:t>Windows Azure allows you to leverage existing Microsoft, Windows, and.NET code and knowledge.</a:t>
            </a:r>
          </a:p>
          <a:p>
            <a:pPr lvl="1"/>
            <a:r>
              <a:rPr lang="en-US" sz="1600" smtClean="0"/>
              <a:t>Windows Azure allows you to work in a familiar development environment.</a:t>
            </a:r>
          </a:p>
          <a:p>
            <a:pPr lvl="1"/>
            <a:r>
              <a:rPr lang="en-US" sz="1600" smtClean="0"/>
              <a:t>Microsoft’s capability rivals or is better than other PaaS environments.</a:t>
            </a:r>
          </a:p>
          <a:p>
            <a:pPr lvl="1"/>
            <a:r>
              <a:rPr lang="en-US" sz="1600" smtClean="0"/>
              <a:t>Microsoft’s cloud service level agreement (SLA) for cloud services and data rivals or is better than cloud competitor SLAs.</a:t>
            </a:r>
          </a:p>
          <a:p>
            <a:pPr lvl="1"/>
            <a:r>
              <a:rPr lang="en-US" sz="1600" smtClean="0"/>
              <a:t>Windows Azure’s price point is attractive.</a:t>
            </a:r>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Windows Azure? Cont.</a:t>
            </a:r>
            <a:endParaRPr lang="en-US"/>
          </a:p>
        </p:txBody>
      </p:sp>
      <p:sp>
        <p:nvSpPr>
          <p:cNvPr id="3" name="Text Placeholder 2"/>
          <p:cNvSpPr>
            <a:spLocks noGrp="1"/>
          </p:cNvSpPr>
          <p:nvPr>
            <p:ph type="body" idx="1"/>
          </p:nvPr>
        </p:nvSpPr>
        <p:spPr/>
        <p:txBody>
          <a:bodyPr/>
          <a:lstStyle/>
          <a:p>
            <a:r>
              <a:rPr lang="en-US" sz="1800" smtClean="0"/>
              <a:t>Microsoft’s investment in the cloud is huge.</a:t>
            </a:r>
          </a:p>
          <a:p>
            <a:pPr lvl="1"/>
            <a:r>
              <a:rPr lang="en-US" sz="1600" smtClean="0"/>
              <a:t>Microsoft has invested over a billion dollars on the data centers alone.</a:t>
            </a:r>
          </a:p>
          <a:p>
            <a:pPr lvl="1"/>
            <a:r>
              <a:rPr lang="en-US" sz="1600" smtClean="0"/>
              <a:t>75% of Microsoft's software developers are now working on cloud-based or cloud-inspired software.</a:t>
            </a:r>
          </a:p>
          <a:p>
            <a:pPr lvl="1"/>
            <a:r>
              <a:rPr lang="en-US" sz="1600" smtClean="0"/>
              <a:t>This figure is expected to near 90% in the not-too-distant future.</a:t>
            </a:r>
          </a:p>
          <a:p>
            <a:pPr lvl="1"/>
            <a:r>
              <a:rPr lang="en-US" sz="1600" smtClean="0"/>
              <a:t>Microsoft’s huge investment is your gain allowing you to focus on application development and not infrastructure.</a:t>
            </a:r>
          </a:p>
          <a:p>
            <a:pPr lvl="1"/>
            <a:r>
              <a:rPr lang="en-US" sz="1600" smtClean="0"/>
              <a:t>Welcome to the Windows Azure community!</a:t>
            </a:r>
          </a:p>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Optional Lab Exercise:  Account Setup Lab (Optional)</a:t>
            </a:r>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a:t>
            </a:r>
            <a:endParaRPr lang="en-US"/>
          </a:p>
        </p:txBody>
      </p:sp>
      <p:sp>
        <p:nvSpPr>
          <p:cNvPr id="3" name="Text Placeholder 2"/>
          <p:cNvSpPr>
            <a:spLocks noGrp="1"/>
          </p:cNvSpPr>
          <p:nvPr>
            <p:ph type="body" idx="1"/>
          </p:nvPr>
        </p:nvSpPr>
        <p:spPr/>
        <p:txBody>
          <a:bodyPr/>
          <a:lstStyle/>
          <a:p>
            <a:r>
              <a:rPr lang="en-US" sz="1800" smtClean="0"/>
              <a:t>Cloud computing is Internet-based computing, whereby shared resources are provided to computers and other devices on-demand.</a:t>
            </a:r>
          </a:p>
          <a:p>
            <a:pPr lvl="1"/>
            <a:r>
              <a:rPr lang="en-US" sz="1600" smtClean="0"/>
              <a:t>Cloud computing delivers access to software applications and/or data from resources available through the Internet with a simple browser.</a:t>
            </a:r>
          </a:p>
          <a:p>
            <a:pPr lvl="1"/>
            <a:r>
              <a:rPr lang="en-US" sz="1600" smtClean="0"/>
              <a:t>Key reasons for shifting to cloud computing include cost savings, scalability, reliability, and availability of applications/data anywhere.</a:t>
            </a:r>
          </a:p>
          <a:p>
            <a:pPr lvl="1"/>
            <a:r>
              <a:rPr lang="en-US" sz="1600" smtClean="0"/>
              <a:t>Computing resources in the cloud are utilities you purchase.  The more you use, the more you pay.</a:t>
            </a:r>
          </a:p>
          <a:p>
            <a:pPr lvl="1"/>
            <a:r>
              <a:rPr lang="en-US" sz="1600" smtClean="0"/>
              <a:t>Because of analogies to electrical and other utility services, cloud computing is often called utility computing.</a:t>
            </a:r>
          </a:p>
          <a:p>
            <a:pPr lvl="1"/>
            <a:r>
              <a:rPr lang="en-US" sz="1600" smtClean="0"/>
              <a:t>Because cloud assets are accessible over the Internet via a simple browser, it makes the applications and data more accessible.</a:t>
            </a:r>
          </a:p>
          <a:p>
            <a:pPr lvl="1"/>
            <a:r>
              <a:rPr lang="en-US" sz="1600" smtClean="0"/>
              <a:t>Cloud computing provides real </a:t>
            </a:r>
            <a:r>
              <a:rPr lang="en-US" sz="1600" b="1" i="1" smtClean="0"/>
              <a:t>ubiquitous computing</a:t>
            </a:r>
            <a:r>
              <a:rPr lang="en-US" sz="1600" smtClean="0"/>
              <a:t>.</a:t>
            </a:r>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The industry has devised several categories of cloud computing services.</a:t>
            </a:r>
          </a:p>
          <a:p>
            <a:pPr lvl="1"/>
            <a:r>
              <a:rPr lang="en-US" sz="1600" smtClean="0"/>
              <a:t>These categories help describe the capabilities and services offered by cloud computing organizations.</a:t>
            </a:r>
          </a:p>
          <a:p>
            <a:pPr lvl="1"/>
            <a:r>
              <a:rPr lang="en-US" sz="1600" smtClean="0"/>
              <a:t>Generally speaking the three categories of cloud computing services offered today are </a:t>
            </a:r>
            <a:r>
              <a:rPr lang="en-US" sz="1600" b="1" i="1" smtClean="0"/>
              <a:t>IaaS</a:t>
            </a:r>
            <a:r>
              <a:rPr lang="en-US" sz="1600" smtClean="0"/>
              <a:t>, </a:t>
            </a:r>
            <a:r>
              <a:rPr lang="en-US" sz="1600" b="1" i="1" smtClean="0"/>
              <a:t>PaaS</a:t>
            </a:r>
            <a:r>
              <a:rPr lang="en-US" sz="1600" smtClean="0"/>
              <a:t>, and </a:t>
            </a:r>
            <a:r>
              <a:rPr lang="en-US" sz="1600" b="1" i="1" smtClean="0"/>
              <a:t>SaaS</a:t>
            </a:r>
            <a:r>
              <a:rPr lang="en-US" sz="1600" smtClean="0"/>
              <a:t>.</a:t>
            </a:r>
          </a:p>
          <a:p>
            <a:r>
              <a:rPr lang="en-US" sz="1800" smtClean="0"/>
              <a:t>Infrastructure as a Service (IaaS) can be thought of as a traditional "data center" service.</a:t>
            </a:r>
          </a:p>
          <a:p>
            <a:r>
              <a:rPr lang="en-US" sz="1800" smtClean="0"/>
              <a:t>PaaS provides more.  PaaS provide a “platform” that users write applications/data for that runs on the virtualized computing environment.</a:t>
            </a:r>
          </a:p>
          <a:p>
            <a:pPr lvl="1"/>
            <a:r>
              <a:rPr lang="en-US" sz="1600" smtClean="0"/>
              <a:t>The platform is a set of tools and API in support of cloud application development.</a:t>
            </a:r>
          </a:p>
          <a:p>
            <a:pPr lvl="1"/>
            <a:r>
              <a:rPr lang="en-US" sz="1600" smtClean="0"/>
              <a:t>PaaS is often described as "cloudware" or an operating system for cloud computing.</a:t>
            </a:r>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Software as a Service (SaaS) is about making packaged commercial software available over the Internet under a subscription or pay-for-usage service.</a:t>
            </a:r>
          </a:p>
          <a:p>
            <a:r>
              <a:rPr lang="en-US" sz="1800" smtClean="0"/>
              <a:t>Windows Azure is Microsoft’s Platform as a Service (PaaS) offering.</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Cloud Computing and why is it important? Cont.</a:t>
            </a:r>
            <a:endParaRPr lang="en-US"/>
          </a:p>
        </p:txBody>
      </p:sp>
      <p:sp>
        <p:nvSpPr>
          <p:cNvPr id="3" name="Text Placeholder 2"/>
          <p:cNvSpPr>
            <a:spLocks noGrp="1"/>
          </p:cNvSpPr>
          <p:nvPr>
            <p:ph type="body" idx="1"/>
          </p:nvPr>
        </p:nvSpPr>
        <p:spPr/>
        <p:txBody>
          <a:bodyPr/>
          <a:lstStyle/>
          <a:p>
            <a:r>
              <a:rPr lang="en-US" sz="1800" smtClean="0"/>
              <a:t>How does the cloud make applications and data more accessible?</a:t>
            </a:r>
          </a:p>
          <a:p>
            <a:pPr lvl="1"/>
            <a:r>
              <a:rPr lang="en-US" sz="1600" smtClean="0"/>
              <a:t>Because cloud assets are accessible over the Internet via a simple browser, it makes the applications and data more accessible.</a:t>
            </a:r>
          </a:p>
          <a:p>
            <a:pPr lvl="1"/>
            <a:r>
              <a:rPr lang="en-US" sz="1600" smtClean="0"/>
              <a:t>Users of the cloud don’t need to install anything on their machines.  In fact, they don’t even need “their machines.”</a:t>
            </a:r>
          </a:p>
          <a:p>
            <a:pPr lvl="1"/>
            <a:r>
              <a:rPr lang="en-US" sz="1600" smtClean="0"/>
              <a:t>In the cloud, word processing, for example, is an application you access from the cloud via browser and you save your document to cloud storage.</a:t>
            </a:r>
          </a:p>
          <a:p>
            <a:pPr lvl="1"/>
            <a:r>
              <a:rPr lang="en-US" sz="1600" smtClean="0"/>
              <a:t>Start to create the document from a browser on a laptop in the local café and complete the document at home from the browser on your desktop.</a:t>
            </a:r>
          </a:p>
          <a:p>
            <a:pPr lvl="1"/>
            <a:r>
              <a:rPr lang="en-US" sz="1600" smtClean="0"/>
              <a:t>In fact, the machine you use to access apps and data (like the word processor and document) might even be your Windows Mobile phone or other mobile device.</a:t>
            </a:r>
          </a:p>
          <a:p>
            <a:pPr lvl="1"/>
            <a:r>
              <a:rPr lang="en-US" sz="1600" smtClean="0"/>
              <a:t>Cloud computing provides real </a:t>
            </a:r>
            <a:r>
              <a:rPr lang="en-US" sz="1600" b="1" i="1" smtClean="0"/>
              <a:t>ubiquitous computing</a:t>
            </a:r>
            <a:r>
              <a:rPr lang="en-US" sz="1600" smtClean="0"/>
              <a:t>.</a:t>
            </a: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Cloud Computing and why is it important?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3.png"/>
          <p:cNvPicPr>
            <a:picLocks noChangeAspect="1"/>
          </p:cNvPicPr>
          <p:nvPr/>
        </p:nvPicPr>
        <p:blipFill>
          <a:blip r:embed="rId2"/>
          <a:stretch>
            <a:fillRect/>
          </a:stretch>
        </p:blipFill>
        <p:spPr>
          <a:xfrm>
            <a:off x="3144520" y="1714500"/>
            <a:ext cx="2956560" cy="33040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Cloud Computing and why is it important? Cont.</a:t>
            </a:r>
            <a:endParaRPr lang="en-US"/>
          </a:p>
        </p:txBody>
      </p:sp>
      <p:sp>
        <p:nvSpPr>
          <p:cNvPr id="3" name="Text Placeholder 2"/>
          <p:cNvSpPr>
            <a:spLocks noGrp="1"/>
          </p:cNvSpPr>
          <p:nvPr>
            <p:ph type="body" idx="1"/>
          </p:nvPr>
        </p:nvSpPr>
        <p:spPr/>
        <p:txBody>
          <a:bodyPr/>
          <a:lstStyle/>
          <a:p>
            <a:r>
              <a:rPr lang="en-US" sz="1800" smtClean="0"/>
              <a:t>While an increasing number of applications today can run via a browser, cloud computing does not prohibit more thick or rich clients.</a:t>
            </a:r>
          </a:p>
          <a:p>
            <a:pPr lvl="1"/>
            <a:r>
              <a:rPr lang="en-US" sz="1600" smtClean="0"/>
              <a:t>The cloud provides an environment for highly scalable, pay-as-you-go applications.</a:t>
            </a:r>
          </a:p>
          <a:p>
            <a:pPr lvl="1"/>
            <a:r>
              <a:rPr lang="en-US" sz="1600" smtClean="0"/>
              <a:t>Rich clients or “fat” client applications can leverage this environment just as well.</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Cloud Computing and why is it important? Cont.</a:t>
            </a:r>
            <a:endParaRPr lang="en-US"/>
          </a:p>
        </p:txBody>
      </p:sp>
      <p:sp>
        <p:nvSpPr>
          <p:cNvPr id="3" name="Text Placeholder 2"/>
          <p:cNvSpPr>
            <a:spLocks noGrp="1"/>
          </p:cNvSpPr>
          <p:nvPr>
            <p:ph type="body" idx="1"/>
          </p:nvPr>
        </p:nvSpPr>
        <p:spPr/>
        <p:txBody>
          <a:bodyPr/>
          <a:lstStyle/>
          <a:p>
            <a:r>
              <a:rPr lang="en-US" sz="1800" smtClean="0"/>
              <a:t>Accountants like to talk about the savings of OpEx versus CapEx when discussing the cloud.</a:t>
            </a:r>
          </a:p>
          <a:p>
            <a:pPr lvl="1"/>
            <a:r>
              <a:rPr lang="en-US" sz="1600" smtClean="0"/>
              <a:t>In effect, organizations now have more operational expenses (OpEx) – that is the utility costs associated with the application and data they use/store in the cloud.</a:t>
            </a:r>
          </a:p>
          <a:p>
            <a:pPr lvl="1"/>
            <a:r>
              <a:rPr lang="en-US" sz="1600" smtClean="0"/>
              <a:t>However, OpEx is more flexible.  As demands for the applications or data increase, more computing capacity can be purchased from cloud providers.</a:t>
            </a:r>
          </a:p>
          <a:p>
            <a:pPr lvl="1"/>
            <a:r>
              <a:rPr lang="en-US" sz="1600" smtClean="0"/>
              <a:t>As the demand for the application or data wanes, an organization can reduce their computing capacity from the cloud provider saving the organization money.</a:t>
            </a:r>
          </a:p>
          <a:p>
            <a:pPr lvl="1"/>
            <a:r>
              <a:rPr lang="en-US" sz="1600" smtClean="0"/>
              <a:t>You pay for exactly what you use in the cloud, not for what you might use.  “Scale on demand” is how cloud computing believers like to refer to it.</a:t>
            </a:r>
          </a:p>
          <a:p>
            <a:pPr lvl="1"/>
            <a:r>
              <a:rPr lang="en-US" sz="1600" smtClean="0"/>
              <a:t>When building a data center, your organization builds it to handle the peak predicted utilization.  This generally leads to a lot of wasted capacity.</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Cloud Computing and why is it important? Cont.</a:t>
            </a:r>
            <a:endParaRPr lang="en-US"/>
          </a:p>
        </p:txBody>
      </p:sp>
      <p:sp>
        <p:nvSpPr>
          <p:cNvPr id="3" name="Text Placeholder 2"/>
          <p:cNvSpPr>
            <a:spLocks noGrp="1"/>
          </p:cNvSpPr>
          <p:nvPr>
            <p:ph type="body" idx="1"/>
          </p:nvPr>
        </p:nvSpPr>
        <p:spPr/>
        <p:txBody>
          <a:bodyPr/>
          <a:lstStyle/>
          <a:p>
            <a:r>
              <a:rPr lang="en-US" sz="1800" smtClean="0"/>
              <a:t>Companies incur a capital expenditure when spending money on a fixed asset like a data center or hardware.</a:t>
            </a:r>
          </a:p>
          <a:p>
            <a:pPr lvl="1"/>
            <a:r>
              <a:rPr lang="en-US" sz="1600" smtClean="0"/>
              <a:t>Cloud computing also helps to lower the more expensive and harder to manage capital expenditures (CapEx) of data centers and hardware and software therein.</a:t>
            </a:r>
          </a:p>
          <a:p>
            <a:pPr lvl="1"/>
            <a:r>
              <a:rPr lang="en-US" sz="1600" smtClean="0"/>
              <a:t>Data centers are large capital expenditures rarely used at an optimal level.</a:t>
            </a:r>
          </a:p>
          <a:p>
            <a:pPr lvl="1"/>
            <a:r>
              <a:rPr lang="en-US" sz="1600" smtClean="0"/>
              <a:t>Data centers are often crowded and over utilized (creating hardship and performance problems for users), or underutilized (thereby creating waste).</a:t>
            </a:r>
          </a:p>
          <a:p>
            <a:endParaRPr lang="en-US"/>
          </a:p>
        </p:txBody>
      </p:sp>
    </p:spTree>
  </p:cSld>
  <p:clrMapOvr>
    <a:masterClrMapping/>
  </p:clrMapOvr>
</p:sld>
</file>

<file path=ppt/theme/theme1.xml><?xml version="1.0" encoding="utf-8"?>
<a:theme xmlns:a="http://schemas.openxmlformats.org/drawingml/2006/main" name="Intertech Template(97)">
  <a:themeElements>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Default Design">
      <a:majorFont>
        <a:latin typeface="FuturaEFOP-Bold"/>
        <a:ea typeface=""/>
        <a:cs typeface=""/>
      </a:majorFont>
      <a:minorFont>
        <a:latin typeface="Futura Bk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lnDef>
  </a:objectDefaults>
  <a:extraClrSchemeLst>
    <a:extraClrScheme>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Default Design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Default Design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Default Design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Default Design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Default Design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Intertech_and_Microsoft_Slide_Template</Template>
  <TotalTime>6</TotalTime>
  <Words>4401</Words>
  <Application>Microsoft Office PowerPoint</Application>
  <PresentationFormat>On-screen Show (4:3)</PresentationFormat>
  <Paragraphs>306</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Intertech Template(97)</vt:lpstr>
      <vt:lpstr>Introduction to Cloud Computing</vt:lpstr>
      <vt:lpstr>What is Cloud Computing and why is it important?</vt:lpstr>
      <vt:lpstr>What is Cloud Computing and why is it important? Cont.</vt:lpstr>
      <vt:lpstr>What is Cloud Computing and why is it important? Cont.</vt:lpstr>
      <vt:lpstr>What is Cloud Computing and why is it important? Cont.</vt:lpstr>
      <vt:lpstr>What is Cloud Computing and why is it important? Cont.</vt:lpstr>
      <vt:lpstr>What is Cloud Computing and why is it important? Cont.</vt:lpstr>
      <vt:lpstr>What is Cloud Computing and why is it important? Cont.</vt:lpstr>
      <vt:lpstr>What is Cloud Computing and why is it important? Cont.</vt:lpstr>
      <vt:lpstr>What is Cloud Computing and why is it important? Cont.</vt:lpstr>
      <vt:lpstr>What is Cloud Computing and why is it important? Cont.</vt:lpstr>
      <vt:lpstr>What is Cloud Computing and why is it important? Cont.</vt:lpstr>
      <vt:lpstr>What is Cloud Computing and why is it important? Cont.</vt:lpstr>
      <vt:lpstr>What is Cloud Computing and why is it important? Cont.</vt:lpstr>
      <vt:lpstr>Types of Cloud Computing Services</vt:lpstr>
      <vt:lpstr>Types of Cloud Computing Services Cont.</vt:lpstr>
      <vt:lpstr>Types of Cloud Computing Services Cont.</vt:lpstr>
      <vt:lpstr>Types of Cloud Computing Services Cont.</vt:lpstr>
      <vt:lpstr>Types of Cloud Computing Services Cont.</vt:lpstr>
      <vt:lpstr>Types of Cloud Computing Services Cont.</vt:lpstr>
      <vt:lpstr>Types of Cloud Computing Services Cont.</vt:lpstr>
      <vt:lpstr>Types of Cloud Computing Services Cont.</vt:lpstr>
      <vt:lpstr>Types of Cloud Computing Services Cont.</vt:lpstr>
      <vt:lpstr>Types of Cloud Computing Services Cont.</vt:lpstr>
      <vt:lpstr>Types of Cloud Computing Services Cont.</vt:lpstr>
      <vt:lpstr>Where is the cloud?</vt:lpstr>
      <vt:lpstr>Where is the cloud? Cont.</vt:lpstr>
      <vt:lpstr>Where is the cloud? Cont.</vt:lpstr>
      <vt:lpstr>Concerns About Cloud Computing</vt:lpstr>
      <vt:lpstr>Concerns About Cloud Computing Cont.</vt:lpstr>
      <vt:lpstr>Concerns About Cloud Computing Cont.</vt:lpstr>
      <vt:lpstr>Concerns About Cloud Computing Cont.</vt:lpstr>
      <vt:lpstr>Concerns About Cloud Computing Cont.</vt:lpstr>
      <vt:lpstr>Concerns About Cloud Computing Cont.</vt:lpstr>
      <vt:lpstr>What is Microsoft Windows Azure?</vt:lpstr>
      <vt:lpstr>What is Microsoft Windows Azure? Cont.</vt:lpstr>
      <vt:lpstr>What is Microsoft Windows Azure? Cont.</vt:lpstr>
      <vt:lpstr>What is Microsoft Windows Azure? Cont.</vt:lpstr>
      <vt:lpstr>What is Microsoft Windows Azure? Cont.</vt:lpstr>
      <vt:lpstr>Why Windows Azure?</vt:lpstr>
      <vt:lpstr>Why Windows Azure? Cont.</vt:lpstr>
      <vt:lpstr>Optional Lab Exercise:  Account Setup Lab (Optional)</vt:lpstr>
      <vt:lpstr>Chapter Summary</vt:lpstr>
      <vt:lpstr>Chapter Summary Cont.</vt:lpstr>
      <vt:lpstr>Chapter Summary Cont.</vt:lpstr>
    </vt:vector>
  </TitlesOfParts>
  <Company>Intertech,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jwhite</dc:creator>
  <cp:lastModifiedBy>jwhite</cp:lastModifiedBy>
  <cp:revision>2</cp:revision>
  <dcterms:created xsi:type="dcterms:W3CDTF">2011-04-27T23:50:56Z</dcterms:created>
  <dcterms:modified xsi:type="dcterms:W3CDTF">2011-04-28T00:11:35Z</dcterms:modified>
</cp:coreProperties>
</file>