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363"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7" r:id="rId96"/>
    <p:sldId id="358" r:id="rId97"/>
    <p:sldId id="359" r:id="rId98"/>
    <p:sldId id="360" r:id="rId99"/>
    <p:sldId id="361" r:id="rId100"/>
    <p:sldId id="362"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104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5" name="Picture 10" descr="Intertech Title Slide"/>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36815"/>
          <a:stretch/>
        </p:blipFill>
        <p:spPr bwMode="auto">
          <a:xfrm>
            <a:off x="0" y="9525"/>
            <a:ext cx="9144000" cy="432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4876800" y="4114800"/>
            <a:ext cx="3352800" cy="215444"/>
          </a:xfrm>
          <a:prstGeom prst="rect">
            <a:avLst/>
          </a:prstGeom>
          <a:noFill/>
          <a:ln w="952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800" dirty="0">
                <a:solidFill>
                  <a:schemeClr val="tx1"/>
                </a:solidFill>
                <a:latin typeface="FuturaEFOP-Bold" pitchFamily="50" charset="0"/>
              </a:rPr>
              <a:t>An  Intertech </a:t>
            </a:r>
            <a:r>
              <a:rPr lang="en-US" sz="800" dirty="0" smtClean="0">
                <a:solidFill>
                  <a:schemeClr val="tx1"/>
                </a:solidFill>
                <a:latin typeface="FuturaEFOP-Bold" pitchFamily="50" charset="0"/>
              </a:rPr>
              <a:t>Authored</a:t>
            </a:r>
            <a:r>
              <a:rPr lang="en-US" sz="800" baseline="0" dirty="0" smtClean="0">
                <a:solidFill>
                  <a:schemeClr val="tx1"/>
                </a:solidFill>
                <a:latin typeface="FuturaEFOP-Bold" pitchFamily="50" charset="0"/>
              </a:rPr>
              <a:t> C</a:t>
            </a:r>
            <a:r>
              <a:rPr lang="en-US" sz="800" dirty="0" smtClean="0">
                <a:solidFill>
                  <a:schemeClr val="tx1"/>
                </a:solidFill>
                <a:latin typeface="FuturaEFOP-Bold" pitchFamily="50" charset="0"/>
              </a:rPr>
              <a:t>ourse in Partnership with Microsoft</a:t>
            </a:r>
            <a:endParaRPr lang="en-US" sz="800" dirty="0">
              <a:solidFill>
                <a:schemeClr val="tx1"/>
              </a:solidFill>
              <a:latin typeface="FuturaEFOP-Bold" pitchFamily="50" charset="0"/>
            </a:endParaRPr>
          </a:p>
        </p:txBody>
      </p:sp>
      <p:pic>
        <p:nvPicPr>
          <p:cNvPr id="7180" name="Picture 12" descr="http://www.aiesec.org/australia/images/Partnerlogo/microsoft.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6243792"/>
            <a:ext cx="2232025" cy="53800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7" y="873089"/>
            <a:ext cx="8123295" cy="719173"/>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atin typeface="Futura Hv BT" pitchFamily="34" charset="0"/>
              </a:defRPr>
            </a:lvl1pPr>
            <a:lvl2pPr>
              <a:defRPr sz="1800">
                <a:latin typeface="Futura Md BT" pitchFamily="34" charset="0"/>
              </a:defRPr>
            </a:lvl2pPr>
            <a:lvl3pPr>
              <a:defRPr sz="1600">
                <a:latin typeface="Futura Md BT" pitchFamily="34" charset="0"/>
              </a:defRPr>
            </a:lvl3pPr>
            <a:lvl4pPr>
              <a:buClrTx/>
              <a:defRPr sz="1400" b="0">
                <a:latin typeface="Futura Md BT" pitchFamily="34" charset="0"/>
              </a:defRPr>
            </a:lvl4pPr>
            <a:lvl5pPr>
              <a:buClrTx/>
              <a:buSzPct val="100000"/>
              <a:defRPr sz="1400" b="0">
                <a:latin typeface="Futura Md B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625010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752600"/>
            <a:ext cx="3962400" cy="4268823"/>
          </a:xfrm>
        </p:spPr>
        <p:txBody>
          <a:bodyPr/>
          <a:lstStyle>
            <a:lvl1pPr>
              <a:buClrTx/>
              <a:defRPr sz="2000"/>
            </a:lvl1pPr>
            <a:lvl2pPr>
              <a:buClrTx/>
              <a:defRPr sz="1800"/>
            </a:lvl2pPr>
            <a:lvl3pPr>
              <a:buClrTx/>
              <a:defRPr sz="1600"/>
            </a:lvl3pPr>
            <a:lvl4pPr>
              <a:defRPr sz="1400"/>
            </a:lvl4pPr>
            <a:lvl5pPr>
              <a:buClrTx/>
              <a:buSzPct val="100000"/>
              <a:defRPr sz="1400">
                <a:latin typeface="Futura Md BT"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0"/>
          </p:nvPr>
        </p:nvSpPr>
        <p:spPr>
          <a:xfrm>
            <a:off x="4772082" y="1749402"/>
            <a:ext cx="3962400" cy="4268823"/>
          </a:xfrm>
        </p:spPr>
        <p:txBody>
          <a:bodyPr/>
          <a:lstStyle>
            <a:lvl1pPr>
              <a:buClrTx/>
              <a:defRPr sz="2000"/>
            </a:lvl1pPr>
            <a:lvl2pPr>
              <a:buClrTx/>
              <a:defRPr sz="1800"/>
            </a:lvl2pPr>
            <a:lvl3pPr>
              <a:buClrTx/>
              <a:defRPr sz="1600"/>
            </a:lvl3pPr>
            <a:lvl4pPr>
              <a:defRPr sz="1400"/>
            </a:lvl4pPr>
            <a:lvl5pPr>
              <a:buClrTx/>
              <a:buSzPct val="100000"/>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691896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44830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54BBD14-34F9-473E-8012-88B00847FCF3}"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7950F5B-6277-4939-BA72-1722C19A56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54BBD14-34F9-473E-8012-88B00847FCF3}"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7950F5B-6277-4939-BA72-1722C19A56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tertech Text Slide"/>
          <p:cNvPicPr>
            <a:picLocks noChangeAspect="1" noChangeArrowheads="1"/>
          </p:cNvPicPr>
          <p:nvPr/>
        </p:nvPicPr>
        <p:blipFill rotWithShape="1">
          <a:blip r:embed="rId8">
            <a:extLst>
              <a:ext uri="{28A0092B-C50C-407E-A947-70E740481C1C}">
                <a14:useLocalDpi xmlns="" xmlns:a14="http://schemas.microsoft.com/office/drawing/2010/main" val="0"/>
              </a:ext>
            </a:extLst>
          </a:blip>
          <a:srcRect b="85996"/>
          <a:stretch/>
        </p:blipFill>
        <p:spPr bwMode="auto">
          <a:xfrm>
            <a:off x="0" y="11113"/>
            <a:ext cx="9144000" cy="95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11188" y="873125"/>
            <a:ext cx="8123237"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1"/>
          <p:cNvSpPr>
            <a:spLocks noGrp="1" noChangeArrowheads="1"/>
          </p:cNvSpPr>
          <p:nvPr>
            <p:ph type="body" idx="1"/>
          </p:nvPr>
        </p:nvSpPr>
        <p:spPr bwMode="auto">
          <a:xfrm>
            <a:off x="609600" y="1752600"/>
            <a:ext cx="8124825"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8694" name="Rectangle 22"/>
          <p:cNvSpPr>
            <a:spLocks noChangeArrowheads="1"/>
          </p:cNvSpPr>
          <p:nvPr/>
        </p:nvSpPr>
        <p:spPr bwMode="auto">
          <a:xfrm>
            <a:off x="1135063" y="595313"/>
            <a:ext cx="3733800" cy="152400"/>
          </a:xfrm>
          <a:prstGeom prst="rect">
            <a:avLst/>
          </a:prstGeom>
          <a:noFill/>
          <a:ln w="9525">
            <a:noFill/>
            <a:miter lim="800000"/>
            <a:headEnd/>
            <a:tailEnd/>
          </a:ln>
          <a:effectLst/>
        </p:spPr>
        <p:txBody>
          <a:bodyPr wrap="none" anchor="ctr"/>
          <a:lstStyle/>
          <a:p>
            <a:pPr>
              <a:defRPr/>
            </a:pPr>
            <a:r>
              <a:rPr lang="en-US" sz="1000" smtClean="0">
                <a:solidFill>
                  <a:srgbClr val="003366"/>
                </a:solidFill>
              </a:rPr>
              <a:t>50466 Windows® Azure™ Solutions with Microsoft® Visual Studio® 2010</a:t>
            </a:r>
            <a:endParaRPr lang="en-US" sz="1000">
              <a:solidFill>
                <a:srgbClr val="003366"/>
              </a:solidFill>
            </a:endParaRPr>
          </a:p>
        </p:txBody>
      </p:sp>
      <p:sp>
        <p:nvSpPr>
          <p:cNvPr id="28696" name="TextBox 1058"/>
          <p:cNvSpPr txBox="1">
            <a:spLocks noChangeArrowheads="1"/>
          </p:cNvSpPr>
          <p:nvPr/>
        </p:nvSpPr>
        <p:spPr bwMode="auto">
          <a:xfrm>
            <a:off x="318059" y="6383337"/>
            <a:ext cx="8444941" cy="253916"/>
          </a:xfrm>
          <a:prstGeom prst="rect">
            <a:avLst/>
          </a:prstGeom>
          <a:noFill/>
          <a:ln w="9525">
            <a:noFill/>
            <a:miter lim="800000"/>
            <a:headEnd/>
            <a:tailEnd/>
          </a:ln>
        </p:spPr>
        <p:txBody>
          <a:bodyPr wrap="square">
            <a:spAutoFit/>
          </a:bodyPr>
          <a:lstStyle/>
          <a:p>
            <a:pPr algn="r" eaLnBrk="1" hangingPunct="1">
              <a:defRPr/>
            </a:pPr>
            <a:r>
              <a:rPr lang="en-US" sz="1050" dirty="0" smtClean="0">
                <a:latin typeface="Futura Hv BT" pitchFamily="34" charset="0"/>
              </a:rPr>
              <a:t>Slide </a:t>
            </a:r>
            <a:fld id="{77D2CF32-4139-4B06-90E8-7ACC97C343B3}" type="slidenum">
              <a:rPr lang="en-US" sz="1050">
                <a:latin typeface="Futura Hv BT" pitchFamily="34" charset="0"/>
              </a:rPr>
              <a:pPr algn="r" eaLnBrk="1" hangingPunct="1">
                <a:defRPr/>
              </a:pPr>
              <a:t>‹#›</a:t>
            </a:fld>
            <a:endParaRPr lang="en-US" sz="1050" dirty="0">
              <a:latin typeface="Futura Hv BT" pitchFamily="34" charset="0"/>
            </a:endParaRPr>
          </a:p>
        </p:txBody>
      </p:sp>
      <p:pic>
        <p:nvPicPr>
          <p:cNvPr id="7" name="Picture 12" descr="http://www.aiesec.org/australia/images/Partnerlogo/microsoft.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676400" y="6403636"/>
            <a:ext cx="936625" cy="2257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609600" y="6400800"/>
            <a:ext cx="1093569" cy="246221"/>
          </a:xfrm>
          <a:prstGeom prst="rect">
            <a:avLst/>
          </a:prstGeom>
          <a:noFill/>
        </p:spPr>
        <p:txBody>
          <a:bodyPr wrap="none" rtlCol="0">
            <a:spAutoFit/>
          </a:bodyPr>
          <a:lstStyle/>
          <a:p>
            <a:r>
              <a:rPr lang="en-US" sz="1000" dirty="0" smtClean="0">
                <a:solidFill>
                  <a:srgbClr val="B0B4BD"/>
                </a:solidFill>
                <a:latin typeface="Futura Hv BT" pitchFamily="34" charset="0"/>
              </a:rPr>
              <a:t>© 2010 - 2011</a:t>
            </a:r>
            <a:endParaRPr lang="en-US" sz="1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txStyles>
    <p:titleStyle>
      <a:lvl1pPr algn="l" rtl="0" eaLnBrk="1" fontAlgn="base" hangingPunct="1">
        <a:spcBef>
          <a:spcPct val="0"/>
        </a:spcBef>
        <a:spcAft>
          <a:spcPct val="0"/>
        </a:spcAft>
        <a:defRPr sz="2800">
          <a:solidFill>
            <a:srgbClr val="003F87"/>
          </a:solidFill>
          <a:latin typeface="+mj-lt"/>
          <a:ea typeface="+mj-ea"/>
          <a:cs typeface="+mj-cs"/>
        </a:defRPr>
      </a:lvl1pPr>
      <a:lvl2pPr algn="l" rtl="0" eaLnBrk="1" fontAlgn="base" hangingPunct="1">
        <a:spcBef>
          <a:spcPct val="0"/>
        </a:spcBef>
        <a:spcAft>
          <a:spcPct val="0"/>
        </a:spcAft>
        <a:defRPr sz="2800">
          <a:solidFill>
            <a:srgbClr val="003F87"/>
          </a:solidFill>
          <a:latin typeface="FuturaEFOP-Bold" pitchFamily="50" charset="0"/>
        </a:defRPr>
      </a:lvl2pPr>
      <a:lvl3pPr algn="l" rtl="0" eaLnBrk="1" fontAlgn="base" hangingPunct="1">
        <a:spcBef>
          <a:spcPct val="0"/>
        </a:spcBef>
        <a:spcAft>
          <a:spcPct val="0"/>
        </a:spcAft>
        <a:defRPr sz="2800">
          <a:solidFill>
            <a:srgbClr val="003F87"/>
          </a:solidFill>
          <a:latin typeface="FuturaEFOP-Bold" pitchFamily="50" charset="0"/>
        </a:defRPr>
      </a:lvl3pPr>
      <a:lvl4pPr algn="l" rtl="0" eaLnBrk="1" fontAlgn="base" hangingPunct="1">
        <a:spcBef>
          <a:spcPct val="0"/>
        </a:spcBef>
        <a:spcAft>
          <a:spcPct val="0"/>
        </a:spcAft>
        <a:defRPr sz="2800">
          <a:solidFill>
            <a:srgbClr val="003F87"/>
          </a:solidFill>
          <a:latin typeface="FuturaEFOP-Bold" pitchFamily="50" charset="0"/>
        </a:defRPr>
      </a:lvl4pPr>
      <a:lvl5pPr algn="l" rtl="0" eaLnBrk="1" fontAlgn="base" hangingPunct="1">
        <a:spcBef>
          <a:spcPct val="0"/>
        </a:spcBef>
        <a:spcAft>
          <a:spcPct val="0"/>
        </a:spcAft>
        <a:defRPr sz="2800">
          <a:solidFill>
            <a:srgbClr val="003F87"/>
          </a:solidFill>
          <a:latin typeface="FuturaEFOP-Bold" pitchFamily="50" charset="0"/>
        </a:defRPr>
      </a:lvl5pPr>
      <a:lvl6pPr marL="457200" algn="l" rtl="0" eaLnBrk="1" fontAlgn="base" hangingPunct="1">
        <a:spcBef>
          <a:spcPct val="0"/>
        </a:spcBef>
        <a:spcAft>
          <a:spcPct val="0"/>
        </a:spcAft>
        <a:defRPr sz="3200">
          <a:solidFill>
            <a:srgbClr val="003F87"/>
          </a:solidFill>
          <a:latin typeface="FuturaEFOP-Bold" pitchFamily="50" charset="0"/>
        </a:defRPr>
      </a:lvl6pPr>
      <a:lvl7pPr marL="914400" algn="l" rtl="0" eaLnBrk="1" fontAlgn="base" hangingPunct="1">
        <a:spcBef>
          <a:spcPct val="0"/>
        </a:spcBef>
        <a:spcAft>
          <a:spcPct val="0"/>
        </a:spcAft>
        <a:defRPr sz="3200">
          <a:solidFill>
            <a:srgbClr val="003F87"/>
          </a:solidFill>
          <a:latin typeface="FuturaEFOP-Bold" pitchFamily="50" charset="0"/>
        </a:defRPr>
      </a:lvl7pPr>
      <a:lvl8pPr marL="1371600" algn="l" rtl="0" eaLnBrk="1" fontAlgn="base" hangingPunct="1">
        <a:spcBef>
          <a:spcPct val="0"/>
        </a:spcBef>
        <a:spcAft>
          <a:spcPct val="0"/>
        </a:spcAft>
        <a:defRPr sz="3200">
          <a:solidFill>
            <a:srgbClr val="003F87"/>
          </a:solidFill>
          <a:latin typeface="FuturaEFOP-Bold" pitchFamily="50" charset="0"/>
        </a:defRPr>
      </a:lvl8pPr>
      <a:lvl9pPr marL="1828800" algn="l" rtl="0" eaLnBrk="1" fontAlgn="base" hangingPunct="1">
        <a:spcBef>
          <a:spcPct val="0"/>
        </a:spcBef>
        <a:spcAft>
          <a:spcPct val="0"/>
        </a:spcAft>
        <a:defRPr sz="3200">
          <a:solidFill>
            <a:srgbClr val="003F87"/>
          </a:solidFill>
          <a:latin typeface="FuturaEFOP-Bold" pitchFamily="50" charset="0"/>
        </a:defRPr>
      </a:lvl9pPr>
    </p:titleStyle>
    <p:bodyStyle>
      <a:lvl1pPr marL="342900" indent="-342900" algn="l" rtl="0" eaLnBrk="1" fontAlgn="base" hangingPunct="1">
        <a:spcBef>
          <a:spcPct val="20000"/>
        </a:spcBef>
        <a:spcAft>
          <a:spcPct val="0"/>
        </a:spcAft>
        <a:buFont typeface="Arial" charset="0"/>
        <a:buChar char="•"/>
        <a:defRPr sz="2000">
          <a:solidFill>
            <a:srgbClr val="003F87"/>
          </a:solidFill>
          <a:latin typeface="Futura Hv BT" pitchFamily="34" charset="0"/>
          <a:ea typeface="+mn-ea"/>
          <a:cs typeface="+mn-cs"/>
        </a:defRPr>
      </a:lvl1pPr>
      <a:lvl2pPr marL="742950" indent="-285750" algn="l" rtl="0" eaLnBrk="1" fontAlgn="base" hangingPunct="1">
        <a:spcBef>
          <a:spcPct val="20000"/>
        </a:spcBef>
        <a:spcAft>
          <a:spcPct val="0"/>
        </a:spcAft>
        <a:buFont typeface="Arial" charset="0"/>
        <a:buChar char="•"/>
        <a:defRPr sz="2000">
          <a:solidFill>
            <a:srgbClr val="333333"/>
          </a:solidFill>
          <a:latin typeface="Futura Md BT" pitchFamily="34" charset="0"/>
        </a:defRPr>
      </a:lvl2pPr>
      <a:lvl3pPr marL="1143000" indent="-228600" algn="l" rtl="0" eaLnBrk="1" fontAlgn="base" hangingPunct="1">
        <a:spcBef>
          <a:spcPct val="20000"/>
        </a:spcBef>
        <a:spcAft>
          <a:spcPct val="0"/>
        </a:spcAft>
        <a:buFont typeface="Arial" charset="0"/>
        <a:buChar char="•"/>
        <a:defRPr>
          <a:solidFill>
            <a:schemeClr val="tx1"/>
          </a:solidFill>
          <a:latin typeface="Futura Md BT" pitchFamily="34" charset="0"/>
        </a:defRPr>
      </a:lvl3pPr>
      <a:lvl4pPr marL="1600200" indent="-228600" algn="l" rtl="0" eaLnBrk="1" fontAlgn="base" hangingPunct="1">
        <a:spcBef>
          <a:spcPct val="20000"/>
        </a:spcBef>
        <a:spcAft>
          <a:spcPct val="0"/>
        </a:spcAft>
        <a:buFont typeface="Arial" charset="0"/>
        <a:buChar char="•"/>
        <a:defRPr sz="1600">
          <a:solidFill>
            <a:schemeClr val="tx1"/>
          </a:solidFill>
          <a:latin typeface="Futura Md BT" pitchFamily="34" charset="0"/>
        </a:defRPr>
      </a:lvl4pPr>
      <a:lvl5pPr marL="20574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Windows Azure Architecture</a:t>
            </a:r>
            <a:endParaRPr lang="en-US"/>
          </a:p>
        </p:txBody>
      </p:sp>
      <p:sp>
        <p:nvSpPr>
          <p:cNvPr id="3" name="Subtitle 2"/>
          <p:cNvSpPr>
            <a:spLocks noGrp="1"/>
          </p:cNvSpPr>
          <p:nvPr>
            <p:ph type="subTitle" idx="1"/>
          </p:nvPr>
        </p:nvSpPr>
        <p:spPr/>
        <p:txBody>
          <a:bodyPr/>
          <a:lstStyle/>
          <a:p>
            <a:r>
              <a:rPr lang="en-US" smtClean="0"/>
              <a:t>50466 Windows® Azure™ Solutions with Microsoft® Visual Studio® 2010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The Compute Emulator is provided by the Windows Azure SDK (and thereby included in the WAT for VS).</a:t>
            </a:r>
          </a:p>
          <a:p>
            <a:pPr lvl="1"/>
            <a:r>
              <a:rPr lang="en-US" sz="1600" smtClean="0"/>
              <a:t>You hear more about the compute emulator below and in future chapters.</a:t>
            </a:r>
          </a:p>
          <a:p>
            <a:pPr lvl="1"/>
            <a:r>
              <a:rPr lang="en-US" sz="1600" smtClean="0"/>
              <a:t>To run Hello World in the Compute Emulator just start debugging the solution in VS (press F5).</a:t>
            </a:r>
          </a:p>
          <a:p>
            <a:pPr lvl="1"/>
            <a:r>
              <a:rPr lang="en-US" sz="1600" smtClean="0"/>
              <a:t>This causes VS to start the Compute Emulator and launch a browser to display Hello World.</a:t>
            </a:r>
          </a:p>
          <a:p>
            <a:endParaRPr lang="en-US" sz="1800" smtClean="0"/>
          </a:p>
          <a:p>
            <a:endParaRPr lang="en-US" sz="1800" smtClean="0"/>
          </a:p>
          <a:p>
            <a:endParaRPr lang="en-US" sz="1800" smtClean="0"/>
          </a:p>
          <a:p>
            <a:endParaRPr lang="en-US" sz="1800" smtClean="0"/>
          </a:p>
          <a:p>
            <a:endParaRPr lang="en-US"/>
          </a:p>
        </p:txBody>
      </p:sp>
      <p:pic>
        <p:nvPicPr>
          <p:cNvPr id="4" name="Picture 3" descr="image5.png"/>
          <p:cNvPicPr>
            <a:picLocks noChangeAspect="1"/>
          </p:cNvPicPr>
          <p:nvPr/>
        </p:nvPicPr>
        <p:blipFill>
          <a:blip r:embed="rId2"/>
          <a:stretch>
            <a:fillRect/>
          </a:stretch>
        </p:blipFill>
        <p:spPr>
          <a:xfrm>
            <a:off x="2971800" y="3810000"/>
            <a:ext cx="3511614" cy="243840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The Microsoft Windows Azure Platform consists of several pieces to include Windows Azure, SQL Azure, and AppFabric.</a:t>
            </a:r>
          </a:p>
          <a:p>
            <a:pPr lvl="1"/>
            <a:r>
              <a:rPr lang="en-US" sz="1600" smtClean="0"/>
              <a:t>Windows Azure consists of three “services”:  Compute, Storage and Management.</a:t>
            </a:r>
          </a:p>
          <a:p>
            <a:pPr lvl="1"/>
            <a:r>
              <a:rPr lang="en-US" sz="1600" smtClean="0"/>
              <a:t>It provides the runtime environment for your computational applications/services called </a:t>
            </a:r>
            <a:r>
              <a:rPr lang="en-US" sz="1600" b="1" i="1" smtClean="0"/>
              <a:t>Compute</a:t>
            </a:r>
            <a:r>
              <a:rPr lang="en-US" sz="1600" smtClean="0"/>
              <a:t>.</a:t>
            </a:r>
          </a:p>
          <a:p>
            <a:pPr lvl="1"/>
            <a:r>
              <a:rPr lang="en-US" sz="1600" smtClean="0"/>
              <a:t>SQL Azure is the relational database in the Windows Azure platform.</a:t>
            </a:r>
          </a:p>
          <a:p>
            <a:pPr lvl="1"/>
            <a:r>
              <a:rPr lang="en-US" sz="1600" smtClean="0"/>
              <a:t>AppFabric provides three enterprise-level services:  access control, caching and distributed messaging via a service bus.</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Ok, now you know how to create a simple Windows Azure application.  How do you get it into the cloud?</a:t>
            </a:r>
          </a:p>
          <a:p>
            <a:pPr lvl="1"/>
            <a:r>
              <a:rPr lang="en-US" sz="1600" smtClean="0"/>
              <a:t>The process of moving an application into the Windows Azure runtime environment (the Microsoft data centers running Azure) is called </a:t>
            </a:r>
            <a:r>
              <a:rPr lang="en-US" sz="1600" b="1" i="1" smtClean="0"/>
              <a:t>publishing</a:t>
            </a:r>
            <a:r>
              <a:rPr lang="en-US" sz="1600" smtClean="0"/>
              <a:t>.</a:t>
            </a:r>
          </a:p>
          <a:p>
            <a:pPr lvl="1"/>
            <a:r>
              <a:rPr lang="en-US" sz="1600" smtClean="0"/>
              <a:t>You may also find some documentation refer to the process as </a:t>
            </a:r>
            <a:r>
              <a:rPr lang="en-US" sz="1600" b="1" i="1" smtClean="0"/>
              <a:t>deploying</a:t>
            </a:r>
            <a:r>
              <a:rPr lang="en-US" sz="1600" smtClean="0"/>
              <a:t>.  </a:t>
            </a:r>
          </a:p>
          <a:p>
            <a:pPr lvl="1"/>
            <a:r>
              <a:rPr lang="en-US" sz="1600" smtClean="0"/>
              <a:t>In fact even the window prompt that appears when you ask to </a:t>
            </a:r>
            <a:r>
              <a:rPr lang="en-US" sz="1600" b="1" smtClean="0"/>
              <a:t>publish</a:t>
            </a:r>
            <a:r>
              <a:rPr lang="en-US" sz="1600" smtClean="0"/>
              <a:t> is labeled “</a:t>
            </a:r>
            <a:r>
              <a:rPr lang="en-US" sz="1600" b="1" smtClean="0"/>
              <a:t>Deploy</a:t>
            </a:r>
            <a:r>
              <a:rPr lang="en-US" sz="1600" smtClean="0"/>
              <a:t> Windows Azure project.”</a:t>
            </a:r>
          </a:p>
          <a:p>
            <a:pPr lvl="1"/>
            <a:r>
              <a:rPr lang="en-US" sz="1600" smtClean="0"/>
              <a:t>To publish (or deploy) Hello World, right click on the HelloWorld project in the Solution Explorer and select Publish….</a:t>
            </a:r>
          </a:p>
          <a:p>
            <a:endParaRPr lang="en-US" sz="1800" smtClean="0"/>
          </a:p>
          <a:p>
            <a:endParaRPr lang="en-US" sz="1800" smtClean="0"/>
          </a:p>
          <a:p>
            <a:endParaRPr lang="en-US"/>
          </a:p>
        </p:txBody>
      </p:sp>
      <p:pic>
        <p:nvPicPr>
          <p:cNvPr id="4" name="Picture 3" descr="image6.png"/>
          <p:cNvPicPr>
            <a:picLocks noChangeAspect="1"/>
          </p:cNvPicPr>
          <p:nvPr/>
        </p:nvPicPr>
        <p:blipFill>
          <a:blip r:embed="rId2"/>
          <a:stretch>
            <a:fillRect/>
          </a:stretch>
        </p:blipFill>
        <p:spPr>
          <a:xfrm>
            <a:off x="2133600" y="4343400"/>
            <a:ext cx="3470987" cy="1828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dirty="0" smtClean="0"/>
              <a:t>Visual Studio displays the Deploy Windows Azure project window when you request to publish (as shown below).</a:t>
            </a:r>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r>
              <a:rPr lang="en-US" sz="1600" dirty="0" smtClean="0"/>
              <a:t>VS </a:t>
            </a:r>
            <a:r>
              <a:rPr lang="en-US" sz="1600" dirty="0" smtClean="0"/>
              <a:t>can publish directly to the cloud, or it can create the files necessary (the service package) for you to manually deploy them in the cloud at a later time.</a:t>
            </a:r>
          </a:p>
          <a:p>
            <a:pPr lvl="1"/>
            <a:r>
              <a:rPr lang="en-US" sz="1600" dirty="0" smtClean="0"/>
              <a:t>The radio buttons at the top of the Deploy Windows Azure project window allow you to pick from these two options.</a:t>
            </a:r>
          </a:p>
          <a:p>
            <a:endParaRPr lang="en-US" dirty="0"/>
          </a:p>
        </p:txBody>
      </p:sp>
      <p:pic>
        <p:nvPicPr>
          <p:cNvPr id="4" name="Picture 3" descr="image7.png"/>
          <p:cNvPicPr>
            <a:picLocks noChangeAspect="1"/>
          </p:cNvPicPr>
          <p:nvPr/>
        </p:nvPicPr>
        <p:blipFill>
          <a:blip r:embed="rId2"/>
          <a:stretch>
            <a:fillRect/>
          </a:stretch>
        </p:blipFill>
        <p:spPr>
          <a:xfrm>
            <a:off x="3200400" y="2438400"/>
            <a:ext cx="2560443" cy="24091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dirty="0" smtClean="0"/>
              <a:t>Regardless of how you deploy, VS creates two files when you publish:  a .</a:t>
            </a:r>
            <a:r>
              <a:rPr lang="en-US" sz="1800" dirty="0" err="1" smtClean="0"/>
              <a:t>cspkg</a:t>
            </a:r>
            <a:r>
              <a:rPr lang="en-US" sz="1800" dirty="0" smtClean="0"/>
              <a:t> file and .</a:t>
            </a:r>
            <a:r>
              <a:rPr lang="en-US" sz="1800" dirty="0" err="1" smtClean="0"/>
              <a:t>cscfg</a:t>
            </a:r>
            <a:r>
              <a:rPr lang="en-US" sz="1800" dirty="0" smtClean="0"/>
              <a:t> file.</a:t>
            </a:r>
          </a:p>
          <a:p>
            <a:pPr lvl="1"/>
            <a:r>
              <a:rPr lang="en-US" sz="1600" dirty="0" smtClean="0"/>
              <a:t>These files make up the service package.  You can find them in the .\bin\Debug\Publish folder of your project after you publish.</a:t>
            </a:r>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These </a:t>
            </a:r>
            <a:r>
              <a:rPr lang="en-US" sz="1600" dirty="0" smtClean="0"/>
              <a:t>files contain the </a:t>
            </a:r>
            <a:r>
              <a:rPr lang="en-US" sz="1600" dirty="0" err="1" smtClean="0"/>
              <a:t>HelloWorld</a:t>
            </a:r>
            <a:r>
              <a:rPr lang="en-US" sz="1600" dirty="0" smtClean="0"/>
              <a:t> code and configuration respectively.  More details on these files are forthcoming.</a:t>
            </a:r>
          </a:p>
          <a:p>
            <a:pPr lvl="1"/>
            <a:r>
              <a:rPr lang="en-US" sz="1600" dirty="0" smtClean="0"/>
              <a:t>By the way, “</a:t>
            </a:r>
            <a:r>
              <a:rPr lang="en-US" sz="1600" dirty="0" err="1" smtClean="0"/>
              <a:t>cs</a:t>
            </a:r>
            <a:r>
              <a:rPr lang="en-US" sz="1600" dirty="0" smtClean="0"/>
              <a:t>” in both </a:t>
            </a:r>
            <a:r>
              <a:rPr lang="en-US" sz="1600" dirty="0" err="1" smtClean="0"/>
              <a:t>cspkg</a:t>
            </a:r>
            <a:r>
              <a:rPr lang="en-US" sz="1600" dirty="0" smtClean="0"/>
              <a:t> and </a:t>
            </a:r>
            <a:r>
              <a:rPr lang="en-US" sz="1600" dirty="0" err="1" smtClean="0"/>
              <a:t>cscfg</a:t>
            </a:r>
            <a:r>
              <a:rPr lang="en-US" sz="1600" dirty="0" smtClean="0"/>
              <a:t> does not stand for </a:t>
            </a:r>
            <a:r>
              <a:rPr lang="en-US" sz="1600" dirty="0" err="1" smtClean="0"/>
              <a:t>CSharp</a:t>
            </a:r>
            <a:r>
              <a:rPr lang="en-US" sz="1600" dirty="0" smtClean="0"/>
              <a:t> (C#) but rather </a:t>
            </a:r>
            <a:r>
              <a:rPr lang="en-US" sz="1600" b="1" dirty="0" smtClean="0"/>
              <a:t>c</a:t>
            </a:r>
            <a:r>
              <a:rPr lang="en-US" sz="1600" dirty="0" smtClean="0"/>
              <a:t>loud </a:t>
            </a:r>
            <a:r>
              <a:rPr lang="en-US" sz="1600" b="1" dirty="0" smtClean="0"/>
              <a:t>s</a:t>
            </a:r>
            <a:r>
              <a:rPr lang="en-US" sz="1600" dirty="0" smtClean="0"/>
              <a:t>ervice.  </a:t>
            </a:r>
          </a:p>
          <a:p>
            <a:pPr lvl="1"/>
            <a:r>
              <a:rPr lang="en-US" sz="1600" dirty="0" smtClean="0"/>
              <a:t>Take heart Visual Basic developers, you have friends in the cloud!  In fact, the </a:t>
            </a:r>
            <a:r>
              <a:rPr lang="en-US" sz="1600" dirty="0" err="1" smtClean="0"/>
              <a:t>HelloWorld</a:t>
            </a:r>
            <a:r>
              <a:rPr lang="en-US" sz="1600" dirty="0" smtClean="0"/>
              <a:t> cloud could have been a VB project with no impact on the results.</a:t>
            </a:r>
          </a:p>
          <a:p>
            <a:endParaRPr lang="en-US" dirty="0"/>
          </a:p>
        </p:txBody>
      </p:sp>
      <p:pic>
        <p:nvPicPr>
          <p:cNvPr id="4" name="Picture 3" descr="image8.png"/>
          <p:cNvPicPr>
            <a:picLocks noChangeAspect="1"/>
          </p:cNvPicPr>
          <p:nvPr/>
        </p:nvPicPr>
        <p:blipFill>
          <a:blip r:embed="rId2"/>
          <a:stretch>
            <a:fillRect/>
          </a:stretch>
        </p:blipFill>
        <p:spPr>
          <a:xfrm>
            <a:off x="2286000" y="3048000"/>
            <a:ext cx="4812138" cy="1752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In order to deploy directly to the cloud through VS, you must have a Windows Azure account with a hosted service and storage account already configured.</a:t>
            </a:r>
          </a:p>
          <a:p>
            <a:pPr lvl="1"/>
            <a:r>
              <a:rPr lang="en-US" sz="1600" smtClean="0"/>
              <a:t>You learn more about hosted services, storage accounts and how to configure them later in class.</a:t>
            </a:r>
          </a:p>
          <a:p>
            <a:pPr lvl="1"/>
            <a:r>
              <a:rPr lang="en-US" sz="1600" smtClean="0"/>
              <a:t>So for now, let’s look at manually deploying the service package to the cloud.</a:t>
            </a:r>
          </a:p>
          <a:p>
            <a:pPr lvl="1"/>
            <a:r>
              <a:rPr lang="en-US" sz="1600" smtClean="0"/>
              <a:t>You will get a chance to experience both manual deployment and direct deployment in your lab.</a:t>
            </a:r>
          </a:p>
          <a:p>
            <a:pPr lvl="1"/>
            <a:r>
              <a:rPr lang="en-US" sz="1600" smtClean="0"/>
              <a:t>By the way, you will also learn that there are other ways to deploy applications to the cloud outside of VS.</a:t>
            </a:r>
          </a:p>
          <a:p>
            <a:r>
              <a:rPr lang="en-US" sz="1800" smtClean="0"/>
              <a:t>With the cloud service package and cloud service configuration created via publishing, you can go to the Developer Portal to deploy the application.</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To use the Developer Portal, you need to sign into the Portal using your Windows Live ID.</a:t>
            </a:r>
          </a:p>
          <a:p>
            <a:endParaRPr lang="en-US"/>
          </a:p>
        </p:txBody>
      </p:sp>
      <p:pic>
        <p:nvPicPr>
          <p:cNvPr id="4" name="Picture 3" descr="image9.jpeg"/>
          <p:cNvPicPr>
            <a:picLocks noChangeAspect="1"/>
          </p:cNvPicPr>
          <p:nvPr/>
        </p:nvPicPr>
        <p:blipFill>
          <a:blip r:embed="rId2"/>
          <a:stretch>
            <a:fillRect/>
          </a:stretch>
        </p:blipFill>
        <p:spPr>
          <a:xfrm>
            <a:off x="2667000" y="2438400"/>
            <a:ext cx="5280660" cy="4217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r>
              <a:rPr lang="en-US" sz="1600" dirty="0" smtClean="0"/>
              <a:t>Later</a:t>
            </a:r>
            <a:r>
              <a:rPr lang="en-US" sz="1600" dirty="0" smtClean="0"/>
              <a:t>, class provides details about Windows Azure accounts and costs for Windows Azure.</a:t>
            </a:r>
          </a:p>
          <a:p>
            <a:pPr lvl="1"/>
            <a:r>
              <a:rPr lang="en-US" sz="1600" dirty="0" smtClean="0"/>
              <a:t>Assuming you have a Windows Azure account (also known as a subscription), what’s next?</a:t>
            </a:r>
          </a:p>
          <a:p>
            <a:endParaRPr lang="en-US" dirty="0"/>
          </a:p>
        </p:txBody>
      </p:sp>
      <p:pic>
        <p:nvPicPr>
          <p:cNvPr id="4" name="Picture 3" descr="image10.png"/>
          <p:cNvPicPr>
            <a:picLocks noChangeAspect="1"/>
          </p:cNvPicPr>
          <p:nvPr/>
        </p:nvPicPr>
        <p:blipFill>
          <a:blip r:embed="rId2"/>
          <a:stretch>
            <a:fillRect/>
          </a:stretch>
        </p:blipFill>
        <p:spPr>
          <a:xfrm>
            <a:off x="1752598" y="1800727"/>
            <a:ext cx="5813370" cy="17806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dirty="0" smtClean="0"/>
              <a:t>First, create a new hosted service.  </a:t>
            </a:r>
          </a:p>
          <a:p>
            <a:pPr lvl="1"/>
            <a:r>
              <a:rPr lang="en-US" sz="1600" dirty="0" smtClean="0"/>
              <a:t>Applications (more specifically a collection of roles part of a solution) running in Windows Azure are called </a:t>
            </a:r>
            <a:r>
              <a:rPr lang="en-US" sz="1600" b="1" i="1" dirty="0" smtClean="0"/>
              <a:t>hosted services</a:t>
            </a:r>
            <a:r>
              <a:rPr lang="en-US" sz="1600" dirty="0" smtClean="0"/>
              <a:t>.</a:t>
            </a:r>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When </a:t>
            </a:r>
            <a:r>
              <a:rPr lang="en-US" sz="1600" dirty="0" smtClean="0"/>
              <a:t>you request to create a new hosted service, you must provide some details to Azure via the Create a new Hosted Service window.</a:t>
            </a:r>
          </a:p>
          <a:p>
            <a:endParaRPr lang="en-US" dirty="0"/>
          </a:p>
        </p:txBody>
      </p:sp>
      <p:pic>
        <p:nvPicPr>
          <p:cNvPr id="4" name="Picture 3" descr="image11.png"/>
          <p:cNvPicPr>
            <a:picLocks noChangeAspect="1"/>
          </p:cNvPicPr>
          <p:nvPr/>
        </p:nvPicPr>
        <p:blipFill>
          <a:blip r:embed="rId2"/>
          <a:stretch>
            <a:fillRect/>
          </a:stretch>
        </p:blipFill>
        <p:spPr>
          <a:xfrm>
            <a:off x="1676400" y="2667000"/>
            <a:ext cx="6046138" cy="185050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12.png"/>
          <p:cNvPicPr>
            <a:picLocks noChangeAspect="1"/>
          </p:cNvPicPr>
          <p:nvPr/>
        </p:nvPicPr>
        <p:blipFill>
          <a:blip r:embed="rId2"/>
          <a:stretch>
            <a:fillRect/>
          </a:stretch>
        </p:blipFill>
        <p:spPr>
          <a:xfrm>
            <a:off x="3724981" y="1714499"/>
            <a:ext cx="3142363" cy="37359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dirty="0" smtClean="0"/>
              <a:t>To start, you must give each service a name.</a:t>
            </a:r>
          </a:p>
          <a:p>
            <a:pPr lvl="1"/>
            <a:r>
              <a:rPr lang="en-US" sz="1600" dirty="0" smtClean="0"/>
              <a:t>Following that, you provide a production URL for your service – more precisely a URL prefix that is added to .</a:t>
            </a:r>
            <a:r>
              <a:rPr lang="en-US" sz="1600" dirty="0" err="1" smtClean="0"/>
              <a:t>cloudapp.net</a:t>
            </a:r>
            <a:r>
              <a:rPr lang="en-US" sz="1600" dirty="0" smtClean="0"/>
              <a:t>.</a:t>
            </a:r>
          </a:p>
          <a:p>
            <a:pPr lvl="1"/>
            <a:r>
              <a:rPr lang="en-US" sz="1600" dirty="0" smtClean="0"/>
              <a:t>The URL must be unique (across all of Azure) and Azure will check that it is available and tell you if it is not).</a:t>
            </a:r>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r>
              <a:rPr lang="en-US" sz="1600" dirty="0" smtClean="0"/>
              <a:t>To </a:t>
            </a:r>
            <a:r>
              <a:rPr lang="en-US" sz="1600" dirty="0" smtClean="0"/>
              <a:t>have your own domain name (something like www.mycompany.com) point to your service, establish a DNS CNAME that redirects to this service URL.</a:t>
            </a:r>
          </a:p>
          <a:p>
            <a:pPr lvl="1"/>
            <a:r>
              <a:rPr lang="en-US" sz="1600" dirty="0" smtClean="0"/>
              <a:t>CNAMEs are a standard domain name feature available through most domain registrars.</a:t>
            </a:r>
          </a:p>
          <a:p>
            <a:endParaRPr lang="en-US" dirty="0"/>
          </a:p>
        </p:txBody>
      </p:sp>
      <p:pic>
        <p:nvPicPr>
          <p:cNvPr id="4" name="Picture 3" descr="image13.png"/>
          <p:cNvPicPr>
            <a:picLocks noChangeAspect="1"/>
          </p:cNvPicPr>
          <p:nvPr/>
        </p:nvPicPr>
        <p:blipFill>
          <a:blip r:embed="rId2"/>
          <a:stretch>
            <a:fillRect/>
          </a:stretch>
        </p:blipFill>
        <p:spPr>
          <a:xfrm>
            <a:off x="3724981" y="3327399"/>
            <a:ext cx="3142363" cy="11754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a:t>
            </a:r>
            <a:endParaRPr lang="en-US"/>
          </a:p>
        </p:txBody>
      </p:sp>
      <p:sp>
        <p:nvSpPr>
          <p:cNvPr id="3" name="Text Placeholder 2"/>
          <p:cNvSpPr>
            <a:spLocks noGrp="1"/>
          </p:cNvSpPr>
          <p:nvPr>
            <p:ph type="body" idx="1"/>
          </p:nvPr>
        </p:nvSpPr>
        <p:spPr/>
        <p:txBody>
          <a:bodyPr/>
          <a:lstStyle/>
          <a:p>
            <a:r>
              <a:rPr lang="en-US" sz="1800" smtClean="0"/>
              <a:t>OK, so you are probably itching to get started.</a:t>
            </a:r>
          </a:p>
          <a:p>
            <a:pPr lvl="1"/>
            <a:r>
              <a:rPr lang="en-US" sz="1600" smtClean="0"/>
              <a:t>To begin this chapter, how about putting Hello World in the cloud?</a:t>
            </a:r>
          </a:p>
          <a:p>
            <a:pPr lvl="1"/>
            <a:r>
              <a:rPr lang="en-US" sz="1600" smtClean="0"/>
              <a:t>Hello World allows you to get a better sense of what Windows Azure is so that you can explore the architecture (pieces and parts) of Windows Azure in this chapter.</a:t>
            </a:r>
          </a:p>
          <a:p>
            <a:pPr lvl="1"/>
            <a:r>
              <a:rPr lang="en-US" sz="1600" smtClean="0"/>
              <a:t>It also gives you a chance to see that building applications for Windows Azure is generally no different from building applications for your own host environments.</a:t>
            </a:r>
          </a:p>
          <a:p>
            <a:pPr lvl="1"/>
            <a:r>
              <a:rPr lang="en-US" sz="1600" smtClean="0"/>
              <a:t>You explore details of each of the pieces of Windows Azure as well as how to build more sophisticated apps in later chapters.</a:t>
            </a:r>
          </a:p>
          <a:p>
            <a:pPr lvl="1"/>
            <a:r>
              <a:rPr lang="en-US" sz="1600" smtClean="0"/>
              <a:t>Instructors – feel free to skip this portion of the text and replace it with a demonstration, as you deem appropriate.</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You must also select the region where the service should run.</a:t>
            </a:r>
          </a:p>
          <a:p>
            <a:pPr lvl="1"/>
            <a:r>
              <a:rPr lang="en-US" sz="1600" smtClean="0"/>
              <a:t>Your choice in region dictates the data center(s) that host your service.</a:t>
            </a:r>
          </a:p>
          <a:p>
            <a:endParaRPr lang="en-US" sz="1800" smtClean="0"/>
          </a:p>
          <a:p>
            <a:endParaRPr lang="en-US" sz="1800" smtClean="0"/>
          </a:p>
          <a:p>
            <a:endParaRPr lang="en-US" sz="1800" smtClean="0"/>
          </a:p>
          <a:p>
            <a:endParaRPr lang="en-US" sz="1800" smtClean="0"/>
          </a:p>
          <a:p>
            <a:endParaRPr lang="en-US"/>
          </a:p>
        </p:txBody>
      </p:sp>
      <p:pic>
        <p:nvPicPr>
          <p:cNvPr id="4" name="Picture 3" descr="image14.png"/>
          <p:cNvPicPr>
            <a:picLocks noChangeAspect="1"/>
          </p:cNvPicPr>
          <p:nvPr/>
        </p:nvPicPr>
        <p:blipFill>
          <a:blip r:embed="rId2"/>
          <a:stretch>
            <a:fillRect/>
          </a:stretch>
        </p:blipFill>
        <p:spPr>
          <a:xfrm>
            <a:off x="3690067" y="2540000"/>
            <a:ext cx="1865466" cy="11106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Next, pick whether you want to deploy to either stage or production and whether you want the hosted service to start after deployment.</a:t>
            </a:r>
          </a:p>
          <a:p>
            <a:endParaRPr lang="en-US" sz="1800" smtClean="0"/>
          </a:p>
          <a:p>
            <a:endParaRPr lang="en-US" sz="1800" smtClean="0"/>
          </a:p>
          <a:p>
            <a:pPr lvl="1"/>
            <a:r>
              <a:rPr lang="en-US" sz="1600" smtClean="0"/>
              <a:t>When in the staging area, the URLs are just GUIDs.   Which means the application will not be easily accessible from the outside world.</a:t>
            </a:r>
          </a:p>
          <a:p>
            <a:pPr lvl="1"/>
            <a:r>
              <a:rPr lang="en-US" sz="1600" smtClean="0"/>
              <a:t>As its name implies, the staging area allows applications to be deployed to the cloud and tested before final release.</a:t>
            </a:r>
          </a:p>
          <a:p>
            <a:pPr lvl="1"/>
            <a:r>
              <a:rPr lang="en-US" sz="1600" smtClean="0"/>
              <a:t>Typically, after the application tests out in staging, you move it to production for use by the world – under the production URL you have chosen for the service.</a:t>
            </a:r>
          </a:p>
          <a:p>
            <a:pPr lvl="1"/>
            <a:r>
              <a:rPr lang="en-US" sz="1600" smtClean="0"/>
              <a:t>However, you can deploy directly to production if you desire.</a:t>
            </a:r>
          </a:p>
          <a:p>
            <a:pPr lvl="1"/>
            <a:r>
              <a:rPr lang="en-US" sz="1600" smtClean="0"/>
              <a:t>Importantly, you pay the same price no matter where the application is deployed.</a:t>
            </a:r>
          </a:p>
          <a:p>
            <a:endParaRPr lang="en-US"/>
          </a:p>
        </p:txBody>
      </p:sp>
      <p:pic>
        <p:nvPicPr>
          <p:cNvPr id="4" name="Picture 3" descr="image15.png"/>
          <p:cNvPicPr>
            <a:picLocks noChangeAspect="1"/>
          </p:cNvPicPr>
          <p:nvPr/>
        </p:nvPicPr>
        <p:blipFill>
          <a:blip r:embed="rId2"/>
          <a:stretch>
            <a:fillRect/>
          </a:stretch>
        </p:blipFill>
        <p:spPr>
          <a:xfrm>
            <a:off x="4135651" y="2527300"/>
            <a:ext cx="974298" cy="55864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pPr lvl="1"/>
            <a:r>
              <a:rPr lang="en-US" sz="1600" smtClean="0"/>
              <a:t>In fact, you pay as soon as you deploy your application, regardless of whether it is running or not!</a:t>
            </a:r>
          </a:p>
          <a:p>
            <a:r>
              <a:rPr lang="en-US" sz="1800" smtClean="0"/>
              <a:t>Lastly, provide the Portal with your application files.</a:t>
            </a:r>
          </a:p>
          <a:p>
            <a:pPr lvl="1"/>
            <a:r>
              <a:rPr lang="en-US" sz="1600" smtClean="0"/>
              <a:t>Each deployment must have a name.  Most people provide some type of version number to express the version of the application deployed.</a:t>
            </a:r>
          </a:p>
          <a:p>
            <a:pPr lvl="1"/>
            <a:r>
              <a:rPr lang="en-US" sz="1600" smtClean="0"/>
              <a:t>Using the browse buttons, point the Portal to your service package (file with the .cspkg extension) and configuration file (with the .cscfg file extension).</a:t>
            </a:r>
          </a:p>
          <a:p>
            <a:endParaRPr lang="en-US" sz="1800" smtClean="0"/>
          </a:p>
          <a:p>
            <a:endParaRPr lang="en-US" sz="1800" smtClean="0"/>
          </a:p>
          <a:p>
            <a:endParaRPr lang="en-US"/>
          </a:p>
        </p:txBody>
      </p:sp>
      <p:pic>
        <p:nvPicPr>
          <p:cNvPr id="4" name="Picture 3" descr="image16.png"/>
          <p:cNvPicPr>
            <a:picLocks noChangeAspect="1"/>
          </p:cNvPicPr>
          <p:nvPr/>
        </p:nvPicPr>
        <p:blipFill>
          <a:blip r:embed="rId2"/>
          <a:stretch>
            <a:fillRect/>
          </a:stretch>
        </p:blipFill>
        <p:spPr>
          <a:xfrm>
            <a:off x="3690067" y="3860800"/>
            <a:ext cx="1865466" cy="60852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dirty="0" smtClean="0"/>
              <a:t>The Azure Portal attempts to assist you in deploying healthy services that live up to certain conventions and standards.</a:t>
            </a:r>
          </a:p>
          <a:p>
            <a:pPr lvl="1"/>
            <a:r>
              <a:rPr lang="en-US" sz="1600" dirty="0" smtClean="0"/>
              <a:t>Therefore, it is common to see a warning message indicating something in the new service gives Azure pause.</a:t>
            </a:r>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Make </a:t>
            </a:r>
            <a:r>
              <a:rPr lang="en-US" sz="1600" dirty="0" smtClean="0"/>
              <a:t>sure you read any warnings and acknowledge the issues before continuing your deployment.</a:t>
            </a:r>
          </a:p>
          <a:p>
            <a:endParaRPr lang="en-US" dirty="0"/>
          </a:p>
        </p:txBody>
      </p:sp>
      <p:pic>
        <p:nvPicPr>
          <p:cNvPr id="4" name="Picture 3" descr="image17.png"/>
          <p:cNvPicPr>
            <a:picLocks noChangeAspect="1"/>
          </p:cNvPicPr>
          <p:nvPr/>
        </p:nvPicPr>
        <p:blipFill>
          <a:blip r:embed="rId2"/>
          <a:stretch>
            <a:fillRect/>
          </a:stretch>
        </p:blipFill>
        <p:spPr>
          <a:xfrm>
            <a:off x="3771535" y="3060699"/>
            <a:ext cx="2979425" cy="13616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dirty="0" smtClean="0"/>
              <a:t>It takes several minutes (between 5-20 for an application of this size/complexity) to move the code into the cloud and start the application.</a:t>
            </a:r>
          </a:p>
          <a:p>
            <a:pPr lvl="1"/>
            <a:r>
              <a:rPr lang="en-US" sz="1600" dirty="0" smtClean="0"/>
              <a:t>The Portal constantly self-refreshes to provide you an indication of where it is in the  process of deployment and startup.</a:t>
            </a:r>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Once </a:t>
            </a:r>
            <a:r>
              <a:rPr lang="en-US" sz="1600" dirty="0" smtClean="0"/>
              <a:t>ready to run, the status of your deployment turns to “Ready”.</a:t>
            </a:r>
          </a:p>
          <a:p>
            <a:pPr lvl="1"/>
            <a:r>
              <a:rPr lang="en-US" sz="1600" dirty="0" smtClean="0"/>
              <a:t>You will also see a set of enabled buttons for your deployment that allow you to upgrade, configure, stop, etc. your newly deployed service.</a:t>
            </a:r>
          </a:p>
          <a:p>
            <a:endParaRPr lang="en-US" sz="1800" dirty="0" smtClean="0"/>
          </a:p>
          <a:p>
            <a:endParaRPr lang="en-US" sz="1800" dirty="0" smtClean="0"/>
          </a:p>
          <a:p>
            <a:endParaRPr lang="en-US" sz="1800" dirty="0" smtClean="0"/>
          </a:p>
          <a:p>
            <a:endParaRPr lang="en-US" sz="1800" dirty="0" smtClean="0"/>
          </a:p>
          <a:p>
            <a:endParaRPr lang="en-US" dirty="0"/>
          </a:p>
        </p:txBody>
      </p:sp>
      <p:pic>
        <p:nvPicPr>
          <p:cNvPr id="4" name="Picture 3" descr="image18.png"/>
          <p:cNvPicPr>
            <a:picLocks noChangeAspect="1"/>
          </p:cNvPicPr>
          <p:nvPr/>
        </p:nvPicPr>
        <p:blipFill>
          <a:blip r:embed="rId2"/>
          <a:stretch>
            <a:fillRect/>
          </a:stretch>
        </p:blipFill>
        <p:spPr>
          <a:xfrm>
            <a:off x="1752599" y="3276600"/>
            <a:ext cx="6887405" cy="1752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endParaRPr lang="en-US" dirty="0"/>
          </a:p>
        </p:txBody>
      </p:sp>
      <p:pic>
        <p:nvPicPr>
          <p:cNvPr id="5" name="Picture 4" descr="image19.png"/>
          <p:cNvPicPr>
            <a:picLocks noChangeAspect="1"/>
          </p:cNvPicPr>
          <p:nvPr/>
        </p:nvPicPr>
        <p:blipFill>
          <a:blip r:embed="rId2"/>
          <a:stretch>
            <a:fillRect/>
          </a:stretch>
        </p:blipFill>
        <p:spPr>
          <a:xfrm>
            <a:off x="1371599" y="2362200"/>
            <a:ext cx="6956195" cy="2667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pPr lvl="1"/>
            <a:r>
              <a:rPr lang="en-US" sz="1600" dirty="0" smtClean="0"/>
              <a:t>Importantly</a:t>
            </a:r>
            <a:r>
              <a:rPr lang="en-US" sz="1600" dirty="0" smtClean="0"/>
              <a:t>, remember you are incurring charges (or at least using some of your “free” Azure hours).</a:t>
            </a:r>
          </a:p>
          <a:p>
            <a:pPr lvl="1"/>
            <a:r>
              <a:rPr lang="en-US" sz="1600" dirty="0" smtClean="0"/>
              <a:t>Even if a service is stopped and not accessible to anyone, you are still incurring charges!</a:t>
            </a:r>
          </a:p>
          <a:p>
            <a:r>
              <a:rPr lang="en-US" sz="1800" dirty="0" smtClean="0"/>
              <a:t>Once fully deployed and running, you can test your application in Stage or Production.</a:t>
            </a:r>
          </a:p>
          <a:p>
            <a:pPr lvl="1"/>
            <a:r>
              <a:rPr lang="en-US" sz="1600" dirty="0" smtClean="0"/>
              <a:t>Click on the DNS name listed in the Properties area of the Portal to test Hello World.</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A </a:t>
            </a:r>
            <a:r>
              <a:rPr lang="en-US" sz="1600" dirty="0" smtClean="0"/>
              <a:t>browser opens at the URL specified and the Hello World page should display.</a:t>
            </a:r>
          </a:p>
          <a:p>
            <a:endParaRPr lang="en-US" dirty="0"/>
          </a:p>
        </p:txBody>
      </p:sp>
      <p:pic>
        <p:nvPicPr>
          <p:cNvPr id="4" name="Picture 3" descr="image20.png"/>
          <p:cNvPicPr>
            <a:picLocks noChangeAspect="1"/>
          </p:cNvPicPr>
          <p:nvPr/>
        </p:nvPicPr>
        <p:blipFill>
          <a:blip r:embed="rId2"/>
          <a:stretch>
            <a:fillRect/>
          </a:stretch>
        </p:blipFill>
        <p:spPr>
          <a:xfrm>
            <a:off x="1447800" y="4038600"/>
            <a:ext cx="7034372" cy="16368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When testing the deployment in stage, notice the URL is a GUID and not the production URL you specified for your application.</a:t>
            </a:r>
          </a:p>
          <a:p>
            <a:endParaRPr lang="en-US" sz="1800" smtClean="0"/>
          </a:p>
          <a:p>
            <a:endParaRPr lang="en-US" sz="1800" smtClean="0"/>
          </a:p>
          <a:p>
            <a:endParaRPr lang="en-US" sz="1800" smtClean="0"/>
          </a:p>
          <a:p>
            <a:endParaRPr lang="en-US" sz="1800" smtClean="0"/>
          </a:p>
          <a:p>
            <a:endParaRPr lang="en-US"/>
          </a:p>
        </p:txBody>
      </p:sp>
      <p:pic>
        <p:nvPicPr>
          <p:cNvPr id="4" name="Picture 3" descr="image21.png"/>
          <p:cNvPicPr>
            <a:picLocks noChangeAspect="1"/>
          </p:cNvPicPr>
          <p:nvPr/>
        </p:nvPicPr>
        <p:blipFill>
          <a:blip r:embed="rId2"/>
          <a:stretch>
            <a:fillRect/>
          </a:stretch>
        </p:blipFill>
        <p:spPr>
          <a:xfrm>
            <a:off x="2209800" y="2514600"/>
            <a:ext cx="4206240" cy="2743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dirty="0" smtClean="0"/>
              <a:t>To use the URLs you specified for the application, move the application from Staging to Production.</a:t>
            </a:r>
          </a:p>
          <a:p>
            <a:pPr lvl="1"/>
            <a:r>
              <a:rPr lang="en-US" sz="1600" dirty="0" smtClean="0"/>
              <a:t>Moving the application to production is quite easy.</a:t>
            </a:r>
          </a:p>
          <a:p>
            <a:pPr lvl="1"/>
            <a:r>
              <a:rPr lang="en-US" sz="1600" dirty="0" smtClean="0"/>
              <a:t>Simply return to the Portal and select the deployment under the hosted service listing.</a:t>
            </a:r>
          </a:p>
          <a:p>
            <a:pPr lvl="1"/>
            <a:r>
              <a:rPr lang="en-US" sz="1600" dirty="0" smtClean="0"/>
              <a:t>With the deployment selected in the list, push the Swap VIP icon at the top of the page.</a:t>
            </a:r>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You </a:t>
            </a:r>
            <a:r>
              <a:rPr lang="en-US" sz="1600" dirty="0" smtClean="0"/>
              <a:t>will be asked to confirm the swap.</a:t>
            </a:r>
          </a:p>
          <a:p>
            <a:endParaRPr lang="en-US" sz="1800" dirty="0" smtClean="0"/>
          </a:p>
          <a:p>
            <a:endParaRPr lang="en-US" sz="1800" dirty="0" smtClean="0"/>
          </a:p>
          <a:p>
            <a:endParaRPr lang="en-US" sz="1800" dirty="0" smtClean="0"/>
          </a:p>
          <a:p>
            <a:endParaRPr lang="en-US" dirty="0"/>
          </a:p>
        </p:txBody>
      </p:sp>
      <p:pic>
        <p:nvPicPr>
          <p:cNvPr id="4" name="Picture 3" descr="image22.png"/>
          <p:cNvPicPr>
            <a:picLocks noChangeAspect="1"/>
          </p:cNvPicPr>
          <p:nvPr/>
        </p:nvPicPr>
        <p:blipFill>
          <a:blip r:embed="rId2"/>
          <a:stretch>
            <a:fillRect/>
          </a:stretch>
        </p:blipFill>
        <p:spPr>
          <a:xfrm>
            <a:off x="2667000" y="3505200"/>
            <a:ext cx="4125806" cy="1984343"/>
          </a:xfrm>
          <a:prstGeom prst="rect">
            <a:avLst/>
          </a:prstGeom>
        </p:spPr>
      </p:pic>
      <p:pic>
        <p:nvPicPr>
          <p:cNvPr id="5" name="Picture 4" descr="image23.png"/>
          <p:cNvPicPr>
            <a:picLocks noChangeAspect="1"/>
          </p:cNvPicPr>
          <p:nvPr/>
        </p:nvPicPr>
        <p:blipFill>
          <a:blip r:embed="rId3"/>
          <a:stretch>
            <a:fillRect/>
          </a:stretch>
        </p:blipFill>
        <p:spPr>
          <a:xfrm>
            <a:off x="5181600" y="5356649"/>
            <a:ext cx="2294423" cy="150135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The process of moving the application to production occurs more quickly (typically within a few seconds) compared to the initial deployment.</a:t>
            </a:r>
          </a:p>
          <a:p>
            <a:pPr lvl="1"/>
            <a:r>
              <a:rPr lang="en-US" sz="1600" smtClean="0"/>
              <a:t>In fact, Windows Azure does not actually “move” anything when the application is put into production.</a:t>
            </a:r>
          </a:p>
          <a:p>
            <a:pPr lvl="1"/>
            <a:r>
              <a:rPr lang="en-US" sz="1600" smtClean="0"/>
              <a:t>It simply swaps out the URLs in DNS and load balancers within the cloud (thus the name for the icon).</a:t>
            </a:r>
          </a:p>
          <a:p>
            <a:pPr lvl="1"/>
            <a:r>
              <a:rPr lang="en-US" sz="1600" smtClean="0"/>
              <a:t>Later in class and through your labs, you learn more about the staging and production environments and more about the configuration of these environments.</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To begin, you start Visual Studio (VS 2010).</a:t>
            </a:r>
          </a:p>
          <a:p>
            <a:pPr lvl="1"/>
            <a:r>
              <a:rPr lang="en-US" sz="1600" smtClean="0"/>
              <a:t>You can use other IDEs or even operate without an IDE (for hardcore developers), but Visual Studio (VS) is the tool of choice for most Windows Azure developers.</a:t>
            </a:r>
          </a:p>
          <a:p>
            <a:pPr lvl="1"/>
            <a:r>
              <a:rPr lang="en-US" sz="1600" smtClean="0"/>
              <a:t>Windows Azure Tools (WAT) for VS (covered in a bit) must also be installed.</a:t>
            </a:r>
          </a:p>
          <a:p>
            <a:pPr lvl="1"/>
            <a:r>
              <a:rPr lang="en-US" sz="1600" smtClean="0"/>
              <a:t>WAT includes the Windows Azure SDK (also covered in a bit).</a:t>
            </a:r>
          </a:p>
          <a:p>
            <a:pPr lvl="1"/>
            <a:r>
              <a:rPr lang="en-US" sz="1600" smtClean="0"/>
              <a:t>You need to run VS as administrator.  Administrative rights are required to start the Compute Emulator and Storage Emulator(yep – also covered in a bit).</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dirty="0" smtClean="0"/>
              <a:t>Again, to see the application running in production, click on the DNS Name listed in the Properties area of the Portal to test Hello World.</a:t>
            </a:r>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Hello </a:t>
            </a:r>
            <a:r>
              <a:rPr lang="en-US" sz="1600" dirty="0" smtClean="0"/>
              <a:t>World now launches in a browser with the production URL you specified during your deployment.</a:t>
            </a:r>
          </a:p>
          <a:p>
            <a:endParaRPr lang="en-US" dirty="0"/>
          </a:p>
        </p:txBody>
      </p:sp>
      <p:pic>
        <p:nvPicPr>
          <p:cNvPr id="4" name="Picture 3" descr="image24.png"/>
          <p:cNvPicPr>
            <a:picLocks noChangeAspect="1"/>
          </p:cNvPicPr>
          <p:nvPr/>
        </p:nvPicPr>
        <p:blipFill>
          <a:blip r:embed="rId2"/>
          <a:stretch>
            <a:fillRect/>
          </a:stretch>
        </p:blipFill>
        <p:spPr>
          <a:xfrm>
            <a:off x="1295399" y="2590800"/>
            <a:ext cx="6593125" cy="1828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Data Centers</a:t>
            </a:r>
            <a:endParaRPr lang="en-US"/>
          </a:p>
        </p:txBody>
      </p:sp>
      <p:sp>
        <p:nvSpPr>
          <p:cNvPr id="3" name="Text Placeholder 2"/>
          <p:cNvSpPr>
            <a:spLocks noGrp="1"/>
          </p:cNvSpPr>
          <p:nvPr>
            <p:ph type="body" idx="1"/>
          </p:nvPr>
        </p:nvSpPr>
        <p:spPr/>
        <p:txBody>
          <a:bodyPr/>
          <a:lstStyle/>
          <a:p>
            <a:r>
              <a:rPr lang="en-US" sz="1800" smtClean="0"/>
              <a:t>Now that you have seen Hello World built and running in the cloud, you probably have some questions.</a:t>
            </a:r>
          </a:p>
          <a:p>
            <a:pPr lvl="1"/>
            <a:r>
              <a:rPr lang="en-US" sz="1600" smtClean="0"/>
              <a:t>Where exactly is Hello World running?</a:t>
            </a:r>
          </a:p>
          <a:p>
            <a:pPr lvl="1"/>
            <a:r>
              <a:rPr lang="en-US" sz="1600" smtClean="0"/>
              <a:t>What does that environment (hardware, software, configuration, etc.) look like?</a:t>
            </a:r>
          </a:p>
          <a:p>
            <a:r>
              <a:rPr lang="en-US" sz="1800" smtClean="0"/>
              <a:t>Microsoft has a growing number of data centers located across the world.</a:t>
            </a:r>
          </a:p>
          <a:p>
            <a:pPr lvl="1"/>
            <a:r>
              <a:rPr lang="en-US" sz="1600" smtClean="0"/>
              <a:t>At the time of this writing, there are more than twenty data centers.</a:t>
            </a:r>
          </a:p>
          <a:p>
            <a:pPr lvl="1"/>
            <a:r>
              <a:rPr lang="en-US" sz="1600" smtClean="0"/>
              <a:t>Windows Azure runs in most of these data centers.</a:t>
            </a:r>
          </a:p>
          <a:p>
            <a:pPr lvl="1"/>
            <a:r>
              <a:rPr lang="en-US" sz="1600" smtClean="0"/>
              <a:t>Some data centers support Microsoft’s own cloud-based applications like Bing Search, Windows Live, Xbox Live, Exchange Online, SharePoint Online, and more.</a:t>
            </a:r>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Data Centers Cont.</a:t>
            </a:r>
            <a:endParaRPr lang="en-US"/>
          </a:p>
        </p:txBody>
      </p:sp>
      <p:sp>
        <p:nvSpPr>
          <p:cNvPr id="3" name="Text Placeholder 2"/>
          <p:cNvSpPr>
            <a:spLocks noGrp="1"/>
          </p:cNvSpPr>
          <p:nvPr>
            <p:ph type="body" idx="1"/>
          </p:nvPr>
        </p:nvSpPr>
        <p:spPr/>
        <p:txBody>
          <a:bodyPr/>
          <a:lstStyle/>
          <a:p>
            <a:r>
              <a:rPr lang="en-US" sz="1800" smtClean="0"/>
              <a:t>Microsoft rarely shares the exact number and location of the data centers.</a:t>
            </a:r>
          </a:p>
          <a:p>
            <a:pPr lvl="1"/>
            <a:r>
              <a:rPr lang="en-US" sz="1600" smtClean="0"/>
              <a:t>In fact, they number and location are subject to change.</a:t>
            </a:r>
          </a:p>
          <a:p>
            <a:pPr lvl="1"/>
            <a:r>
              <a:rPr lang="en-US" sz="1600" smtClean="0"/>
              <a:t>However, when you deploy your application or request data storage, the Developer Portal provides you a hint as to Azure-supporting data centers.</a:t>
            </a:r>
          </a:p>
          <a:p>
            <a:pPr lvl="1"/>
            <a:r>
              <a:rPr lang="en-US" sz="1600" smtClean="0"/>
              <a:t>When you create and deploy a hosted service, the Developer Portal has you pick from a list of Azure-supporting data center geographical locations.</a:t>
            </a:r>
          </a:p>
          <a:p>
            <a:endParaRPr lang="en-US" sz="1800" smtClean="0"/>
          </a:p>
          <a:p>
            <a:endParaRPr lang="en-US" sz="1800" smtClean="0"/>
          </a:p>
          <a:p>
            <a:endParaRPr lang="en-US" sz="1800" smtClean="0"/>
          </a:p>
          <a:p>
            <a:endParaRPr lang="en-US" sz="1800" smtClean="0"/>
          </a:p>
          <a:p>
            <a:endParaRPr lang="en-US"/>
          </a:p>
        </p:txBody>
      </p:sp>
      <p:pic>
        <p:nvPicPr>
          <p:cNvPr id="4" name="Picture 3" descr="image14.png"/>
          <p:cNvPicPr>
            <a:picLocks noChangeAspect="1"/>
          </p:cNvPicPr>
          <p:nvPr/>
        </p:nvPicPr>
        <p:blipFill>
          <a:blip r:embed="rId2"/>
          <a:stretch>
            <a:fillRect/>
          </a:stretch>
        </p:blipFill>
        <p:spPr>
          <a:xfrm>
            <a:off x="2362200" y="3886200"/>
            <a:ext cx="3711670" cy="22098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Data Centers Cont.</a:t>
            </a:r>
            <a:endParaRPr lang="en-US"/>
          </a:p>
        </p:txBody>
      </p:sp>
      <p:sp>
        <p:nvSpPr>
          <p:cNvPr id="3" name="Text Placeholder 2"/>
          <p:cNvSpPr>
            <a:spLocks noGrp="1"/>
          </p:cNvSpPr>
          <p:nvPr>
            <p:ph type="body" idx="1"/>
          </p:nvPr>
        </p:nvSpPr>
        <p:spPr/>
        <p:txBody>
          <a:bodyPr/>
          <a:lstStyle/>
          <a:p>
            <a:r>
              <a:rPr lang="en-US" sz="1800" smtClean="0"/>
              <a:t>Microsoft also has an on-line dashboard indicating the status of the Windows Azure platform.</a:t>
            </a:r>
          </a:p>
          <a:p>
            <a:pPr lvl="1"/>
            <a:r>
              <a:rPr lang="en-US" sz="1600" smtClean="0"/>
              <a:t>You can find the dashboard here:  www.microsoft.com/windowsazure/support/status/servicedashboard.aspx.</a:t>
            </a:r>
          </a:p>
          <a:p>
            <a:pPr lvl="1"/>
            <a:r>
              <a:rPr lang="en-US" sz="1600" smtClean="0"/>
              <a:t>The dashboard also lists the geographical regions running Windows Azure.</a:t>
            </a:r>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5.png"/>
          <p:cNvPicPr>
            <a:picLocks noChangeAspect="1"/>
          </p:cNvPicPr>
          <p:nvPr/>
        </p:nvPicPr>
        <p:blipFill>
          <a:blip r:embed="rId2"/>
          <a:stretch>
            <a:fillRect/>
          </a:stretch>
        </p:blipFill>
        <p:spPr>
          <a:xfrm>
            <a:off x="1605018" y="3352800"/>
            <a:ext cx="6035563" cy="15972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Data Centers Cont.</a:t>
            </a:r>
            <a:endParaRPr lang="en-US"/>
          </a:p>
        </p:txBody>
      </p:sp>
      <p:sp>
        <p:nvSpPr>
          <p:cNvPr id="3" name="Text Placeholder 2"/>
          <p:cNvSpPr>
            <a:spLocks noGrp="1"/>
          </p:cNvSpPr>
          <p:nvPr>
            <p:ph type="body" idx="1"/>
          </p:nvPr>
        </p:nvSpPr>
        <p:spPr/>
        <p:txBody>
          <a:bodyPr/>
          <a:lstStyle/>
          <a:p>
            <a:r>
              <a:rPr lang="en-US" sz="1800" smtClean="0"/>
              <a:t>The data centers are not all the same.</a:t>
            </a:r>
          </a:p>
          <a:p>
            <a:pPr lvl="1"/>
            <a:r>
              <a:rPr lang="en-US" sz="1600" smtClean="0"/>
              <a:t>In fact, Microsoft classifies four generation of data centers.</a:t>
            </a:r>
          </a:p>
          <a:p>
            <a:pPr lvl="1"/>
            <a:r>
              <a:rPr lang="en-US" sz="1600" smtClean="0"/>
              <a:t>Over time, Microsoft’s understanding of the cloud and data centers has improved.</a:t>
            </a:r>
          </a:p>
          <a:p>
            <a:pPr lvl="1"/>
            <a:r>
              <a:rPr lang="en-US" sz="1600" smtClean="0"/>
              <a:t>The data centers have evolved to be more ecologically friendly as well as more cost efficient.</a:t>
            </a:r>
          </a:p>
          <a:p>
            <a:r>
              <a:rPr lang="en-US" sz="1800" smtClean="0"/>
              <a:t>The first-generation of data center is typical of what you might find or expect in most organizations.</a:t>
            </a:r>
          </a:p>
          <a:p>
            <a:pPr lvl="1"/>
            <a:r>
              <a:rPr lang="en-US" sz="1600" smtClean="0"/>
              <a:t>In general, first generation data centers consist of racks of computers, raised flooring, UPS, and backup generators in a very cool room.</a:t>
            </a:r>
          </a:p>
          <a:p>
            <a:pPr lvl="1"/>
            <a:r>
              <a:rPr lang="en-US" sz="1600" smtClean="0"/>
              <a:t>The focus of first generation data centers, as described by Hay and Prince in </a:t>
            </a:r>
            <a:r>
              <a:rPr lang="en-US" sz="1600" u="sng" smtClean="0"/>
              <a:t>Azure in Action</a:t>
            </a:r>
            <a:r>
              <a:rPr lang="en-US" sz="1600" smtClean="0"/>
              <a:t> was:</a:t>
            </a:r>
          </a:p>
          <a:p>
            <a:endParaRPr lang="en-US" sz="1700" smtClean="0"/>
          </a:p>
          <a:p>
            <a:endParaRPr lang="en-US" sz="1700" smtClean="0"/>
          </a:p>
          <a:p>
            <a:endParaRPr lang="en-US"/>
          </a:p>
        </p:txBody>
      </p:sp>
      <p:sp>
        <p:nvSpPr>
          <p:cNvPr id="4" name="TextBox 3"/>
          <p:cNvSpPr txBox="1"/>
          <p:nvPr/>
        </p:nvSpPr>
        <p:spPr>
          <a:xfrm>
            <a:off x="508000" y="5251847"/>
            <a:ext cx="8229600" cy="615553"/>
          </a:xfrm>
          <a:prstGeom prst="rect">
            <a:avLst/>
          </a:prstGeom>
          <a:pattFill>
            <a:fgClr>
              <a:schemeClr val="bg2"/>
            </a:fgClr>
            <a:bgClr>
              <a:schemeClr val="bg2"/>
            </a:bgClr>
          </a:pattFill>
        </p:spPr>
        <p:txBody>
          <a:bodyPr vert="horz" rtlCol="0">
            <a:spAutoFit/>
          </a:bodyPr>
          <a:lstStyle/>
          <a:p>
            <a:r>
              <a:rPr lang="en-US" sz="1700" smtClean="0"/>
              <a:t>“making sure the servers are running, and absolutely no thought or concern for the operating costs of the data center.”</a:t>
            </a:r>
            <a:endParaRPr lang="en-US"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Data Centers Cont.</a:t>
            </a:r>
            <a:endParaRPr lang="en-US"/>
          </a:p>
        </p:txBody>
      </p:sp>
      <p:sp>
        <p:nvSpPr>
          <p:cNvPr id="3" name="Text Placeholder 2"/>
          <p:cNvSpPr>
            <a:spLocks noGrp="1"/>
          </p:cNvSpPr>
          <p:nvPr>
            <p:ph type="body" idx="1"/>
          </p:nvPr>
        </p:nvSpPr>
        <p:spPr/>
        <p:txBody>
          <a:bodyPr/>
          <a:lstStyle/>
          <a:p>
            <a:r>
              <a:rPr lang="en-US" sz="1800" smtClean="0"/>
              <a:t>The second-generation data center focused on operational efficiency and impact on local resources.</a:t>
            </a:r>
          </a:p>
          <a:p>
            <a:pPr lvl="1"/>
            <a:r>
              <a:rPr lang="en-US" sz="1600" smtClean="0"/>
              <a:t>In Hay and Prince’s words, the 2nd generation data centers “apply a healthy dose of thinking about what happens on the second day of operation.”</a:t>
            </a:r>
          </a:p>
          <a:p>
            <a:pPr lvl="1"/>
            <a:r>
              <a:rPr lang="en-US" sz="1600" smtClean="0"/>
              <a:t>In Quincy Washington, the data center ran on clean hydroelectric power.  In San Antonio Texas, recycled civic gray-water cools the data center. </a:t>
            </a:r>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Data Centers Cont.</a:t>
            </a:r>
            <a:endParaRPr lang="en-US"/>
          </a:p>
        </p:txBody>
      </p:sp>
      <p:sp>
        <p:nvSpPr>
          <p:cNvPr id="3" name="Text Placeholder 2"/>
          <p:cNvSpPr>
            <a:spLocks noGrp="1"/>
          </p:cNvSpPr>
          <p:nvPr>
            <p:ph type="body" idx="1"/>
          </p:nvPr>
        </p:nvSpPr>
        <p:spPr/>
        <p:txBody>
          <a:bodyPr/>
          <a:lstStyle/>
          <a:p>
            <a:r>
              <a:rPr lang="en-US" sz="1800" smtClean="0"/>
              <a:t>Chicago hosts the first third-generation data center, and it opened in June 2009.  Microsoft calls it a “mega data center.”</a:t>
            </a:r>
          </a:p>
          <a:p>
            <a:pPr lvl="1"/>
            <a:r>
              <a:rPr lang="en-US" sz="1600" smtClean="0"/>
              <a:t>Dublin Ireland hosts another of these 3rd generation data centers.</a:t>
            </a:r>
          </a:p>
          <a:p>
            <a:pPr lvl="1"/>
            <a:r>
              <a:rPr lang="en-US" sz="1600" smtClean="0"/>
              <a:t>Microsoft realized they needed to have more dense and cost effective data centers.</a:t>
            </a:r>
          </a:p>
          <a:p>
            <a:pPr lvl="1"/>
            <a:r>
              <a:rPr lang="en-US" sz="1600" smtClean="0"/>
              <a:t>Instead of typical racks of computers found in typical data centers, the 3rd generation data centers contain “Cblox.”</a:t>
            </a:r>
          </a:p>
          <a:p>
            <a:pPr lvl="1"/>
            <a:r>
              <a:rPr lang="en-US" sz="1600" smtClean="0"/>
              <a:t>Cblox are shipping containers that house 1800 to 2500 servers each.</a:t>
            </a:r>
          </a:p>
          <a:p>
            <a:pPr lvl="1"/>
            <a:r>
              <a:rPr lang="en-US" sz="1600" smtClean="0"/>
              <a:t>The typical ratio of person to server can be anywhere from 1:10 to 1:100 in most organizational data centers.</a:t>
            </a:r>
          </a:p>
          <a:p>
            <a:pPr lvl="1"/>
            <a:r>
              <a:rPr lang="en-US" sz="1600" smtClean="0"/>
              <a:t>Microsoft, through 3rd generation data centers, aims to reduce that to 1:30,000 or higher.</a:t>
            </a:r>
          </a:p>
          <a:p>
            <a:pPr lvl="1"/>
            <a:r>
              <a:rPr lang="en-US" sz="1600" smtClean="0"/>
              <a:t>The Chicago data center contains several Cblox totaling ~360,000 servers.</a:t>
            </a:r>
          </a:p>
          <a:p>
            <a:pPr lvl="1"/>
            <a:r>
              <a:rPr lang="en-US" sz="1600" smtClean="0"/>
              <a:t>The data center is the only primary consumer of a dedicated nuclear power plant core from Chicago Power &amp; Light.</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Microsoft Data Centers Cont.</a:t>
            </a:r>
            <a:endParaRPr lang="en-US"/>
          </a:p>
        </p:txBody>
      </p:sp>
      <p:sp>
        <p:nvSpPr>
          <p:cNvPr id="3" name="Text Placeholder 2"/>
          <p:cNvSpPr>
            <a:spLocks noGrp="1"/>
          </p:cNvSpPr>
          <p:nvPr>
            <p:ph type="body" idx="1"/>
          </p:nvPr>
        </p:nvSpPr>
        <p:spPr/>
        <p:txBody>
          <a:bodyPr/>
          <a:lstStyle/>
          <a:p>
            <a:pPr lvl="1"/>
            <a:r>
              <a:rPr lang="en-US" sz="1600" smtClean="0"/>
              <a:t>You can peak into the Chicago data center via a video available here:  www.microsoft.com/showcase/en/us/details/bafe5c0f-8651-4609-8c71-24c733ce628b.</a:t>
            </a:r>
          </a:p>
          <a:p>
            <a:r>
              <a:rPr lang="en-US" sz="1800" smtClean="0"/>
              <a:t>Microsoft is designing and planning the fourth-generation data centers.</a:t>
            </a:r>
          </a:p>
          <a:p>
            <a:pPr lvl="1"/>
            <a:r>
              <a:rPr lang="en-US" sz="1600" smtClean="0"/>
              <a:t>You can see an animation video on the proposed 4th generation data centers here:  www.youtube.com/watch?v=PPnoKb9fTkA.</a:t>
            </a:r>
          </a:p>
          <a:p>
            <a:pPr lvl="1"/>
            <a:r>
              <a:rPr lang="en-US" sz="1600" smtClean="0"/>
              <a:t>Microsoft plans to use this design “foundation of our cloud data center infrastructure in the next five years.”</a:t>
            </a:r>
          </a:p>
          <a:p>
            <a:pPr lvl="1"/>
            <a:r>
              <a:rPr lang="en-US" sz="1600" smtClean="0"/>
              <a:t>4th generation data centers may revolutionize how we think about “computer rooms.”  </a:t>
            </a:r>
          </a:p>
          <a:p>
            <a:pPr lvl="1"/>
            <a:r>
              <a:rPr lang="en-US" sz="1600" smtClean="0"/>
              <a:t>In fact, the whole 4th generation data center will be outside.  Cblox will be parked in a grassy field!</a:t>
            </a:r>
          </a:p>
          <a:p>
            <a:pPr lvl="1"/>
            <a:r>
              <a:rPr lang="en-US" sz="1600" smtClean="0"/>
              <a:t>This allows 4th generation data center to be put up anywhere quickly and cheaply.</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Virtualization</a:t>
            </a:r>
            <a:endParaRPr lang="en-US"/>
          </a:p>
        </p:txBody>
      </p:sp>
      <p:sp>
        <p:nvSpPr>
          <p:cNvPr id="3" name="Text Placeholder 2"/>
          <p:cNvSpPr>
            <a:spLocks noGrp="1"/>
          </p:cNvSpPr>
          <p:nvPr>
            <p:ph type="body" idx="1"/>
          </p:nvPr>
        </p:nvSpPr>
        <p:spPr/>
        <p:txBody>
          <a:bodyPr/>
          <a:lstStyle/>
          <a:p>
            <a:r>
              <a:rPr lang="en-US" sz="1800" smtClean="0"/>
              <a:t>So, Microsoft data centers have lots of servers.  How are those servers outfitted?</a:t>
            </a:r>
          </a:p>
          <a:p>
            <a:pPr lvl="1"/>
            <a:r>
              <a:rPr lang="en-US" sz="1600" smtClean="0"/>
              <a:t>Generally speaking, each server operates on a 1.5 to 1.7GHz CPU.</a:t>
            </a:r>
          </a:p>
          <a:p>
            <a:pPr lvl="1"/>
            <a:r>
              <a:rPr lang="en-US" sz="1600" smtClean="0"/>
              <a:t>Per MSDN site, an extra large virtual machine (which occupies an entire server) has 8 CPU cores and 14 GB of RAM.</a:t>
            </a:r>
          </a:p>
          <a:p>
            <a:pPr lvl="1"/>
            <a:r>
              <a:rPr lang="en-US" sz="1600" smtClean="0"/>
              <a:t>The network speed of the servers is listed as 100Mbs.</a:t>
            </a:r>
          </a:p>
          <a:p>
            <a:r>
              <a:rPr lang="en-US" sz="1800" smtClean="0"/>
              <a:t>Microsoft’s hypervisor, called Hyper-V, runs on top of the bare metal.</a:t>
            </a:r>
          </a:p>
          <a:p>
            <a:pPr lvl="1"/>
            <a:r>
              <a:rPr lang="en-US" sz="1600" smtClean="0"/>
              <a:t>To be precise, the hypervisor running in the data centers is a modified version of Hyper-V (called Windows Azure hypervisor).</a:t>
            </a:r>
          </a:p>
          <a:p>
            <a:pPr lvl="1"/>
            <a:r>
              <a:rPr lang="en-US" sz="1600" smtClean="0"/>
              <a:t>Microsoft optimized Hyper-V for the hardware running in the data centers.</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Virtualization Cont.</a:t>
            </a:r>
            <a:endParaRPr lang="en-US"/>
          </a:p>
        </p:txBody>
      </p:sp>
      <p:sp>
        <p:nvSpPr>
          <p:cNvPr id="3" name="Text Placeholder 2"/>
          <p:cNvSpPr>
            <a:spLocks noGrp="1"/>
          </p:cNvSpPr>
          <p:nvPr>
            <p:ph type="body" idx="1"/>
          </p:nvPr>
        </p:nvSpPr>
        <p:spPr/>
        <p:txBody>
          <a:bodyPr/>
          <a:lstStyle/>
          <a:p>
            <a:r>
              <a:rPr lang="en-US" sz="1800" smtClean="0"/>
              <a:t>The hypervisor allows machine resources in the data center to be shared, and allows applications and data to be moved around quickly and easily.</a:t>
            </a:r>
          </a:p>
          <a:p>
            <a:pPr lvl="1"/>
            <a:r>
              <a:rPr lang="en-US" sz="1600" smtClean="0"/>
              <a:t>The hypervisor runs on each server.  It manages and controls the virtual servers running on the physical server.</a:t>
            </a:r>
          </a:p>
          <a:p>
            <a:pPr lvl="1"/>
            <a:r>
              <a:rPr lang="en-US" sz="1600" b="1" i="1" smtClean="0"/>
              <a:t>Virtual machine</a:t>
            </a:r>
            <a:r>
              <a:rPr lang="en-US" sz="1600" smtClean="0"/>
              <a:t> and </a:t>
            </a:r>
            <a:r>
              <a:rPr lang="en-US" sz="1600" b="1" i="1" smtClean="0"/>
              <a:t>partition</a:t>
            </a:r>
            <a:r>
              <a:rPr lang="en-US" sz="1600" smtClean="0"/>
              <a:t> are other names for virtual server.</a:t>
            </a:r>
          </a:p>
          <a:p>
            <a:pPr lvl="1"/>
            <a:r>
              <a:rPr lang="en-US" sz="1600" smtClean="0"/>
              <a:t>One of the virtual servers on each physical server is selected as the </a:t>
            </a:r>
            <a:r>
              <a:rPr lang="en-US" sz="1600" b="1" i="1" smtClean="0"/>
              <a:t>host or root partition</a:t>
            </a:r>
            <a:r>
              <a:rPr lang="en-US" sz="1600" smtClean="0"/>
              <a:t>.  The other virtual servers are </a:t>
            </a:r>
            <a:r>
              <a:rPr lang="en-US" sz="1600" b="1" i="1" smtClean="0"/>
              <a:t>guest partitions</a:t>
            </a:r>
            <a:r>
              <a:rPr lang="en-US" sz="1600" smtClean="0"/>
              <a:t>.</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dirty="0" smtClean="0"/>
              <a:t>Using VS, you begin by creating a new Windows Azure project.  WAT provides new templates for creating cloud applications.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r>
              <a:rPr lang="en-US" sz="1600" dirty="0" smtClean="0"/>
              <a:t>Note</a:t>
            </a:r>
            <a:r>
              <a:rPr lang="en-US" sz="1600" dirty="0" smtClean="0"/>
              <a:t>, both .NET Framework 3.5 and .NET Framework 4 projects are supported.</a:t>
            </a:r>
          </a:p>
          <a:p>
            <a:pPr lvl="1"/>
            <a:r>
              <a:rPr lang="en-US" sz="1600" dirty="0" smtClean="0"/>
              <a:t>When creating a new project, you also request the number and types of Windows Azure roles you want in your solution (see picture below).</a:t>
            </a:r>
          </a:p>
          <a:p>
            <a:endParaRPr lang="en-US" dirty="0"/>
          </a:p>
        </p:txBody>
      </p:sp>
      <p:pic>
        <p:nvPicPr>
          <p:cNvPr id="4" name="Picture 3" descr="image1.png"/>
          <p:cNvPicPr>
            <a:picLocks noChangeAspect="1"/>
          </p:cNvPicPr>
          <p:nvPr/>
        </p:nvPicPr>
        <p:blipFill>
          <a:blip r:embed="rId2"/>
          <a:stretch>
            <a:fillRect/>
          </a:stretch>
        </p:blipFill>
        <p:spPr>
          <a:xfrm>
            <a:off x="3292699" y="2527300"/>
            <a:ext cx="3151889" cy="22733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Virtualization Cont.</a:t>
            </a:r>
            <a:endParaRPr lang="en-US"/>
          </a:p>
        </p:txBody>
      </p:sp>
      <p:sp>
        <p:nvSpPr>
          <p:cNvPr id="3" name="Text Placeholder 2"/>
          <p:cNvSpPr>
            <a:spLocks noGrp="1"/>
          </p:cNvSpPr>
          <p:nvPr>
            <p:ph type="body" idx="1"/>
          </p:nvPr>
        </p:nvSpPr>
        <p:spPr/>
        <p:txBody>
          <a:bodyPr/>
          <a:lstStyle/>
          <a:p>
            <a:r>
              <a:rPr lang="en-US" sz="1800" smtClean="0"/>
              <a:t>The host partition is a virtual server too, but it has additional responsibilities.  The host partition manages the hypervisor and the underlying hardware.</a:t>
            </a:r>
          </a:p>
          <a:p>
            <a:pPr lvl="1"/>
            <a:r>
              <a:rPr lang="en-US" sz="1600" smtClean="0"/>
              <a:t>The host partition has full access to I/O ports, memory, and all the raw hardware.</a:t>
            </a:r>
          </a:p>
          <a:p>
            <a:pPr lvl="1"/>
            <a:r>
              <a:rPr lang="en-US" sz="1600" smtClean="0"/>
              <a:t>The host partition uses good ‘ol fashion device drivers to communicate with the underlying hardware.</a:t>
            </a:r>
          </a:p>
          <a:p>
            <a:pPr lvl="1"/>
            <a:r>
              <a:rPr lang="en-US" sz="1600" smtClean="0"/>
              <a:t>Cloud servers boot from the host partition.</a:t>
            </a: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Virtualization Cont.</a:t>
            </a:r>
            <a:endParaRPr lang="en-US"/>
          </a:p>
        </p:txBody>
      </p:sp>
      <p:sp>
        <p:nvSpPr>
          <p:cNvPr id="3" name="Text Placeholder 2"/>
          <p:cNvSpPr>
            <a:spLocks noGrp="1"/>
          </p:cNvSpPr>
          <p:nvPr>
            <p:ph type="body" idx="1"/>
          </p:nvPr>
        </p:nvSpPr>
        <p:spPr/>
        <p:txBody>
          <a:bodyPr/>
          <a:lstStyle/>
          <a:p>
            <a:r>
              <a:rPr lang="en-US" sz="1800" smtClean="0"/>
              <a:t>Guest partitions each run a guest operating system and don’t have direct access to the hardware.</a:t>
            </a:r>
          </a:p>
          <a:p>
            <a:pPr lvl="1"/>
            <a:r>
              <a:rPr lang="en-US" sz="1600" smtClean="0"/>
              <a:t>In particular, guest partitions (and their OS) do not have access to the physical CPU.  Requests from processing go through the hypervisor.</a:t>
            </a:r>
          </a:p>
          <a:p>
            <a:pPr lvl="1"/>
            <a:r>
              <a:rPr lang="en-US" sz="1600" smtClean="0"/>
              <a:t>Guest partitions have a virtual machine bus and virtualization stack that route all hardware requests from the guest partition’s OS to the host partition.</a:t>
            </a:r>
          </a:p>
          <a:p>
            <a:endParaRPr lang="en-US"/>
          </a:p>
        </p:txBody>
      </p:sp>
      <p:pic>
        <p:nvPicPr>
          <p:cNvPr id="4" name="Picture 3" descr="image26.png"/>
          <p:cNvPicPr>
            <a:picLocks noChangeAspect="1"/>
          </p:cNvPicPr>
          <p:nvPr/>
        </p:nvPicPr>
        <p:blipFill>
          <a:blip r:embed="rId2"/>
          <a:stretch>
            <a:fillRect/>
          </a:stretch>
        </p:blipFill>
        <p:spPr>
          <a:xfrm>
            <a:off x="2971801" y="3581400"/>
            <a:ext cx="4566285" cy="31775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Virtualization Cont.</a:t>
            </a:r>
            <a:endParaRPr lang="en-US"/>
          </a:p>
        </p:txBody>
      </p:sp>
      <p:sp>
        <p:nvSpPr>
          <p:cNvPr id="3" name="Text Placeholder 2"/>
          <p:cNvSpPr>
            <a:spLocks noGrp="1"/>
          </p:cNvSpPr>
          <p:nvPr>
            <p:ph type="body" idx="1"/>
          </p:nvPr>
        </p:nvSpPr>
        <p:spPr/>
        <p:txBody>
          <a:bodyPr/>
          <a:lstStyle/>
          <a:p>
            <a:r>
              <a:rPr lang="en-US" sz="1800" dirty="0" smtClean="0"/>
              <a:t>Each virtual partition in the Microsoft cloud runs a modified version of Windows Server 2008 R2 Enterprise Edition.</a:t>
            </a:r>
          </a:p>
          <a:p>
            <a:pPr lvl="1"/>
            <a:r>
              <a:rPr lang="en-US" sz="1600" dirty="0" smtClean="0"/>
              <a:t>The OS required some low level changes to better support the hypervisor.</a:t>
            </a:r>
          </a:p>
          <a:p>
            <a:pPr lvl="1"/>
            <a:r>
              <a:rPr lang="en-US" sz="1600" dirty="0" smtClean="0"/>
              <a:t>Microsoft calls these “enlightened operating systems” in that they have knowledge of the hypervisor and are tightly coupled/optimized to that hypervisor.</a:t>
            </a:r>
          </a:p>
          <a:p>
            <a:pPr lvl="1"/>
            <a:r>
              <a:rPr lang="en-US" sz="1600" dirty="0" smtClean="0"/>
              <a:t>It is unlikely that your applications notice any difference from a normal Windows Server 2008 OS.</a:t>
            </a:r>
          </a:p>
          <a:p>
            <a:r>
              <a:rPr lang="en-US" sz="1800" dirty="0" smtClean="0"/>
              <a:t>A lot of other hardware exists in the data centers beyond the servers and virtual machines.</a:t>
            </a:r>
          </a:p>
          <a:p>
            <a:pPr lvl="1"/>
            <a:r>
              <a:rPr lang="en-US" sz="1600" dirty="0" smtClean="0"/>
              <a:t>Load balancers, switches, routers are just some of the other components that exist in the Windows Azure data centers.</a:t>
            </a:r>
          </a:p>
          <a:p>
            <a:pPr lvl="1"/>
            <a:r>
              <a:rPr lang="en-US" sz="1600" dirty="0" smtClean="0"/>
              <a:t>Collectively the physical and virtual servers and all the supporting hardware and software is known as the Windows Azure </a:t>
            </a:r>
            <a:r>
              <a:rPr lang="en-US" sz="1600" b="1" i="1" dirty="0" smtClean="0"/>
              <a:t>Fabric</a:t>
            </a:r>
            <a:r>
              <a:rPr lang="en-US" sz="1600" dirty="0" smtClean="0"/>
              <a: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Virtualization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7.png"/>
          <p:cNvPicPr>
            <a:picLocks noChangeAspect="1"/>
          </p:cNvPicPr>
          <p:nvPr/>
        </p:nvPicPr>
        <p:blipFill>
          <a:blip r:embed="rId2"/>
          <a:stretch>
            <a:fillRect/>
          </a:stretch>
        </p:blipFill>
        <p:spPr>
          <a:xfrm>
            <a:off x="2790951" y="1714500"/>
            <a:ext cx="3663696" cy="452932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Virtualization Cont.</a:t>
            </a:r>
            <a:endParaRPr lang="en-US"/>
          </a:p>
        </p:txBody>
      </p:sp>
      <p:sp>
        <p:nvSpPr>
          <p:cNvPr id="3" name="Text Placeholder 2"/>
          <p:cNvSpPr>
            <a:spLocks noGrp="1"/>
          </p:cNvSpPr>
          <p:nvPr>
            <p:ph type="body" idx="1"/>
          </p:nvPr>
        </p:nvSpPr>
        <p:spPr/>
        <p:txBody>
          <a:bodyPr/>
          <a:lstStyle/>
          <a:p>
            <a:pPr lvl="1"/>
            <a:r>
              <a:rPr lang="en-US" sz="1600" smtClean="0"/>
              <a:t>In a way, the Fabric is another name for a Microsoft data center.</a:t>
            </a:r>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Fabric Controller</a:t>
            </a:r>
            <a:endParaRPr lang="en-US"/>
          </a:p>
        </p:txBody>
      </p:sp>
      <p:sp>
        <p:nvSpPr>
          <p:cNvPr id="3" name="Text Placeholder 2"/>
          <p:cNvSpPr>
            <a:spLocks noGrp="1"/>
          </p:cNvSpPr>
          <p:nvPr>
            <p:ph type="body" idx="1"/>
          </p:nvPr>
        </p:nvSpPr>
        <p:spPr/>
        <p:txBody>
          <a:bodyPr/>
          <a:lstStyle/>
          <a:p>
            <a:r>
              <a:rPr lang="en-US" sz="1800" smtClean="0"/>
              <a:t>The Fabric Controller is often called the “brains” of Windows Azure.</a:t>
            </a:r>
          </a:p>
          <a:p>
            <a:pPr lvl="1"/>
            <a:r>
              <a:rPr lang="en-US" sz="1600" smtClean="0"/>
              <a:t>As its name implies, the Fabric Controller (FC) controls the hardware, software and just about everything in the Microsoft cloud.</a:t>
            </a:r>
          </a:p>
          <a:p>
            <a:pPr lvl="1"/>
            <a:r>
              <a:rPr lang="en-US" sz="1600" smtClean="0"/>
              <a:t>The Fabric Controller manages all the hardware and virtualization described hereto in this chapter.</a:t>
            </a:r>
          </a:p>
          <a:p>
            <a:pPr lvl="1"/>
            <a:r>
              <a:rPr lang="en-US" sz="1600" smtClean="0"/>
              <a:t>The Fabric Controller manages the physical deployment of your hosted services and data into the virtualized environment.</a:t>
            </a:r>
          </a:p>
          <a:p>
            <a:pPr lvl="1"/>
            <a:r>
              <a:rPr lang="en-US" sz="1600" smtClean="0"/>
              <a:t>The Fabric Controller handles upgrades and configuration changes to your services and data stores.</a:t>
            </a:r>
          </a:p>
          <a:p>
            <a:pPr lvl="1"/>
            <a:r>
              <a:rPr lang="en-US" sz="1600" smtClean="0"/>
              <a:t>The Fabric Controller monitors the hardware, software and your services and takes corrective action when any fail.</a:t>
            </a:r>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Fabric Controller Cont.</a:t>
            </a:r>
            <a:endParaRPr lang="en-US"/>
          </a:p>
        </p:txBody>
      </p:sp>
      <p:sp>
        <p:nvSpPr>
          <p:cNvPr id="3" name="Text Placeholder 2"/>
          <p:cNvSpPr>
            <a:spLocks noGrp="1"/>
          </p:cNvSpPr>
          <p:nvPr>
            <p:ph type="body" idx="1"/>
          </p:nvPr>
        </p:nvSpPr>
        <p:spPr/>
        <p:txBody>
          <a:bodyPr/>
          <a:lstStyle/>
          <a:p>
            <a:r>
              <a:rPr lang="en-US" sz="1800" smtClean="0"/>
              <a:t>The FC is itself software.  It is largely managed code.</a:t>
            </a:r>
          </a:p>
          <a:p>
            <a:pPr lvl="1"/>
            <a:r>
              <a:rPr lang="en-US" sz="1600" smtClean="0"/>
              <a:t>The FC software actually runs on a set of five to seven machines (each with a replica) at each data center.</a:t>
            </a:r>
          </a:p>
          <a:p>
            <a:pPr lvl="1"/>
            <a:r>
              <a:rPr lang="en-US" sz="1600" smtClean="0"/>
              <a:t>One of the machines is designated as the primary machine.  The primary machine is responsible for executing all tasks.</a:t>
            </a:r>
          </a:p>
          <a:p>
            <a:pPr lvl="1"/>
            <a:r>
              <a:rPr lang="en-US" sz="1600" smtClean="0"/>
              <a:t>If the primary goes down, a backup takes its place.</a:t>
            </a:r>
          </a:p>
          <a:p>
            <a:pPr lvl="1"/>
            <a:r>
              <a:rPr lang="en-US" sz="1600" smtClean="0"/>
              <a:t>Even if all the FC machines where to go down, the Fabric would still operate, albeit without modifications, until the FC server is back up and running.</a:t>
            </a:r>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Fabric Controller Cont.</a:t>
            </a:r>
            <a:endParaRPr lang="en-US"/>
          </a:p>
        </p:txBody>
      </p:sp>
      <p:sp>
        <p:nvSpPr>
          <p:cNvPr id="3" name="Text Placeholder 2"/>
          <p:cNvSpPr>
            <a:spLocks noGrp="1"/>
          </p:cNvSpPr>
          <p:nvPr>
            <p:ph type="body" idx="1"/>
          </p:nvPr>
        </p:nvSpPr>
        <p:spPr/>
        <p:txBody>
          <a:bodyPr/>
          <a:lstStyle/>
          <a:p>
            <a:r>
              <a:rPr lang="en-US" sz="1800" smtClean="0"/>
              <a:t>The FC operates under a driver model.</a:t>
            </a:r>
          </a:p>
          <a:p>
            <a:pPr lvl="1"/>
            <a:r>
              <a:rPr lang="en-US" sz="1600" smtClean="0"/>
              <a:t>Your Windows operating system really doesn’t know how to work with a disk or pointing device directly.  Instead, it works through a driver.</a:t>
            </a:r>
          </a:p>
          <a:p>
            <a:pPr lvl="1"/>
            <a:r>
              <a:rPr lang="en-US" sz="1600" smtClean="0"/>
              <a:t>Likewise, the FC works with a set of drivers for each component (server, router, switch, load balancer, etc.) in the Fabric.</a:t>
            </a:r>
          </a:p>
          <a:p>
            <a:pPr lvl="1"/>
            <a:r>
              <a:rPr lang="en-US" sz="1600" smtClean="0"/>
              <a:t>This allows the FC to operate with a heterogeneous set of equipment over time.</a:t>
            </a:r>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Fabric Controller Cont.</a:t>
            </a:r>
            <a:endParaRPr lang="en-US"/>
          </a:p>
        </p:txBody>
      </p:sp>
      <p:sp>
        <p:nvSpPr>
          <p:cNvPr id="3" name="Text Placeholder 2"/>
          <p:cNvSpPr>
            <a:spLocks noGrp="1"/>
          </p:cNvSpPr>
          <p:nvPr>
            <p:ph type="body" idx="1"/>
          </p:nvPr>
        </p:nvSpPr>
        <p:spPr/>
        <p:txBody>
          <a:bodyPr/>
          <a:lstStyle/>
          <a:p>
            <a:r>
              <a:rPr lang="en-US" sz="1800" smtClean="0"/>
              <a:t>As one of its important roles, the FC serves as deployment manager for your services and data stores.</a:t>
            </a:r>
          </a:p>
          <a:p>
            <a:pPr lvl="1"/>
            <a:r>
              <a:rPr lang="en-US" sz="1600" smtClean="0"/>
              <a:t>When you request to deploy a hosted service (like Hello World above) to the cloud, the FC first must find a home for the service.</a:t>
            </a:r>
          </a:p>
          <a:p>
            <a:pPr lvl="1"/>
            <a:r>
              <a:rPr lang="en-US" sz="1600" smtClean="0"/>
              <a:t>It uses a resource allocation algorithm to find a collection of machine nodes to host your application.</a:t>
            </a:r>
          </a:p>
          <a:p>
            <a:pPr lvl="1"/>
            <a:r>
              <a:rPr lang="en-US" sz="1600" smtClean="0"/>
              <a:t>The algorithm uses service configuration data (like the number of role instances, disk and machine size requirements, etc.) to determine appropriate servers.</a:t>
            </a:r>
          </a:p>
          <a:p>
            <a:pPr lvl="1"/>
            <a:r>
              <a:rPr lang="en-US" sz="1600" smtClean="0"/>
              <a:t>You learn more details about service configuration options later.</a:t>
            </a:r>
          </a:p>
          <a:p>
            <a:pPr lvl="1"/>
            <a:r>
              <a:rPr lang="en-US" sz="1600" smtClean="0"/>
              <a:t>Once found, the FC reserves capacity on each of the identified servers.</a:t>
            </a:r>
          </a:p>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Fabric Controller Cont.</a:t>
            </a:r>
            <a:endParaRPr lang="en-US"/>
          </a:p>
        </p:txBody>
      </p:sp>
      <p:sp>
        <p:nvSpPr>
          <p:cNvPr id="3" name="Text Placeholder 2"/>
          <p:cNvSpPr>
            <a:spLocks noGrp="1"/>
          </p:cNvSpPr>
          <p:nvPr>
            <p:ph type="body" idx="1"/>
          </p:nvPr>
        </p:nvSpPr>
        <p:spPr/>
        <p:txBody>
          <a:bodyPr/>
          <a:lstStyle/>
          <a:p>
            <a:r>
              <a:rPr lang="en-US" sz="1800" smtClean="0"/>
              <a:t>Next, the FC must prepare an appropriate image on the identified host servers.</a:t>
            </a:r>
          </a:p>
          <a:p>
            <a:pPr lvl="1"/>
            <a:r>
              <a:rPr lang="en-US" sz="1600" smtClean="0"/>
              <a:t>One of the key components of the Windows Azure hypervisor is the management of virtual images (a.k.a. operating system images or virtual hard disk).</a:t>
            </a:r>
          </a:p>
          <a:p>
            <a:pPr lvl="1"/>
            <a:r>
              <a:rPr lang="en-US" sz="1600" smtClean="0"/>
              <a:t>No install of operating systems and software occur in Windows Azure.</a:t>
            </a:r>
          </a:p>
          <a:p>
            <a:pPr lvl="1"/>
            <a:r>
              <a:rPr lang="en-US" sz="1600" smtClean="0"/>
              <a:t>Instead, virtual images (or virtual hard disks –VHD) are centrally created and stored in a central repository.</a:t>
            </a:r>
          </a:p>
          <a:p>
            <a:pPr lvl="1"/>
            <a:r>
              <a:rPr lang="en-US" sz="1600" smtClean="0"/>
              <a:t>There are many different images to address the variety of needs by cloud users.</a:t>
            </a:r>
          </a:p>
          <a:p>
            <a:pPr lvl="1"/>
            <a:r>
              <a:rPr lang="en-US" sz="1600" smtClean="0"/>
              <a:t>Images are created so that the smallest footprint possible is used for each need.</a:t>
            </a:r>
          </a:p>
          <a:p>
            <a:pPr lvl="1"/>
            <a:r>
              <a:rPr lang="en-US" sz="1600" smtClean="0"/>
              <a:t>For example, if a service does not need IIS, then an image without IIS in it is loaded.</a:t>
            </a:r>
          </a:p>
          <a:p>
            <a:pPr lvl="1"/>
            <a:r>
              <a:rPr lang="en-US" sz="1600" smtClean="0"/>
              <a:t>Smaller images also limit security loopholes and the need for future upgrade patches.</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endParaRPr lang="en-US" sz="1800" dirty="0" smtClean="0"/>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You </a:t>
            </a:r>
            <a:r>
              <a:rPr lang="en-US" sz="1600" dirty="0" smtClean="0"/>
              <a:t>learn a little about roles in this chapter, but you learn details in later chapters.</a:t>
            </a:r>
          </a:p>
          <a:p>
            <a:pPr lvl="1"/>
            <a:r>
              <a:rPr lang="en-US" sz="1600" dirty="0" smtClean="0"/>
              <a:t>For now, the Hello World cloud project shown here contains a single ASP.NET Web Role.  An ASP.NET Web Role looks and feels like a normal ASP.NET project.</a:t>
            </a:r>
          </a:p>
          <a:p>
            <a:endParaRPr lang="en-US" dirty="0"/>
          </a:p>
        </p:txBody>
      </p:sp>
      <p:pic>
        <p:nvPicPr>
          <p:cNvPr id="4" name="Picture 3" descr="image2.png"/>
          <p:cNvPicPr>
            <a:picLocks noChangeAspect="1"/>
          </p:cNvPicPr>
          <p:nvPr/>
        </p:nvPicPr>
        <p:blipFill>
          <a:blip r:embed="rId2"/>
          <a:stretch>
            <a:fillRect/>
          </a:stretch>
        </p:blipFill>
        <p:spPr>
          <a:xfrm>
            <a:off x="2362200" y="1752600"/>
            <a:ext cx="3792578" cy="23622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Fabric Controller Cont.</a:t>
            </a:r>
            <a:endParaRPr lang="en-US"/>
          </a:p>
        </p:txBody>
      </p:sp>
      <p:sp>
        <p:nvSpPr>
          <p:cNvPr id="3" name="Text Placeholder 2"/>
          <p:cNvSpPr>
            <a:spLocks noGrp="1"/>
          </p:cNvSpPr>
          <p:nvPr>
            <p:ph type="body" idx="1"/>
          </p:nvPr>
        </p:nvSpPr>
        <p:spPr/>
        <p:txBody>
          <a:bodyPr/>
          <a:lstStyle/>
          <a:p>
            <a:pPr lvl="1"/>
            <a:r>
              <a:rPr lang="en-US" sz="1600" smtClean="0"/>
              <a:t>The FC deploys a virtual image from that library to each of the servers identified to host your service.</a:t>
            </a:r>
          </a:p>
          <a:p>
            <a:pPr lvl="1"/>
            <a:r>
              <a:rPr lang="en-US" sz="1600" smtClean="0"/>
              <a:t>This is accomplished quickly and simply via xcopy.</a:t>
            </a:r>
          </a:p>
          <a:p>
            <a:pPr lvl="1"/>
            <a:r>
              <a:rPr lang="en-US" sz="1600" smtClean="0"/>
              <a:t>The FC accomplishes maintenance updates/patches by the same means to keep management and deployment to the Fabric as simple and fast as possible.</a:t>
            </a:r>
          </a:p>
          <a:p>
            <a:r>
              <a:rPr lang="en-US" sz="1800" smtClean="0"/>
              <a:t>Once the image is loaded and the guest virtual machine is up and running, the FC copies your service to the machine.</a:t>
            </a:r>
          </a:p>
          <a:p>
            <a:pPr lvl="1"/>
            <a:r>
              <a:rPr lang="en-US" sz="1600" smtClean="0"/>
              <a:t>Different deployment actions occur depending on the type of service, its configuration, etc.</a:t>
            </a:r>
          </a:p>
          <a:p>
            <a:pPr lvl="1"/>
            <a:r>
              <a:rPr lang="en-US" sz="1600" smtClean="0"/>
              <a:t>In cases where the service needs load balancing, the FC programs the load balancer and other network hardware for traffic routing.</a:t>
            </a:r>
          </a:p>
          <a:p>
            <a:pPr lvl="1"/>
            <a:r>
              <a:rPr lang="en-US" sz="1600" smtClean="0"/>
              <a:t>Load balancers in Windows Azure perform simple round-robin algorithms to route traffic to resources running in the cloud.</a:t>
            </a:r>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Fabric Controller Cont.</a:t>
            </a:r>
            <a:endParaRPr lang="en-US"/>
          </a:p>
        </p:txBody>
      </p:sp>
      <p:sp>
        <p:nvSpPr>
          <p:cNvPr id="3" name="Text Placeholder 2"/>
          <p:cNvSpPr>
            <a:spLocks noGrp="1"/>
          </p:cNvSpPr>
          <p:nvPr>
            <p:ph type="body" idx="1"/>
          </p:nvPr>
        </p:nvSpPr>
        <p:spPr/>
        <p:txBody>
          <a:bodyPr/>
          <a:lstStyle/>
          <a:p>
            <a:r>
              <a:rPr lang="en-US" sz="1800" smtClean="0"/>
              <a:t>The FC manages and monitors all the hardware, software and even your services (and data stores).</a:t>
            </a:r>
          </a:p>
          <a:p>
            <a:pPr lvl="1"/>
            <a:r>
              <a:rPr lang="en-US" sz="1600" smtClean="0"/>
              <a:t>For each component or resource it manages, it creates a </a:t>
            </a:r>
            <a:r>
              <a:rPr lang="en-US" sz="1600" b="1" i="1" smtClean="0"/>
              <a:t>goal state</a:t>
            </a:r>
            <a:r>
              <a:rPr lang="en-US" sz="1600" smtClean="0"/>
              <a:t>.</a:t>
            </a:r>
          </a:p>
          <a:p>
            <a:pPr lvl="1"/>
            <a:r>
              <a:rPr lang="en-US" sz="1600" smtClean="0"/>
              <a:t>Think of the goal state as the acceptable operating parameters of any component in the Fabric – including your services and even the servers themselves.</a:t>
            </a:r>
          </a:p>
          <a:p>
            <a:pPr lvl="1"/>
            <a:r>
              <a:rPr lang="en-US" sz="1600" smtClean="0"/>
              <a:t>The FC wants everything to be running within its goal state.</a:t>
            </a:r>
          </a:p>
          <a:p>
            <a:pPr lvl="1"/>
            <a:r>
              <a:rPr lang="en-US" sz="1600" smtClean="0"/>
              <a:t>When the FC determines something is failing, it tries to recover that resource and get it back to its goal state.</a:t>
            </a:r>
          </a:p>
          <a:p>
            <a:pPr lvl="1"/>
            <a:r>
              <a:rPr lang="en-US" sz="1600" smtClean="0"/>
              <a:t>Recovery means different things for different components and resources.  It might mean restarting the resource.</a:t>
            </a:r>
          </a:p>
          <a:p>
            <a:pPr lvl="1"/>
            <a:r>
              <a:rPr lang="en-US" sz="1600" smtClean="0"/>
              <a:t>When a server cannot be returned to its goal state, the FC moves the services (and virtual machines) running on that server to a new server automatically.</a:t>
            </a:r>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Platform Architecture</a:t>
            </a:r>
            <a:endParaRPr lang="en-US"/>
          </a:p>
        </p:txBody>
      </p:sp>
      <p:sp>
        <p:nvSpPr>
          <p:cNvPr id="3" name="Text Placeholder 2"/>
          <p:cNvSpPr>
            <a:spLocks noGrp="1"/>
          </p:cNvSpPr>
          <p:nvPr>
            <p:ph type="body" idx="1"/>
          </p:nvPr>
        </p:nvSpPr>
        <p:spPr/>
        <p:txBody>
          <a:bodyPr/>
          <a:lstStyle/>
          <a:p>
            <a:r>
              <a:rPr lang="en-US" sz="1800" smtClean="0"/>
              <a:t>You applications run on top of the virtual environment just described.</a:t>
            </a:r>
          </a:p>
          <a:p>
            <a:pPr lvl="1"/>
            <a:r>
              <a:rPr lang="en-US" sz="1600" smtClean="0"/>
              <a:t>However, the Windows Azure Platform is much more than the data centers, virtual servers, etc. your application runs on.</a:t>
            </a:r>
          </a:p>
          <a:p>
            <a:pPr lvl="1"/>
            <a:r>
              <a:rPr lang="en-US" sz="1600" smtClean="0"/>
              <a:t>In fact, what has been described so far might qualify as an IaaS, but not a PaaS.</a:t>
            </a:r>
          </a:p>
          <a:p>
            <a:pPr lvl="1"/>
            <a:r>
              <a:rPr lang="en-US" sz="1600" smtClean="0"/>
              <a:t>The Microsoft Windows Azure “Platform” consists of several pieces to include Windows Azure, SQL Azure, and Windows Azure AppFabric.</a:t>
            </a:r>
          </a:p>
          <a:p>
            <a:pPr lvl="1"/>
            <a:r>
              <a:rPr lang="en-US" sz="1600" smtClean="0"/>
              <a:t>Additionally, the platform provides a development environment called the Compute Emulator and Storage Emulator and deployment tools and services.</a:t>
            </a:r>
          </a:p>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Platform Architecture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8.png"/>
          <p:cNvPicPr>
            <a:picLocks noChangeAspect="1"/>
          </p:cNvPicPr>
          <p:nvPr/>
        </p:nvPicPr>
        <p:blipFill>
          <a:blip r:embed="rId2"/>
          <a:stretch>
            <a:fillRect/>
          </a:stretch>
        </p:blipFill>
        <p:spPr>
          <a:xfrm>
            <a:off x="2288032" y="1714500"/>
            <a:ext cx="4669536" cy="341376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a:t>
            </a:r>
            <a:endParaRPr lang="en-US"/>
          </a:p>
        </p:txBody>
      </p:sp>
      <p:sp>
        <p:nvSpPr>
          <p:cNvPr id="3" name="Text Placeholder 2"/>
          <p:cNvSpPr>
            <a:spLocks noGrp="1"/>
          </p:cNvSpPr>
          <p:nvPr>
            <p:ph type="body" idx="1"/>
          </p:nvPr>
        </p:nvSpPr>
        <p:spPr/>
        <p:txBody>
          <a:bodyPr/>
          <a:lstStyle/>
          <a:p>
            <a:r>
              <a:rPr lang="en-US" sz="1800" smtClean="0"/>
              <a:t>Windows Azure is the focus of this class.</a:t>
            </a:r>
          </a:p>
          <a:p>
            <a:pPr lvl="1"/>
            <a:r>
              <a:rPr lang="en-US" sz="1600" smtClean="0"/>
              <a:t>The name “Windows Azure” gets used in many places in Microsoft cloud computing circles, and one has to be careful of the context in using the term.</a:t>
            </a:r>
          </a:p>
          <a:p>
            <a:pPr lvl="1"/>
            <a:r>
              <a:rPr lang="en-US" sz="1600" smtClean="0"/>
              <a:t>In this context, Windows Azure is a specific piece of the overall Microsoft cloud-computing environment.</a:t>
            </a:r>
          </a:p>
          <a:p>
            <a:pPr lvl="1"/>
            <a:r>
              <a:rPr lang="en-US" sz="1600" smtClean="0"/>
              <a:t>Unfortunately, Windows Azure (or more precisely the Windows Azure Platform) also generically refers to the entire cloud computing solution.</a:t>
            </a:r>
          </a:p>
          <a:p>
            <a:pPr lvl="1"/>
            <a:r>
              <a:rPr lang="en-US" sz="1600" smtClean="0"/>
              <a:t>It’s kind of like saying Coca-Cola.  Coca-Cola is an entire brand of soft drink products (regular Coke, Diet Coke, Coke Zero, etc).</a:t>
            </a:r>
          </a:p>
          <a:p>
            <a:pPr lvl="1"/>
            <a:r>
              <a:rPr lang="en-US" sz="1600" smtClean="0"/>
              <a:t>However, you can also order a Coca-Cola (or “regular Coke”) as a specific soft drink when you are in a restaurant.</a:t>
            </a:r>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Cont.</a:t>
            </a:r>
            <a:endParaRPr lang="en-US"/>
          </a:p>
        </p:txBody>
      </p:sp>
      <p:sp>
        <p:nvSpPr>
          <p:cNvPr id="3" name="Text Placeholder 2"/>
          <p:cNvSpPr>
            <a:spLocks noGrp="1"/>
          </p:cNvSpPr>
          <p:nvPr>
            <p:ph type="body" idx="1"/>
          </p:nvPr>
        </p:nvSpPr>
        <p:spPr/>
        <p:txBody>
          <a:bodyPr/>
          <a:lstStyle/>
          <a:p>
            <a:r>
              <a:rPr lang="en-US" sz="1800" smtClean="0"/>
              <a:t>Windows Azure is the core of the Windows Azure Platform.</a:t>
            </a:r>
          </a:p>
          <a:p>
            <a:endParaRPr lang="en-US" sz="1800" smtClean="0"/>
          </a:p>
          <a:p>
            <a:endParaRPr lang="en-US" sz="1800" smtClean="0"/>
          </a:p>
          <a:p>
            <a:endParaRPr lang="en-US" sz="1800" smtClean="0"/>
          </a:p>
          <a:p>
            <a:pPr lvl="1"/>
            <a:r>
              <a:rPr lang="en-US" sz="1600" smtClean="0"/>
              <a:t>Microsoft calls Windows Azure the operating system for the cloud.</a:t>
            </a:r>
          </a:p>
          <a:p>
            <a:pPr lvl="1"/>
            <a:r>
              <a:rPr lang="en-US" sz="1600" smtClean="0"/>
              <a:t>Windows Azure consists of three “services”:  Compute, Storage and Management.</a:t>
            </a:r>
          </a:p>
          <a:p>
            <a:pPr lvl="1"/>
            <a:r>
              <a:rPr lang="en-US" sz="1600" smtClean="0"/>
              <a:t>It provides the runtime environment for your computational applications/services called </a:t>
            </a:r>
            <a:r>
              <a:rPr lang="en-US" sz="1600" b="1" i="1" smtClean="0"/>
              <a:t>Compute</a:t>
            </a:r>
            <a:r>
              <a:rPr lang="en-US" sz="1600" smtClean="0"/>
              <a:t>.</a:t>
            </a:r>
          </a:p>
          <a:p>
            <a:pPr lvl="1"/>
            <a:r>
              <a:rPr lang="en-US" sz="1600" smtClean="0"/>
              <a:t>The runtime includes a Web server (IIS), when needed, for your applications.</a:t>
            </a:r>
          </a:p>
          <a:p>
            <a:pPr lvl="1"/>
            <a:r>
              <a:rPr lang="en-US" sz="1600" smtClean="0"/>
              <a:t>In the example that introduced this chapter, Hello World ran as a Web Site (with IIS) under Window Azure’s Compute service.</a:t>
            </a:r>
          </a:p>
          <a:p>
            <a:endParaRPr lang="en-US"/>
          </a:p>
        </p:txBody>
      </p:sp>
      <p:pic>
        <p:nvPicPr>
          <p:cNvPr id="4" name="Picture 3" descr="image29.png"/>
          <p:cNvPicPr>
            <a:picLocks noChangeAspect="1"/>
          </p:cNvPicPr>
          <p:nvPr/>
        </p:nvPicPr>
        <p:blipFill>
          <a:blip r:embed="rId2"/>
          <a:stretch>
            <a:fillRect/>
          </a:stretch>
        </p:blipFill>
        <p:spPr>
          <a:xfrm>
            <a:off x="3498088" y="2084832"/>
            <a:ext cx="2249424" cy="96316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Cont.</a:t>
            </a:r>
            <a:endParaRPr lang="en-US"/>
          </a:p>
        </p:txBody>
      </p:sp>
      <p:sp>
        <p:nvSpPr>
          <p:cNvPr id="3" name="Text Placeholder 2"/>
          <p:cNvSpPr>
            <a:spLocks noGrp="1"/>
          </p:cNvSpPr>
          <p:nvPr>
            <p:ph type="body" idx="1"/>
          </p:nvPr>
        </p:nvSpPr>
        <p:spPr/>
        <p:txBody>
          <a:bodyPr/>
          <a:lstStyle/>
          <a:p>
            <a:pPr lvl="1"/>
            <a:r>
              <a:rPr lang="en-US" sz="1600" smtClean="0"/>
              <a:t>It also provides the hosting environment for Azure-specific data storage called </a:t>
            </a:r>
            <a:r>
              <a:rPr lang="en-US" sz="1600" b="1" i="1" smtClean="0"/>
              <a:t>Windows</a:t>
            </a:r>
            <a:r>
              <a:rPr lang="en-US" sz="1600" smtClean="0"/>
              <a:t> </a:t>
            </a:r>
            <a:r>
              <a:rPr lang="en-US" sz="1600" b="1" i="1" smtClean="0"/>
              <a:t>Azure Storage Services </a:t>
            </a:r>
            <a:r>
              <a:rPr lang="en-US" sz="1600" smtClean="0"/>
              <a:t>(more on Windows Azure Storage in a bit).</a:t>
            </a:r>
          </a:p>
          <a:p>
            <a:pPr lvl="1"/>
            <a:r>
              <a:rPr lang="en-US" sz="1600" smtClean="0"/>
              <a:t>Microsoft also describes a management service as part of Windows Azure to provide automated infrastructure and management of cloud services.</a:t>
            </a:r>
          </a:p>
          <a:p>
            <a:pPr lvl="1"/>
            <a:r>
              <a:rPr lang="en-US" sz="1600" smtClean="0"/>
              <a:t>The management service is in fact the Fabric Controller along with additional capability to provide services such as custom logging and tracing.</a:t>
            </a:r>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smtClean="0"/>
              <a:t>Roles</a:t>
            </a:r>
            <a:endParaRPr lang="en-US" dirty="0"/>
          </a:p>
        </p:txBody>
      </p:sp>
      <p:sp>
        <p:nvSpPr>
          <p:cNvPr id="3" name="Text Placeholder 2"/>
          <p:cNvSpPr>
            <a:spLocks noGrp="1"/>
          </p:cNvSpPr>
          <p:nvPr>
            <p:ph type="body" idx="1"/>
          </p:nvPr>
        </p:nvSpPr>
        <p:spPr/>
        <p:txBody>
          <a:bodyPr/>
          <a:lstStyle/>
          <a:p>
            <a:r>
              <a:rPr lang="en-US" sz="1800" dirty="0" smtClean="0"/>
              <a:t>Applications run in Windows Azure Compute and consist of one or more components or services also known as </a:t>
            </a:r>
            <a:r>
              <a:rPr lang="en-US" sz="1800" i="1" dirty="0" smtClean="0"/>
              <a:t>Hosted Services</a:t>
            </a:r>
            <a:r>
              <a:rPr lang="en-US" sz="1800" dirty="0" smtClean="0"/>
              <a:t>.</a:t>
            </a:r>
          </a:p>
          <a:p>
            <a:r>
              <a:rPr lang="en-US" sz="1800" dirty="0" smtClean="0"/>
              <a:t>In </a:t>
            </a:r>
            <a:r>
              <a:rPr lang="en-US" sz="1800" dirty="0" smtClean="0"/>
              <a:t>Windows Azure, there are three types of components in Hosted Services:  Web roles, worker roles and VM roles.</a:t>
            </a:r>
          </a:p>
          <a:p>
            <a:pPr lvl="1"/>
            <a:r>
              <a:rPr lang="en-US" sz="1600" dirty="0" smtClean="0"/>
              <a:t>Simply put, Web roles are Web applications.</a:t>
            </a:r>
          </a:p>
          <a:p>
            <a:pPr lvl="1"/>
            <a:r>
              <a:rPr lang="en-US" sz="1600" dirty="0" smtClean="0"/>
              <a:t>Worker roles are background processes.</a:t>
            </a:r>
          </a:p>
          <a:p>
            <a:pPr lvl="1"/>
            <a:r>
              <a:rPr lang="en-US" sz="1600" dirty="0" smtClean="0"/>
              <a:t>VM roles (new to Windows Azure SDK 1.3) are customized and complete virtual machine images.</a:t>
            </a:r>
          </a:p>
          <a:p>
            <a:pPr lvl="1"/>
            <a:r>
              <a:rPr lang="en-US" sz="1600" dirty="0" smtClean="0"/>
              <a:t>Hello World, above, consisted of a single Web role.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dirty="0"/>
          </a:p>
        </p:txBody>
      </p:sp>
      <p:pic>
        <p:nvPicPr>
          <p:cNvPr id="4" name="Picture 3" descr="image30.png"/>
          <p:cNvPicPr>
            <a:picLocks noChangeAspect="1"/>
          </p:cNvPicPr>
          <p:nvPr/>
        </p:nvPicPr>
        <p:blipFill>
          <a:blip r:embed="rId2"/>
          <a:stretch>
            <a:fillRect/>
          </a:stretch>
        </p:blipFill>
        <p:spPr>
          <a:xfrm>
            <a:off x="2601976" y="4599432"/>
            <a:ext cx="4041648" cy="187756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Roles Cont.</a:t>
            </a:r>
            <a:endParaRPr lang="en-US"/>
          </a:p>
        </p:txBody>
      </p:sp>
      <p:sp>
        <p:nvSpPr>
          <p:cNvPr id="3" name="Text Placeholder 2"/>
          <p:cNvSpPr>
            <a:spLocks noGrp="1"/>
          </p:cNvSpPr>
          <p:nvPr>
            <p:ph type="body" idx="1"/>
          </p:nvPr>
        </p:nvSpPr>
        <p:spPr/>
        <p:txBody>
          <a:bodyPr/>
          <a:lstStyle/>
          <a:p>
            <a:r>
              <a:rPr lang="en-US" sz="1800" smtClean="0"/>
              <a:t>When deployed, the FC assigns each role to its own guest partition (virtual machine).</a:t>
            </a:r>
          </a:p>
          <a:p>
            <a:pPr lvl="1"/>
            <a:r>
              <a:rPr lang="en-US" sz="1600" smtClean="0"/>
              <a:t>Through configuration, you can request multiple instances of roles be created.  Each role instance gets its own guest partition in the Fabric.</a:t>
            </a:r>
          </a:p>
          <a:p>
            <a:pPr lvl="1"/>
            <a:r>
              <a:rPr lang="en-US" sz="1600" smtClean="0"/>
              <a:t>Multiple instances provide extra processing power and failover capability, but at additional cost.</a:t>
            </a:r>
          </a:p>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Roles Cont.</a:t>
            </a:r>
            <a:endParaRPr lang="en-US"/>
          </a:p>
        </p:txBody>
      </p:sp>
      <p:sp>
        <p:nvSpPr>
          <p:cNvPr id="3" name="Text Placeholder 2"/>
          <p:cNvSpPr>
            <a:spLocks noGrp="1"/>
          </p:cNvSpPr>
          <p:nvPr>
            <p:ph type="body" idx="1"/>
          </p:nvPr>
        </p:nvSpPr>
        <p:spPr/>
        <p:txBody>
          <a:bodyPr/>
          <a:lstStyle/>
          <a:p>
            <a:r>
              <a:rPr lang="en-US" sz="1800" smtClean="0"/>
              <a:t>Many applications use both Web and work roles.  </a:t>
            </a:r>
          </a:p>
          <a:p>
            <a:pPr lvl="1"/>
            <a:r>
              <a:rPr lang="en-US" sz="1600" smtClean="0"/>
              <a:t>Generally speaking, users (human) interact with a Web role.  Web roles then request worker roles to provide batch processing on the data provided by users.</a:t>
            </a:r>
          </a:p>
          <a:p>
            <a:pPr lvl="1"/>
            <a:r>
              <a:rPr lang="en-US" sz="1600" smtClean="0"/>
              <a:t>Roles can communicate directly with each other or can communicate via messages using Azure Storage Queues.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1.png"/>
          <p:cNvPicPr>
            <a:picLocks noChangeAspect="1"/>
          </p:cNvPicPr>
          <p:nvPr/>
        </p:nvPicPr>
        <p:blipFill>
          <a:blip r:embed="rId2"/>
          <a:stretch>
            <a:fillRect/>
          </a:stretch>
        </p:blipFill>
        <p:spPr>
          <a:xfrm>
            <a:off x="2010664" y="3327400"/>
            <a:ext cx="5224272" cy="22006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In fact, exploring the HelloWorldWebRole project reveals some very familiar files (so long as you are familiar with ASP.NET development).</a:t>
            </a:r>
          </a:p>
          <a:p>
            <a:pPr lvl="1"/>
            <a:r>
              <a:rPr lang="en-US" sz="1600" smtClean="0"/>
              <a:t>Note the Default.aspx page (complete with code behind).</a:t>
            </a:r>
          </a:p>
          <a:p>
            <a:pPr lvl="1"/>
            <a:r>
              <a:rPr lang="en-US" sz="1600" smtClean="0"/>
              <a:t>Note the standard Web.config file.</a:t>
            </a:r>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png"/>
          <p:cNvPicPr>
            <a:picLocks noChangeAspect="1"/>
          </p:cNvPicPr>
          <p:nvPr/>
        </p:nvPicPr>
        <p:blipFill>
          <a:blip r:embed="rId2"/>
          <a:stretch>
            <a:fillRect/>
          </a:stretch>
        </p:blipFill>
        <p:spPr>
          <a:xfrm>
            <a:off x="2743200" y="3276599"/>
            <a:ext cx="1905000" cy="275097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Roles Cont.</a:t>
            </a:r>
            <a:endParaRPr lang="en-US"/>
          </a:p>
        </p:txBody>
      </p:sp>
      <p:sp>
        <p:nvSpPr>
          <p:cNvPr id="3" name="Text Placeholder 2"/>
          <p:cNvSpPr>
            <a:spLocks noGrp="1"/>
          </p:cNvSpPr>
          <p:nvPr>
            <p:ph type="body" idx="1"/>
          </p:nvPr>
        </p:nvSpPr>
        <p:spPr/>
        <p:txBody>
          <a:bodyPr/>
          <a:lstStyle/>
          <a:p>
            <a:pPr lvl="1"/>
            <a:r>
              <a:rPr lang="en-US" sz="1600" smtClean="0"/>
              <a:t>It should be noted that worker roles can expose external endpoints.  This allows users in the form of other systems, to communicate directly with worker roles.</a:t>
            </a:r>
          </a:p>
          <a:p>
            <a:r>
              <a:rPr lang="en-US" sz="1800" smtClean="0"/>
              <a:t>Web and worker roles are the focus of two chapters in this class (one each for Web and worker roles).</a:t>
            </a:r>
          </a:p>
          <a:p>
            <a:r>
              <a:rPr lang="en-US" sz="1800" smtClean="0"/>
              <a:t>VM roles are designed to give you a platform in the cloud to run whatever you want, however you want.</a:t>
            </a:r>
          </a:p>
          <a:p>
            <a:pPr lvl="1"/>
            <a:r>
              <a:rPr lang="en-US" sz="1600" smtClean="0"/>
              <a:t>You build the virtual machine from the ground up – installing and configuring your virtual machine as you see fit (within the operating parameters of Azure).</a:t>
            </a:r>
          </a:p>
          <a:p>
            <a:pPr lvl="1"/>
            <a:r>
              <a:rPr lang="en-US" sz="1600" smtClean="0"/>
              <a:t>VM roles make it easier to move existing Windows Server applications to the Windows Azure hosting environment.</a:t>
            </a:r>
          </a:p>
          <a:p>
            <a:pPr lvl="1"/>
            <a:r>
              <a:rPr lang="en-US" sz="1600" smtClean="0"/>
              <a:t>Creating VM roles requires Windows Server 2008 (R2 recommended) and Hyper-V Manager.</a:t>
            </a:r>
          </a:p>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a:t>
            </a:r>
            <a:endParaRPr lang="en-US"/>
          </a:p>
        </p:txBody>
      </p:sp>
      <p:sp>
        <p:nvSpPr>
          <p:cNvPr id="3" name="Text Placeholder 2"/>
          <p:cNvSpPr>
            <a:spLocks noGrp="1"/>
          </p:cNvSpPr>
          <p:nvPr>
            <p:ph type="body" idx="1"/>
          </p:nvPr>
        </p:nvSpPr>
        <p:spPr/>
        <p:txBody>
          <a:bodyPr/>
          <a:lstStyle/>
          <a:p>
            <a:r>
              <a:rPr lang="en-US" sz="1800" smtClean="0"/>
              <a:t>Windows Azure Storage consists of three types of data storage in the cloud:  tables, blobs and queues.</a:t>
            </a:r>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Storage is </a:t>
            </a:r>
            <a:r>
              <a:rPr lang="en-US" sz="1600" i="1" u="sng" smtClean="0"/>
              <a:t>not</a:t>
            </a:r>
            <a:r>
              <a:rPr lang="en-US" sz="1600" smtClean="0"/>
              <a:t> relational database storage.  SQL Azure, mentioned below, is the relational database in the cloud.</a:t>
            </a:r>
          </a:p>
          <a:p>
            <a:pPr lvl="1"/>
            <a:r>
              <a:rPr lang="en-US" sz="1600" smtClean="0"/>
              <a:t>Queue storage provides reliable and durable message stores.  Queues allow cross service communications in a loosely coupled fashion.</a:t>
            </a:r>
          </a:p>
          <a:p>
            <a:pPr lvl="1"/>
            <a:r>
              <a:rPr lang="en-US" sz="1600" smtClean="0"/>
              <a:t>Table storage offers structured tables similar to what you would find in a relational database, but without custom indexes and relationships to other tables.</a:t>
            </a:r>
          </a:p>
          <a:p>
            <a:endParaRPr lang="en-US"/>
          </a:p>
        </p:txBody>
      </p:sp>
      <p:pic>
        <p:nvPicPr>
          <p:cNvPr id="4" name="Picture 3" descr="image32.png"/>
          <p:cNvPicPr>
            <a:picLocks noChangeAspect="1"/>
          </p:cNvPicPr>
          <p:nvPr/>
        </p:nvPicPr>
        <p:blipFill>
          <a:blip r:embed="rId2"/>
          <a:stretch>
            <a:fillRect/>
          </a:stretch>
        </p:blipFill>
        <p:spPr>
          <a:xfrm>
            <a:off x="3120135" y="2527300"/>
            <a:ext cx="3005328" cy="171907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Cont.</a:t>
            </a:r>
            <a:endParaRPr lang="en-US"/>
          </a:p>
        </p:txBody>
      </p:sp>
      <p:sp>
        <p:nvSpPr>
          <p:cNvPr id="3" name="Text Placeholder 2"/>
          <p:cNvSpPr>
            <a:spLocks noGrp="1"/>
          </p:cNvSpPr>
          <p:nvPr>
            <p:ph type="body" idx="1"/>
          </p:nvPr>
        </p:nvSpPr>
        <p:spPr/>
        <p:txBody>
          <a:bodyPr/>
          <a:lstStyle/>
          <a:p>
            <a:pPr lvl="1"/>
            <a:r>
              <a:rPr lang="en-US" sz="1600" smtClean="0"/>
              <a:t>Data is stored in row-column form, but relationships between rows and columns are limited.</a:t>
            </a:r>
          </a:p>
          <a:p>
            <a:pPr lvl="1"/>
            <a:r>
              <a:rPr lang="en-US" sz="1600" smtClean="0"/>
              <a:t>Binary Large Object (BLOB) storage houses large binary data such as images, videos, music, documents, etc. in an organized file system.</a:t>
            </a:r>
          </a:p>
          <a:p>
            <a:pPr lvl="1"/>
            <a:r>
              <a:rPr lang="en-US" sz="1600" smtClean="0"/>
              <a:t>The storage offered by tables, queues, and blobs is replicated, scalable and typically cheaper than storing data in relational form in the cloud.</a:t>
            </a:r>
          </a:p>
          <a:p>
            <a:pPr lvl="1"/>
            <a:r>
              <a:rPr lang="en-US" sz="1600" smtClean="0"/>
              <a:t>A separate chapter covers each storage mechanism in more detail.</a:t>
            </a:r>
          </a:p>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Cont.</a:t>
            </a:r>
            <a:endParaRPr lang="en-US"/>
          </a:p>
        </p:txBody>
      </p:sp>
      <p:sp>
        <p:nvSpPr>
          <p:cNvPr id="3" name="Text Placeholder 2"/>
          <p:cNvSpPr>
            <a:spLocks noGrp="1"/>
          </p:cNvSpPr>
          <p:nvPr>
            <p:ph type="body" idx="1"/>
          </p:nvPr>
        </p:nvSpPr>
        <p:spPr/>
        <p:txBody>
          <a:bodyPr/>
          <a:lstStyle/>
          <a:p>
            <a:r>
              <a:rPr lang="en-US" sz="1800" smtClean="0"/>
              <a:t>Windows Azure Drive (formerly X-Drive) is sited as a fourth type of storage in some Windows Azure literature/documentation.</a:t>
            </a:r>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Windows Azure Drive acts as a local NTFS volume.</a:t>
            </a:r>
          </a:p>
          <a:p>
            <a:pPr lvl="1"/>
            <a:r>
              <a:rPr lang="en-US" sz="1600" smtClean="0"/>
              <a:t>This volume is mounted on the server’s file system and is accessible to code running in a role</a:t>
            </a:r>
          </a:p>
          <a:p>
            <a:pPr lvl="1"/>
            <a:r>
              <a:rPr lang="en-US" sz="1600" smtClean="0"/>
              <a:t>Windows Azure Drive, which is covered under the local storage chapter, is really a façade on top of blob storage.</a:t>
            </a:r>
          </a:p>
          <a:p>
            <a:endParaRPr lang="en-US"/>
          </a:p>
        </p:txBody>
      </p:sp>
      <p:pic>
        <p:nvPicPr>
          <p:cNvPr id="4" name="Picture 3" descr="image33.png"/>
          <p:cNvPicPr>
            <a:picLocks noChangeAspect="1"/>
          </p:cNvPicPr>
          <p:nvPr/>
        </p:nvPicPr>
        <p:blipFill>
          <a:blip r:embed="rId2"/>
          <a:stretch>
            <a:fillRect/>
          </a:stretch>
        </p:blipFill>
        <p:spPr>
          <a:xfrm>
            <a:off x="2766567" y="2527300"/>
            <a:ext cx="3712464" cy="1719072"/>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Cont.</a:t>
            </a:r>
            <a:endParaRPr lang="en-US"/>
          </a:p>
        </p:txBody>
      </p:sp>
      <p:sp>
        <p:nvSpPr>
          <p:cNvPr id="3" name="Text Placeholder 2"/>
          <p:cNvSpPr>
            <a:spLocks noGrp="1"/>
          </p:cNvSpPr>
          <p:nvPr>
            <p:ph type="body" idx="1"/>
          </p:nvPr>
        </p:nvSpPr>
        <p:spPr/>
        <p:txBody>
          <a:bodyPr/>
          <a:lstStyle/>
          <a:p>
            <a:r>
              <a:rPr lang="en-US" sz="1800" smtClean="0"/>
              <a:t>You access Windows Azure Storage (any of the three types) through a REST API over HTTP. </a:t>
            </a:r>
          </a:p>
          <a:p>
            <a:pPr lvl="1"/>
            <a:r>
              <a:rPr lang="en-US" sz="1600" smtClean="0"/>
              <a:t>Because it is accessible via HTTP and a REST API, you can access the data from applications running in and out of the cloud (off or on-premise).</a:t>
            </a:r>
          </a:p>
          <a:p>
            <a:pPr lvl="1"/>
            <a:r>
              <a:rPr lang="en-US" sz="1600" smtClean="0"/>
              <a:t>To simplify access to storage from managed code, the Windows Azure SDK (discussed below) contains a </a:t>
            </a:r>
            <a:r>
              <a:rPr lang="en-US" sz="1600" b="1" i="1" smtClean="0"/>
              <a:t>Storage Client API</a:t>
            </a:r>
            <a:r>
              <a:rPr lang="en-US" sz="1600" smtClean="0"/>
              <a:t>.</a:t>
            </a:r>
          </a:p>
          <a:p>
            <a:pPr lvl="1"/>
            <a:r>
              <a:rPr lang="en-US" sz="1600" smtClean="0"/>
              <a:t>The Storage Client API abstracts away the details of the REST API.</a:t>
            </a:r>
          </a:p>
          <a:p>
            <a:pPr lvl="1"/>
            <a:r>
              <a:rPr lang="en-US" sz="1600" smtClean="0"/>
              <a:t>Since the Storage Client API still uses the REST API under the covers, it is often also referred to as the Client Wrapper library.</a:t>
            </a:r>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4.png"/>
          <p:cNvPicPr>
            <a:picLocks noChangeAspect="1"/>
          </p:cNvPicPr>
          <p:nvPr/>
        </p:nvPicPr>
        <p:blipFill>
          <a:blip r:embed="rId2"/>
          <a:stretch>
            <a:fillRect/>
          </a:stretch>
        </p:blipFill>
        <p:spPr>
          <a:xfrm>
            <a:off x="2556255" y="4432300"/>
            <a:ext cx="4133088" cy="1505712"/>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Cont.</a:t>
            </a:r>
            <a:endParaRPr lang="en-US"/>
          </a:p>
        </p:txBody>
      </p:sp>
      <p:sp>
        <p:nvSpPr>
          <p:cNvPr id="3" name="Text Placeholder 2"/>
          <p:cNvSpPr>
            <a:spLocks noGrp="1"/>
          </p:cNvSpPr>
          <p:nvPr>
            <p:ph type="body" idx="1"/>
          </p:nvPr>
        </p:nvSpPr>
        <p:spPr/>
        <p:txBody>
          <a:bodyPr/>
          <a:lstStyle/>
          <a:p>
            <a:pPr lvl="1"/>
            <a:r>
              <a:rPr lang="en-US" sz="1600" smtClean="0"/>
              <a:t>Similar SDKs like the Windows Azure SDK for Java provide a access to Azure Storage via other programming languages/environments.</a:t>
            </a:r>
          </a:p>
          <a:p>
            <a:r>
              <a:rPr lang="en-US" sz="1800" smtClean="0"/>
              <a:t>A separate chapter in this class covers each type of Windows Azure Storage (queues, blobs, and tables).</a:t>
            </a:r>
          </a:p>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Windows Azure Applications and Data Stores</a:t>
            </a:r>
            <a:endParaRPr lang="en-US"/>
          </a:p>
        </p:txBody>
      </p:sp>
      <p:sp>
        <p:nvSpPr>
          <p:cNvPr id="3" name="Text Placeholder 2"/>
          <p:cNvSpPr>
            <a:spLocks noGrp="1"/>
          </p:cNvSpPr>
          <p:nvPr>
            <p:ph type="body" idx="1"/>
          </p:nvPr>
        </p:nvSpPr>
        <p:spPr/>
        <p:txBody>
          <a:bodyPr/>
          <a:lstStyle/>
          <a:p>
            <a:r>
              <a:rPr lang="en-US" sz="1800" smtClean="0"/>
              <a:t>As with all .NET development, most developers use Visual Studio (VS) to develop Windows Azure applications.</a:t>
            </a:r>
          </a:p>
          <a:p>
            <a:pPr lvl="1"/>
            <a:r>
              <a:rPr lang="en-US" sz="1600" smtClean="0"/>
              <a:t>Visual Studio 2010 or Visual Web Developer 2010 support Windows Azure development (for the latest Windows Azure SDK 1.3).</a:t>
            </a:r>
          </a:p>
          <a:p>
            <a:pPr lvl="1"/>
            <a:r>
              <a:rPr lang="en-US" sz="1600" smtClean="0"/>
              <a:t>Prior versions of Windows Azure SDK allow the use of VS 2008 or Visual Web Developer Express 2008, but require some service pack upgrades.</a:t>
            </a:r>
          </a:p>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Windows Azure Applications and Data Stores Cont.</a:t>
            </a:r>
            <a:endParaRPr lang="en-US"/>
          </a:p>
        </p:txBody>
      </p:sp>
      <p:sp>
        <p:nvSpPr>
          <p:cNvPr id="3" name="Text Placeholder 2"/>
          <p:cNvSpPr>
            <a:spLocks noGrp="1"/>
          </p:cNvSpPr>
          <p:nvPr>
            <p:ph type="body" idx="1"/>
          </p:nvPr>
        </p:nvSpPr>
        <p:spPr/>
        <p:txBody>
          <a:bodyPr/>
          <a:lstStyle/>
          <a:p>
            <a:r>
              <a:rPr lang="en-US" sz="1800" smtClean="0"/>
              <a:t>Additionally, if you use VS, you should have the Windows Azure Tools (WAT) for Microsoft Visual Studio.</a:t>
            </a:r>
          </a:p>
          <a:p>
            <a:pPr lvl="1"/>
            <a:r>
              <a:rPr lang="en-US" sz="1600" smtClean="0"/>
              <a:t>This allows VS to create, configure, build, debug, test, package and deploy services in Windows Azure.</a:t>
            </a:r>
          </a:p>
          <a:p>
            <a:pPr lvl="1"/>
            <a:r>
              <a:rPr lang="en-US" sz="1600" smtClean="0"/>
              <a:t>As of this writing, the current version of the WAT is 1.3 (also known as the November 2010 release).</a:t>
            </a:r>
          </a:p>
          <a:p>
            <a:pPr lvl="1"/>
            <a:r>
              <a:rPr lang="en-US" sz="1600" smtClean="0"/>
              <a:t>Obtain WAT from this here:  http://www.microsoft.com/web/gallery/install.aspx?appid=WindowsAzureToolsVS2010.</a:t>
            </a:r>
          </a:p>
          <a:p>
            <a:pPr lvl="1"/>
            <a:r>
              <a:rPr lang="en-US" sz="1600" smtClean="0"/>
              <a:t>WAT includes the Windows Azure SDK (discussed below).</a:t>
            </a:r>
          </a:p>
          <a:p>
            <a:pPr lvl="1"/>
            <a:r>
              <a:rPr lang="en-US" sz="1600" smtClean="0"/>
              <a:t>With this install, VS provides a number of project templates for creating various Web and worker role services.</a:t>
            </a:r>
          </a:p>
          <a:p>
            <a:pPr lvl="1"/>
            <a:r>
              <a:rPr lang="en-US" sz="1600" smtClean="0"/>
              <a:t>You get to use these templates in your labs.</a:t>
            </a:r>
          </a:p>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Windows Azure Applications and Data Stores Cont.</a:t>
            </a:r>
            <a:endParaRPr lang="en-US"/>
          </a:p>
        </p:txBody>
      </p:sp>
      <p:sp>
        <p:nvSpPr>
          <p:cNvPr id="3" name="Text Placeholder 2"/>
          <p:cNvSpPr>
            <a:spLocks noGrp="1"/>
          </p:cNvSpPr>
          <p:nvPr>
            <p:ph type="body" idx="1"/>
          </p:nvPr>
        </p:nvSpPr>
        <p:spPr/>
        <p:txBody>
          <a:bodyPr/>
          <a:lstStyle/>
          <a:p>
            <a:r>
              <a:rPr lang="en-US" sz="1800" smtClean="0"/>
              <a:t>WAT for VS includes the Windows Azure SDK.</a:t>
            </a:r>
          </a:p>
          <a:p>
            <a:pPr lvl="1"/>
            <a:r>
              <a:rPr lang="en-US" sz="1600" smtClean="0"/>
              <a:t>The SDK is what really provides the APIs, tools, documentation, and samples needed to develop Windows Azure applications.</a:t>
            </a:r>
          </a:p>
          <a:p>
            <a:pPr lvl="1"/>
            <a:r>
              <a:rPr lang="en-US" sz="1600" smtClean="0"/>
              <a:t>The SDK contains the Compute Emulator and Storage Emulator (coming up) that allows you to test Windows Azure applications locally.</a:t>
            </a:r>
          </a:p>
          <a:p>
            <a:pPr lvl="1"/>
            <a:r>
              <a:rPr lang="en-US" sz="1600" smtClean="0"/>
              <a:t>While most developers do not, you can use the SDK independent of VS.</a:t>
            </a:r>
          </a:p>
          <a:p>
            <a:pPr lvl="1"/>
            <a:r>
              <a:rPr lang="en-US" sz="1600" smtClean="0"/>
              <a:t>Download the Windows Azure SDK (without WAT) from here:  http://msdn.microsoft.com/en-us/windowsazure/cc974146.aspx.</a:t>
            </a:r>
          </a:p>
          <a:p>
            <a:r>
              <a:rPr lang="en-US" sz="1800" smtClean="0"/>
              <a:t>As of this writing, Windows Azure applications run in .NET 3.5 or .NET 4.0 environments (which is required on the development machine).</a:t>
            </a:r>
          </a:p>
          <a:p>
            <a:r>
              <a:rPr lang="en-US" sz="1800" smtClean="0"/>
              <a:t>Windows 7, Windows Server 2008, Windows Server 2008 R2, and Windows Vista support the SDK (or WAT).</a:t>
            </a:r>
          </a:p>
          <a:p>
            <a:pPr lvl="1"/>
            <a:r>
              <a:rPr lang="en-US" sz="1600" smtClean="0"/>
              <a:t>Some of the supported OS may need service pack upgrades or other software.</a:t>
            </a:r>
          </a:p>
          <a:p>
            <a:pPr lvl="1"/>
            <a:r>
              <a:rPr lang="en-US" sz="1600" smtClean="0"/>
              <a:t>See the Windows Azure SDK Web site for details.</a:t>
            </a:r>
          </a:p>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Windows Azure Applications and Data Stores Cont.</a:t>
            </a:r>
            <a:endParaRPr lang="en-US"/>
          </a:p>
        </p:txBody>
      </p:sp>
      <p:sp>
        <p:nvSpPr>
          <p:cNvPr id="3" name="Text Placeholder 2"/>
          <p:cNvSpPr>
            <a:spLocks noGrp="1"/>
          </p:cNvSpPr>
          <p:nvPr>
            <p:ph type="body" idx="1"/>
          </p:nvPr>
        </p:nvSpPr>
        <p:spPr/>
        <p:txBody>
          <a:bodyPr/>
          <a:lstStyle/>
          <a:p>
            <a:r>
              <a:rPr lang="en-US" sz="1800" smtClean="0"/>
              <a:t>Additionally, your development box must have the following:</a:t>
            </a:r>
          </a:p>
          <a:p>
            <a:pPr lvl="1"/>
            <a:r>
              <a:rPr lang="en-US" sz="1600" smtClean="0"/>
              <a:t>IIS 7.0 (with ASP.NET, WCF HTTP Activation, Static Content, and optionally CGI).</a:t>
            </a:r>
          </a:p>
          <a:p>
            <a:pPr lvl="1"/>
            <a:r>
              <a:rPr lang="en-US" sz="1600" smtClean="0"/>
              <a:t>Microsoft SQL Server Express 2008, Microsoft SQL Server Express 2005, or Microsoft SQL Server 2008</a:t>
            </a:r>
          </a:p>
          <a:p>
            <a:pPr lvl="1"/>
            <a:r>
              <a:rPr lang="en-US" sz="1600" smtClean="0"/>
              <a:t>Additional service packs or Hotfixes may be required depending on your environment.  See the WAT or SDK page for more details.</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To “code” Hello World for the cloud, simply open the Default.aspx page and add or modify the HTML provided by VS.</a:t>
            </a:r>
          </a:p>
          <a:p>
            <a:endParaRPr lang="en-US"/>
          </a:p>
        </p:txBody>
      </p:sp>
      <p:sp>
        <p:nvSpPr>
          <p:cNvPr id="4" name="TextBox 3"/>
          <p:cNvSpPr txBox="1"/>
          <p:nvPr/>
        </p:nvSpPr>
        <p:spPr>
          <a:xfrm>
            <a:off x="508000" y="2460516"/>
            <a:ext cx="8229600" cy="4016484"/>
          </a:xfrm>
          <a:prstGeom prst="rect">
            <a:avLst/>
          </a:prstGeom>
          <a:pattFill>
            <a:fgClr>
              <a:schemeClr val="bg2"/>
            </a:fgClr>
            <a:bgClr>
              <a:schemeClr val="bg2"/>
            </a:bgClr>
          </a:pattFill>
        </p:spPr>
        <p:txBody>
          <a:bodyPr vert="horz" rtlCol="0">
            <a:spAutoFit/>
          </a:bodyPr>
          <a:lstStyle/>
          <a:p>
            <a:r>
              <a:rPr lang="en-US" sz="1700" dirty="0" smtClean="0"/>
              <a:t>&lt;%@ Page Title="Hello World" Language="C#" </a:t>
            </a:r>
            <a:r>
              <a:rPr lang="en-US" sz="1700" dirty="0" err="1" smtClean="0"/>
              <a:t>MasterPageFile</a:t>
            </a:r>
            <a:r>
              <a:rPr lang="en-US" sz="1700" dirty="0" smtClean="0"/>
              <a:t>="~/</a:t>
            </a:r>
            <a:r>
              <a:rPr lang="en-US" sz="1700" dirty="0" err="1" smtClean="0"/>
              <a:t>Site.master</a:t>
            </a:r>
            <a:r>
              <a:rPr lang="en-US" sz="1700" dirty="0" smtClean="0"/>
              <a:t>" </a:t>
            </a:r>
            <a:r>
              <a:rPr lang="en-US" sz="1700" dirty="0" err="1" smtClean="0"/>
              <a:t>AutoEventWireup</a:t>
            </a:r>
            <a:r>
              <a:rPr lang="en-US" sz="1700" dirty="0" smtClean="0"/>
              <a:t>="true"</a:t>
            </a:r>
          </a:p>
          <a:p>
            <a:r>
              <a:rPr lang="en-US" sz="1700" dirty="0" err="1" smtClean="0"/>
              <a:t>CodeBehind</a:t>
            </a:r>
            <a:r>
              <a:rPr lang="en-US" sz="1700" dirty="0" smtClean="0"/>
              <a:t>="</a:t>
            </a:r>
            <a:r>
              <a:rPr lang="en-US" sz="1700" dirty="0" err="1" smtClean="0"/>
              <a:t>Default.aspx.cs</a:t>
            </a:r>
            <a:r>
              <a:rPr lang="en-US" sz="1700" dirty="0" smtClean="0"/>
              <a:t>" Inherits="</a:t>
            </a:r>
            <a:r>
              <a:rPr lang="en-US" sz="1700" dirty="0" err="1" smtClean="0"/>
              <a:t>HelloWorldWebRole._Default</a:t>
            </a:r>
            <a:r>
              <a:rPr lang="en-US" sz="1700" dirty="0" smtClean="0"/>
              <a:t>" %&gt;</a:t>
            </a:r>
          </a:p>
          <a:p>
            <a:r>
              <a:rPr lang="en-US" sz="1700" dirty="0" smtClean="0"/>
              <a:t>&lt;</a:t>
            </a:r>
            <a:r>
              <a:rPr lang="en-US" sz="1700" dirty="0" err="1" smtClean="0"/>
              <a:t>asp:Content</a:t>
            </a:r>
            <a:r>
              <a:rPr lang="en-US" sz="1700" dirty="0" smtClean="0"/>
              <a:t> ID="</a:t>
            </a:r>
            <a:r>
              <a:rPr lang="en-US" sz="1700" dirty="0" err="1" smtClean="0"/>
              <a:t>HeaderContent</a:t>
            </a:r>
            <a:r>
              <a:rPr lang="en-US" sz="1700" dirty="0" smtClean="0"/>
              <a:t>" </a:t>
            </a:r>
            <a:r>
              <a:rPr lang="en-US" sz="1700" dirty="0" err="1" smtClean="0"/>
              <a:t>runat</a:t>
            </a:r>
            <a:r>
              <a:rPr lang="en-US" sz="1700" dirty="0" smtClean="0"/>
              <a:t>="server" </a:t>
            </a:r>
          </a:p>
          <a:p>
            <a:r>
              <a:rPr lang="en-US" sz="1700" dirty="0" smtClean="0"/>
              <a:t>     </a:t>
            </a:r>
            <a:r>
              <a:rPr lang="en-US" sz="1700" dirty="0" err="1" smtClean="0"/>
              <a:t>ContentPlaceHolderID</a:t>
            </a:r>
            <a:r>
              <a:rPr lang="en-US" sz="1700" dirty="0" smtClean="0"/>
              <a:t>="</a:t>
            </a:r>
            <a:r>
              <a:rPr lang="en-US" sz="1700" dirty="0" err="1" smtClean="0"/>
              <a:t>HeadContent</a:t>
            </a:r>
            <a:r>
              <a:rPr lang="en-US" sz="1700" dirty="0" smtClean="0"/>
              <a:t>"&gt;</a:t>
            </a:r>
          </a:p>
          <a:p>
            <a:r>
              <a:rPr lang="en-US" sz="1700" dirty="0" smtClean="0"/>
              <a:t>&lt;/</a:t>
            </a:r>
            <a:r>
              <a:rPr lang="en-US" sz="1700" dirty="0" err="1" smtClean="0"/>
              <a:t>asp:Content</a:t>
            </a:r>
            <a:r>
              <a:rPr lang="en-US" sz="1700" dirty="0" smtClean="0"/>
              <a:t>&gt;</a:t>
            </a:r>
          </a:p>
          <a:p>
            <a:r>
              <a:rPr lang="en-US" sz="1700" dirty="0" smtClean="0"/>
              <a:t>&lt;</a:t>
            </a:r>
            <a:r>
              <a:rPr lang="en-US" sz="1700" dirty="0" err="1" smtClean="0"/>
              <a:t>asp:Content</a:t>
            </a:r>
            <a:r>
              <a:rPr lang="en-US" sz="1700" dirty="0" smtClean="0"/>
              <a:t> ID="</a:t>
            </a:r>
            <a:r>
              <a:rPr lang="en-US" sz="1700" dirty="0" err="1" smtClean="0"/>
              <a:t>BodyContent</a:t>
            </a:r>
            <a:r>
              <a:rPr lang="en-US" sz="1700" dirty="0" smtClean="0"/>
              <a:t>" </a:t>
            </a:r>
            <a:r>
              <a:rPr lang="en-US" sz="1700" dirty="0" err="1" smtClean="0"/>
              <a:t>runat</a:t>
            </a:r>
            <a:r>
              <a:rPr lang="en-US" sz="1700" dirty="0" smtClean="0"/>
              <a:t>="server" </a:t>
            </a:r>
          </a:p>
          <a:p>
            <a:r>
              <a:rPr lang="en-US" sz="1700" dirty="0" smtClean="0"/>
              <a:t>     </a:t>
            </a:r>
            <a:r>
              <a:rPr lang="en-US" sz="1700" dirty="0" err="1" smtClean="0"/>
              <a:t>ContentPlaceHolderID</a:t>
            </a:r>
            <a:r>
              <a:rPr lang="en-US" sz="1700" dirty="0" smtClean="0"/>
              <a:t>="</a:t>
            </a:r>
            <a:r>
              <a:rPr lang="en-US" sz="1700" dirty="0" err="1" smtClean="0"/>
              <a:t>MainContent</a:t>
            </a:r>
            <a:r>
              <a:rPr lang="en-US" sz="1700" dirty="0" smtClean="0"/>
              <a:t>"&gt;</a:t>
            </a:r>
          </a:p>
          <a:p>
            <a:r>
              <a:rPr lang="en-US" sz="1700" dirty="0" smtClean="0"/>
              <a:t>    &lt;h2&gt;</a:t>
            </a:r>
          </a:p>
          <a:p>
            <a:r>
              <a:rPr lang="en-US" sz="1700" dirty="0" smtClean="0"/>
              <a:t>        Welcome to the cloud</a:t>
            </a:r>
          </a:p>
          <a:p>
            <a:r>
              <a:rPr lang="en-US" sz="1700" dirty="0" smtClean="0"/>
              <a:t>    &lt;/h2&gt;</a:t>
            </a:r>
          </a:p>
          <a:p>
            <a:r>
              <a:rPr lang="en-US" sz="1700" dirty="0" smtClean="0"/>
              <a:t>    &lt;p&gt;</a:t>
            </a:r>
          </a:p>
          <a:p>
            <a:r>
              <a:rPr lang="en-US" sz="1700" dirty="0" smtClean="0"/>
              <a:t>        Hello World</a:t>
            </a:r>
          </a:p>
          <a:p>
            <a:r>
              <a:rPr lang="en-US" sz="1700" dirty="0" smtClean="0"/>
              <a:t>    &lt;/p&gt;</a:t>
            </a:r>
          </a:p>
          <a:p>
            <a:r>
              <a:rPr lang="en-US" sz="1700" dirty="0" smtClean="0"/>
              <a:t>&lt;/</a:t>
            </a:r>
            <a:r>
              <a:rPr lang="en-US" sz="1700" dirty="0" err="1" smtClean="0"/>
              <a:t>asp:Content</a:t>
            </a:r>
            <a:r>
              <a:rPr lang="en-US" sz="1700" dirty="0" smtClean="0"/>
              <a:t>&gt;</a:t>
            </a:r>
            <a:endParaRPr lang="en-US" sz="17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Windows Azure Applications and Data Stores Cont.</a:t>
            </a:r>
            <a:endParaRPr lang="en-US"/>
          </a:p>
        </p:txBody>
      </p:sp>
      <p:sp>
        <p:nvSpPr>
          <p:cNvPr id="3" name="Text Placeholder 2"/>
          <p:cNvSpPr>
            <a:spLocks noGrp="1"/>
          </p:cNvSpPr>
          <p:nvPr>
            <p:ph type="body" idx="1"/>
          </p:nvPr>
        </p:nvSpPr>
        <p:spPr/>
        <p:txBody>
          <a:bodyPr/>
          <a:lstStyle/>
          <a:p>
            <a:r>
              <a:rPr lang="en-US" sz="1800" smtClean="0"/>
              <a:t>As an alternative to .NET and Visual Studio development, you can use other languages and development tools to leverage the Windows Azure Platform.</a:t>
            </a:r>
          </a:p>
          <a:p>
            <a:pPr lvl="1"/>
            <a:r>
              <a:rPr lang="en-US" sz="1600" smtClean="0"/>
              <a:t>Currently, there are Windows Azure SDKs in Java and PHP.</a:t>
            </a:r>
          </a:p>
          <a:p>
            <a:pPr lvl="1"/>
            <a:r>
              <a:rPr lang="en-US" sz="1600" smtClean="0"/>
              <a:t>There are also tools and additional SDKs to access other parts of the Windows Azure Platform.</a:t>
            </a:r>
          </a:p>
          <a:p>
            <a:pPr lvl="1"/>
            <a:r>
              <a:rPr lang="en-US" sz="1600" smtClean="0"/>
              <a:t>Some of these SDKs and tools allow you to build non-.NET applications to run in Azure.  Others allow access to Azure resources from outside the Azure cloud. </a:t>
            </a:r>
          </a:p>
          <a:p>
            <a:pPr lvl="1"/>
            <a:r>
              <a:rPr lang="en-US" sz="1600" smtClean="0"/>
              <a:t>See http://www.microsoft.com/windowsazure/interop/default.aspx for more details.</a:t>
            </a:r>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Compute and Storage Emulators</a:t>
            </a:r>
            <a:endParaRPr lang="en-US"/>
          </a:p>
        </p:txBody>
      </p:sp>
      <p:sp>
        <p:nvSpPr>
          <p:cNvPr id="3" name="Text Placeholder 2"/>
          <p:cNvSpPr>
            <a:spLocks noGrp="1"/>
          </p:cNvSpPr>
          <p:nvPr>
            <p:ph type="body" idx="1"/>
          </p:nvPr>
        </p:nvSpPr>
        <p:spPr/>
        <p:txBody>
          <a:bodyPr/>
          <a:lstStyle/>
          <a:p>
            <a:r>
              <a:rPr lang="en-US" sz="1800" smtClean="0"/>
              <a:t>As you are going to learn in this class, you write Windows Azure code in a fashion similar to writing other .NET applications.</a:t>
            </a:r>
          </a:p>
          <a:p>
            <a:pPr lvl="1"/>
            <a:r>
              <a:rPr lang="en-US" sz="1600" smtClean="0"/>
              <a:t>However, ultimately the code runs on a virtual server in a Microsoft data center.</a:t>
            </a:r>
          </a:p>
          <a:p>
            <a:pPr lvl="1"/>
            <a:r>
              <a:rPr lang="en-US" sz="1600" smtClean="0"/>
              <a:t>You probably don’t run a hypervisor and virtualized environment on your development box.</a:t>
            </a:r>
          </a:p>
          <a:p>
            <a:pPr lvl="1"/>
            <a:r>
              <a:rPr lang="en-US" sz="1600" smtClean="0"/>
              <a:t>So how can you test and debug your applications during development?</a:t>
            </a:r>
          </a:p>
          <a:p>
            <a:r>
              <a:rPr lang="en-US" sz="1800" smtClean="0"/>
              <a:t>Compute Emulator and Storage Emulator provide a local cloud simulation environment for testing your applications on your development box.</a:t>
            </a:r>
          </a:p>
          <a:p>
            <a:pPr lvl="1"/>
            <a:r>
              <a:rPr lang="en-US" sz="1600" smtClean="0"/>
              <a:t>Compute Emulator and Storage Emulator are part of the Windows Azure SDK (and so too part of the Windows Azure Tools for Visual Studio).</a:t>
            </a:r>
          </a:p>
          <a:p>
            <a:pPr lvl="1"/>
            <a:r>
              <a:rPr lang="en-US" sz="1600" smtClean="0"/>
              <a:t>Compute Emulator was known as Development Fabric (or Dev Fabric) prior to SDK 1.3.</a:t>
            </a:r>
          </a:p>
          <a:p>
            <a:pPr lvl="1"/>
            <a:r>
              <a:rPr lang="en-US" sz="1600" smtClean="0"/>
              <a:t>Storage Emulator was known as Development Storage (or Dev Storage) prior to SDK 1.3.  Some documentation still uses these names.</a:t>
            </a:r>
          </a:p>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Compute and Storage Emulators Cont.</a:t>
            </a:r>
            <a:endParaRPr lang="en-US"/>
          </a:p>
        </p:txBody>
      </p:sp>
      <p:sp>
        <p:nvSpPr>
          <p:cNvPr id="3" name="Text Placeholder 2"/>
          <p:cNvSpPr>
            <a:spLocks noGrp="1"/>
          </p:cNvSpPr>
          <p:nvPr>
            <p:ph type="body" idx="1"/>
          </p:nvPr>
        </p:nvSpPr>
        <p:spPr/>
        <p:txBody>
          <a:bodyPr/>
          <a:lstStyle/>
          <a:p>
            <a:r>
              <a:rPr lang="en-US" sz="1800" dirty="0" smtClean="0"/>
              <a:t>Compute Emulator uses process to simulate virtual machines that exist in the Windows Azure Fabric.</a:t>
            </a:r>
          </a:p>
          <a:p>
            <a:pPr lvl="1"/>
            <a:r>
              <a:rPr lang="en-US" sz="1600" dirty="0" smtClean="0"/>
              <a:t>Compute Emulator is started when you create a Windows Azure project and Debug (press F5) in VS.</a:t>
            </a:r>
          </a:p>
          <a:p>
            <a:pPr lvl="1"/>
            <a:r>
              <a:rPr lang="en-US" sz="1600" dirty="0" smtClean="0"/>
              <a:t>Compute Emulator is based on 90% of the real Fabric, thereby offering as close-to-the-real thing as possible on your local development box.</a:t>
            </a:r>
          </a:p>
          <a:p>
            <a:pPr lvl="1"/>
            <a:r>
              <a:rPr lang="en-US" sz="1600" dirty="0" smtClean="0"/>
              <a:t>Compute Emulator, however, does not check whether code can run in the cloud.</a:t>
            </a:r>
          </a:p>
          <a:p>
            <a:pPr lvl="1"/>
            <a:r>
              <a:rPr lang="en-US" sz="1600" dirty="0" smtClean="0"/>
              <a:t>Furthermore, it does not check for items that don’t exist in the cloud that might exist on your local machine (for example some library or file).</a:t>
            </a:r>
          </a:p>
          <a:p>
            <a:pPr lvl="1"/>
            <a:r>
              <a:rPr lang="en-US" sz="1600" dirty="0" smtClean="0"/>
              <a:t>Don’t use the Compute Emulator to get accurate performance of your application running in the cloud.</a:t>
            </a:r>
          </a:p>
          <a:p>
            <a:pPr lvl="1"/>
            <a:r>
              <a:rPr lang="en-US" sz="1600" dirty="0" smtClean="0"/>
              <a:t>In most cases, performance will be </a:t>
            </a:r>
            <a:r>
              <a:rPr lang="en-US" sz="1600" u="sng" dirty="0" smtClean="0"/>
              <a:t>better</a:t>
            </a:r>
            <a:r>
              <a:rPr lang="en-US" sz="1600" dirty="0" smtClean="0"/>
              <a:t> in the cloud.</a:t>
            </a:r>
          </a:p>
          <a:p>
            <a:pPr lvl="1"/>
            <a:r>
              <a:rPr lang="en-US" sz="1600" dirty="0" smtClean="0"/>
              <a:t>Debug applications running in the cloud can be challenging</a:t>
            </a:r>
            <a:r>
              <a:rPr lang="en-US" sz="1600" dirty="0" smtClean="0"/>
              <a:t>.</a:t>
            </a:r>
          </a:p>
          <a:p>
            <a:pPr lvl="1"/>
            <a:r>
              <a:rPr lang="en-US" sz="1600" dirty="0" smtClean="0"/>
              <a:t>Therefore, Compute Emulator provides the best means of testing and debugging applications locally before deploying them to the cloud.</a:t>
            </a:r>
          </a:p>
          <a:p>
            <a:pPr lvl="1"/>
            <a:endParaRPr lang="en-US" sz="1600" dirty="0" smtClean="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Compute and Storage Emulators Cont.</a:t>
            </a:r>
            <a:endParaRPr lang="en-US"/>
          </a:p>
        </p:txBody>
      </p:sp>
      <p:sp>
        <p:nvSpPr>
          <p:cNvPr id="3" name="Text Placeholder 2"/>
          <p:cNvSpPr>
            <a:spLocks noGrp="1"/>
          </p:cNvSpPr>
          <p:nvPr>
            <p:ph type="body" idx="1"/>
          </p:nvPr>
        </p:nvSpPr>
        <p:spPr/>
        <p:txBody>
          <a:bodyPr/>
          <a:lstStyle/>
          <a:p>
            <a:r>
              <a:rPr lang="en-US" sz="1800" dirty="0" smtClean="0"/>
              <a:t>Storage </a:t>
            </a:r>
            <a:r>
              <a:rPr lang="en-US" sz="1800" dirty="0" smtClean="0"/>
              <a:t>Emulator simulates the Windows Azure Storage (Blobs, Queues, Tables) services using your local SQL Server instance</a:t>
            </a:r>
          </a:p>
          <a:p>
            <a:pPr lvl="1"/>
            <a:r>
              <a:rPr lang="en-US" sz="1600" dirty="0" smtClean="0"/>
              <a:t>Storage Emulator is the reason you need SQL Server or SQL Server Express on your development box.</a:t>
            </a:r>
          </a:p>
          <a:p>
            <a:pPr lvl="1"/>
            <a:r>
              <a:rPr lang="en-US" sz="1600" dirty="0" smtClean="0"/>
              <a:t>Storage Emulator uses the SQL Server or SQL Server Express instance to simulate Windows Azure Storage.</a:t>
            </a:r>
          </a:p>
          <a:p>
            <a:pPr lvl="1"/>
            <a:r>
              <a:rPr lang="en-US" sz="1600" dirty="0" smtClean="0"/>
              <a:t>Importantly, because Windows Azure Storage works via REST and HTTP, application code running in Compute Emulator can access real Windows Azure Storage in the cloud.</a:t>
            </a:r>
          </a:p>
          <a:p>
            <a:pPr lvl="1"/>
            <a:r>
              <a:rPr lang="en-US" sz="1600" dirty="0" smtClean="0"/>
              <a:t>This reduces the need to operate with “simulated” data stores.</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Compute and Storage Emulators Cont.</a:t>
            </a:r>
            <a:endParaRPr lang="en-US"/>
          </a:p>
        </p:txBody>
      </p:sp>
      <p:sp>
        <p:nvSpPr>
          <p:cNvPr id="3" name="Text Placeholder 2"/>
          <p:cNvSpPr>
            <a:spLocks noGrp="1"/>
          </p:cNvSpPr>
          <p:nvPr>
            <p:ph type="body" idx="1"/>
          </p:nvPr>
        </p:nvSpPr>
        <p:spPr/>
        <p:txBody>
          <a:bodyPr/>
          <a:lstStyle/>
          <a:p>
            <a:r>
              <a:rPr lang="en-US" sz="1800" dirty="0" smtClean="0"/>
              <a:t>The Compute Emulator icon appears in the system tray of your system when the Compute Emulator is running.</a:t>
            </a:r>
          </a:p>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A </a:t>
            </a:r>
            <a:r>
              <a:rPr lang="en-US" sz="1600" dirty="0" smtClean="0"/>
              <a:t>right click menu from the icon allows you to show the Compute Emulator and Storage Emulator user interfaces (covered in later chapters).</a:t>
            </a:r>
          </a:p>
          <a:p>
            <a:pPr lvl="1"/>
            <a:r>
              <a:rPr lang="en-US" sz="1600" dirty="0" smtClean="0"/>
              <a:t>You can also stop and start the emulators from this menu.</a:t>
            </a:r>
          </a:p>
          <a:p>
            <a:endParaRPr lang="en-US" dirty="0"/>
          </a:p>
        </p:txBody>
      </p:sp>
      <p:pic>
        <p:nvPicPr>
          <p:cNvPr id="4" name="Picture 3" descr="image35.png"/>
          <p:cNvPicPr>
            <a:picLocks noChangeAspect="1"/>
          </p:cNvPicPr>
          <p:nvPr/>
        </p:nvPicPr>
        <p:blipFill>
          <a:blip r:embed="rId2" cstate="print"/>
          <a:stretch>
            <a:fillRect/>
          </a:stretch>
        </p:blipFill>
        <p:spPr>
          <a:xfrm>
            <a:off x="1905000" y="2438399"/>
            <a:ext cx="3657600" cy="238825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to the Cloud &amp; Managing the Cloud</a:t>
            </a:r>
            <a:endParaRPr lang="en-US"/>
          </a:p>
        </p:txBody>
      </p:sp>
      <p:sp>
        <p:nvSpPr>
          <p:cNvPr id="3" name="Text Placeholder 2"/>
          <p:cNvSpPr>
            <a:spLocks noGrp="1"/>
          </p:cNvSpPr>
          <p:nvPr>
            <p:ph type="body" idx="1"/>
          </p:nvPr>
        </p:nvSpPr>
        <p:spPr/>
        <p:txBody>
          <a:bodyPr/>
          <a:lstStyle/>
          <a:p>
            <a:r>
              <a:rPr lang="en-US" sz="1800" smtClean="0"/>
              <a:t>Once you have created your Windows Azure application, use VS or the CSPack.exe to package your services for deployment to the cloud.</a:t>
            </a:r>
          </a:p>
          <a:p>
            <a:pPr lvl="1"/>
            <a:r>
              <a:rPr lang="en-US" sz="1600" smtClean="0"/>
              <a:t>The SDK provides the CSPack.exe tool.  It is a command line tool for packaging services.</a:t>
            </a:r>
          </a:p>
          <a:p>
            <a:pPr lvl="1"/>
            <a:r>
              <a:rPr lang="en-US" sz="1600" smtClean="0"/>
              <a:t>Windows Azure Tools provide VS with a packaging capability that uses CSPack.exe under the covers.</a:t>
            </a:r>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to the Cloud &amp; Managing the Cloud Cont.</a:t>
            </a:r>
            <a:endParaRPr lang="en-US"/>
          </a:p>
        </p:txBody>
      </p:sp>
      <p:sp>
        <p:nvSpPr>
          <p:cNvPr id="3" name="Text Placeholder 2"/>
          <p:cNvSpPr>
            <a:spLocks noGrp="1"/>
          </p:cNvSpPr>
          <p:nvPr>
            <p:ph type="body" idx="1"/>
          </p:nvPr>
        </p:nvSpPr>
        <p:spPr/>
        <p:txBody>
          <a:bodyPr/>
          <a:lstStyle/>
          <a:p>
            <a:r>
              <a:rPr lang="en-US" sz="1800" smtClean="0"/>
              <a:t>During your labs, you will get an opportunity to see how packaging is accomplished.</a:t>
            </a:r>
          </a:p>
          <a:p>
            <a:pPr lvl="1"/>
            <a:r>
              <a:rPr lang="en-US" sz="1600" smtClean="0"/>
              <a:t>Packaging produces two files.</a:t>
            </a:r>
          </a:p>
          <a:p>
            <a:pPr lvl="1"/>
            <a:r>
              <a:rPr lang="en-US" sz="1600" smtClean="0"/>
              <a:t>One, the .cspkg file (in the form of [Service Name].cspkg), contains all the runtime components and files required by the cloud to run your service.</a:t>
            </a:r>
          </a:p>
          <a:p>
            <a:pPr lvl="1"/>
            <a:r>
              <a:rPr lang="en-US" sz="1600" smtClean="0"/>
              <a:t>The .cspkg file is a ZIP archive.</a:t>
            </a:r>
          </a:p>
          <a:p>
            <a:pPr lvl="1"/>
            <a:r>
              <a:rPr lang="en-US" sz="1600" smtClean="0"/>
              <a:t>The other, the .cscfg file (in the form of [Service Name].cscfg), contains your service configuration – something you learn more about in the next chapter.</a:t>
            </a:r>
          </a:p>
          <a:p>
            <a:pPr lvl="1"/>
            <a:r>
              <a:rPr lang="en-US" sz="1600" smtClean="0"/>
              <a:t>The .cscfg file is an XML file that tells the Fabric Controller how to deploy and manage your application.</a:t>
            </a:r>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to the Cloud &amp; Managing the Cloud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6.png"/>
          <p:cNvPicPr>
            <a:picLocks noChangeAspect="1"/>
          </p:cNvPicPr>
          <p:nvPr/>
        </p:nvPicPr>
        <p:blipFill>
          <a:blip r:embed="rId2"/>
          <a:stretch>
            <a:fillRect/>
          </a:stretch>
        </p:blipFill>
        <p:spPr>
          <a:xfrm>
            <a:off x="962152" y="1714500"/>
            <a:ext cx="7321296" cy="25908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to the Cloud &amp; Managing the Cloud Cont.</a:t>
            </a:r>
            <a:endParaRPr lang="en-US"/>
          </a:p>
        </p:txBody>
      </p:sp>
      <p:sp>
        <p:nvSpPr>
          <p:cNvPr id="3" name="Text Placeholder 2"/>
          <p:cNvSpPr>
            <a:spLocks noGrp="1"/>
          </p:cNvSpPr>
          <p:nvPr>
            <p:ph type="body" idx="1"/>
          </p:nvPr>
        </p:nvSpPr>
        <p:spPr/>
        <p:txBody>
          <a:bodyPr/>
          <a:lstStyle/>
          <a:p>
            <a:r>
              <a:rPr lang="en-US" sz="1800" smtClean="0"/>
              <a:t>To deploy your applications to Windows Azure, you have three options.</a:t>
            </a:r>
          </a:p>
          <a:p>
            <a:pPr lvl="1"/>
            <a:r>
              <a:rPr lang="en-US" sz="1600" smtClean="0"/>
              <a:t>You can deploy through Visual Studio, the Developer Portal, or use the Service Management API.</a:t>
            </a:r>
          </a:p>
          <a:p>
            <a:pPr lvl="1"/>
            <a:r>
              <a:rPr lang="en-US" sz="1600" smtClean="0"/>
              <a:t>All require a Windows Live ID account with appropriate subscription account set up for Windows Azure.</a:t>
            </a:r>
          </a:p>
          <a:p>
            <a:pPr lvl="1"/>
            <a:r>
              <a:rPr lang="en-US" sz="1600" smtClean="0"/>
              <a:t>Most developers use Visual Studio or the Portal.</a:t>
            </a:r>
          </a:p>
          <a:p>
            <a:pPr lvl="1"/>
            <a:r>
              <a:rPr lang="en-US" sz="1600" smtClean="0"/>
              <a:t>Toolmakers are the intended primary users of the Service Management API.</a:t>
            </a:r>
          </a:p>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to the Cloud &amp; Managing the Cloud Cont.</a:t>
            </a:r>
            <a:endParaRPr lang="en-US"/>
          </a:p>
        </p:txBody>
      </p:sp>
      <p:sp>
        <p:nvSpPr>
          <p:cNvPr id="3" name="Text Placeholder 2"/>
          <p:cNvSpPr>
            <a:spLocks noGrp="1"/>
          </p:cNvSpPr>
          <p:nvPr>
            <p:ph type="body" idx="1"/>
          </p:nvPr>
        </p:nvSpPr>
        <p:spPr/>
        <p:txBody>
          <a:bodyPr/>
          <a:lstStyle/>
          <a:p>
            <a:r>
              <a:rPr lang="en-US" sz="1800" smtClean="0"/>
              <a:t>The Windows Azure Developer Portal is a central management tool for all aspects of your applications in the Microsoft Windows Azure cloud.</a:t>
            </a:r>
          </a:p>
          <a:p>
            <a:pPr lvl="1"/>
            <a:r>
              <a:rPr lang="en-US" sz="1600" smtClean="0"/>
              <a:t>Find the Windows Azure Developer Portal at windows.azure.com.</a:t>
            </a:r>
          </a:p>
          <a:p>
            <a:endParaRPr lang="en-US"/>
          </a:p>
        </p:txBody>
      </p:sp>
      <p:pic>
        <p:nvPicPr>
          <p:cNvPr id="4" name="Picture 3" descr="image9.jpeg"/>
          <p:cNvPicPr>
            <a:picLocks noChangeAspect="1"/>
          </p:cNvPicPr>
          <p:nvPr/>
        </p:nvPicPr>
        <p:blipFill>
          <a:blip r:embed="rId2"/>
          <a:stretch>
            <a:fillRect/>
          </a:stretch>
        </p:blipFill>
        <p:spPr>
          <a:xfrm>
            <a:off x="2667000" y="2971800"/>
            <a:ext cx="4642104" cy="37076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endParaRPr lang="en-US" sz="1800" dirty="0" smtClean="0"/>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As </a:t>
            </a:r>
            <a:r>
              <a:rPr lang="en-US" sz="1600" dirty="0" smtClean="0"/>
              <a:t>you can see, building Windows Azure applications does not necessarily require knowledge of lots of new APIs.</a:t>
            </a:r>
          </a:p>
          <a:p>
            <a:pPr lvl="1"/>
            <a:r>
              <a:rPr lang="en-US" sz="1600" dirty="0" smtClean="0"/>
              <a:t>As this demonstration shows and as you will learn throughout class, you can rely heavily on your existing ASP.NET (and general .NET) experience.</a:t>
            </a:r>
          </a:p>
          <a:p>
            <a:pPr lvl="1"/>
            <a:r>
              <a:rPr lang="en-US" sz="1600" dirty="0" smtClean="0"/>
              <a:t>However, in order to build more sophisticated applications or take advantage of special Windows Azure features, more Windows Azure-specific skills are required.</a:t>
            </a:r>
          </a:p>
          <a:p>
            <a:pPr lvl="1"/>
            <a:r>
              <a:rPr lang="en-US" sz="1600" dirty="0" smtClean="0"/>
              <a:t>Building Windows Azure applications (or porting applications to the cloud) is not entirely without challenges, but you can leverage existing .NET foundations.</a:t>
            </a:r>
          </a:p>
          <a:p>
            <a:endParaRPr lang="en-US" dirty="0"/>
          </a:p>
        </p:txBody>
      </p:sp>
      <p:pic>
        <p:nvPicPr>
          <p:cNvPr id="4" name="Picture 3" descr="image4.png"/>
          <p:cNvPicPr>
            <a:picLocks noChangeAspect="1"/>
          </p:cNvPicPr>
          <p:nvPr/>
        </p:nvPicPr>
        <p:blipFill>
          <a:blip r:embed="rId2"/>
          <a:stretch>
            <a:fillRect/>
          </a:stretch>
        </p:blipFill>
        <p:spPr>
          <a:xfrm>
            <a:off x="1752600" y="1676400"/>
            <a:ext cx="5607574" cy="20574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to the Cloud &amp; Managing the Cloud Cont.</a:t>
            </a:r>
            <a:endParaRPr lang="en-US"/>
          </a:p>
        </p:txBody>
      </p:sp>
      <p:sp>
        <p:nvSpPr>
          <p:cNvPr id="3" name="Text Placeholder 2"/>
          <p:cNvSpPr>
            <a:spLocks noGrp="1"/>
          </p:cNvSpPr>
          <p:nvPr>
            <p:ph type="body" idx="1"/>
          </p:nvPr>
        </p:nvSpPr>
        <p:spPr/>
        <p:txBody>
          <a:bodyPr/>
          <a:lstStyle/>
          <a:p>
            <a:pPr lvl="1"/>
            <a:r>
              <a:rPr lang="en-US" sz="1600" smtClean="0"/>
              <a:t>Through the Portal, you can create and deploy services, create and manage storage and databases, and set up details of AppFabric (covered later).</a:t>
            </a:r>
          </a:p>
          <a:p>
            <a:pPr lvl="1"/>
            <a:r>
              <a:rPr lang="en-US" sz="1600" smtClean="0"/>
              <a:t>Help and resources are available from the Portal.</a:t>
            </a:r>
          </a:p>
          <a:p>
            <a:pPr lvl="1"/>
            <a:r>
              <a:rPr lang="en-US" sz="1600" smtClean="0"/>
              <a:t>The Portal also provides a link to Microsoft Online Services for managing the details and billing of your account.</a:t>
            </a:r>
          </a:p>
          <a:p>
            <a:pPr lvl="1"/>
            <a:r>
              <a:rPr lang="en-US" sz="1600" smtClean="0"/>
              <a:t>The Portal will be a focus of many parts of this class.</a:t>
            </a:r>
          </a:p>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to the Cloud &amp; Managing the Cloud Cont.</a:t>
            </a:r>
            <a:endParaRPr lang="en-US"/>
          </a:p>
        </p:txBody>
      </p:sp>
      <p:sp>
        <p:nvSpPr>
          <p:cNvPr id="3" name="Text Placeholder 2"/>
          <p:cNvSpPr>
            <a:spLocks noGrp="1"/>
          </p:cNvSpPr>
          <p:nvPr>
            <p:ph type="body" idx="1"/>
          </p:nvPr>
        </p:nvSpPr>
        <p:spPr/>
        <p:txBody>
          <a:bodyPr/>
          <a:lstStyle/>
          <a:p>
            <a:r>
              <a:rPr lang="en-US" sz="1800" dirty="0" smtClean="0"/>
              <a:t>The Service Management API is a </a:t>
            </a:r>
            <a:r>
              <a:rPr lang="en-US" sz="1800" dirty="0" err="1" smtClean="0"/>
              <a:t>RESTful</a:t>
            </a:r>
            <a:r>
              <a:rPr lang="en-US" sz="1800" dirty="0" smtClean="0"/>
              <a:t> HTTP API.</a:t>
            </a:r>
          </a:p>
          <a:p>
            <a:pPr lvl="1"/>
            <a:r>
              <a:rPr lang="en-US" sz="1600" dirty="0" smtClean="0"/>
              <a:t>It offers a subset of functions you can perform through the Windows Azure Developer Portal.</a:t>
            </a:r>
          </a:p>
          <a:p>
            <a:pPr lvl="1"/>
            <a:r>
              <a:rPr lang="en-US" sz="1600" dirty="0" smtClean="0"/>
              <a:t>You can use the Service Management API to deploy or upgrade applications or start or stop an existing service.</a:t>
            </a:r>
          </a:p>
          <a:p>
            <a:pPr lvl="1"/>
            <a:r>
              <a:rPr lang="en-US" sz="1600" dirty="0" smtClean="0"/>
              <a:t>You cannot use the Service Management API to, for example, create new services or get at billing data.</a:t>
            </a:r>
          </a:p>
          <a:p>
            <a:pPr lvl="1"/>
            <a:r>
              <a:rPr lang="en-US" sz="1600" dirty="0" smtClean="0"/>
              <a:t>CSManage.exe is a command line tool provided by the Windows Azure team.  It sits on top of the Service Management API.</a:t>
            </a:r>
          </a:p>
          <a:p>
            <a:pPr lvl="1"/>
            <a:r>
              <a:rPr lang="en-US" sz="1600" dirty="0" smtClean="0"/>
              <a:t>Find the </a:t>
            </a:r>
            <a:r>
              <a:rPr lang="en-US" sz="1600" dirty="0" err="1" smtClean="0"/>
              <a:t>CSManage</a:t>
            </a:r>
            <a:r>
              <a:rPr lang="en-US" sz="1600" dirty="0" smtClean="0"/>
              <a:t> utility at code.msdn.microsoft.com/</a:t>
            </a:r>
            <a:r>
              <a:rPr lang="en-US" sz="1600" dirty="0" err="1" smtClean="0"/>
              <a:t>windowsazuresamples</a:t>
            </a:r>
            <a:r>
              <a:rPr lang="en-US" sz="1600" dirty="0" smtClean="0"/>
              <a:t>.</a:t>
            </a:r>
          </a:p>
          <a:p>
            <a:pPr lvl="1"/>
            <a:r>
              <a:rPr lang="en-US" sz="1600" dirty="0" smtClean="0"/>
              <a:t>To use this tool, you create a configuration file (in XML) that provides commands to </a:t>
            </a:r>
            <a:r>
              <a:rPr lang="en-US" sz="1600" dirty="0" err="1" smtClean="0"/>
              <a:t>CSManage</a:t>
            </a:r>
            <a:r>
              <a:rPr lang="en-US" sz="1600" dirty="0" smtClean="0"/>
              <a:t> for actions you want performed in the Windows Azure cloud.</a:t>
            </a:r>
          </a:p>
          <a:p>
            <a:pPr lvl="1"/>
            <a:r>
              <a:rPr lang="en-US" sz="1600" dirty="0" smtClean="0"/>
              <a:t>There is a one-to-one mapping between all the operations that can be configured with </a:t>
            </a:r>
            <a:r>
              <a:rPr lang="en-US" sz="1600" dirty="0" err="1" smtClean="0"/>
              <a:t>CSManage</a:t>
            </a:r>
            <a:r>
              <a:rPr lang="en-US" sz="1600" dirty="0" smtClean="0"/>
              <a:t> and the underlying Service Management API</a:t>
            </a:r>
            <a:r>
              <a:rPr lang="en-US" sz="1600" dirty="0" smtClean="0"/>
              <a:t>.</a:t>
            </a:r>
          </a:p>
          <a:p>
            <a:pPr lvl="1"/>
            <a:r>
              <a:rPr lang="en-US" sz="1600" dirty="0" smtClean="0"/>
              <a:t>The Service Management API is not covered in this class.</a:t>
            </a:r>
          </a:p>
          <a:p>
            <a:endParaRPr lang="en-US" dirty="0" smtClean="0"/>
          </a:p>
          <a:p>
            <a:pPr lvl="1"/>
            <a:endParaRPr lang="en-US" sz="1600" dirty="0"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a:t>
            </a:r>
            <a:endParaRPr lang="en-US"/>
          </a:p>
        </p:txBody>
      </p:sp>
      <p:sp>
        <p:nvSpPr>
          <p:cNvPr id="3" name="Text Placeholder 2"/>
          <p:cNvSpPr>
            <a:spLocks noGrp="1"/>
          </p:cNvSpPr>
          <p:nvPr>
            <p:ph type="body" idx="1"/>
          </p:nvPr>
        </p:nvSpPr>
        <p:spPr/>
        <p:txBody>
          <a:bodyPr/>
          <a:lstStyle/>
          <a:p>
            <a:r>
              <a:rPr lang="en-US" sz="1800" smtClean="0"/>
              <a:t>SQL Azure is the relational database in the Windows Azure platform.</a:t>
            </a:r>
          </a:p>
          <a:p>
            <a:pPr lvl="1"/>
            <a:r>
              <a:rPr lang="en-US" sz="1600" smtClean="0"/>
              <a:t>The relational database management system is SQL Server at its core.</a:t>
            </a:r>
          </a:p>
          <a:p>
            <a:pPr lvl="1"/>
            <a:r>
              <a:rPr lang="en-US" sz="1600" smtClean="0"/>
              <a:t>SQL Azure is not a full-blown SQL Server 2008.  This is SQL Server with a number of limitations.</a:t>
            </a:r>
          </a:p>
          <a:p>
            <a:pPr lvl="1"/>
            <a:r>
              <a:rPr lang="en-US" sz="1600" smtClean="0"/>
              <a:t>For example, as of this writing, databases are limited in size to 50GB and does not support distributed queries or transactions.</a:t>
            </a:r>
          </a:p>
          <a:p>
            <a:pPr lvl="1"/>
            <a:r>
              <a:rPr lang="en-US" sz="1600" smtClean="0"/>
              <a:t>Some sources have implied SQL Azure is essentially SQL Express.</a:t>
            </a:r>
          </a:p>
          <a:p>
            <a:pPr lvl="1"/>
            <a:r>
              <a:rPr lang="en-US" sz="1600" smtClean="0"/>
              <a:t>While not exactly true either, the following quote might help you understand why a comparison to SQL Express can be useful.</a:t>
            </a:r>
          </a:p>
          <a:p>
            <a:endParaRPr lang="en-US" sz="1700" smtClean="0"/>
          </a:p>
          <a:p>
            <a:endParaRPr lang="en-US" sz="1700" smtClean="0"/>
          </a:p>
          <a:p>
            <a:endParaRPr lang="en-US" sz="1700" smtClean="0"/>
          </a:p>
          <a:p>
            <a:pPr lvl="1"/>
            <a:r>
              <a:rPr lang="en-US" sz="1600" smtClean="0"/>
              <a:t>Find a detailed list of the limitations online at msdn.microsoft.com/en-us/library/ee336245.aspx.</a:t>
            </a:r>
          </a:p>
          <a:p>
            <a:endParaRPr lang="en-US"/>
          </a:p>
        </p:txBody>
      </p:sp>
      <p:sp>
        <p:nvSpPr>
          <p:cNvPr id="4" name="TextBox 3"/>
          <p:cNvSpPr txBox="1"/>
          <p:nvPr/>
        </p:nvSpPr>
        <p:spPr>
          <a:xfrm>
            <a:off x="508000" y="4304437"/>
            <a:ext cx="8229600" cy="877163"/>
          </a:xfrm>
          <a:prstGeom prst="rect">
            <a:avLst/>
          </a:prstGeom>
          <a:pattFill>
            <a:fgClr>
              <a:schemeClr val="bg2"/>
            </a:fgClr>
            <a:bgClr>
              <a:schemeClr val="bg2"/>
            </a:bgClr>
          </a:pattFill>
        </p:spPr>
        <p:txBody>
          <a:bodyPr vert="horz" rtlCol="0">
            <a:spAutoFit/>
          </a:bodyPr>
          <a:lstStyle/>
          <a:p>
            <a:r>
              <a:rPr lang="en-US" sz="1700" dirty="0" smtClean="0"/>
              <a:t>“If your application works today against SQL Express edition and does not make use of some of the more advanced features of SQL Server, then your application should work in the cloud with little or no modification.”</a:t>
            </a:r>
            <a:endParaRPr lang="en-US" sz="17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Cont.</a:t>
            </a:r>
            <a:endParaRPr lang="en-US"/>
          </a:p>
        </p:txBody>
      </p:sp>
      <p:sp>
        <p:nvSpPr>
          <p:cNvPr id="3" name="Text Placeholder 2"/>
          <p:cNvSpPr>
            <a:spLocks noGrp="1"/>
          </p:cNvSpPr>
          <p:nvPr>
            <p:ph type="body" idx="1"/>
          </p:nvPr>
        </p:nvSpPr>
        <p:spPr/>
        <p:txBody>
          <a:bodyPr/>
          <a:lstStyle/>
          <a:p>
            <a:r>
              <a:rPr lang="en-US" sz="1800" smtClean="0"/>
              <a:t>You learn more about SQL Azure in a later chapter.  In general, however, you should be aware of a few features of SQL Azure.</a:t>
            </a:r>
          </a:p>
          <a:p>
            <a:pPr lvl="1"/>
            <a:r>
              <a:rPr lang="en-US" sz="1600" smtClean="0"/>
              <a:t>Supporting SQL Azure in the data center is a SQL Azure Fabric.</a:t>
            </a:r>
          </a:p>
          <a:p>
            <a:pPr lvl="1"/>
            <a:r>
              <a:rPr lang="en-US" sz="1600" smtClean="0"/>
              <a:t>This Fabric provides (not unlike the Windows Azure Fabric) the automatic deployment, replication, failover, and load balancing of database servers.</a:t>
            </a:r>
          </a:p>
          <a:p>
            <a:pPr lvl="1"/>
            <a:r>
              <a:rPr lang="en-US" sz="1600" smtClean="0"/>
              <a:t>SQL Azure databases are replicated three times.</a:t>
            </a:r>
          </a:p>
          <a:p>
            <a:pPr lvl="1"/>
            <a:r>
              <a:rPr lang="en-US" sz="1600" smtClean="0"/>
              <a:t>When establishing cloud services, you can create </a:t>
            </a:r>
            <a:r>
              <a:rPr lang="en-US" sz="1600" b="1" i="1" smtClean="0"/>
              <a:t>affinity groups</a:t>
            </a:r>
            <a:r>
              <a:rPr lang="en-US" sz="1600" smtClean="0"/>
              <a:t> to make sure services are located in the same data center as SQL Azure databases they use.</a:t>
            </a:r>
          </a:p>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Cont.</a:t>
            </a:r>
            <a:endParaRPr lang="en-US"/>
          </a:p>
        </p:txBody>
      </p:sp>
      <p:sp>
        <p:nvSpPr>
          <p:cNvPr id="3" name="Text Placeholder 2"/>
          <p:cNvSpPr>
            <a:spLocks noGrp="1"/>
          </p:cNvSpPr>
          <p:nvPr>
            <p:ph type="body" idx="1"/>
          </p:nvPr>
        </p:nvSpPr>
        <p:spPr/>
        <p:txBody>
          <a:bodyPr/>
          <a:lstStyle/>
          <a:p>
            <a:r>
              <a:rPr lang="en-US" sz="1800" smtClean="0"/>
              <a:t>To manage and administer databases, you may also use familiar tools.</a:t>
            </a:r>
          </a:p>
          <a:p>
            <a:pPr lvl="1"/>
            <a:r>
              <a:rPr lang="en-US" sz="1600" smtClean="0"/>
              <a:t>You create a SQL Azure database server through the Windows Azure Developer Portal.</a:t>
            </a:r>
          </a:p>
          <a:p>
            <a:pPr lvl="1"/>
            <a:r>
              <a:rPr lang="en-US" sz="1600" smtClean="0"/>
              <a:t>Then, access and manage the database through common SQL Server tools like SQL Server Management Studio (SSMS), SQLCMD.exe, or Visual Studio.</a:t>
            </a:r>
          </a:p>
          <a:p>
            <a:pPr lvl="1"/>
            <a:r>
              <a:rPr lang="en-US" sz="1600" smtClean="0"/>
              <a:t>As of this writing, SSMS 2008 R2 or better is required.</a:t>
            </a:r>
          </a:p>
          <a:p>
            <a:pPr lvl="1"/>
            <a:r>
              <a:rPr lang="en-US" sz="1600" smtClean="0"/>
              <a:t>Additionally, a number of commercial and free tools are appearing on the market to assist you manage and access SQL Azure data.</a:t>
            </a:r>
          </a:p>
          <a:p>
            <a:pPr lvl="1"/>
            <a:r>
              <a:rPr lang="en-US" sz="1600" smtClean="0"/>
              <a:t>You can find a data migration tool (Data Migration Wizard) to help migrate data in and out of the cloud at sqlazuremw.codeplex.com.</a:t>
            </a:r>
          </a:p>
          <a:p>
            <a:pPr lvl="1"/>
            <a:r>
              <a:rPr lang="en-US" sz="1600" smtClean="0"/>
              <a:t>As a warning, be aware that even migrating data in/out of the cloud incurs regular transaction and bandwidth charges.</a:t>
            </a:r>
          </a:p>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Cont.</a:t>
            </a:r>
            <a:endParaRPr lang="en-US"/>
          </a:p>
        </p:txBody>
      </p:sp>
      <p:sp>
        <p:nvSpPr>
          <p:cNvPr id="3" name="Text Placeholder 2"/>
          <p:cNvSpPr>
            <a:spLocks noGrp="1"/>
          </p:cNvSpPr>
          <p:nvPr>
            <p:ph type="body" idx="1"/>
          </p:nvPr>
        </p:nvSpPr>
        <p:spPr/>
        <p:txBody>
          <a:bodyPr/>
          <a:lstStyle/>
          <a:p>
            <a:r>
              <a:rPr lang="en-US" sz="1800" smtClean="0"/>
              <a:t>Generally, you can access SQL Azure in your application code in the same way you access SQL Server from your applications.</a:t>
            </a:r>
          </a:p>
          <a:p>
            <a:pPr lvl="1"/>
            <a:r>
              <a:rPr lang="en-US" sz="1600" smtClean="0"/>
              <a:t>You can use ODBC or ADO.NET (to include use of LINQ, Entity Framework, or WCF Data Services).</a:t>
            </a:r>
          </a:p>
          <a:p>
            <a:pPr lvl="1"/>
            <a:r>
              <a:rPr lang="en-US" sz="1600" smtClean="0"/>
              <a:t>Like Windows Azure Storage, SQL Azure is also available to applications running both inside and outside the cloud (off and on-premise).</a:t>
            </a:r>
          </a:p>
          <a:p>
            <a:pPr lvl="1"/>
            <a:r>
              <a:rPr lang="en-US" sz="1600" smtClean="0"/>
              <a:t>In fact, you can decide to store your data in the cloud without ever having any code in the cloud.</a:t>
            </a:r>
          </a:p>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7.png"/>
          <p:cNvPicPr>
            <a:picLocks noChangeAspect="1"/>
          </p:cNvPicPr>
          <p:nvPr/>
        </p:nvPicPr>
        <p:blipFill>
          <a:blip r:embed="rId2"/>
          <a:stretch>
            <a:fillRect/>
          </a:stretch>
        </p:blipFill>
        <p:spPr>
          <a:xfrm>
            <a:off x="1663192" y="1714500"/>
            <a:ext cx="5919216" cy="293827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a:t>
            </a:r>
            <a:endParaRPr lang="en-US"/>
          </a:p>
        </p:txBody>
      </p:sp>
      <p:sp>
        <p:nvSpPr>
          <p:cNvPr id="3" name="Text Placeholder 2"/>
          <p:cNvSpPr>
            <a:spLocks noGrp="1"/>
          </p:cNvSpPr>
          <p:nvPr>
            <p:ph type="body" idx="1"/>
          </p:nvPr>
        </p:nvSpPr>
        <p:spPr/>
        <p:txBody>
          <a:bodyPr/>
          <a:lstStyle/>
          <a:p>
            <a:r>
              <a:rPr lang="en-US" sz="1800" smtClean="0"/>
              <a:t>AppFabric (formerly .NET Services) provides many enterprise-level services to include access control, caching and distributed messaging via a service bus.</a:t>
            </a:r>
          </a:p>
          <a:p>
            <a:pPr lvl="1"/>
            <a:r>
              <a:rPr lang="en-US" sz="1600" smtClean="0"/>
              <a:t>Like SQL Azure, these services can be utilized without having applications or data stored in the cloud.</a:t>
            </a:r>
          </a:p>
          <a:p>
            <a:pPr lvl="1"/>
            <a:r>
              <a:rPr lang="en-US" sz="1600" smtClean="0"/>
              <a:t>These independent services can be used by on-premise or cloud applications.</a:t>
            </a:r>
          </a:p>
          <a:p>
            <a:pPr lvl="1"/>
            <a:r>
              <a:rPr lang="en-US" sz="1600" smtClean="0"/>
              <a:t>You can communicate with these services using REST over HTTP.</a:t>
            </a:r>
          </a:p>
          <a:p>
            <a:r>
              <a:rPr lang="en-US" sz="1800" smtClean="0"/>
              <a:t>Note:   AppFabric (as part of the Windows Azure Platform) should not be confused with Windows Server AppFabric.</a:t>
            </a:r>
          </a:p>
          <a:p>
            <a:pPr lvl="1"/>
            <a:r>
              <a:rPr lang="en-US" sz="1600" smtClean="0"/>
              <a:t>Windows Server AppFabric is a set of technologies that make it easier to build, scale and manage Web and composite applications running on IIS.</a:t>
            </a:r>
          </a:p>
          <a:p>
            <a:pPr lvl="1"/>
            <a:r>
              <a:rPr lang="en-US" sz="1600" smtClean="0"/>
              <a:t>Windows Server AppFabric v.1 is a combination of AppFabric Hosting (formerly Dublin) and AppFabric Caching (formerly Velocity).</a:t>
            </a:r>
          </a:p>
          <a:p>
            <a:r>
              <a:rPr lang="en-US" sz="1800" smtClean="0"/>
              <a:t>Beyond this chapter, the AppFabric is not covered further in this class.</a:t>
            </a:r>
          </a:p>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 Cont.</a:t>
            </a:r>
            <a:endParaRPr lang="en-US"/>
          </a:p>
        </p:txBody>
      </p:sp>
      <p:sp>
        <p:nvSpPr>
          <p:cNvPr id="3" name="Text Placeholder 2"/>
          <p:cNvSpPr>
            <a:spLocks noGrp="1"/>
          </p:cNvSpPr>
          <p:nvPr>
            <p:ph type="body" idx="1"/>
          </p:nvPr>
        </p:nvSpPr>
        <p:spPr/>
        <p:txBody>
          <a:bodyPr/>
          <a:lstStyle/>
          <a:p>
            <a:r>
              <a:rPr lang="en-US" sz="1800" smtClean="0"/>
              <a:t>The Access Control Service (ACS) of the AppFabric provides claims-based federated authorization to applications.</a:t>
            </a:r>
          </a:p>
          <a:p>
            <a:pPr lvl="1"/>
            <a:r>
              <a:rPr lang="en-US" sz="1600" smtClean="0"/>
              <a:t>What does that mean?</a:t>
            </a:r>
          </a:p>
          <a:p>
            <a:pPr lvl="1"/>
            <a:r>
              <a:rPr lang="en-US" sz="1600" smtClean="0"/>
              <a:t>Consider applications you write and support today.  Do users have to have a way to login, presumably with a username and password?</a:t>
            </a:r>
          </a:p>
          <a:p>
            <a:pPr lvl="1"/>
            <a:r>
              <a:rPr lang="en-US" sz="1600" smtClean="0"/>
              <a:t>How does your organization manage the identities (username and passwords)?  How does your application handle authentication and authorization? </a:t>
            </a:r>
          </a:p>
          <a:p>
            <a:pPr lvl="1"/>
            <a:r>
              <a:rPr lang="en-US" sz="1600" smtClean="0"/>
              <a:t>Applications running on your network (on-premise) probably use some type of identity store like Active Directory to authenticate users.</a:t>
            </a:r>
          </a:p>
          <a:p>
            <a:pPr lvl="1"/>
            <a:r>
              <a:rPr lang="en-US" sz="1600" smtClean="0"/>
              <a:t>Once authenticated, Windows OS maps the user to certain roles.</a:t>
            </a:r>
          </a:p>
          <a:p>
            <a:pPr lvl="1"/>
            <a:r>
              <a:rPr lang="en-US" sz="1600" smtClean="0"/>
              <a:t>Your application checks the user’s role to authorize use of certain services.</a:t>
            </a:r>
          </a:p>
          <a:p>
            <a:pPr lvl="1"/>
            <a:r>
              <a:rPr lang="en-US" sz="1600" smtClean="0"/>
              <a:t>This is the essence of role-based security.</a:t>
            </a:r>
          </a:p>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 Cont.</a:t>
            </a:r>
            <a:endParaRPr lang="en-US"/>
          </a:p>
        </p:txBody>
      </p:sp>
      <p:sp>
        <p:nvSpPr>
          <p:cNvPr id="3" name="Text Placeholder 2"/>
          <p:cNvSpPr>
            <a:spLocks noGrp="1"/>
          </p:cNvSpPr>
          <p:nvPr>
            <p:ph type="body" idx="1"/>
          </p:nvPr>
        </p:nvSpPr>
        <p:spPr/>
        <p:txBody>
          <a:bodyPr/>
          <a:lstStyle/>
          <a:p>
            <a:r>
              <a:rPr lang="en-US" sz="1800" smtClean="0"/>
              <a:t>However, there are many issues with regard to the role-based security model.</a:t>
            </a:r>
          </a:p>
          <a:p>
            <a:pPr lvl="1"/>
            <a:r>
              <a:rPr lang="en-US" sz="1600" smtClean="0"/>
              <a:t>For example, when an application moves to the cloud, access to the identity store and Windows OS assigned roles is not available.  </a:t>
            </a:r>
          </a:p>
          <a:p>
            <a:pPr lvl="1"/>
            <a:r>
              <a:rPr lang="en-US" sz="1600" smtClean="0"/>
              <a:t>Do you really want to build your own cloud-based identity store and role mapping code for applications in the cloud?</a:t>
            </a:r>
          </a:p>
          <a:p>
            <a:pPr lvl="1"/>
            <a:r>
              <a:rPr lang="en-US" sz="1600" smtClean="0"/>
              <a:t>The management of identity and roles can be a big burden.</a:t>
            </a:r>
          </a:p>
          <a:p>
            <a:pPr lvl="1"/>
            <a:r>
              <a:rPr lang="en-US" sz="1600" smtClean="0"/>
              <a:t>What if your application or service becomes very popular?  A new client with 1000 employees is signing up to use it.</a:t>
            </a:r>
          </a:p>
          <a:p>
            <a:pPr lvl="1"/>
            <a:r>
              <a:rPr lang="en-US" sz="1600" smtClean="0"/>
              <a:t>How do you manage the new 1000 usernames and passwords (identities)?  </a:t>
            </a:r>
          </a:p>
          <a:p>
            <a:pPr lvl="1"/>
            <a:r>
              <a:rPr lang="en-US" sz="1600" smtClean="0"/>
              <a:t>Moreover, what happens when an employee leaves the company?  </a:t>
            </a:r>
          </a:p>
          <a:p>
            <a:pPr lvl="1"/>
            <a:r>
              <a:rPr lang="en-US" sz="1600" smtClean="0"/>
              <a:t>When are you notified and how long does that former employee have access they should not have?</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Azure Cont.</a:t>
            </a:r>
            <a:endParaRPr lang="en-US"/>
          </a:p>
        </p:txBody>
      </p:sp>
      <p:sp>
        <p:nvSpPr>
          <p:cNvPr id="3" name="Text Placeholder 2"/>
          <p:cNvSpPr>
            <a:spLocks noGrp="1"/>
          </p:cNvSpPr>
          <p:nvPr>
            <p:ph type="body" idx="1"/>
          </p:nvPr>
        </p:nvSpPr>
        <p:spPr/>
        <p:txBody>
          <a:bodyPr/>
          <a:lstStyle/>
          <a:p>
            <a:r>
              <a:rPr lang="en-US" sz="1800" smtClean="0"/>
              <a:t>Now you are ready to test the Windows Azure form of Hello World.</a:t>
            </a:r>
          </a:p>
          <a:p>
            <a:pPr lvl="1"/>
            <a:r>
              <a:rPr lang="en-US" sz="1600" smtClean="0"/>
              <a:t>Normally, this would mean debugging (F5) the application under a local copy of IIS.</a:t>
            </a:r>
          </a:p>
          <a:p>
            <a:pPr lvl="1"/>
            <a:r>
              <a:rPr lang="en-US" sz="1600" smtClean="0"/>
              <a:t>As this application is destined for the cloud (i.e. a set of virtual servers running in a Microsoft data center), how do you test it locally on your development box?</a:t>
            </a:r>
          </a:p>
          <a:p>
            <a:pPr lvl="1"/>
            <a:r>
              <a:rPr lang="en-US" sz="1600" smtClean="0"/>
              <a:t>The answer is through a simulation capability called the Windows Azure Windows Azure SDK C</a:t>
            </a:r>
            <a:r>
              <a:rPr lang="en-US" sz="1600" b="1" i="1" smtClean="0"/>
              <a:t>ompute Emulator</a:t>
            </a:r>
            <a:r>
              <a:rPr lang="en-US" sz="1600" smtClean="0"/>
              <a:t>.</a:t>
            </a:r>
          </a:p>
          <a:p>
            <a:pPr lvl="1"/>
            <a:r>
              <a:rPr lang="en-US" sz="1600" smtClean="0"/>
              <a:t>In previous versions of Azure, the simulation capability was known as the </a:t>
            </a:r>
            <a:r>
              <a:rPr lang="en-US" sz="1600" b="1" i="1" smtClean="0"/>
              <a:t>Development Fabric</a:t>
            </a:r>
            <a:r>
              <a:rPr lang="en-US" sz="1600" smtClean="0"/>
              <a:t>.  </a:t>
            </a:r>
          </a:p>
          <a:p>
            <a:pPr lvl="1"/>
            <a:r>
              <a:rPr lang="en-US" sz="1600" smtClean="0"/>
              <a:t>Some Azure documentation will still refer to the simulation capability as the Development Fabric.</a:t>
            </a:r>
          </a:p>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 Cont.</a:t>
            </a:r>
            <a:endParaRPr lang="en-US"/>
          </a:p>
        </p:txBody>
      </p:sp>
      <p:sp>
        <p:nvSpPr>
          <p:cNvPr id="3" name="Text Placeholder 2"/>
          <p:cNvSpPr>
            <a:spLocks noGrp="1"/>
          </p:cNvSpPr>
          <p:nvPr>
            <p:ph type="body" idx="1"/>
          </p:nvPr>
        </p:nvSpPr>
        <p:spPr/>
        <p:txBody>
          <a:bodyPr/>
          <a:lstStyle/>
          <a:p>
            <a:r>
              <a:rPr lang="en-US" sz="1800" smtClean="0"/>
              <a:t>ACS can help resolve these issues using a different security model.</a:t>
            </a:r>
          </a:p>
          <a:p>
            <a:pPr lvl="1"/>
            <a:r>
              <a:rPr lang="en-US" sz="1600" smtClean="0"/>
              <a:t>Under ACS and the claims-based security model, service providers, identity providers and access control providers establish a trust relationship.</a:t>
            </a:r>
          </a:p>
          <a:p>
            <a:pPr lvl="1"/>
            <a:r>
              <a:rPr lang="en-US" sz="1600" smtClean="0"/>
              <a:t>Users, for example, would authenticate against their own identity provider and receive a digitally signed token from that system.</a:t>
            </a:r>
          </a:p>
          <a:p>
            <a:pPr lvl="1"/>
            <a:r>
              <a:rPr lang="en-US" sz="1600" smtClean="0"/>
              <a:t>This token would contain </a:t>
            </a:r>
            <a:r>
              <a:rPr lang="en-US" sz="1600" b="1" i="1" smtClean="0"/>
              <a:t>input claims</a:t>
            </a:r>
            <a:r>
              <a:rPr lang="en-US" sz="1600" smtClean="0"/>
              <a:t>, which is information about the user (like username, password, organization, etc.).</a:t>
            </a:r>
          </a:p>
          <a:p>
            <a:pPr lvl="1"/>
            <a:r>
              <a:rPr lang="en-US" sz="1600" smtClean="0"/>
              <a:t>The user then calls on the ACS to map the token and input claims to a token with application specific </a:t>
            </a:r>
            <a:r>
              <a:rPr lang="en-US" sz="1600" b="1" i="1" smtClean="0"/>
              <a:t>output claims</a:t>
            </a:r>
            <a:r>
              <a:rPr lang="en-US" sz="1600" smtClean="0"/>
              <a:t>.  </a:t>
            </a:r>
          </a:p>
          <a:p>
            <a:pPr lvl="1"/>
            <a:r>
              <a:rPr lang="en-US" sz="1600" smtClean="0"/>
              <a:t>Output claims include information an application can use to allow (or deny) access to a service.  </a:t>
            </a:r>
          </a:p>
          <a:p>
            <a:pPr lvl="1"/>
            <a:r>
              <a:rPr lang="en-US" sz="1600" smtClean="0"/>
              <a:t>For example, the output claim might indicate the user as a super user, or read-only access.</a:t>
            </a:r>
          </a:p>
          <a:p>
            <a:pPr lvl="1"/>
            <a:r>
              <a:rPr lang="en-US" sz="1600" smtClean="0"/>
              <a:t>Finally, the user uses the new token with output claims to call on the actual service.</a:t>
            </a:r>
          </a:p>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8.png"/>
          <p:cNvPicPr>
            <a:picLocks noChangeAspect="1"/>
          </p:cNvPicPr>
          <p:nvPr/>
        </p:nvPicPr>
        <p:blipFill>
          <a:blip r:embed="rId2"/>
          <a:stretch>
            <a:fillRect/>
          </a:stretch>
        </p:blipFill>
        <p:spPr>
          <a:xfrm>
            <a:off x="1800351" y="1714500"/>
            <a:ext cx="5644896" cy="4718304"/>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 Cont.</a:t>
            </a:r>
            <a:endParaRPr lang="en-US"/>
          </a:p>
        </p:txBody>
      </p:sp>
      <p:sp>
        <p:nvSpPr>
          <p:cNvPr id="3" name="Text Placeholder 2"/>
          <p:cNvSpPr>
            <a:spLocks noGrp="1"/>
          </p:cNvSpPr>
          <p:nvPr>
            <p:ph type="body" idx="1"/>
          </p:nvPr>
        </p:nvSpPr>
        <p:spPr/>
        <p:txBody>
          <a:bodyPr/>
          <a:lstStyle/>
          <a:p>
            <a:r>
              <a:rPr lang="en-US" sz="1800" smtClean="0"/>
              <a:t>Service administrators manage the mapping between input and output claims in ACS.</a:t>
            </a:r>
          </a:p>
          <a:p>
            <a:pPr lvl="1"/>
            <a:r>
              <a:rPr lang="en-US" sz="1600" smtClean="0"/>
              <a:t>With ACS, applications (and service administrators) don’t have to deal with individual users or identity stores.</a:t>
            </a:r>
          </a:p>
          <a:p>
            <a:pPr lvl="1"/>
            <a:r>
              <a:rPr lang="en-US" sz="1600" smtClean="0"/>
              <a:t>Instead, application code is just looking for specific output claims in the user tokens in order to grant access.</a:t>
            </a:r>
          </a:p>
          <a:p>
            <a:r>
              <a:rPr lang="en-US" sz="1800" smtClean="0"/>
              <a:t>AppFabric Caching provides cache for things such as ASP.NET session state or temporary memory persistence for.NET objects.</a:t>
            </a:r>
          </a:p>
          <a:p>
            <a:pPr lvl="1"/>
            <a:r>
              <a:rPr lang="en-US" sz="1600" smtClean="0"/>
              <a:t>Caching can improve application performance, and enable better scalability.</a:t>
            </a:r>
          </a:p>
          <a:p>
            <a:pPr lvl="1"/>
            <a:r>
              <a:rPr lang="en-US" sz="1600" smtClean="0"/>
              <a:t>AppFabric Caching was in Microsoft Community Technology Preview status as of this writing.</a:t>
            </a:r>
          </a:p>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 Cont.</a:t>
            </a:r>
            <a:endParaRPr lang="en-US"/>
          </a:p>
        </p:txBody>
      </p:sp>
      <p:sp>
        <p:nvSpPr>
          <p:cNvPr id="3" name="Text Placeholder 2"/>
          <p:cNvSpPr>
            <a:spLocks noGrp="1"/>
          </p:cNvSpPr>
          <p:nvPr>
            <p:ph type="body" idx="1"/>
          </p:nvPr>
        </p:nvSpPr>
        <p:spPr/>
        <p:txBody>
          <a:bodyPr/>
          <a:lstStyle/>
          <a:p>
            <a:r>
              <a:rPr lang="en-US" sz="1800" smtClean="0"/>
              <a:t>The AppFabric Service Bus servers as an Enterprise message relay mechanism.</a:t>
            </a:r>
          </a:p>
          <a:p>
            <a:pPr lvl="1"/>
            <a:r>
              <a:rPr lang="en-US" sz="1600" smtClean="0"/>
              <a:t>Use the Service Bus to expose Windows Communication Foundation (WCF) endpoints.</a:t>
            </a:r>
          </a:p>
          <a:p>
            <a:pPr lvl="1"/>
            <a:r>
              <a:rPr lang="en-US" sz="1600" smtClean="0"/>
              <a:t>Consumers that want to communicate with the WCF endpoint can do so in a transparent and loosely coupled fashion.</a:t>
            </a:r>
          </a:p>
          <a:p>
            <a:pPr lvl="1"/>
            <a:r>
              <a:rPr lang="en-US" sz="1600" smtClean="0"/>
              <a:t>The services and consumers may be on-premise or cloud applications.</a:t>
            </a:r>
          </a:p>
          <a:p>
            <a:r>
              <a:rPr lang="en-US" sz="1800" smtClean="0"/>
              <a:t>In a distributed environment, getting consumers and services to communicate with each other can be difficult.</a:t>
            </a:r>
          </a:p>
          <a:p>
            <a:pPr lvl="1"/>
            <a:r>
              <a:rPr lang="en-US" sz="1600" smtClean="0"/>
              <a:t>To provide direct communications, consumer and service might need to understand and negotiate each other’s firewalls, ports, network addresses, etc. </a:t>
            </a:r>
          </a:p>
          <a:p>
            <a:endParaRPr lang="en-US" sz="1800" smtClean="0"/>
          </a:p>
          <a:p>
            <a:endParaRPr lang="en-US" sz="1800" smtClean="0"/>
          </a:p>
          <a:p>
            <a:endParaRPr lang="en-US" sz="1800" smtClean="0"/>
          </a:p>
          <a:p>
            <a:pPr lvl="1"/>
            <a:r>
              <a:rPr lang="en-US" sz="1600" smtClean="0"/>
              <a:t>This leads to code in both consumer and service that is tightly coupled and non-transparent.</a:t>
            </a:r>
          </a:p>
          <a:p>
            <a:endParaRPr lang="en-US"/>
          </a:p>
        </p:txBody>
      </p:sp>
      <p:pic>
        <p:nvPicPr>
          <p:cNvPr id="4" name="Picture 3" descr="image39.png"/>
          <p:cNvPicPr>
            <a:picLocks noChangeAspect="1"/>
          </p:cNvPicPr>
          <p:nvPr/>
        </p:nvPicPr>
        <p:blipFill>
          <a:blip r:embed="rId2"/>
          <a:stretch>
            <a:fillRect/>
          </a:stretch>
        </p:blipFill>
        <p:spPr>
          <a:xfrm>
            <a:off x="2013711" y="4959096"/>
            <a:ext cx="5218176" cy="755904"/>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 Cont.</a:t>
            </a:r>
            <a:endParaRPr lang="en-US"/>
          </a:p>
        </p:txBody>
      </p:sp>
      <p:sp>
        <p:nvSpPr>
          <p:cNvPr id="3" name="Text Placeholder 2"/>
          <p:cNvSpPr>
            <a:spLocks noGrp="1"/>
          </p:cNvSpPr>
          <p:nvPr>
            <p:ph type="body" idx="1"/>
          </p:nvPr>
        </p:nvSpPr>
        <p:spPr/>
        <p:txBody>
          <a:bodyPr/>
          <a:lstStyle/>
          <a:p>
            <a:r>
              <a:rPr lang="en-US" sz="1800" smtClean="0"/>
              <a:t>Using Windows Azure, you build WCF services to listen for messages coming from the Service Bus versus an HTTP or other endpoint.</a:t>
            </a:r>
          </a:p>
          <a:p>
            <a:pPr lvl="1"/>
            <a:r>
              <a:rPr lang="en-US" sz="1600" smtClean="0"/>
              <a:t>Consumer applications connect to and send messages through the Service Bus.  The Service Bus relays the messages on to the actual service.</a:t>
            </a:r>
          </a:p>
          <a:p>
            <a:pPr lvl="1"/>
            <a:r>
              <a:rPr lang="en-US" sz="1600" smtClean="0"/>
              <a:t>Consumers connect to the Service Bus and make calls to the services through the bus.</a:t>
            </a:r>
          </a:p>
          <a:p>
            <a:pPr lvl="1"/>
            <a:r>
              <a:rPr lang="en-US" sz="1600" smtClean="0"/>
              <a:t>Using the Service Bus, services and consumers can communicate with each other but only need information about connecting to the Service Bus.</a:t>
            </a:r>
          </a:p>
          <a:p>
            <a:endParaRPr lang="en-US"/>
          </a:p>
        </p:txBody>
      </p:sp>
      <p:pic>
        <p:nvPicPr>
          <p:cNvPr id="4" name="Picture 3" descr="image40.png"/>
          <p:cNvPicPr>
            <a:picLocks noChangeAspect="1"/>
          </p:cNvPicPr>
          <p:nvPr/>
        </p:nvPicPr>
        <p:blipFill>
          <a:blip r:embed="rId2"/>
          <a:stretch>
            <a:fillRect/>
          </a:stretch>
        </p:blipFill>
        <p:spPr>
          <a:xfrm>
            <a:off x="3505200" y="4343400"/>
            <a:ext cx="2411984" cy="202321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 Cont.</a:t>
            </a:r>
            <a:endParaRPr lang="en-US"/>
          </a:p>
        </p:txBody>
      </p:sp>
      <p:sp>
        <p:nvSpPr>
          <p:cNvPr id="3" name="Text Placeholder 2"/>
          <p:cNvSpPr>
            <a:spLocks noGrp="1"/>
          </p:cNvSpPr>
          <p:nvPr>
            <p:ph type="body" idx="1"/>
          </p:nvPr>
        </p:nvSpPr>
        <p:spPr/>
        <p:txBody>
          <a:bodyPr/>
          <a:lstStyle/>
          <a:p>
            <a:r>
              <a:rPr lang="en-US" sz="1800" smtClean="0"/>
              <a:t>In fact, if possible, the service bus will directly connect a WCF service and WCF client to optimize the connection when appropriate.</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41.png"/>
          <p:cNvPicPr>
            <a:picLocks noChangeAspect="1"/>
          </p:cNvPicPr>
          <p:nvPr/>
        </p:nvPicPr>
        <p:blipFill>
          <a:blip r:embed="rId2"/>
          <a:stretch>
            <a:fillRect/>
          </a:stretch>
        </p:blipFill>
        <p:spPr>
          <a:xfrm>
            <a:off x="2769616" y="2527300"/>
            <a:ext cx="3706368" cy="310896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AppFabric Cont.</a:t>
            </a:r>
            <a:endParaRPr lang="en-US"/>
          </a:p>
        </p:txBody>
      </p:sp>
      <p:sp>
        <p:nvSpPr>
          <p:cNvPr id="3" name="Text Placeholder 2"/>
          <p:cNvSpPr>
            <a:spLocks noGrp="1"/>
          </p:cNvSpPr>
          <p:nvPr>
            <p:ph type="body" idx="1"/>
          </p:nvPr>
        </p:nvSpPr>
        <p:spPr/>
        <p:txBody>
          <a:bodyPr/>
          <a:lstStyle/>
          <a:p>
            <a:r>
              <a:rPr lang="en-US" sz="1800" smtClean="0"/>
              <a:t>Microsoft provides an AppFabric SDK to build applications that work with the AppFabric services .</a:t>
            </a:r>
          </a:p>
          <a:p>
            <a:pPr lvl="1"/>
            <a:r>
              <a:rPr lang="en-US" sz="1600" smtClean="0"/>
              <a:t>The SDK includes a set of libraries, tools, documentation, and sample applications.</a:t>
            </a:r>
          </a:p>
          <a:p>
            <a:pPr lvl="1"/>
            <a:r>
              <a:rPr lang="en-US" sz="1600" smtClean="0"/>
              <a:t>The AppFabric SDK is not part of any Visual Studio tool at this time.</a:t>
            </a:r>
          </a:p>
          <a:p>
            <a:pPr lvl="1"/>
            <a:r>
              <a:rPr lang="en-US" sz="1600" smtClean="0"/>
              <a:t>Find the SDK at this location:  www.microsoft.com/downloads/details.aspx?displaylang=en&amp;FamilyID=39856a03-1490-4283-908f-c8bf0bfad8a5.</a:t>
            </a:r>
          </a:p>
          <a:p>
            <a:pPr lvl="1"/>
            <a:r>
              <a:rPr lang="en-US" sz="1600" smtClean="0"/>
              <a:t>Alternative language AppFabric SDKs are available in Java, Ruby, and PHP.</a:t>
            </a:r>
          </a:p>
          <a:p>
            <a:pPr lvl="1"/>
            <a:r>
              <a:rPr lang="en-US" sz="1600" smtClean="0"/>
              <a:t>These SDK allow applications in these other languages to leverage the AppFabric services .</a:t>
            </a:r>
          </a:p>
          <a:p>
            <a:pPr lvl="1"/>
            <a:r>
              <a:rPr lang="en-US" sz="1600" smtClean="0"/>
              <a:t>See www.interoperabilitybridges.com/projects for more details on these alternative SDKs.</a:t>
            </a:r>
          </a:p>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Exercise: Introduction to Windows Azure Lab</a:t>
            </a:r>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a:t>
            </a:r>
            <a:endParaRPr lang="en-US"/>
          </a:p>
        </p:txBody>
      </p:sp>
      <p:sp>
        <p:nvSpPr>
          <p:cNvPr id="3" name="Text Placeholder 2"/>
          <p:cNvSpPr>
            <a:spLocks noGrp="1"/>
          </p:cNvSpPr>
          <p:nvPr>
            <p:ph type="body" idx="1"/>
          </p:nvPr>
        </p:nvSpPr>
        <p:spPr/>
        <p:txBody>
          <a:bodyPr/>
          <a:lstStyle/>
          <a:p>
            <a:r>
              <a:rPr lang="en-US" sz="1800" smtClean="0"/>
              <a:t>Building or porting applications in Windows Azure is not entirely without challenges, but you can leverage existing .NET experience. </a:t>
            </a:r>
          </a:p>
          <a:p>
            <a:r>
              <a:rPr lang="en-US" sz="1800" smtClean="0"/>
              <a:t>Microsoft has a growing number of data centers located across the world.</a:t>
            </a:r>
          </a:p>
          <a:p>
            <a:pPr lvl="1"/>
            <a:r>
              <a:rPr lang="en-US" sz="1600" smtClean="0"/>
              <a:t>At the time of this writing, there are more than twenty data centers.</a:t>
            </a:r>
          </a:p>
          <a:p>
            <a:pPr lvl="1"/>
            <a:r>
              <a:rPr lang="en-US" sz="1600" smtClean="0"/>
              <a:t>Windows Azure runs on some of these data centers.</a:t>
            </a:r>
          </a:p>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The hypervisor allows machine resources in the data center to be shared, and allows applications and data to be moved around quickly and easily.</a:t>
            </a:r>
          </a:p>
          <a:p>
            <a:pPr lvl="1"/>
            <a:r>
              <a:rPr lang="en-US" sz="1600" smtClean="0"/>
              <a:t>The hypervisor runs on each server.  It manages and controls the virtual servers running on the physical server.</a:t>
            </a:r>
          </a:p>
          <a:p>
            <a:pPr lvl="1"/>
            <a:r>
              <a:rPr lang="en-US" sz="1600" smtClean="0"/>
              <a:t>Guest partitions (virtual servers) each run a guest operating system and don’t have direct access to the hardware.</a:t>
            </a:r>
          </a:p>
          <a:p>
            <a:pPr lvl="1"/>
            <a:r>
              <a:rPr lang="en-US" sz="1600" smtClean="0"/>
              <a:t>Each virtual partition in the Microsoft cloud runs a modified version of Windows Server 2008 R2 Enterprise Edition.</a:t>
            </a:r>
          </a:p>
          <a:p>
            <a:pPr lvl="1"/>
            <a:r>
              <a:rPr lang="en-US" sz="1600" smtClean="0"/>
              <a:t>Collectively the physical and virtual servers and all the supporting hardware and software is known as the Azure </a:t>
            </a:r>
            <a:r>
              <a:rPr lang="en-US" sz="1600" b="1" i="1" smtClean="0"/>
              <a:t>Fabric</a:t>
            </a:r>
            <a:r>
              <a:rPr lang="en-US" sz="1600" smtClean="0"/>
              <a:t>.</a:t>
            </a:r>
          </a:p>
          <a:p>
            <a:r>
              <a:rPr lang="en-US" sz="1800" smtClean="0"/>
              <a:t>The Fabric Controller is often called the “brains” of Windows Azure.</a:t>
            </a:r>
          </a:p>
          <a:p>
            <a:pPr lvl="1"/>
            <a:r>
              <a:rPr lang="en-US" sz="1600" smtClean="0"/>
              <a:t>As its name implies, the Fabric Controller (FC) controls the hardware, software and just about everything in the Microsoft cloud.</a:t>
            </a:r>
          </a:p>
          <a:p>
            <a:pPr lvl="1"/>
            <a:r>
              <a:rPr lang="en-US" sz="1600" smtClean="0"/>
              <a:t>The Fabric Controller manages the physical deployment of your services and data into the virtualized environment.</a:t>
            </a:r>
          </a:p>
          <a:p>
            <a:endParaRPr lang="en-US"/>
          </a:p>
        </p:txBody>
      </p:sp>
    </p:spTree>
  </p:cSld>
  <p:clrMapOvr>
    <a:masterClrMapping/>
  </p:clrMapOvr>
</p:sld>
</file>

<file path=ppt/theme/theme1.xml><?xml version="1.0" encoding="utf-8"?>
<a:theme xmlns:a="http://schemas.openxmlformats.org/drawingml/2006/main" name="Intertech Template(97)">
  <a:themeElements>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Default Design">
      <a:majorFont>
        <a:latin typeface="FuturaEFOP-Bold"/>
        <a:ea typeface=""/>
        <a:cs typeface=""/>
      </a:majorFont>
      <a:minorFont>
        <a:latin typeface="Futura Bk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lnDef>
  </a:objectDefaults>
  <a:extraClrSchemeLst>
    <a:extraClrScheme>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Default Design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Default Design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Default Design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Default Design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Default Design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Intertech_and_Microsoft_Slide_Template</Template>
  <TotalTime>13</TotalTime>
  <Words>8972</Words>
  <Application>Microsoft Office PowerPoint</Application>
  <PresentationFormat>On-screen Show (4:3)</PresentationFormat>
  <Paragraphs>792</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Intertech Template(97)</vt:lpstr>
      <vt:lpstr>Windows Azure Architecture</vt:lpstr>
      <vt:lpstr>Hello Azure</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Hello Azure Cont.</vt:lpstr>
      <vt:lpstr>Microsoft Data Centers</vt:lpstr>
      <vt:lpstr>Microsoft Data Centers Cont.</vt:lpstr>
      <vt:lpstr>Microsoft Data Centers Cont.</vt:lpstr>
      <vt:lpstr>Microsoft Data Centers Cont.</vt:lpstr>
      <vt:lpstr>Microsoft Data Centers Cont.</vt:lpstr>
      <vt:lpstr>Microsoft Data Centers Cont.</vt:lpstr>
      <vt:lpstr>Microsoft Data Centers Cont.</vt:lpstr>
      <vt:lpstr>Virtualization</vt:lpstr>
      <vt:lpstr>Virtualization Cont.</vt:lpstr>
      <vt:lpstr>Virtualization Cont.</vt:lpstr>
      <vt:lpstr>Virtualization Cont.</vt:lpstr>
      <vt:lpstr>Virtualization Cont.</vt:lpstr>
      <vt:lpstr>Virtualization Cont.</vt:lpstr>
      <vt:lpstr>Virtualization Cont.</vt:lpstr>
      <vt:lpstr>The Fabric Controller</vt:lpstr>
      <vt:lpstr>The Fabric Controller Cont.</vt:lpstr>
      <vt:lpstr>The Fabric Controller Cont.</vt:lpstr>
      <vt:lpstr>The Fabric Controller Cont.</vt:lpstr>
      <vt:lpstr>The Fabric Controller Cont.</vt:lpstr>
      <vt:lpstr>The Fabric Controller Cont.</vt:lpstr>
      <vt:lpstr>The Fabric Controller Cont.</vt:lpstr>
      <vt:lpstr>Windows Azure Platform Architecture</vt:lpstr>
      <vt:lpstr>Windows Azure Platform Architecture Cont.</vt:lpstr>
      <vt:lpstr>Windows Azure</vt:lpstr>
      <vt:lpstr>Windows Azure Cont.</vt:lpstr>
      <vt:lpstr>Windows Azure Cont.</vt:lpstr>
      <vt:lpstr>Windows Azure Roles</vt:lpstr>
      <vt:lpstr>Windows Azure Roles Cont.</vt:lpstr>
      <vt:lpstr>Windows Azure Roles Cont.</vt:lpstr>
      <vt:lpstr>Windows Azure Roles Cont.</vt:lpstr>
      <vt:lpstr>Windows Azure Storage</vt:lpstr>
      <vt:lpstr>Windows Azure Storage Cont.</vt:lpstr>
      <vt:lpstr>Windows Azure Storage Cont.</vt:lpstr>
      <vt:lpstr>Windows Azure Storage Cont.</vt:lpstr>
      <vt:lpstr>Windows Azure Storage Cont.</vt:lpstr>
      <vt:lpstr>Developing Windows Azure Applications and Data Stores</vt:lpstr>
      <vt:lpstr>Developing Windows Azure Applications and Data Stores Cont.</vt:lpstr>
      <vt:lpstr>Developing Windows Azure Applications and Data Stores Cont.</vt:lpstr>
      <vt:lpstr>Developing Windows Azure Applications and Data Stores Cont.</vt:lpstr>
      <vt:lpstr>Developing Windows Azure Applications and Data Stores Cont.</vt:lpstr>
      <vt:lpstr>Compute and Storage Emulators</vt:lpstr>
      <vt:lpstr>Compute and Storage Emulators Cont.</vt:lpstr>
      <vt:lpstr>Compute and Storage Emulators Cont.</vt:lpstr>
      <vt:lpstr>Compute and Storage Emulators Cont.</vt:lpstr>
      <vt:lpstr>Deploying to the Cloud &amp; Managing the Cloud</vt:lpstr>
      <vt:lpstr>Deploying to the Cloud &amp; Managing the Cloud Cont.</vt:lpstr>
      <vt:lpstr>Deploying to the Cloud &amp; Managing the Cloud Cont.</vt:lpstr>
      <vt:lpstr>Deploying to the Cloud &amp; Managing the Cloud Cont.</vt:lpstr>
      <vt:lpstr>Deploying to the Cloud &amp; Managing the Cloud Cont.</vt:lpstr>
      <vt:lpstr>Deploying to the Cloud &amp; Managing the Cloud Cont.</vt:lpstr>
      <vt:lpstr>Deploying to the Cloud &amp; Managing the Cloud Cont.</vt:lpstr>
      <vt:lpstr>SQL Azure</vt:lpstr>
      <vt:lpstr>SQL Azure Cont.</vt:lpstr>
      <vt:lpstr>SQL Azure Cont.</vt:lpstr>
      <vt:lpstr>SQL Azure Cont.</vt:lpstr>
      <vt:lpstr>SQL Azure Cont.</vt:lpstr>
      <vt:lpstr>AppFabric</vt:lpstr>
      <vt:lpstr>AppFabric Cont.</vt:lpstr>
      <vt:lpstr>AppFabric Cont.</vt:lpstr>
      <vt:lpstr>AppFabric Cont.</vt:lpstr>
      <vt:lpstr>AppFabric Cont.</vt:lpstr>
      <vt:lpstr>AppFabric Cont.</vt:lpstr>
      <vt:lpstr>AppFabric Cont.</vt:lpstr>
      <vt:lpstr>AppFabric Cont.</vt:lpstr>
      <vt:lpstr>AppFabric Cont.</vt:lpstr>
      <vt:lpstr>AppFabric Cont.</vt:lpstr>
      <vt:lpstr>Lab Exercise: Introduction to Windows Azure Lab</vt:lpstr>
      <vt:lpstr>Chapter Summary</vt:lpstr>
      <vt:lpstr>Chapter Summary Cont.</vt:lpstr>
      <vt:lpstr>Chapter Summary Cont.</vt:lpstr>
    </vt:vector>
  </TitlesOfParts>
  <Company>Intertech,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Architecture</dc:title>
  <dc:creator>jwhite</dc:creator>
  <cp:lastModifiedBy>jwhite</cp:lastModifiedBy>
  <cp:revision>3</cp:revision>
  <dcterms:created xsi:type="dcterms:W3CDTF">2011-04-27T23:51:24Z</dcterms:created>
  <dcterms:modified xsi:type="dcterms:W3CDTF">2011-04-28T00:25:04Z</dcterms:modified>
</cp:coreProperties>
</file>