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353"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7" d="100"/>
          <a:sy n="97" d="100"/>
        </p:scale>
        <p:origin x="-104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175" name="Picture 10" descr="Intertech Title Slide"/>
          <p:cNvPicPr>
            <a:picLocks noChangeAspect="1" noChangeArrowheads="1"/>
          </p:cNvPicPr>
          <p:nvPr/>
        </p:nvPicPr>
        <p:blipFill rotWithShape="1">
          <a:blip r:embed="rId2">
            <a:extLst>
              <a:ext uri="{28A0092B-C50C-407E-A947-70E740481C1C}">
                <a14:useLocalDpi xmlns="" xmlns:a14="http://schemas.microsoft.com/office/drawing/2010/main" val="0"/>
              </a:ext>
            </a:extLst>
          </a:blip>
          <a:srcRect b="36815"/>
          <a:stretch/>
        </p:blipFill>
        <p:spPr bwMode="auto">
          <a:xfrm>
            <a:off x="0" y="9525"/>
            <a:ext cx="9144000" cy="432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10"/>
          <p:cNvSpPr txBox="1">
            <a:spLocks noChangeArrowheads="1"/>
          </p:cNvSpPr>
          <p:nvPr/>
        </p:nvSpPr>
        <p:spPr bwMode="auto">
          <a:xfrm>
            <a:off x="4876800" y="4114800"/>
            <a:ext cx="3352800" cy="215444"/>
          </a:xfrm>
          <a:prstGeom prst="rect">
            <a:avLst/>
          </a:prstGeom>
          <a:noFill/>
          <a:ln w="9525">
            <a:no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800" dirty="0">
                <a:solidFill>
                  <a:schemeClr val="tx1"/>
                </a:solidFill>
                <a:latin typeface="FuturaEFOP-Bold" pitchFamily="50" charset="0"/>
              </a:rPr>
              <a:t>An  Intertech </a:t>
            </a:r>
            <a:r>
              <a:rPr lang="en-US" sz="800" dirty="0" smtClean="0">
                <a:solidFill>
                  <a:schemeClr val="tx1"/>
                </a:solidFill>
                <a:latin typeface="FuturaEFOP-Bold" pitchFamily="50" charset="0"/>
              </a:rPr>
              <a:t>Authored</a:t>
            </a:r>
            <a:r>
              <a:rPr lang="en-US" sz="800" baseline="0" dirty="0" smtClean="0">
                <a:solidFill>
                  <a:schemeClr val="tx1"/>
                </a:solidFill>
                <a:latin typeface="FuturaEFOP-Bold" pitchFamily="50" charset="0"/>
              </a:rPr>
              <a:t> C</a:t>
            </a:r>
            <a:r>
              <a:rPr lang="en-US" sz="800" dirty="0" smtClean="0">
                <a:solidFill>
                  <a:schemeClr val="tx1"/>
                </a:solidFill>
                <a:latin typeface="FuturaEFOP-Bold" pitchFamily="50" charset="0"/>
              </a:rPr>
              <a:t>ourse in Partnership with Microsoft</a:t>
            </a:r>
            <a:endParaRPr lang="en-US" sz="800" dirty="0">
              <a:solidFill>
                <a:schemeClr val="tx1"/>
              </a:solidFill>
              <a:latin typeface="FuturaEFOP-Bold" pitchFamily="50" charset="0"/>
            </a:endParaRPr>
          </a:p>
        </p:txBody>
      </p:sp>
      <p:pic>
        <p:nvPicPr>
          <p:cNvPr id="7180" name="Picture 12" descr="http://www.aiesec.org/australia/images/Partnerlogo/microsoft.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0" y="6243792"/>
            <a:ext cx="2232025" cy="53800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7" y="873089"/>
            <a:ext cx="8123295" cy="719173"/>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000">
                <a:latin typeface="Futura Hv BT" pitchFamily="34" charset="0"/>
              </a:defRPr>
            </a:lvl1pPr>
            <a:lvl2pPr>
              <a:defRPr sz="1800">
                <a:latin typeface="Futura Md BT" pitchFamily="34" charset="0"/>
              </a:defRPr>
            </a:lvl2pPr>
            <a:lvl3pPr>
              <a:defRPr sz="1600">
                <a:latin typeface="Futura Md BT" pitchFamily="34" charset="0"/>
              </a:defRPr>
            </a:lvl3pPr>
            <a:lvl4pPr>
              <a:buClrTx/>
              <a:defRPr sz="1400" b="0">
                <a:latin typeface="Futura Md BT" pitchFamily="34" charset="0"/>
              </a:defRPr>
            </a:lvl4pPr>
            <a:lvl5pPr>
              <a:buClrTx/>
              <a:buSzPct val="100000"/>
              <a:defRPr sz="1400" b="0">
                <a:latin typeface="Futura Md B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26250102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752600"/>
            <a:ext cx="3962400" cy="4268823"/>
          </a:xfrm>
        </p:spPr>
        <p:txBody>
          <a:bodyPr/>
          <a:lstStyle>
            <a:lvl1pPr>
              <a:buClrTx/>
              <a:defRPr sz="2000"/>
            </a:lvl1pPr>
            <a:lvl2pPr>
              <a:buClrTx/>
              <a:defRPr sz="1800"/>
            </a:lvl2pPr>
            <a:lvl3pPr>
              <a:buClrTx/>
              <a:defRPr sz="1600"/>
            </a:lvl3pPr>
            <a:lvl4pPr>
              <a:defRPr sz="1400"/>
            </a:lvl4pPr>
            <a:lvl5pPr>
              <a:buClrTx/>
              <a:buSzPct val="100000"/>
              <a:defRPr sz="1400">
                <a:latin typeface="Futura Md BT"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0"/>
          </p:nvPr>
        </p:nvSpPr>
        <p:spPr>
          <a:xfrm>
            <a:off x="4772082" y="1749402"/>
            <a:ext cx="3962400" cy="4268823"/>
          </a:xfrm>
        </p:spPr>
        <p:txBody>
          <a:bodyPr/>
          <a:lstStyle>
            <a:lvl1pPr>
              <a:buClrTx/>
              <a:defRPr sz="2000"/>
            </a:lvl1pPr>
            <a:lvl2pPr>
              <a:buClrTx/>
              <a:defRPr sz="1800"/>
            </a:lvl2pPr>
            <a:lvl3pPr>
              <a:buClrTx/>
              <a:defRPr sz="1600"/>
            </a:lvl3pPr>
            <a:lvl4pPr>
              <a:defRPr sz="1400"/>
            </a:lvl4pPr>
            <a:lvl5pPr>
              <a:buClrTx/>
              <a:buSzPct val="100000"/>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16918961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448303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02588B-43E0-41DF-94BF-072785CF95D5}" type="datetimeFigureOut">
              <a:rPr lang="en-US" smtClean="0"/>
              <a:pPr/>
              <a:t>4/27/2011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0649482-B4F2-4E58-ABB3-C685B7F90E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02588B-43E0-41DF-94BF-072785CF95D5}" type="datetimeFigureOut">
              <a:rPr lang="en-US" smtClean="0"/>
              <a:pPr/>
              <a:t>4/27/2011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0649482-B4F2-4E58-ABB3-C685B7F90E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Intertech Text Slide"/>
          <p:cNvPicPr>
            <a:picLocks noChangeAspect="1" noChangeArrowheads="1"/>
          </p:cNvPicPr>
          <p:nvPr/>
        </p:nvPicPr>
        <p:blipFill rotWithShape="1">
          <a:blip r:embed="rId8">
            <a:extLst>
              <a:ext uri="{28A0092B-C50C-407E-A947-70E740481C1C}">
                <a14:useLocalDpi xmlns="" xmlns:a14="http://schemas.microsoft.com/office/drawing/2010/main" val="0"/>
              </a:ext>
            </a:extLst>
          </a:blip>
          <a:srcRect b="85996"/>
          <a:stretch/>
        </p:blipFill>
        <p:spPr bwMode="auto">
          <a:xfrm>
            <a:off x="0" y="11113"/>
            <a:ext cx="9144000" cy="957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11188" y="873125"/>
            <a:ext cx="8123237" cy="719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21"/>
          <p:cNvSpPr>
            <a:spLocks noGrp="1" noChangeArrowheads="1"/>
          </p:cNvSpPr>
          <p:nvPr>
            <p:ph type="body" idx="1"/>
          </p:nvPr>
        </p:nvSpPr>
        <p:spPr bwMode="auto">
          <a:xfrm>
            <a:off x="609600" y="1752600"/>
            <a:ext cx="8124825" cy="449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8694" name="Rectangle 22"/>
          <p:cNvSpPr>
            <a:spLocks noChangeArrowheads="1"/>
          </p:cNvSpPr>
          <p:nvPr/>
        </p:nvSpPr>
        <p:spPr bwMode="auto">
          <a:xfrm>
            <a:off x="1135063" y="595313"/>
            <a:ext cx="3733800" cy="152400"/>
          </a:xfrm>
          <a:prstGeom prst="rect">
            <a:avLst/>
          </a:prstGeom>
          <a:noFill/>
          <a:ln w="9525">
            <a:noFill/>
            <a:miter lim="800000"/>
            <a:headEnd/>
            <a:tailEnd/>
          </a:ln>
          <a:effectLst/>
        </p:spPr>
        <p:txBody>
          <a:bodyPr wrap="none" anchor="ctr"/>
          <a:lstStyle/>
          <a:p>
            <a:pPr>
              <a:defRPr/>
            </a:pPr>
            <a:r>
              <a:rPr lang="en-US" sz="1000" smtClean="0">
                <a:solidFill>
                  <a:srgbClr val="003366"/>
                </a:solidFill>
              </a:rPr>
              <a:t>50466 Windows® Azure™ Solutions with Microsoft® Visual Studio® 2010</a:t>
            </a:r>
            <a:endParaRPr lang="en-US" sz="1000">
              <a:solidFill>
                <a:srgbClr val="003366"/>
              </a:solidFill>
            </a:endParaRPr>
          </a:p>
        </p:txBody>
      </p:sp>
      <p:sp>
        <p:nvSpPr>
          <p:cNvPr id="28696" name="TextBox 1058"/>
          <p:cNvSpPr txBox="1">
            <a:spLocks noChangeArrowheads="1"/>
          </p:cNvSpPr>
          <p:nvPr/>
        </p:nvSpPr>
        <p:spPr bwMode="auto">
          <a:xfrm>
            <a:off x="318059" y="6383337"/>
            <a:ext cx="8444941" cy="253916"/>
          </a:xfrm>
          <a:prstGeom prst="rect">
            <a:avLst/>
          </a:prstGeom>
          <a:noFill/>
          <a:ln w="9525">
            <a:noFill/>
            <a:miter lim="800000"/>
            <a:headEnd/>
            <a:tailEnd/>
          </a:ln>
        </p:spPr>
        <p:txBody>
          <a:bodyPr wrap="square">
            <a:spAutoFit/>
          </a:bodyPr>
          <a:lstStyle/>
          <a:p>
            <a:pPr algn="r" eaLnBrk="1" hangingPunct="1">
              <a:defRPr/>
            </a:pPr>
            <a:r>
              <a:rPr lang="en-US" sz="1050" dirty="0" smtClean="0">
                <a:latin typeface="Futura Hv BT" pitchFamily="34" charset="0"/>
              </a:rPr>
              <a:t>Slide </a:t>
            </a:r>
            <a:fld id="{77D2CF32-4139-4B06-90E8-7ACC97C343B3}" type="slidenum">
              <a:rPr lang="en-US" sz="1050">
                <a:latin typeface="Futura Hv BT" pitchFamily="34" charset="0"/>
              </a:rPr>
              <a:pPr algn="r" eaLnBrk="1" hangingPunct="1">
                <a:defRPr/>
              </a:pPr>
              <a:t>‹#›</a:t>
            </a:fld>
            <a:endParaRPr lang="en-US" sz="1050" dirty="0">
              <a:latin typeface="Futura Hv BT" pitchFamily="34" charset="0"/>
            </a:endParaRPr>
          </a:p>
        </p:txBody>
      </p:sp>
      <p:pic>
        <p:nvPicPr>
          <p:cNvPr id="7" name="Picture 12" descr="http://www.aiesec.org/australia/images/Partnerlogo/microsoft.jpg"/>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1676400" y="6403636"/>
            <a:ext cx="936625" cy="22576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609600" y="6400800"/>
            <a:ext cx="1093569" cy="246221"/>
          </a:xfrm>
          <a:prstGeom prst="rect">
            <a:avLst/>
          </a:prstGeom>
          <a:noFill/>
        </p:spPr>
        <p:txBody>
          <a:bodyPr wrap="none" rtlCol="0">
            <a:spAutoFit/>
          </a:bodyPr>
          <a:lstStyle/>
          <a:p>
            <a:r>
              <a:rPr lang="en-US" sz="1000" dirty="0" smtClean="0">
                <a:solidFill>
                  <a:srgbClr val="B0B4BD"/>
                </a:solidFill>
                <a:latin typeface="Futura Hv BT" pitchFamily="34" charset="0"/>
              </a:rPr>
              <a:t>© 2010 - 2011</a:t>
            </a:r>
            <a:endParaRPr lang="en-US" sz="1000"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iming>
    <p:tnLst>
      <p:par>
        <p:cTn id="1" dur="indefinite" restart="never" nodeType="tmRoot"/>
      </p:par>
    </p:tnLst>
  </p:timing>
  <p:txStyles>
    <p:titleStyle>
      <a:lvl1pPr algn="l" rtl="0" eaLnBrk="1" fontAlgn="base" hangingPunct="1">
        <a:spcBef>
          <a:spcPct val="0"/>
        </a:spcBef>
        <a:spcAft>
          <a:spcPct val="0"/>
        </a:spcAft>
        <a:defRPr sz="2800">
          <a:solidFill>
            <a:srgbClr val="003F87"/>
          </a:solidFill>
          <a:latin typeface="+mj-lt"/>
          <a:ea typeface="+mj-ea"/>
          <a:cs typeface="+mj-cs"/>
        </a:defRPr>
      </a:lvl1pPr>
      <a:lvl2pPr algn="l" rtl="0" eaLnBrk="1" fontAlgn="base" hangingPunct="1">
        <a:spcBef>
          <a:spcPct val="0"/>
        </a:spcBef>
        <a:spcAft>
          <a:spcPct val="0"/>
        </a:spcAft>
        <a:defRPr sz="2800">
          <a:solidFill>
            <a:srgbClr val="003F87"/>
          </a:solidFill>
          <a:latin typeface="FuturaEFOP-Bold" pitchFamily="50" charset="0"/>
        </a:defRPr>
      </a:lvl2pPr>
      <a:lvl3pPr algn="l" rtl="0" eaLnBrk="1" fontAlgn="base" hangingPunct="1">
        <a:spcBef>
          <a:spcPct val="0"/>
        </a:spcBef>
        <a:spcAft>
          <a:spcPct val="0"/>
        </a:spcAft>
        <a:defRPr sz="2800">
          <a:solidFill>
            <a:srgbClr val="003F87"/>
          </a:solidFill>
          <a:latin typeface="FuturaEFOP-Bold" pitchFamily="50" charset="0"/>
        </a:defRPr>
      </a:lvl3pPr>
      <a:lvl4pPr algn="l" rtl="0" eaLnBrk="1" fontAlgn="base" hangingPunct="1">
        <a:spcBef>
          <a:spcPct val="0"/>
        </a:spcBef>
        <a:spcAft>
          <a:spcPct val="0"/>
        </a:spcAft>
        <a:defRPr sz="2800">
          <a:solidFill>
            <a:srgbClr val="003F87"/>
          </a:solidFill>
          <a:latin typeface="FuturaEFOP-Bold" pitchFamily="50" charset="0"/>
        </a:defRPr>
      </a:lvl4pPr>
      <a:lvl5pPr algn="l" rtl="0" eaLnBrk="1" fontAlgn="base" hangingPunct="1">
        <a:spcBef>
          <a:spcPct val="0"/>
        </a:spcBef>
        <a:spcAft>
          <a:spcPct val="0"/>
        </a:spcAft>
        <a:defRPr sz="2800">
          <a:solidFill>
            <a:srgbClr val="003F87"/>
          </a:solidFill>
          <a:latin typeface="FuturaEFOP-Bold" pitchFamily="50" charset="0"/>
        </a:defRPr>
      </a:lvl5pPr>
      <a:lvl6pPr marL="457200" algn="l" rtl="0" eaLnBrk="1" fontAlgn="base" hangingPunct="1">
        <a:spcBef>
          <a:spcPct val="0"/>
        </a:spcBef>
        <a:spcAft>
          <a:spcPct val="0"/>
        </a:spcAft>
        <a:defRPr sz="3200">
          <a:solidFill>
            <a:srgbClr val="003F87"/>
          </a:solidFill>
          <a:latin typeface="FuturaEFOP-Bold" pitchFamily="50" charset="0"/>
        </a:defRPr>
      </a:lvl6pPr>
      <a:lvl7pPr marL="914400" algn="l" rtl="0" eaLnBrk="1" fontAlgn="base" hangingPunct="1">
        <a:spcBef>
          <a:spcPct val="0"/>
        </a:spcBef>
        <a:spcAft>
          <a:spcPct val="0"/>
        </a:spcAft>
        <a:defRPr sz="3200">
          <a:solidFill>
            <a:srgbClr val="003F87"/>
          </a:solidFill>
          <a:latin typeface="FuturaEFOP-Bold" pitchFamily="50" charset="0"/>
        </a:defRPr>
      </a:lvl7pPr>
      <a:lvl8pPr marL="1371600" algn="l" rtl="0" eaLnBrk="1" fontAlgn="base" hangingPunct="1">
        <a:spcBef>
          <a:spcPct val="0"/>
        </a:spcBef>
        <a:spcAft>
          <a:spcPct val="0"/>
        </a:spcAft>
        <a:defRPr sz="3200">
          <a:solidFill>
            <a:srgbClr val="003F87"/>
          </a:solidFill>
          <a:latin typeface="FuturaEFOP-Bold" pitchFamily="50" charset="0"/>
        </a:defRPr>
      </a:lvl8pPr>
      <a:lvl9pPr marL="1828800" algn="l" rtl="0" eaLnBrk="1" fontAlgn="base" hangingPunct="1">
        <a:spcBef>
          <a:spcPct val="0"/>
        </a:spcBef>
        <a:spcAft>
          <a:spcPct val="0"/>
        </a:spcAft>
        <a:defRPr sz="3200">
          <a:solidFill>
            <a:srgbClr val="003F87"/>
          </a:solidFill>
          <a:latin typeface="FuturaEFOP-Bold" pitchFamily="50" charset="0"/>
        </a:defRPr>
      </a:lvl9pPr>
    </p:titleStyle>
    <p:bodyStyle>
      <a:lvl1pPr marL="342900" indent="-342900" algn="l" rtl="0" eaLnBrk="1" fontAlgn="base" hangingPunct="1">
        <a:spcBef>
          <a:spcPct val="20000"/>
        </a:spcBef>
        <a:spcAft>
          <a:spcPct val="0"/>
        </a:spcAft>
        <a:buFont typeface="Arial" charset="0"/>
        <a:buChar char="•"/>
        <a:defRPr sz="2000">
          <a:solidFill>
            <a:srgbClr val="003F87"/>
          </a:solidFill>
          <a:latin typeface="Futura Hv BT" pitchFamily="34" charset="0"/>
          <a:ea typeface="+mn-ea"/>
          <a:cs typeface="+mn-cs"/>
        </a:defRPr>
      </a:lvl1pPr>
      <a:lvl2pPr marL="742950" indent="-285750" algn="l" rtl="0" eaLnBrk="1" fontAlgn="base" hangingPunct="1">
        <a:spcBef>
          <a:spcPct val="20000"/>
        </a:spcBef>
        <a:spcAft>
          <a:spcPct val="0"/>
        </a:spcAft>
        <a:buFont typeface="Arial" charset="0"/>
        <a:buChar char="•"/>
        <a:defRPr sz="2000">
          <a:solidFill>
            <a:srgbClr val="333333"/>
          </a:solidFill>
          <a:latin typeface="Futura Md BT" pitchFamily="34" charset="0"/>
        </a:defRPr>
      </a:lvl2pPr>
      <a:lvl3pPr marL="1143000" indent="-228600" algn="l" rtl="0" eaLnBrk="1" fontAlgn="base" hangingPunct="1">
        <a:spcBef>
          <a:spcPct val="20000"/>
        </a:spcBef>
        <a:spcAft>
          <a:spcPct val="0"/>
        </a:spcAft>
        <a:buFont typeface="Arial" charset="0"/>
        <a:buChar char="•"/>
        <a:defRPr>
          <a:solidFill>
            <a:schemeClr val="tx1"/>
          </a:solidFill>
          <a:latin typeface="Futura Md BT" pitchFamily="34" charset="0"/>
        </a:defRPr>
      </a:lvl3pPr>
      <a:lvl4pPr marL="1600200" indent="-228600" algn="l" rtl="0" eaLnBrk="1" fontAlgn="base" hangingPunct="1">
        <a:spcBef>
          <a:spcPct val="20000"/>
        </a:spcBef>
        <a:spcAft>
          <a:spcPct val="0"/>
        </a:spcAft>
        <a:buFont typeface="Arial" charset="0"/>
        <a:buChar char="•"/>
        <a:defRPr sz="1600">
          <a:solidFill>
            <a:schemeClr val="tx1"/>
          </a:solidFill>
          <a:latin typeface="Futura Md BT" pitchFamily="34" charset="0"/>
        </a:defRPr>
      </a:lvl4pPr>
      <a:lvl5pPr marL="20574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5pPr>
      <a:lvl6pPr marL="25146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6pPr>
      <a:lvl7pPr marL="29718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7pPr>
      <a:lvl8pPr marL="34290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8pPr>
      <a:lvl9pPr marL="38862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Windows Azure Web Role</a:t>
            </a:r>
            <a:endParaRPr lang="en-US"/>
          </a:p>
        </p:txBody>
      </p:sp>
      <p:sp>
        <p:nvSpPr>
          <p:cNvPr id="3" name="Subtitle 2"/>
          <p:cNvSpPr>
            <a:spLocks noGrp="1"/>
          </p:cNvSpPr>
          <p:nvPr>
            <p:ph type="subTitle" idx="1"/>
          </p:nvPr>
        </p:nvSpPr>
        <p:spPr/>
        <p:txBody>
          <a:bodyPr/>
          <a:lstStyle/>
          <a:p>
            <a:r>
              <a:rPr lang="en-US" smtClean="0"/>
              <a:t>50466 Windows® Azure™ Solutions with Microsoft® Visual Studio® 2010</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Exploring the Web Role Project Cont.</a:t>
            </a:r>
            <a:endParaRPr lang="en-US"/>
          </a:p>
        </p:txBody>
      </p:sp>
      <p:sp>
        <p:nvSpPr>
          <p:cNvPr id="3" name="Text Placeholder 2"/>
          <p:cNvSpPr>
            <a:spLocks noGrp="1"/>
          </p:cNvSpPr>
          <p:nvPr>
            <p:ph type="body" idx="1"/>
          </p:nvPr>
        </p:nvSpPr>
        <p:spPr/>
        <p:txBody>
          <a:bodyPr/>
          <a:lstStyle/>
          <a:p>
            <a:pPr lvl="1"/>
            <a:r>
              <a:rPr lang="en-US" sz="1600" smtClean="0"/>
              <a:t>The “normal” Web application project is shown on the left while a Web role project is shown on the right.  Notice much difference?</a:t>
            </a:r>
          </a:p>
          <a:p>
            <a:pPr lvl="1"/>
            <a:r>
              <a:rPr lang="en-US" sz="1600" smtClean="0"/>
              <a:t>In fact, the only difference is that the Web role adds 3 Windows Azure references and the WebRole.cs file.</a:t>
            </a:r>
          </a:p>
          <a:p>
            <a:r>
              <a:rPr lang="en-US" sz="1800" smtClean="0"/>
              <a:t>Below is a similar comparison of a normal WCF Service Application project and a WCF Service Web role project.  Again, not much difference.</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8.png"/>
          <p:cNvPicPr>
            <a:picLocks noChangeAspect="1"/>
          </p:cNvPicPr>
          <p:nvPr/>
        </p:nvPicPr>
        <p:blipFill>
          <a:blip r:embed="rId2"/>
          <a:stretch>
            <a:fillRect/>
          </a:stretch>
        </p:blipFill>
        <p:spPr>
          <a:xfrm>
            <a:off x="2819400" y="3581400"/>
            <a:ext cx="3703624" cy="2971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Exploring the Web Role Project Cont.</a:t>
            </a:r>
            <a:endParaRPr lang="en-US"/>
          </a:p>
        </p:txBody>
      </p:sp>
      <p:sp>
        <p:nvSpPr>
          <p:cNvPr id="3" name="Text Placeholder 2"/>
          <p:cNvSpPr>
            <a:spLocks noGrp="1"/>
          </p:cNvSpPr>
          <p:nvPr>
            <p:ph type="body" idx="1"/>
          </p:nvPr>
        </p:nvSpPr>
        <p:spPr/>
        <p:txBody>
          <a:bodyPr/>
          <a:lstStyle/>
          <a:p>
            <a:r>
              <a:rPr lang="en-US" sz="1800" dirty="0" smtClean="0"/>
              <a:t>Web role projects, created by using the cloud templates provided through WAT, include references to three Windows Azure namespaces listed in the table below.</a:t>
            </a:r>
          </a:p>
          <a:p>
            <a:endParaRPr lang="en-US" sz="1800" dirty="0" smtClean="0"/>
          </a:p>
          <a:p>
            <a:endParaRPr lang="en-US" sz="1800" dirty="0" smtClean="0"/>
          </a:p>
          <a:p>
            <a:endParaRPr lang="en-US" sz="1800" dirty="0" smtClean="0"/>
          </a:p>
          <a:p>
            <a:endParaRPr lang="en-US" sz="1800" dirty="0" smtClean="0"/>
          </a:p>
          <a:p>
            <a:endParaRPr lang="en-US" sz="1800" dirty="0" smtClean="0"/>
          </a:p>
          <a:p>
            <a:pPr lvl="1"/>
            <a:r>
              <a:rPr lang="en-US" sz="1600" dirty="0" smtClean="0"/>
              <a:t>You </a:t>
            </a:r>
            <a:r>
              <a:rPr lang="en-US" sz="1600" dirty="0" smtClean="0"/>
              <a:t>explore the classes of these namespaces later, starting with the </a:t>
            </a:r>
            <a:r>
              <a:rPr lang="en-US" sz="1600" dirty="0" err="1" smtClean="0"/>
              <a:t>ServiceRuntime</a:t>
            </a:r>
            <a:r>
              <a:rPr lang="en-US" sz="1600" dirty="0" smtClean="0"/>
              <a:t> package in this chapter</a:t>
            </a:r>
            <a:r>
              <a:rPr lang="en-US" sz="1600" dirty="0" smtClean="0"/>
              <a:t>.</a:t>
            </a:r>
          </a:p>
          <a:p>
            <a:pPr lvl="1"/>
            <a:r>
              <a:rPr lang="en-US" sz="1600" dirty="0" smtClean="0"/>
              <a:t>While quite frequently used, the other two namespaces (Diagnostics and </a:t>
            </a:r>
            <a:r>
              <a:rPr lang="en-US" sz="1600" dirty="0" err="1" smtClean="0"/>
              <a:t>StorageClient</a:t>
            </a:r>
            <a:r>
              <a:rPr lang="en-US" sz="1600" dirty="0" smtClean="0"/>
              <a:t>) are optional.</a:t>
            </a:r>
          </a:p>
          <a:p>
            <a:pPr lvl="1"/>
            <a:r>
              <a:rPr lang="en-US" sz="1600" dirty="0" smtClean="0"/>
              <a:t>That is, diagnostics/logging and the use of Windows Azure Storage are not required by each role.</a:t>
            </a:r>
          </a:p>
          <a:p>
            <a:pPr lvl="1"/>
            <a:endParaRPr lang="en-US" sz="1600" dirty="0" smtClean="0"/>
          </a:p>
          <a:p>
            <a:endParaRPr lang="en-US" dirty="0"/>
          </a:p>
        </p:txBody>
      </p:sp>
      <p:graphicFrame>
        <p:nvGraphicFramePr>
          <p:cNvPr id="4" name="Table 3"/>
          <p:cNvGraphicFramePr>
            <a:graphicFrameLocks noGrp="1"/>
          </p:cNvGraphicFramePr>
          <p:nvPr/>
        </p:nvGraphicFramePr>
        <p:xfrm>
          <a:off x="508000" y="2768600"/>
          <a:ext cx="8216900" cy="1193800"/>
        </p:xfrm>
        <a:graphic>
          <a:graphicData uri="http://schemas.openxmlformats.org/drawingml/2006/table">
            <a:tbl>
              <a:tblPr firstRow="1" bandRow="1">
                <a:tableStyleId>{5C22544A-7EE6-4342-B048-85BDC9FD1C3A}</a:tableStyleId>
              </a:tblPr>
              <a:tblGrid>
                <a:gridCol w="2870200"/>
                <a:gridCol w="5346700"/>
              </a:tblGrid>
              <a:tr h="298450">
                <a:tc>
                  <a:txBody>
                    <a:bodyPr/>
                    <a:lstStyle/>
                    <a:p>
                      <a:r>
                        <a:rPr lang="en-US" sz="1200" smtClean="0"/>
                        <a:t>Namespace</a:t>
                      </a:r>
                      <a:endParaRPr lang="en-US" sz="1200"/>
                    </a:p>
                  </a:txBody>
                  <a:tcPr/>
                </a:tc>
                <a:tc>
                  <a:txBody>
                    <a:bodyPr/>
                    <a:lstStyle/>
                    <a:p>
                      <a:r>
                        <a:rPr lang="en-US" sz="1200" smtClean="0"/>
                        <a:t>Description</a:t>
                      </a:r>
                      <a:endParaRPr lang="en-US" sz="1200"/>
                    </a:p>
                  </a:txBody>
                  <a:tcPr/>
                </a:tc>
              </a:tr>
              <a:tr h="298450">
                <a:tc>
                  <a:txBody>
                    <a:bodyPr/>
                    <a:lstStyle/>
                    <a:p>
                      <a:r>
                        <a:rPr lang="en-US" sz="1200" smtClean="0"/>
                        <a:t>Microsoft.WindowsAzure.Diagnostics</a:t>
                      </a:r>
                      <a:endParaRPr lang="en-US" sz="1200"/>
                    </a:p>
                  </a:txBody>
                  <a:tcPr/>
                </a:tc>
                <a:tc>
                  <a:txBody>
                    <a:bodyPr/>
                    <a:lstStyle/>
                    <a:p>
                      <a:r>
                        <a:rPr lang="en-US" sz="1200" smtClean="0"/>
                        <a:t>Classes for collecting logs and diagnostic information</a:t>
                      </a:r>
                      <a:endParaRPr lang="en-US" sz="1200"/>
                    </a:p>
                  </a:txBody>
                  <a:tcPr/>
                </a:tc>
              </a:tr>
              <a:tr h="298450">
                <a:tc>
                  <a:txBody>
                    <a:bodyPr/>
                    <a:lstStyle/>
                    <a:p>
                      <a:r>
                        <a:rPr lang="en-US" sz="1200" smtClean="0"/>
                        <a:t>Microsoft.WindowsAzure.ServiceRuntime</a:t>
                      </a:r>
                      <a:endParaRPr lang="en-US" sz="1200"/>
                    </a:p>
                  </a:txBody>
                  <a:tcPr/>
                </a:tc>
                <a:tc>
                  <a:txBody>
                    <a:bodyPr/>
                    <a:lstStyle/>
                    <a:p>
                      <a:r>
                        <a:rPr lang="en-US" sz="1200" smtClean="0"/>
                        <a:t>Classes that allow you to interact with the Windows Azure environment</a:t>
                      </a:r>
                      <a:endParaRPr lang="en-US" sz="1200"/>
                    </a:p>
                  </a:txBody>
                  <a:tcPr/>
                </a:tc>
              </a:tr>
              <a:tr h="298450">
                <a:tc>
                  <a:txBody>
                    <a:bodyPr/>
                    <a:lstStyle/>
                    <a:p>
                      <a:r>
                        <a:rPr lang="en-US" sz="1200" smtClean="0"/>
                        <a:t>Microsoft.WindowsAzure.StorageClient</a:t>
                      </a:r>
                      <a:endParaRPr lang="en-US" sz="1200"/>
                    </a:p>
                  </a:txBody>
                  <a:tcPr/>
                </a:tc>
                <a:tc>
                  <a:txBody>
                    <a:bodyPr/>
                    <a:lstStyle/>
                    <a:p>
                      <a:r>
                        <a:rPr lang="en-US" sz="1200" dirty="0" smtClean="0"/>
                        <a:t>A client library for working with the Windows Azure storage services</a:t>
                      </a:r>
                      <a:endParaRPr lang="en-US" sz="1200"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Exploring the Web Role Project Cont.</a:t>
            </a:r>
            <a:endParaRPr lang="en-US"/>
          </a:p>
        </p:txBody>
      </p:sp>
      <p:sp>
        <p:nvSpPr>
          <p:cNvPr id="3" name="Text Placeholder 2"/>
          <p:cNvSpPr>
            <a:spLocks noGrp="1"/>
          </p:cNvSpPr>
          <p:nvPr>
            <p:ph type="body" idx="1"/>
          </p:nvPr>
        </p:nvSpPr>
        <p:spPr/>
        <p:txBody>
          <a:bodyPr/>
          <a:lstStyle/>
          <a:p>
            <a:r>
              <a:rPr lang="en-US" sz="1800" smtClean="0"/>
              <a:t>The WebRole.cs class extends the RoleEntryPoint class from the Microsoft.WindowsAzure.ServiceRuntime namespace.</a:t>
            </a:r>
          </a:p>
          <a:p>
            <a:pPr lvl="1"/>
            <a:r>
              <a:rPr lang="en-US" sz="1600" smtClean="0"/>
              <a:t>RoleEntryPoint provides callbacks to initialize, run, and stop instances of a role.</a:t>
            </a:r>
          </a:p>
          <a:p>
            <a:pPr lvl="1"/>
            <a:r>
              <a:rPr lang="en-US" sz="1600" smtClean="0"/>
              <a:t>In this way, the WebRole.cs file acts like a Global.asax file in a traditional ASP.NET application.</a:t>
            </a:r>
          </a:p>
          <a:p>
            <a:pPr lvl="1"/>
            <a:r>
              <a:rPr lang="en-US" sz="1600" smtClean="0"/>
              <a:t>The Windows Azure platform calls the OnStart() method after loading the Web role assembly and starting the role.</a:t>
            </a:r>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3886200"/>
            <a:ext cx="8229600" cy="1923604"/>
          </a:xfrm>
          <a:prstGeom prst="rect">
            <a:avLst/>
          </a:prstGeom>
          <a:pattFill>
            <a:fgClr>
              <a:schemeClr val="bg2"/>
            </a:fgClr>
            <a:bgClr>
              <a:schemeClr val="bg2"/>
            </a:bgClr>
          </a:pattFill>
        </p:spPr>
        <p:txBody>
          <a:bodyPr vert="horz" rtlCol="0">
            <a:spAutoFit/>
          </a:bodyPr>
          <a:lstStyle/>
          <a:p>
            <a:r>
              <a:rPr lang="en-US" sz="1700" smtClean="0"/>
              <a:t>public override bool OnStart()</a:t>
            </a:r>
          </a:p>
          <a:p>
            <a:r>
              <a:rPr lang="en-US" sz="1700" smtClean="0"/>
              <a:t>{</a:t>
            </a:r>
          </a:p>
          <a:p>
            <a:r>
              <a:rPr lang="en-US" sz="1700" smtClean="0"/>
              <a:t>  // For information on handling configuration changes</a:t>
            </a:r>
          </a:p>
          <a:p>
            <a:r>
              <a:rPr lang="en-US" sz="1700" smtClean="0"/>
              <a:t>  // see the MSDN topic at </a:t>
            </a:r>
          </a:p>
          <a:p>
            <a:r>
              <a:rPr lang="en-US" sz="1700" smtClean="0"/>
              <a:t>  //    http://go.microsoft.com/fwlink/?LinkId=166357.</a:t>
            </a:r>
          </a:p>
          <a:p>
            <a:r>
              <a:rPr lang="en-US" sz="1700" smtClean="0"/>
              <a:t>  return base.OnStart();</a:t>
            </a:r>
          </a:p>
          <a:p>
            <a:r>
              <a:rPr lang="en-US" sz="1700" smtClean="0"/>
              <a:t>}</a:t>
            </a:r>
            <a:endParaRPr lang="en-US" sz="1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Exploring the Web Role Project Cont.</a:t>
            </a:r>
            <a:endParaRPr lang="en-US"/>
          </a:p>
        </p:txBody>
      </p:sp>
      <p:sp>
        <p:nvSpPr>
          <p:cNvPr id="3" name="Text Placeholder 2"/>
          <p:cNvSpPr>
            <a:spLocks noGrp="1"/>
          </p:cNvSpPr>
          <p:nvPr>
            <p:ph type="body" idx="1"/>
          </p:nvPr>
        </p:nvSpPr>
        <p:spPr/>
        <p:txBody>
          <a:bodyPr/>
          <a:lstStyle/>
          <a:p>
            <a:pPr lvl="1"/>
            <a:r>
              <a:rPr lang="en-US" sz="1600" smtClean="0"/>
              <a:t>The method returns true if initialization of the role succeeded.</a:t>
            </a:r>
          </a:p>
          <a:p>
            <a:r>
              <a:rPr lang="en-US" sz="1800" smtClean="0"/>
              <a:t>Of course, you can add your own code to the OnStart() method to further initialize your Web role for your application needs.</a:t>
            </a:r>
          </a:p>
          <a:p>
            <a:pPr lvl="1"/>
            <a:r>
              <a:rPr lang="en-US" sz="1600" smtClean="0"/>
              <a:t>In particular, a comment in the role points developers to an MSDN post for how to use the method to establish an event listener for handling configuration changes.</a:t>
            </a:r>
          </a:p>
          <a:p>
            <a:pPr lvl="1"/>
            <a:r>
              <a:rPr lang="en-US" sz="1600" smtClean="0"/>
              <a:t>You learn more about the configuration of Windows Azure roles (how and why you change them at runtime) later in this chapter.</a:t>
            </a:r>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Exploring the Web Role Project Cont.</a:t>
            </a:r>
            <a:endParaRPr lang="en-US"/>
          </a:p>
        </p:txBody>
      </p:sp>
      <p:sp>
        <p:nvSpPr>
          <p:cNvPr id="3" name="Text Placeholder 2"/>
          <p:cNvSpPr>
            <a:spLocks noGrp="1"/>
          </p:cNvSpPr>
          <p:nvPr>
            <p:ph type="body" idx="1"/>
          </p:nvPr>
        </p:nvSpPr>
        <p:spPr/>
        <p:txBody>
          <a:bodyPr/>
          <a:lstStyle/>
          <a:p>
            <a:r>
              <a:rPr lang="en-US" sz="1800" smtClean="0"/>
              <a:t>By default, the WebRole.cs does not provide an overridden OnStop() method.</a:t>
            </a:r>
          </a:p>
          <a:p>
            <a:pPr lvl="1"/>
            <a:r>
              <a:rPr lang="en-US" sz="1600" smtClean="0"/>
              <a:t>However, you may want to add an override the OnStop() method.</a:t>
            </a:r>
          </a:p>
          <a:p>
            <a:pPr lvl="1"/>
            <a:r>
              <a:rPr lang="en-US" sz="1600" smtClean="0"/>
              <a:t>Add an OnStop() method to WebRole.cs when you want to do clean up of resources used by the role when the Web role is stopped.</a:t>
            </a:r>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3357027"/>
            <a:ext cx="8229600" cy="1138773"/>
          </a:xfrm>
          <a:prstGeom prst="rect">
            <a:avLst/>
          </a:prstGeom>
          <a:pattFill>
            <a:fgClr>
              <a:schemeClr val="bg2"/>
            </a:fgClr>
            <a:bgClr>
              <a:schemeClr val="bg2"/>
            </a:bgClr>
          </a:pattFill>
        </p:spPr>
        <p:txBody>
          <a:bodyPr vert="horz" rtlCol="0">
            <a:spAutoFit/>
          </a:bodyPr>
          <a:lstStyle/>
          <a:p>
            <a:r>
              <a:rPr lang="en-US" sz="1700" smtClean="0"/>
              <a:t>public override void OnStop()</a:t>
            </a:r>
          </a:p>
          <a:p>
            <a:r>
              <a:rPr lang="en-US" sz="1700" smtClean="0"/>
              <a:t>{</a:t>
            </a:r>
          </a:p>
          <a:p>
            <a:r>
              <a:rPr lang="en-US" sz="1700" smtClean="0"/>
              <a:t>  // clean up resources</a:t>
            </a:r>
          </a:p>
          <a:p>
            <a:r>
              <a:rPr lang="en-US" sz="1700" smtClean="0"/>
              <a:t>}</a:t>
            </a:r>
            <a:endParaRPr lang="en-US" sz="1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Exploring the Windows Azure Project</a:t>
            </a:r>
            <a:endParaRPr lang="en-US"/>
          </a:p>
        </p:txBody>
      </p:sp>
      <p:sp>
        <p:nvSpPr>
          <p:cNvPr id="3" name="Text Placeholder 2"/>
          <p:cNvSpPr>
            <a:spLocks noGrp="1"/>
          </p:cNvSpPr>
          <p:nvPr>
            <p:ph type="body" idx="1"/>
          </p:nvPr>
        </p:nvSpPr>
        <p:spPr/>
        <p:txBody>
          <a:bodyPr/>
          <a:lstStyle/>
          <a:p>
            <a:r>
              <a:rPr lang="en-US" sz="1800" smtClean="0"/>
              <a:t>The Windows Azure project created during the formation of the solution is a container and the configuration for all the roles in the project.</a:t>
            </a:r>
          </a:p>
          <a:p>
            <a:pPr lvl="1"/>
            <a:r>
              <a:rPr lang="en-US" sz="1600" smtClean="0"/>
              <a:t>When you create a Windows Azure project, a Roles subdirectory lists each of the Windows Azure roles that are part of the project.</a:t>
            </a:r>
          </a:p>
          <a:p>
            <a:pPr lvl="1"/>
            <a:r>
              <a:rPr lang="en-US" sz="1600" smtClean="0"/>
              <a:t>As shown in the exaggerated example below, this cloud service has two of each type of Web role.  Each of the Web roles is listed in the Roles subdirectory.</a:t>
            </a:r>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9.png"/>
          <p:cNvPicPr>
            <a:picLocks noChangeAspect="1"/>
          </p:cNvPicPr>
          <p:nvPr/>
        </p:nvPicPr>
        <p:blipFill>
          <a:blip r:embed="rId2"/>
          <a:stretch>
            <a:fillRect/>
          </a:stretch>
        </p:blipFill>
        <p:spPr>
          <a:xfrm>
            <a:off x="2133599" y="3810000"/>
            <a:ext cx="4899607" cy="2286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Exploring the Windows Azure Project Cont.</a:t>
            </a:r>
            <a:endParaRPr lang="en-US"/>
          </a:p>
        </p:txBody>
      </p:sp>
      <p:sp>
        <p:nvSpPr>
          <p:cNvPr id="3" name="Text Placeholder 2"/>
          <p:cNvSpPr>
            <a:spLocks noGrp="1"/>
          </p:cNvSpPr>
          <p:nvPr>
            <p:ph type="body" idx="1"/>
          </p:nvPr>
        </p:nvSpPr>
        <p:spPr/>
        <p:txBody>
          <a:bodyPr/>
          <a:lstStyle/>
          <a:p>
            <a:r>
              <a:rPr lang="en-US" sz="1800" smtClean="0"/>
              <a:t>Each Windows Azure project also has two very important files:  the service definition file and service configuration file.</a:t>
            </a:r>
          </a:p>
          <a:p>
            <a:pPr lvl="1"/>
            <a:r>
              <a:rPr lang="en-US" sz="1600" smtClean="0"/>
              <a:t>ServiceDefinition.csdef is the default name of service definition file.</a:t>
            </a:r>
          </a:p>
          <a:p>
            <a:pPr lvl="1"/>
            <a:r>
              <a:rPr lang="en-US" sz="1600" smtClean="0"/>
              <a:t>ServiceConfiguration.cscfg is the default name of the service configuration file.</a:t>
            </a:r>
          </a:p>
          <a:p>
            <a:pPr lvl="1"/>
            <a:r>
              <a:rPr lang="en-US" sz="1600" smtClean="0"/>
              <a:t>These XML files define the configuration for all the roles in the cloud service.</a:t>
            </a:r>
          </a:p>
          <a:p>
            <a:pPr lvl="1"/>
            <a:r>
              <a:rPr lang="en-US" sz="1600" smtClean="0"/>
              <a:t>These files define what many call the </a:t>
            </a:r>
            <a:r>
              <a:rPr lang="en-US" sz="1600" b="1" i="1" smtClean="0"/>
              <a:t>Service Model</a:t>
            </a:r>
            <a:r>
              <a:rPr lang="en-US" sz="1600" smtClean="0"/>
              <a:t> of your service.</a:t>
            </a:r>
          </a:p>
          <a:p>
            <a:pPr lvl="1"/>
            <a:r>
              <a:rPr lang="en-US" sz="1600" smtClean="0"/>
              <a:t>The Fabric Controller uses the information in these files to determine how to deploy and operate your application in the Fabric.</a:t>
            </a:r>
          </a:p>
          <a:p>
            <a:r>
              <a:rPr lang="en-US" sz="1800" smtClean="0"/>
              <a:t>The service definition and service configuration files are related, but each has a specific and different purpose.</a:t>
            </a:r>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Exploring the Windows Azure Project Cont.</a:t>
            </a:r>
            <a:endParaRPr lang="en-US"/>
          </a:p>
        </p:txBody>
      </p:sp>
      <p:sp>
        <p:nvSpPr>
          <p:cNvPr id="3" name="Text Placeholder 2"/>
          <p:cNvSpPr>
            <a:spLocks noGrp="1"/>
          </p:cNvSpPr>
          <p:nvPr>
            <p:ph type="body" idx="1"/>
          </p:nvPr>
        </p:nvSpPr>
        <p:spPr/>
        <p:txBody>
          <a:bodyPr/>
          <a:lstStyle/>
          <a:p>
            <a:r>
              <a:rPr lang="en-US" sz="1800" smtClean="0"/>
              <a:t>The service definition file defines the roles and overall structure of your service.</a:t>
            </a:r>
          </a:p>
          <a:p>
            <a:pPr lvl="1"/>
            <a:r>
              <a:rPr lang="en-US" sz="1600" smtClean="0"/>
              <a:t>In particular, it defines the size of the virtual machine required to support each role, whether a role requires native code execution, and the ports roles listen on.</a:t>
            </a:r>
          </a:p>
          <a:p>
            <a:pPr lvl="1"/>
            <a:r>
              <a:rPr lang="en-US" sz="1600" smtClean="0"/>
              <a:t>The service definition file is also used to configure your web role to support multiple web sites and web applications.</a:t>
            </a:r>
          </a:p>
          <a:p>
            <a:pPr lvl="1"/>
            <a:r>
              <a:rPr lang="en-US" sz="1600" smtClean="0"/>
              <a:t>The service definition file also defines configuration settings (i.e. configuration parameters or environmental variables) used by the application.</a:t>
            </a:r>
          </a:p>
          <a:p>
            <a:pPr lvl="1"/>
            <a:r>
              <a:rPr lang="en-US" sz="1600" smtClean="0"/>
              <a:t>However, the service definition file does not provide the values for the configuration settings.</a:t>
            </a:r>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Exploring the Windows Azure Project Cont.</a:t>
            </a:r>
            <a:endParaRPr lang="en-US"/>
          </a:p>
        </p:txBody>
      </p:sp>
      <p:sp>
        <p:nvSpPr>
          <p:cNvPr id="3" name="Text Placeholder 2"/>
          <p:cNvSpPr>
            <a:spLocks noGrp="1"/>
          </p:cNvSpPr>
          <p:nvPr>
            <p:ph type="body" idx="1"/>
          </p:nvPr>
        </p:nvSpPr>
        <p:spPr/>
        <p:txBody>
          <a:bodyPr/>
          <a:lstStyle/>
          <a:p>
            <a:r>
              <a:rPr lang="en-US" sz="1800" smtClean="0"/>
              <a:t>Importantly, definitions in the service definition file cannot change at runtime!</a:t>
            </a:r>
          </a:p>
          <a:p>
            <a:pPr lvl="1"/>
            <a:r>
              <a:rPr lang="en-US" sz="1600" smtClean="0"/>
              <a:t>The service definition file is part of your application’s cloud service package.</a:t>
            </a:r>
          </a:p>
          <a:p>
            <a:pPr lvl="1"/>
            <a:r>
              <a:rPr lang="en-US" sz="1600" smtClean="0"/>
              <a:t>You may recall from the last chapter that the cloud service package file ended with a .cspkg extension.</a:t>
            </a:r>
          </a:p>
          <a:p>
            <a:pPr lvl="1"/>
            <a:r>
              <a:rPr lang="en-US" sz="1600" smtClean="0"/>
              <a:t>To change the service definition, you must deploy a new cloud service package.</a:t>
            </a:r>
          </a:p>
          <a:p>
            <a:pPr lvl="1"/>
            <a:r>
              <a:rPr lang="en-US" sz="1600" smtClean="0"/>
              <a:t>This means you must stop the service, provide a new/updated service definition, and then restart the service.</a:t>
            </a: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Exploring the Windows Azure Project Cont.</a:t>
            </a:r>
            <a:endParaRPr lang="en-US"/>
          </a:p>
        </p:txBody>
      </p:sp>
      <p:sp>
        <p:nvSpPr>
          <p:cNvPr id="3" name="Text Placeholder 2"/>
          <p:cNvSpPr>
            <a:spLocks noGrp="1"/>
          </p:cNvSpPr>
          <p:nvPr>
            <p:ph type="body" idx="1"/>
          </p:nvPr>
        </p:nvSpPr>
        <p:spPr/>
        <p:txBody>
          <a:bodyPr/>
          <a:lstStyle/>
          <a:p>
            <a:r>
              <a:rPr lang="en-US" sz="1800" smtClean="0"/>
              <a:t>The service configuration file defines values for configuration that can change at runtime.</a:t>
            </a:r>
          </a:p>
          <a:p>
            <a:pPr lvl="1"/>
            <a:r>
              <a:rPr lang="en-US" sz="1600" smtClean="0"/>
              <a:t>The service configuration file defines the values for all configuration parameters defined in the service definition file.</a:t>
            </a:r>
          </a:p>
          <a:p>
            <a:pPr lvl="1"/>
            <a:r>
              <a:rPr lang="en-US" sz="1600" smtClean="0"/>
              <a:t>The service configuration file also defines the number of instances (i.e. the number of virtual machines) required for each role.</a:t>
            </a:r>
          </a:p>
          <a:p>
            <a:pPr lvl="1"/>
            <a:r>
              <a:rPr lang="en-US" sz="1600" smtClean="0"/>
              <a:t>You might recall from the last chapter, when you publish an application into the cloud, you must provide the Developer Portal with the service configuration file.</a:t>
            </a:r>
          </a:p>
          <a:p>
            <a:pPr lvl="1"/>
            <a:r>
              <a:rPr lang="en-US" sz="1600" smtClean="0"/>
              <a:t>The service configuration file ends with a .cscfg file extension.</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Web Role</a:t>
            </a:r>
            <a:endParaRPr lang="en-US"/>
          </a:p>
        </p:txBody>
      </p:sp>
      <p:sp>
        <p:nvSpPr>
          <p:cNvPr id="3" name="Text Placeholder 2"/>
          <p:cNvSpPr>
            <a:spLocks noGrp="1"/>
          </p:cNvSpPr>
          <p:nvPr>
            <p:ph type="body" idx="1"/>
          </p:nvPr>
        </p:nvSpPr>
        <p:spPr/>
        <p:txBody>
          <a:bodyPr/>
          <a:lstStyle/>
          <a:p>
            <a:r>
              <a:rPr lang="en-US" sz="1800" smtClean="0"/>
              <a:t>As mentioned in the last chapter, Windows Azure supports three types of roles in hosted services:  Web roles, worker roles and VM roles.</a:t>
            </a:r>
          </a:p>
          <a:p>
            <a:pPr lvl="1"/>
            <a:r>
              <a:rPr lang="en-US" sz="1600" smtClean="0"/>
              <a:t>Web roles are the focus of this chapter.</a:t>
            </a:r>
          </a:p>
          <a:p>
            <a:pPr lvl="1"/>
            <a:r>
              <a:rPr lang="en-US" sz="1600" smtClean="0"/>
              <a:t>Web roles run under Windows Azure Compute service.</a:t>
            </a:r>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A Web role is a Web site, Web application or Web service (Windows Communication Foundation service) supported by IIS 7 and ASP.NET in the cloud.</a:t>
            </a:r>
          </a:p>
          <a:p>
            <a:endParaRPr lang="en-US"/>
          </a:p>
        </p:txBody>
      </p:sp>
      <p:pic>
        <p:nvPicPr>
          <p:cNvPr id="4" name="Picture 3" descr="image1.png"/>
          <p:cNvPicPr>
            <a:picLocks noChangeAspect="1"/>
          </p:cNvPicPr>
          <p:nvPr/>
        </p:nvPicPr>
        <p:blipFill>
          <a:blip r:embed="rId2"/>
          <a:stretch>
            <a:fillRect/>
          </a:stretch>
        </p:blipFill>
        <p:spPr>
          <a:xfrm>
            <a:off x="2601976" y="3276600"/>
            <a:ext cx="4041648" cy="187756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Exploring the Windows Azure Project Cont.</a:t>
            </a:r>
            <a:endParaRPr lang="en-US"/>
          </a:p>
        </p:txBody>
      </p:sp>
      <p:sp>
        <p:nvSpPr>
          <p:cNvPr id="3" name="Text Placeholder 2"/>
          <p:cNvSpPr>
            <a:spLocks noGrp="1"/>
          </p:cNvSpPr>
          <p:nvPr>
            <p:ph type="body" idx="1"/>
          </p:nvPr>
        </p:nvSpPr>
        <p:spPr/>
        <p:txBody>
          <a:bodyPr/>
          <a:lstStyle/>
          <a:p>
            <a:r>
              <a:rPr lang="en-US" sz="1800" smtClean="0"/>
              <a:t>So, the key difference between the service definition and service configuration file is change.</a:t>
            </a:r>
          </a:p>
          <a:p>
            <a:pPr lvl="1"/>
            <a:r>
              <a:rPr lang="en-US" sz="1600" smtClean="0"/>
              <a:t>The service definition file is static at runtime; defining the infrastructure and operational behavior of the service.</a:t>
            </a:r>
          </a:p>
          <a:p>
            <a:pPr lvl="1"/>
            <a:r>
              <a:rPr lang="en-US" sz="1600" smtClean="0"/>
              <a:t>The service configuration file expands on the definitions of the service definition by specifying current configuration values that can be modified at runtime.</a:t>
            </a:r>
          </a:p>
          <a:p>
            <a:endParaRPr lang="en-US" sz="1800" smtClean="0"/>
          </a:p>
          <a:p>
            <a:endParaRPr lang="en-US" sz="1800" smtClean="0"/>
          </a:p>
          <a:p>
            <a:endParaRPr lang="en-US" sz="1800" smtClean="0"/>
          </a:p>
          <a:p>
            <a:endParaRPr lang="en-US" sz="1800" smtClean="0"/>
          </a:p>
          <a:p>
            <a:endParaRPr lang="en-US" sz="1800" smtClean="0"/>
          </a:p>
          <a:p>
            <a:pPr lvl="1"/>
            <a:r>
              <a:rPr lang="en-US" sz="1600" smtClean="0"/>
              <a:t>For example, you may need to change the database connection string (which might be different for staging versus production) in the runtime environment.</a:t>
            </a:r>
          </a:p>
          <a:p>
            <a:endParaRPr lang="en-US"/>
          </a:p>
        </p:txBody>
      </p:sp>
      <p:pic>
        <p:nvPicPr>
          <p:cNvPr id="4" name="Picture 3" descr="image10.png"/>
          <p:cNvPicPr>
            <a:picLocks noChangeAspect="1"/>
          </p:cNvPicPr>
          <p:nvPr/>
        </p:nvPicPr>
        <p:blipFill>
          <a:blip r:embed="rId2"/>
          <a:stretch>
            <a:fillRect/>
          </a:stretch>
        </p:blipFill>
        <p:spPr>
          <a:xfrm>
            <a:off x="1001776" y="3594100"/>
            <a:ext cx="7242048" cy="154838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Exploring the Windows Azure Project Cont.</a:t>
            </a:r>
            <a:endParaRPr lang="en-US"/>
          </a:p>
        </p:txBody>
      </p:sp>
      <p:sp>
        <p:nvSpPr>
          <p:cNvPr id="3" name="Text Placeholder 2"/>
          <p:cNvSpPr>
            <a:spLocks noGrp="1"/>
          </p:cNvSpPr>
          <p:nvPr>
            <p:ph type="body" idx="1"/>
          </p:nvPr>
        </p:nvSpPr>
        <p:spPr/>
        <p:txBody>
          <a:bodyPr/>
          <a:lstStyle/>
          <a:p>
            <a:r>
              <a:rPr lang="en-US" sz="1800" dirty="0" smtClean="0"/>
              <a:t>The Windows Azure Developer Portal and Service Management API provide mechanisms for changing the service configuration file for running services.</a:t>
            </a:r>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r>
              <a:rPr lang="en-US" sz="1600" dirty="0" smtClean="0"/>
              <a:t>When </a:t>
            </a:r>
            <a:r>
              <a:rPr lang="en-US" sz="1600" dirty="0" smtClean="0"/>
              <a:t>you request to change the configuration through the Portal, you can choose to upload a new service configuration file (.</a:t>
            </a:r>
            <a:r>
              <a:rPr lang="en-US" sz="1600" dirty="0" err="1" smtClean="0"/>
              <a:t>cscfg</a:t>
            </a:r>
            <a:r>
              <a:rPr lang="en-US" sz="1600" dirty="0" smtClean="0"/>
              <a:t> file).</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dirty="0"/>
          </a:p>
        </p:txBody>
      </p:sp>
      <p:pic>
        <p:nvPicPr>
          <p:cNvPr id="4" name="Picture 3" descr="image11.png"/>
          <p:cNvPicPr>
            <a:picLocks noChangeAspect="1"/>
          </p:cNvPicPr>
          <p:nvPr/>
        </p:nvPicPr>
        <p:blipFill>
          <a:blip r:embed="rId2"/>
          <a:stretch>
            <a:fillRect/>
          </a:stretch>
        </p:blipFill>
        <p:spPr>
          <a:xfrm>
            <a:off x="3047999" y="2362200"/>
            <a:ext cx="4113893" cy="1676400"/>
          </a:xfrm>
          <a:prstGeom prst="rect">
            <a:avLst/>
          </a:prstGeom>
        </p:spPr>
      </p:pic>
      <p:pic>
        <p:nvPicPr>
          <p:cNvPr id="5" name="Picture 4" descr="image12.png"/>
          <p:cNvPicPr>
            <a:picLocks noChangeAspect="1"/>
          </p:cNvPicPr>
          <p:nvPr/>
        </p:nvPicPr>
        <p:blipFill>
          <a:blip r:embed="rId3"/>
          <a:stretch>
            <a:fillRect/>
          </a:stretch>
        </p:blipFill>
        <p:spPr>
          <a:xfrm>
            <a:off x="3276600" y="4876800"/>
            <a:ext cx="2895600" cy="192889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Exploring the Windows Azure Project Cont.</a:t>
            </a:r>
            <a:endParaRPr lang="en-US"/>
          </a:p>
        </p:txBody>
      </p:sp>
      <p:sp>
        <p:nvSpPr>
          <p:cNvPr id="3" name="Text Placeholder 2"/>
          <p:cNvSpPr>
            <a:spLocks noGrp="1"/>
          </p:cNvSpPr>
          <p:nvPr>
            <p:ph type="body" idx="1"/>
          </p:nvPr>
        </p:nvSpPr>
        <p:spPr/>
        <p:txBody>
          <a:bodyPr/>
          <a:lstStyle/>
          <a:p>
            <a:pPr lvl="1"/>
            <a:r>
              <a:rPr lang="en-US" sz="1600" dirty="0" smtClean="0"/>
              <a:t>Alternatively, you can request to edit the deployed configuration file with an editor provided by the Portal.</a:t>
            </a:r>
          </a:p>
          <a:p>
            <a:pPr lvl="1"/>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In </a:t>
            </a:r>
            <a:r>
              <a:rPr lang="en-US" sz="1800" dirty="0" smtClean="0"/>
              <a:t>development, you may manually enter the XML metadata and configuration specified in the service definition and service configuration files.</a:t>
            </a:r>
          </a:p>
          <a:p>
            <a:pPr lvl="1"/>
            <a:r>
              <a:rPr lang="en-US" sz="1600" dirty="0" smtClean="0"/>
              <a:t>A schema dictates the structure of information in both files.  Therefore, VS provides </a:t>
            </a:r>
            <a:r>
              <a:rPr lang="en-US" sz="1600" dirty="0" err="1" smtClean="0"/>
              <a:t>intellisense</a:t>
            </a:r>
            <a:r>
              <a:rPr lang="en-US" sz="1600" dirty="0" smtClean="0"/>
              <a:t> for editing.</a:t>
            </a:r>
          </a:p>
          <a:p>
            <a:pPr lvl="1"/>
            <a:r>
              <a:rPr lang="en-US" sz="1600" dirty="0" smtClean="0"/>
              <a:t>You can find a complete schema reference for both the service definition and service configuration here:  msdn.microsoft.com/en-us/library/dd179398.aspx.</a:t>
            </a:r>
          </a:p>
          <a:p>
            <a:pPr lvl="1"/>
            <a:r>
              <a:rPr lang="en-US" sz="1600" dirty="0" smtClean="0"/>
              <a:t>However, manual entry tends to be a messy, labor intensive, and error prone way of defining the structure and configuration values of your service.</a:t>
            </a:r>
          </a:p>
          <a:p>
            <a:endParaRPr lang="en-US" dirty="0"/>
          </a:p>
        </p:txBody>
      </p:sp>
      <p:pic>
        <p:nvPicPr>
          <p:cNvPr id="4" name="Picture 3" descr="image13.png"/>
          <p:cNvPicPr>
            <a:picLocks noChangeAspect="1"/>
          </p:cNvPicPr>
          <p:nvPr/>
        </p:nvPicPr>
        <p:blipFill>
          <a:blip r:embed="rId2"/>
          <a:stretch>
            <a:fillRect/>
          </a:stretch>
        </p:blipFill>
        <p:spPr>
          <a:xfrm>
            <a:off x="4267200" y="2133600"/>
            <a:ext cx="3276386" cy="1828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Exploring the Windows Azure Project Cont.</a:t>
            </a:r>
            <a:endParaRPr lang="en-US"/>
          </a:p>
        </p:txBody>
      </p:sp>
      <p:sp>
        <p:nvSpPr>
          <p:cNvPr id="3" name="Text Placeholder 2"/>
          <p:cNvSpPr>
            <a:spLocks noGrp="1"/>
          </p:cNvSpPr>
          <p:nvPr>
            <p:ph type="body" idx="1"/>
          </p:nvPr>
        </p:nvSpPr>
        <p:spPr/>
        <p:txBody>
          <a:bodyPr/>
          <a:lstStyle/>
          <a:p>
            <a:r>
              <a:rPr lang="en-US" sz="1800" smtClean="0"/>
              <a:t>As a preferred option, use a dialog box GUI provided as part of the Windows Azure Tools for VS to enter configuration into the files.</a:t>
            </a:r>
          </a:p>
          <a:p>
            <a:pPr lvl="1"/>
            <a:r>
              <a:rPr lang="en-US" sz="1600" smtClean="0"/>
              <a:t>To access the GUI editor for the service definition and configuration files, double click on any of the roles listed in the Roles subdirectory of the Windows Azure project.</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14.png"/>
          <p:cNvPicPr>
            <a:picLocks noChangeAspect="1"/>
          </p:cNvPicPr>
          <p:nvPr/>
        </p:nvPicPr>
        <p:blipFill>
          <a:blip r:embed="rId2"/>
          <a:stretch>
            <a:fillRect/>
          </a:stretch>
        </p:blipFill>
        <p:spPr>
          <a:xfrm>
            <a:off x="838200" y="3429000"/>
            <a:ext cx="7297545" cy="248128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Exploring the Windows Azure Project Cont.</a:t>
            </a:r>
            <a:endParaRPr lang="en-US"/>
          </a:p>
        </p:txBody>
      </p:sp>
      <p:sp>
        <p:nvSpPr>
          <p:cNvPr id="3" name="Text Placeholder 2"/>
          <p:cNvSpPr>
            <a:spLocks noGrp="1"/>
          </p:cNvSpPr>
          <p:nvPr>
            <p:ph type="body" idx="1"/>
          </p:nvPr>
        </p:nvSpPr>
        <p:spPr/>
        <p:txBody>
          <a:bodyPr/>
          <a:lstStyle/>
          <a:p>
            <a:pPr lvl="1"/>
            <a:r>
              <a:rPr lang="en-US" sz="1600" smtClean="0"/>
              <a:t>Note that the GUI dialog box somewhat obfuscates whether you are entering service definition or service configuration information.</a:t>
            </a:r>
          </a:p>
          <a:p>
            <a:pPr lvl="1"/>
            <a:r>
              <a:rPr lang="en-US" sz="1600" smtClean="0"/>
              <a:t>Further, double clicking on each role brings up a separate GUI dialog box that allows you to define configuration for that role.</a:t>
            </a:r>
          </a:p>
          <a:p>
            <a:pPr lvl="1"/>
            <a:r>
              <a:rPr lang="en-US" sz="1600" smtClean="0"/>
              <a:t>This almost makes it seem like there are multiple configuration files.</a:t>
            </a:r>
          </a:p>
          <a:p>
            <a:pPr lvl="1"/>
            <a:r>
              <a:rPr lang="en-US" sz="1600" smtClean="0"/>
              <a:t>However, when you save the data via the GUI, it all gets turned into XML and stored appropriately in the single service definition and configuration files.</a:t>
            </a:r>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Reacting to Configuration Change</a:t>
            </a:r>
            <a:endParaRPr lang="en-US"/>
          </a:p>
        </p:txBody>
      </p:sp>
      <p:sp>
        <p:nvSpPr>
          <p:cNvPr id="3" name="Text Placeholder 2"/>
          <p:cNvSpPr>
            <a:spLocks noGrp="1"/>
          </p:cNvSpPr>
          <p:nvPr>
            <p:ph type="body" idx="1"/>
          </p:nvPr>
        </p:nvSpPr>
        <p:spPr/>
        <p:txBody>
          <a:bodyPr/>
          <a:lstStyle/>
          <a:p>
            <a:r>
              <a:rPr lang="en-US" sz="1800" smtClean="0"/>
              <a:t>At runtime, when a service configuration setting changes, Windows Azure throws RoleEnvironment.Changing and .Changed events.</a:t>
            </a:r>
          </a:p>
          <a:p>
            <a:pPr lvl="1"/>
            <a:r>
              <a:rPr lang="en-US" sz="1600" smtClean="0"/>
              <a:t>The Changing event occurs </a:t>
            </a:r>
            <a:r>
              <a:rPr lang="en-US" sz="1600" b="1" i="1" u="sng" smtClean="0"/>
              <a:t>before</a:t>
            </a:r>
            <a:r>
              <a:rPr lang="en-US" sz="1600" smtClean="0"/>
              <a:t> the configuration change is applied to an instance of a role.</a:t>
            </a:r>
          </a:p>
          <a:p>
            <a:pPr lvl="1"/>
            <a:r>
              <a:rPr lang="en-US" sz="1600" smtClean="0"/>
              <a:t>The Changed event occurs </a:t>
            </a:r>
            <a:r>
              <a:rPr lang="en-US" sz="1600" b="1" i="1" u="sng" smtClean="0"/>
              <a:t>after</a:t>
            </a:r>
            <a:r>
              <a:rPr lang="en-US" sz="1600" smtClean="0"/>
              <a:t> the configuration change is applied to an instance of a role.</a:t>
            </a:r>
          </a:p>
          <a:p>
            <a:pPr lvl="1"/>
            <a:r>
              <a:rPr lang="en-US" sz="1600" smtClean="0"/>
              <a:t>You can find both of these events in Microsoft.WindowsAzure.ServiceRuntime.</a:t>
            </a:r>
          </a:p>
          <a:p>
            <a:pPr lvl="1"/>
            <a:r>
              <a:rPr lang="en-US" sz="1600" smtClean="0"/>
              <a:t>These events allow the roles to detect a configuration change and restart themselves with the new option(s).</a:t>
            </a:r>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Reacting to Configuration Change Cont.</a:t>
            </a:r>
            <a:endParaRPr lang="en-US"/>
          </a:p>
        </p:txBody>
      </p:sp>
      <p:sp>
        <p:nvSpPr>
          <p:cNvPr id="3" name="Text Placeholder 2"/>
          <p:cNvSpPr>
            <a:spLocks noGrp="1"/>
          </p:cNvSpPr>
          <p:nvPr>
            <p:ph type="body" idx="1"/>
          </p:nvPr>
        </p:nvSpPr>
        <p:spPr/>
        <p:txBody>
          <a:bodyPr/>
          <a:lstStyle/>
          <a:p>
            <a:r>
              <a:rPr lang="en-US" sz="1800" smtClean="0"/>
              <a:t>Many developers use the WebRole.cs OnStart() method to register a callback method to react to the Changing event.</a:t>
            </a:r>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2527300"/>
            <a:ext cx="8229600" cy="2708434"/>
          </a:xfrm>
          <a:prstGeom prst="rect">
            <a:avLst/>
          </a:prstGeom>
          <a:pattFill>
            <a:fgClr>
              <a:schemeClr val="bg2"/>
            </a:fgClr>
            <a:bgClr>
              <a:schemeClr val="bg2"/>
            </a:bgClr>
          </a:pattFill>
        </p:spPr>
        <p:txBody>
          <a:bodyPr vert="horz" rtlCol="0">
            <a:spAutoFit/>
          </a:bodyPr>
          <a:lstStyle/>
          <a:p>
            <a:r>
              <a:rPr lang="en-US" sz="1700" smtClean="0"/>
              <a:t>public override bool OnStart()</a:t>
            </a:r>
          </a:p>
          <a:p>
            <a:r>
              <a:rPr lang="en-US" sz="1700" smtClean="0"/>
              <a:t>{</a:t>
            </a:r>
          </a:p>
          <a:p>
            <a:r>
              <a:rPr lang="en-US" sz="1700" b="1" smtClean="0"/>
              <a:t>  RoleEnvironment.Changing += RoleEnvironmentChanging;</a:t>
            </a:r>
            <a:endParaRPr lang="en-US" sz="1700" smtClean="0"/>
          </a:p>
          <a:p>
            <a:r>
              <a:rPr lang="en-US" sz="1700" smtClean="0"/>
              <a:t>  return base.OnStart();</a:t>
            </a:r>
          </a:p>
          <a:p>
            <a:r>
              <a:rPr lang="en-US" sz="1700" smtClean="0"/>
              <a:t>}</a:t>
            </a:r>
          </a:p>
          <a:p>
            <a:r>
              <a:rPr lang="en-US" sz="1700" smtClean="0"/>
              <a:t>Public Overrides Function OnStart() As Boolean</a:t>
            </a:r>
          </a:p>
          <a:p>
            <a:r>
              <a:rPr lang="en-US" sz="1700" smtClean="0"/>
              <a:t>  RoleEnvironment.Changing = (RoleEnvironment.Changing + </a:t>
            </a:r>
          </a:p>
          <a:p>
            <a:r>
              <a:rPr lang="en-US" sz="1700" smtClean="0"/>
              <a:t>                              RoleEnvironmentChanging)</a:t>
            </a:r>
          </a:p>
          <a:p>
            <a:r>
              <a:rPr lang="en-US" sz="1700" smtClean="0"/>
              <a:t>  Return MyBase.OnStart()</a:t>
            </a:r>
          </a:p>
          <a:p>
            <a:r>
              <a:rPr lang="en-US" sz="1700" smtClean="0"/>
              <a:t>End Function</a:t>
            </a:r>
            <a:endParaRPr lang="en-US" sz="17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Reacting to Configuration Change Cont.</a:t>
            </a:r>
            <a:endParaRPr lang="en-US"/>
          </a:p>
        </p:txBody>
      </p:sp>
      <p:sp>
        <p:nvSpPr>
          <p:cNvPr id="3" name="Text Placeholder 2"/>
          <p:cNvSpPr>
            <a:spLocks noGrp="1"/>
          </p:cNvSpPr>
          <p:nvPr>
            <p:ph type="body" idx="1"/>
          </p:nvPr>
        </p:nvSpPr>
        <p:spPr/>
        <p:txBody>
          <a:bodyPr/>
          <a:lstStyle/>
          <a:p>
            <a:r>
              <a:rPr lang="en-US" sz="1800" smtClean="0"/>
              <a:t>Here is an implementation of the RoleEnvironmentChanging method (added to  WebRole.cs) that would react to a change in the service configuration.</a:t>
            </a: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Reacting to Configuration Change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229600" cy="4616648"/>
          </a:xfrm>
          <a:prstGeom prst="rect">
            <a:avLst/>
          </a:prstGeom>
          <a:pattFill>
            <a:fgClr>
              <a:schemeClr val="bg2"/>
            </a:fgClr>
            <a:bgClr>
              <a:schemeClr val="bg2"/>
            </a:bgClr>
          </a:pattFill>
        </p:spPr>
        <p:txBody>
          <a:bodyPr vert="horz" rtlCol="0">
            <a:spAutoFit/>
          </a:bodyPr>
          <a:lstStyle/>
          <a:p>
            <a:r>
              <a:rPr lang="en-US" sz="1400" dirty="0" smtClean="0"/>
              <a:t>private void </a:t>
            </a:r>
            <a:r>
              <a:rPr lang="en-US" sz="1400" dirty="0" err="1" smtClean="0"/>
              <a:t>RoleEnvironmentChanging</a:t>
            </a:r>
            <a:r>
              <a:rPr lang="en-US" sz="1400" dirty="0" smtClean="0"/>
              <a:t>(object sender, </a:t>
            </a:r>
            <a:r>
              <a:rPr lang="en-US" sz="1400" dirty="0" err="1" smtClean="0"/>
              <a:t>RoleEnvironmentChangingEventArgs</a:t>
            </a:r>
            <a:r>
              <a:rPr lang="en-US" sz="1400" dirty="0" smtClean="0"/>
              <a:t> e)</a:t>
            </a:r>
          </a:p>
          <a:p>
            <a:r>
              <a:rPr lang="en-US" sz="1400" dirty="0" smtClean="0"/>
              <a:t>{</a:t>
            </a:r>
          </a:p>
          <a:p>
            <a:r>
              <a:rPr lang="en-US" sz="1400" dirty="0" smtClean="0"/>
              <a:t>  // Add code for handling changes</a:t>
            </a:r>
          </a:p>
          <a:p>
            <a:r>
              <a:rPr lang="en-US" sz="1400" dirty="0" smtClean="0"/>
              <a:t>  // If a configuration setting is changing</a:t>
            </a:r>
          </a:p>
          <a:p>
            <a:r>
              <a:rPr lang="en-US" sz="1400" dirty="0" smtClean="0"/>
              <a:t>  if (</a:t>
            </a:r>
            <a:r>
              <a:rPr lang="en-US" sz="1400" dirty="0" err="1" smtClean="0"/>
              <a:t>e.Changes.Any</a:t>
            </a:r>
            <a:r>
              <a:rPr lang="en-US" sz="1400" dirty="0" smtClean="0"/>
              <a:t>(change =&gt; change is </a:t>
            </a:r>
          </a:p>
          <a:p>
            <a:r>
              <a:rPr lang="en-US" sz="1400" dirty="0" smtClean="0"/>
              <a:t>    </a:t>
            </a:r>
            <a:r>
              <a:rPr lang="en-US" sz="1400" dirty="0" err="1" smtClean="0"/>
              <a:t>RoleEnvironmentConfigurationSettingChange</a:t>
            </a:r>
            <a:r>
              <a:rPr lang="en-US" sz="1400" dirty="0" smtClean="0"/>
              <a:t>))</a:t>
            </a:r>
          </a:p>
          <a:p>
            <a:r>
              <a:rPr lang="en-US" sz="1400" dirty="0" smtClean="0"/>
              <a:t>  {</a:t>
            </a:r>
          </a:p>
          <a:p>
            <a:r>
              <a:rPr lang="en-US" sz="1400" dirty="0" smtClean="0"/>
              <a:t>    // Set </a:t>
            </a:r>
            <a:r>
              <a:rPr lang="en-US" sz="1400" dirty="0" err="1" smtClean="0"/>
              <a:t>e.Cancel</a:t>
            </a:r>
            <a:r>
              <a:rPr lang="en-US" sz="1400" dirty="0" smtClean="0"/>
              <a:t> to true to restart this role instance</a:t>
            </a:r>
          </a:p>
          <a:p>
            <a:r>
              <a:rPr lang="en-US" sz="1400" dirty="0" smtClean="0"/>
              <a:t>    </a:t>
            </a:r>
            <a:r>
              <a:rPr lang="en-US" sz="1400" dirty="0" err="1" smtClean="0"/>
              <a:t>e.Cancel</a:t>
            </a:r>
            <a:r>
              <a:rPr lang="en-US" sz="1400" dirty="0" smtClean="0"/>
              <a:t> = true;</a:t>
            </a:r>
          </a:p>
          <a:p>
            <a:r>
              <a:rPr lang="en-US" sz="1400" dirty="0" smtClean="0"/>
              <a:t>  }</a:t>
            </a:r>
          </a:p>
          <a:p>
            <a:r>
              <a:rPr lang="en-US" sz="1400" dirty="0" smtClean="0"/>
              <a:t>}</a:t>
            </a:r>
          </a:p>
          <a:p>
            <a:r>
              <a:rPr lang="en-US" sz="1400" dirty="0" smtClean="0"/>
              <a:t>Private Sub </a:t>
            </a:r>
            <a:r>
              <a:rPr lang="en-US" sz="1400" dirty="0" err="1" smtClean="0"/>
              <a:t>RoleEnvironmentChanging</a:t>
            </a:r>
            <a:r>
              <a:rPr lang="en-US" sz="1400" dirty="0" smtClean="0"/>
              <a:t>(</a:t>
            </a:r>
            <a:r>
              <a:rPr lang="en-US" sz="1400" dirty="0" err="1" smtClean="0"/>
              <a:t>ByVal</a:t>
            </a:r>
            <a:r>
              <a:rPr lang="en-US" sz="1400" dirty="0" smtClean="0"/>
              <a:t> sender As Object, </a:t>
            </a:r>
            <a:r>
              <a:rPr lang="en-US" sz="1400" dirty="0" err="1" smtClean="0"/>
              <a:t>ByVal</a:t>
            </a:r>
            <a:r>
              <a:rPr lang="en-US" sz="1400" dirty="0" smtClean="0"/>
              <a:t> e As </a:t>
            </a:r>
            <a:r>
              <a:rPr lang="en-US" sz="1400" dirty="0" err="1" smtClean="0"/>
              <a:t>RoleEnvironmentChangingEventArgs</a:t>
            </a:r>
            <a:r>
              <a:rPr lang="en-US" sz="1400" dirty="0" smtClean="0"/>
              <a:t>)</a:t>
            </a:r>
          </a:p>
          <a:p>
            <a:r>
              <a:rPr lang="en-US" sz="1400" dirty="0" smtClean="0"/>
              <a:t>  ' Add code for handling changes</a:t>
            </a:r>
          </a:p>
          <a:p>
            <a:r>
              <a:rPr lang="en-US" sz="1400" dirty="0" smtClean="0"/>
              <a:t>  ' If a configuration setting is changing</a:t>
            </a:r>
          </a:p>
          <a:p>
            <a:r>
              <a:rPr lang="en-US" sz="1400" dirty="0" smtClean="0"/>
              <a:t>  If </a:t>
            </a:r>
            <a:r>
              <a:rPr lang="en-US" sz="1400" dirty="0" err="1" smtClean="0"/>
              <a:t>e.Changes.Any</a:t>
            </a:r>
            <a:r>
              <a:rPr lang="en-US" sz="1400" dirty="0" smtClean="0"/>
              <a:t>(change=, Greater, (</a:t>
            </a:r>
            <a:r>
              <a:rPr lang="en-US" sz="1400" dirty="0" err="1" smtClean="0"/>
              <a:t>TypeOf</a:t>
            </a:r>
            <a:r>
              <a:rPr lang="en-US" sz="1400" dirty="0" smtClean="0"/>
              <a:t> change Is </a:t>
            </a:r>
            <a:r>
              <a:rPr lang="en-US" sz="1400" dirty="0" err="1" smtClean="0"/>
              <a:t>RoleEnvironmentConfigurationSettingChange</a:t>
            </a:r>
            <a:r>
              <a:rPr lang="en-US" sz="1400" dirty="0" smtClean="0"/>
              <a:t>)) Then</a:t>
            </a:r>
          </a:p>
          <a:p>
            <a:r>
              <a:rPr lang="en-US" sz="1400" dirty="0" smtClean="0"/>
              <a:t>    ' Set </a:t>
            </a:r>
            <a:r>
              <a:rPr lang="en-US" sz="1400" dirty="0" err="1" smtClean="0"/>
              <a:t>e.Cancel</a:t>
            </a:r>
            <a:r>
              <a:rPr lang="en-US" sz="1400" dirty="0" smtClean="0"/>
              <a:t> to true to restart this role instance</a:t>
            </a:r>
          </a:p>
          <a:p>
            <a:r>
              <a:rPr lang="en-US" sz="1400" dirty="0" smtClean="0"/>
              <a:t>     </a:t>
            </a:r>
            <a:r>
              <a:rPr lang="en-US" sz="1400" dirty="0" err="1" smtClean="0"/>
              <a:t>e.Cancel</a:t>
            </a:r>
            <a:r>
              <a:rPr lang="en-US" sz="1400" dirty="0" smtClean="0"/>
              <a:t> = true</a:t>
            </a:r>
          </a:p>
          <a:p>
            <a:r>
              <a:rPr lang="en-US" sz="1400" dirty="0" smtClean="0"/>
              <a:t>  End If</a:t>
            </a:r>
          </a:p>
          <a:p>
            <a:r>
              <a:rPr lang="en-US" sz="1400" dirty="0" smtClean="0"/>
              <a:t>End Sub</a:t>
            </a:r>
            <a:endParaRPr 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Reacting to Configuration Change Cont.</a:t>
            </a:r>
            <a:endParaRPr lang="en-US"/>
          </a:p>
        </p:txBody>
      </p:sp>
      <p:sp>
        <p:nvSpPr>
          <p:cNvPr id="3" name="Text Placeholder 2"/>
          <p:cNvSpPr>
            <a:spLocks noGrp="1"/>
          </p:cNvSpPr>
          <p:nvPr>
            <p:ph type="body" idx="1"/>
          </p:nvPr>
        </p:nvSpPr>
        <p:spPr/>
        <p:txBody>
          <a:bodyPr/>
          <a:lstStyle/>
          <a:p>
            <a:pPr lvl="1"/>
            <a:r>
              <a:rPr lang="en-US" sz="1600" smtClean="0"/>
              <a:t>In this case, the method just checks to see if a configuration setting has been changed, and if so, restarts the role to include the change.</a:t>
            </a:r>
          </a:p>
          <a:p>
            <a:r>
              <a:rPr lang="en-US" sz="1800" smtClean="0"/>
              <a:t>The RoleEnvironmentChangingEventArgs object passed in provides a Changes property.</a:t>
            </a:r>
          </a:p>
          <a:p>
            <a:pPr lvl="1"/>
            <a:r>
              <a:rPr lang="en-US" sz="1600" smtClean="0"/>
              <a:t>This property provides you a collection of the configuration changes that are about to be applied to the role instance.</a:t>
            </a:r>
          </a:p>
          <a:p>
            <a:pPr lvl="1"/>
            <a:r>
              <a:rPr lang="en-US" sz="1600" smtClean="0"/>
              <a:t>See msdn.microsoft.com/en-us/library/gg433017.aspx for more details on the events and how to use them.</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Web Role Cont.</a:t>
            </a:r>
            <a:endParaRPr lang="en-US"/>
          </a:p>
        </p:txBody>
      </p:sp>
      <p:sp>
        <p:nvSpPr>
          <p:cNvPr id="3" name="Text Placeholder 2"/>
          <p:cNvSpPr>
            <a:spLocks noGrp="1"/>
          </p:cNvSpPr>
          <p:nvPr>
            <p:ph type="body" idx="1"/>
          </p:nvPr>
        </p:nvSpPr>
        <p:spPr/>
        <p:txBody>
          <a:bodyPr/>
          <a:lstStyle/>
          <a:p>
            <a:r>
              <a:rPr lang="en-US" sz="1800" smtClean="0"/>
              <a:t>Windows Azure Tools (WAT) for VS provides four Web role templates as specified in table below.</a:t>
            </a:r>
          </a:p>
          <a:p>
            <a:endParaRPr lang="en-US" sz="1300" smtClean="0"/>
          </a:p>
          <a:p>
            <a:endParaRPr lang="en-US" sz="1300" smtClean="0"/>
          </a:p>
          <a:p>
            <a:endParaRPr lang="en-US" sz="1300" smtClean="0"/>
          </a:p>
          <a:p>
            <a:endParaRPr lang="en-US" sz="1300" smtClean="0"/>
          </a:p>
          <a:p>
            <a:endParaRPr lang="en-US" sz="1300" smtClean="0"/>
          </a:p>
          <a:p>
            <a:endParaRPr lang="en-US" sz="1300" smtClean="0"/>
          </a:p>
          <a:p>
            <a:endParaRPr lang="en-US" sz="1300" smtClean="0"/>
          </a:p>
          <a:p>
            <a:endParaRPr lang="en-US" sz="1300" smtClean="0"/>
          </a:p>
          <a:p>
            <a:endParaRPr lang="en-US" sz="1300" smtClean="0"/>
          </a:p>
          <a:p>
            <a:endParaRPr lang="en-US" sz="1300" smtClean="0"/>
          </a:p>
          <a:p>
            <a:endParaRPr lang="en-US" sz="1300" smtClean="0"/>
          </a:p>
          <a:p>
            <a:endParaRPr lang="en-US"/>
          </a:p>
        </p:txBody>
      </p:sp>
      <p:graphicFrame>
        <p:nvGraphicFramePr>
          <p:cNvPr id="4" name="Table 3"/>
          <p:cNvGraphicFramePr>
            <a:graphicFrameLocks noGrp="1"/>
          </p:cNvGraphicFramePr>
          <p:nvPr/>
        </p:nvGraphicFramePr>
        <p:xfrm>
          <a:off x="508000" y="2527300"/>
          <a:ext cx="8216900" cy="2865120"/>
        </p:xfrm>
        <a:graphic>
          <a:graphicData uri="http://schemas.openxmlformats.org/drawingml/2006/table">
            <a:tbl>
              <a:tblPr firstRow="1" bandRow="1">
                <a:tableStyleId>{5C22544A-7EE6-4342-B048-85BDC9FD1C3A}</a:tableStyleId>
              </a:tblPr>
              <a:tblGrid>
                <a:gridCol w="2387600"/>
                <a:gridCol w="5829300"/>
              </a:tblGrid>
              <a:tr h="320040">
                <a:tc>
                  <a:txBody>
                    <a:bodyPr/>
                    <a:lstStyle/>
                    <a:p>
                      <a:r>
                        <a:rPr lang="en-US" sz="1300" dirty="0" smtClean="0"/>
                        <a:t>Web Role Type</a:t>
                      </a:r>
                      <a:endParaRPr lang="en-US" sz="1300" dirty="0"/>
                    </a:p>
                  </a:txBody>
                  <a:tcPr/>
                </a:tc>
                <a:tc>
                  <a:txBody>
                    <a:bodyPr/>
                    <a:lstStyle/>
                    <a:p>
                      <a:r>
                        <a:rPr lang="en-US" sz="1300" dirty="0" smtClean="0"/>
                        <a:t>Description</a:t>
                      </a:r>
                      <a:endParaRPr lang="en-US" sz="1300" dirty="0"/>
                    </a:p>
                  </a:txBody>
                  <a:tcPr/>
                </a:tc>
              </a:tr>
              <a:tr h="320040">
                <a:tc>
                  <a:txBody>
                    <a:bodyPr/>
                    <a:lstStyle/>
                    <a:p>
                      <a:r>
                        <a:rPr lang="en-US" sz="1300" smtClean="0"/>
                        <a:t>ASP.NET Web Role</a:t>
                      </a:r>
                      <a:endParaRPr lang="en-US" sz="1300"/>
                    </a:p>
                  </a:txBody>
                  <a:tcPr/>
                </a:tc>
                <a:tc>
                  <a:txBody>
                    <a:bodyPr/>
                    <a:lstStyle/>
                    <a:p>
                      <a:r>
                        <a:rPr lang="en-US" sz="1300" smtClean="0"/>
                        <a:t>General Web application that talks HTTP/HTTPS, runs on IIS 7, and the ASP.NET stack.  Essentially the same as an ASP.NET Web Application template, but built to run in the Windows Azure cloud.</a:t>
                      </a:r>
                      <a:endParaRPr lang="en-US" sz="1300"/>
                    </a:p>
                  </a:txBody>
                  <a:tcPr/>
                </a:tc>
              </a:tr>
              <a:tr h="320040">
                <a:tc>
                  <a:txBody>
                    <a:bodyPr/>
                    <a:lstStyle/>
                    <a:p>
                      <a:r>
                        <a:rPr lang="en-US" sz="1300" smtClean="0"/>
                        <a:t>ASP.NET MVC 2 Web Role</a:t>
                      </a:r>
                      <a:endParaRPr lang="en-US" sz="1300"/>
                    </a:p>
                  </a:txBody>
                  <a:tcPr/>
                </a:tc>
                <a:tc>
                  <a:txBody>
                    <a:bodyPr/>
                    <a:lstStyle/>
                    <a:p>
                      <a:r>
                        <a:rPr lang="en-US" sz="1300" smtClean="0"/>
                        <a:t>A Web application that talks HTTP/HTTPS, runs on IIS 7, but is prewired to support the MVC 2 Framework.  Essentially the same as an ASP.NET MVC 2 Web Application, but built to run in the Windows Azure cloud.</a:t>
                      </a:r>
                      <a:endParaRPr lang="en-US" sz="1300"/>
                    </a:p>
                  </a:txBody>
                  <a:tcPr/>
                </a:tc>
              </a:tr>
              <a:tr h="320040">
                <a:tc>
                  <a:txBody>
                    <a:bodyPr/>
                    <a:lstStyle/>
                    <a:p>
                      <a:r>
                        <a:rPr lang="en-US" sz="1300" smtClean="0"/>
                        <a:t>WCF Service Web Role</a:t>
                      </a:r>
                      <a:endParaRPr lang="en-US" sz="1300"/>
                    </a:p>
                  </a:txBody>
                  <a:tcPr/>
                </a:tc>
                <a:tc>
                  <a:txBody>
                    <a:bodyPr/>
                    <a:lstStyle/>
                    <a:p>
                      <a:r>
                        <a:rPr lang="en-US" sz="1300" smtClean="0"/>
                        <a:t>A Windows Communication Foundation (WCF) service hosted in IIS with HTTP or HTTPS endpoints.  Essentially the same as WCF Service Application template, but built to run in the Windows Azure cloud.</a:t>
                      </a:r>
                      <a:endParaRPr lang="en-US" sz="1300"/>
                    </a:p>
                  </a:txBody>
                  <a:tcPr/>
                </a:tc>
              </a:tr>
              <a:tr h="320040">
                <a:tc>
                  <a:txBody>
                    <a:bodyPr/>
                    <a:lstStyle/>
                    <a:p>
                      <a:r>
                        <a:rPr lang="en-US" sz="1300" smtClean="0"/>
                        <a:t>CGI Web Role</a:t>
                      </a:r>
                      <a:endParaRPr lang="en-US" sz="1300"/>
                    </a:p>
                  </a:txBody>
                  <a:tcPr/>
                </a:tc>
                <a:tc>
                  <a:txBody>
                    <a:bodyPr/>
                    <a:lstStyle/>
                    <a:p>
                      <a:r>
                        <a:rPr lang="en-US" sz="1300" smtClean="0"/>
                        <a:t>Host a FastCGI protocol project.  This allows Web sites written in languages such as PHP or Python to run in Windows Azure.</a:t>
                      </a:r>
                      <a:endParaRPr lang="en-US" sz="130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a:t>
            </a:r>
            <a:endParaRPr lang="en-US"/>
          </a:p>
        </p:txBody>
      </p:sp>
      <p:sp>
        <p:nvSpPr>
          <p:cNvPr id="3" name="Text Placeholder 2"/>
          <p:cNvSpPr>
            <a:spLocks noGrp="1"/>
          </p:cNvSpPr>
          <p:nvPr>
            <p:ph type="body" idx="1"/>
          </p:nvPr>
        </p:nvSpPr>
        <p:spPr/>
        <p:txBody>
          <a:bodyPr/>
          <a:lstStyle/>
          <a:p>
            <a:r>
              <a:rPr lang="en-US" sz="1800" dirty="0" smtClean="0"/>
              <a:t>There are many configuration elements and setting options for Web roles.</a:t>
            </a:r>
          </a:p>
          <a:p>
            <a:pPr lvl="1"/>
            <a:r>
              <a:rPr lang="en-US" sz="1600" dirty="0" smtClean="0"/>
              <a:t>Most of the configuration elements are the same for worker roles.  You examine configuration elements unique to worker roles in the worker role chapter.</a:t>
            </a:r>
          </a:p>
          <a:p>
            <a:pPr lvl="1"/>
            <a:r>
              <a:rPr lang="en-US" sz="1600" dirty="0" smtClean="0"/>
              <a:t>The VS GUI editor for configuration provides six tabs (Configuration, Settings, Endpoints, Local Storage, Certificates and Virtual Network) for specifying settings.</a:t>
            </a:r>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endParaRPr lang="en-US" sz="1600" dirty="0" smtClean="0"/>
          </a:p>
          <a:p>
            <a:pPr lvl="1"/>
            <a:r>
              <a:rPr lang="en-US" sz="1600" dirty="0" smtClean="0"/>
              <a:t>These </a:t>
            </a:r>
            <a:r>
              <a:rPr lang="en-US" sz="1600" dirty="0" smtClean="0"/>
              <a:t>tabs provide a good way to explore role configuration.</a:t>
            </a:r>
          </a:p>
          <a:p>
            <a:pPr lvl="1"/>
            <a:r>
              <a:rPr lang="en-US" sz="1600" dirty="0" smtClean="0"/>
              <a:t>The VS GUI editor for configuration can be obtained by selecting Properties on the role reference in the Solution Explorer.</a:t>
            </a:r>
          </a:p>
          <a:p>
            <a:endParaRPr lang="en-US" dirty="0"/>
          </a:p>
        </p:txBody>
      </p:sp>
      <p:pic>
        <p:nvPicPr>
          <p:cNvPr id="4" name="Picture 3" descr="image15.png"/>
          <p:cNvPicPr>
            <a:picLocks noChangeAspect="1"/>
          </p:cNvPicPr>
          <p:nvPr/>
        </p:nvPicPr>
        <p:blipFill>
          <a:blip r:embed="rId2"/>
          <a:stretch>
            <a:fillRect/>
          </a:stretch>
        </p:blipFill>
        <p:spPr>
          <a:xfrm>
            <a:off x="2590800" y="3505200"/>
            <a:ext cx="3889098" cy="1905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endParaRPr lang="en-US" sz="1800" dirty="0" smtClean="0"/>
          </a:p>
          <a:p>
            <a:endParaRPr lang="en-US" sz="1800" dirty="0" smtClean="0"/>
          </a:p>
          <a:p>
            <a:endParaRPr lang="en-US" sz="1800" dirty="0" smtClean="0"/>
          </a:p>
          <a:p>
            <a:endParaRPr lang="en-US" sz="1800" dirty="0" smtClean="0"/>
          </a:p>
          <a:p>
            <a:r>
              <a:rPr lang="en-US" sz="1800" dirty="0" smtClean="0"/>
              <a:t>On </a:t>
            </a:r>
            <a:r>
              <a:rPr lang="en-US" sz="1800" dirty="0" smtClean="0"/>
              <a:t>the Configuration tab are two of the more important configuration settings for any role:  instances count and VM size.</a:t>
            </a:r>
          </a:p>
          <a:p>
            <a:endParaRPr lang="en-US" sz="1800" dirty="0" smtClean="0"/>
          </a:p>
          <a:p>
            <a:endParaRPr lang="en-US" sz="1800" dirty="0" smtClean="0"/>
          </a:p>
          <a:p>
            <a:pPr lvl="1"/>
            <a:endParaRPr lang="en-US" sz="1600" dirty="0" smtClean="0"/>
          </a:p>
          <a:p>
            <a:pPr lvl="1"/>
            <a:endParaRPr lang="en-US" sz="1600" dirty="0" smtClean="0"/>
          </a:p>
          <a:p>
            <a:pPr lvl="1"/>
            <a:endParaRPr lang="en-US" sz="1600" dirty="0" smtClean="0"/>
          </a:p>
          <a:p>
            <a:pPr lvl="1"/>
            <a:r>
              <a:rPr lang="en-US" sz="1600" dirty="0" smtClean="0"/>
              <a:t>The </a:t>
            </a:r>
            <a:r>
              <a:rPr lang="en-US" sz="1600" dirty="0" smtClean="0"/>
              <a:t>instance count (defaults to 1) allows you to specify the number of role instances (i.e. virtual machines) you want running in the cloud.</a:t>
            </a:r>
          </a:p>
          <a:p>
            <a:pPr lvl="1"/>
            <a:r>
              <a:rPr lang="en-US" sz="1600" dirty="0" smtClean="0"/>
              <a:t>Running in Windows Azure Compute, role instances are often called </a:t>
            </a:r>
            <a:r>
              <a:rPr lang="en-US" sz="1600" b="1" i="1" dirty="0" smtClean="0"/>
              <a:t>compute instances</a:t>
            </a:r>
            <a:r>
              <a:rPr lang="en-US" sz="1600" dirty="0" smtClean="0"/>
              <a:t>.</a:t>
            </a:r>
          </a:p>
          <a:p>
            <a:endParaRPr lang="en-US" dirty="0"/>
          </a:p>
        </p:txBody>
      </p:sp>
      <p:pic>
        <p:nvPicPr>
          <p:cNvPr id="4" name="Picture 3" descr="image16.png"/>
          <p:cNvPicPr>
            <a:picLocks noChangeAspect="1"/>
          </p:cNvPicPr>
          <p:nvPr/>
        </p:nvPicPr>
        <p:blipFill>
          <a:blip r:embed="rId2"/>
          <a:stretch>
            <a:fillRect/>
          </a:stretch>
        </p:blipFill>
        <p:spPr>
          <a:xfrm>
            <a:off x="2286000" y="1676400"/>
            <a:ext cx="2745628" cy="1447800"/>
          </a:xfrm>
          <a:prstGeom prst="rect">
            <a:avLst/>
          </a:prstGeom>
        </p:spPr>
      </p:pic>
      <p:pic>
        <p:nvPicPr>
          <p:cNvPr id="5" name="Picture 4" descr="image17.png"/>
          <p:cNvPicPr>
            <a:picLocks noChangeAspect="1"/>
          </p:cNvPicPr>
          <p:nvPr/>
        </p:nvPicPr>
        <p:blipFill>
          <a:blip r:embed="rId3"/>
          <a:stretch>
            <a:fillRect/>
          </a:stretch>
        </p:blipFill>
        <p:spPr>
          <a:xfrm>
            <a:off x="2514599" y="3733800"/>
            <a:ext cx="2105891" cy="14478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smtClean="0"/>
              <a:t>The VM size determines the size of the physical hardware used and virtual machine created to host your service.</a:t>
            </a:r>
          </a:p>
          <a:p>
            <a:pPr lvl="1"/>
            <a:r>
              <a:rPr lang="en-US" sz="1600" smtClean="0"/>
              <a:t>The Web role and the VM size is defined in the service definition file, while the number of instances is stored in the service configuration file.</a:t>
            </a:r>
          </a:p>
          <a:p>
            <a:pPr lvl="1"/>
            <a:r>
              <a:rPr lang="en-US" sz="1600" smtClean="0"/>
              <a:t>What does this tell you about what can change at runtime?</a:t>
            </a:r>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229600" cy="4778231"/>
          </a:xfrm>
          <a:prstGeom prst="rect">
            <a:avLst/>
          </a:prstGeom>
          <a:pattFill>
            <a:fgClr>
              <a:schemeClr val="bg2"/>
            </a:fgClr>
            <a:bgClr>
              <a:schemeClr val="bg2"/>
            </a:bgClr>
          </a:pattFill>
        </p:spPr>
        <p:txBody>
          <a:bodyPr vert="horz" rtlCol="0">
            <a:spAutoFit/>
          </a:bodyPr>
          <a:lstStyle/>
          <a:p>
            <a:r>
              <a:rPr lang="en-US" sz="1050" dirty="0" smtClean="0"/>
              <a:t>&lt;?xml version="1.0" encoding="utf-8"?&gt;</a:t>
            </a:r>
          </a:p>
          <a:p>
            <a:r>
              <a:rPr lang="en-US" sz="1050" dirty="0" smtClean="0"/>
              <a:t>&lt;</a:t>
            </a:r>
            <a:r>
              <a:rPr lang="en-US" sz="1050" dirty="0" err="1" smtClean="0"/>
              <a:t>ServiceConfiguration</a:t>
            </a:r>
            <a:r>
              <a:rPr lang="en-US" sz="1050" dirty="0" smtClean="0"/>
              <a:t> </a:t>
            </a:r>
            <a:r>
              <a:rPr lang="en-US" sz="1050" dirty="0" err="1" smtClean="0"/>
              <a:t>serviceName</a:t>
            </a:r>
            <a:r>
              <a:rPr lang="en-US" sz="1050" dirty="0" smtClean="0"/>
              <a:t>="</a:t>
            </a:r>
            <a:r>
              <a:rPr lang="en-US" sz="1050" dirty="0" err="1" smtClean="0"/>
              <a:t>HelloWorld</a:t>
            </a:r>
            <a:r>
              <a:rPr lang="en-US" sz="1050" dirty="0" smtClean="0"/>
              <a:t>" </a:t>
            </a:r>
            <a:r>
              <a:rPr lang="en-US" sz="1050" dirty="0" err="1" smtClean="0"/>
              <a:t>xmlns</a:t>
            </a:r>
            <a:r>
              <a:rPr lang="en-US" sz="1050" dirty="0" smtClean="0"/>
              <a:t>="http://schemas.microsoft.com/ServiceHosting/2008/10/ServiceConfiguration" </a:t>
            </a:r>
            <a:r>
              <a:rPr lang="en-US" sz="1050" dirty="0" err="1" smtClean="0"/>
              <a:t>osFamily</a:t>
            </a:r>
            <a:r>
              <a:rPr lang="en-US" sz="1050" dirty="0" smtClean="0"/>
              <a:t>="1" </a:t>
            </a:r>
            <a:r>
              <a:rPr lang="en-US" sz="1050" dirty="0" err="1" smtClean="0"/>
              <a:t>osVersion</a:t>
            </a:r>
            <a:r>
              <a:rPr lang="en-US" sz="1050" dirty="0" smtClean="0"/>
              <a:t>="*"&gt;</a:t>
            </a:r>
          </a:p>
          <a:p>
            <a:r>
              <a:rPr lang="en-US" sz="1050" dirty="0" smtClean="0"/>
              <a:t>  &lt;Role name="</a:t>
            </a:r>
            <a:r>
              <a:rPr lang="en-US" sz="1050" dirty="0" err="1" smtClean="0"/>
              <a:t>HelloWorldWebRole</a:t>
            </a:r>
            <a:r>
              <a:rPr lang="en-US" sz="1050" dirty="0" smtClean="0"/>
              <a:t>"&gt;</a:t>
            </a:r>
          </a:p>
          <a:p>
            <a:r>
              <a:rPr lang="en-US" sz="1050" dirty="0" smtClean="0"/>
              <a:t>    &lt;Instances </a:t>
            </a:r>
            <a:r>
              <a:rPr lang="en-US" sz="1050" b="1" dirty="0" smtClean="0"/>
              <a:t>count="1"</a:t>
            </a:r>
            <a:r>
              <a:rPr lang="en-US" sz="1050" dirty="0" smtClean="0"/>
              <a:t> /&gt;</a:t>
            </a:r>
          </a:p>
          <a:p>
            <a:r>
              <a:rPr lang="en-US" sz="1050" dirty="0" smtClean="0"/>
              <a:t>    &lt;</a:t>
            </a:r>
            <a:r>
              <a:rPr lang="en-US" sz="1050" dirty="0" err="1" smtClean="0"/>
              <a:t>ConfigurationSettings</a:t>
            </a:r>
            <a:r>
              <a:rPr lang="en-US" sz="1050" dirty="0" smtClean="0"/>
              <a:t>&gt;</a:t>
            </a:r>
          </a:p>
          <a:p>
            <a:r>
              <a:rPr lang="en-US" sz="1050" dirty="0" smtClean="0"/>
              <a:t>      &lt;Setting name= </a:t>
            </a:r>
          </a:p>
          <a:p>
            <a:r>
              <a:rPr lang="en-US" sz="1050" dirty="0" smtClean="0"/>
              <a:t>        "</a:t>
            </a:r>
            <a:r>
              <a:rPr lang="en-US" sz="1050" dirty="0" err="1" smtClean="0"/>
              <a:t>Microsoft.WindowsAzure.Plugins.Diagnostics.ConnectionString</a:t>
            </a:r>
            <a:r>
              <a:rPr lang="en-US" sz="1050" dirty="0" smtClean="0"/>
              <a:t>"   </a:t>
            </a:r>
          </a:p>
          <a:p>
            <a:r>
              <a:rPr lang="en-US" sz="1050" dirty="0" smtClean="0"/>
              <a:t>        value="</a:t>
            </a:r>
            <a:r>
              <a:rPr lang="en-US" sz="1050" dirty="0" err="1" smtClean="0"/>
              <a:t>UseDevelopmentStorage</a:t>
            </a:r>
            <a:r>
              <a:rPr lang="en-US" sz="1050" dirty="0" smtClean="0"/>
              <a:t>=true" /&gt;</a:t>
            </a:r>
          </a:p>
          <a:p>
            <a:r>
              <a:rPr lang="en-US" sz="1050" dirty="0" smtClean="0"/>
              <a:t>    &lt;/</a:t>
            </a:r>
            <a:r>
              <a:rPr lang="en-US" sz="1050" dirty="0" err="1" smtClean="0"/>
              <a:t>ConfigurationSettings</a:t>
            </a:r>
            <a:r>
              <a:rPr lang="en-US" sz="1050" dirty="0" smtClean="0"/>
              <a:t>&gt;</a:t>
            </a:r>
          </a:p>
          <a:p>
            <a:r>
              <a:rPr lang="en-US" sz="1050" dirty="0" smtClean="0"/>
              <a:t>  &lt;/Role&gt;</a:t>
            </a:r>
          </a:p>
          <a:p>
            <a:r>
              <a:rPr lang="en-US" sz="1050" dirty="0" smtClean="0"/>
              <a:t>&lt;/</a:t>
            </a:r>
            <a:r>
              <a:rPr lang="en-US" sz="1050" dirty="0" err="1" smtClean="0"/>
              <a:t>ServiceConfiguration</a:t>
            </a:r>
            <a:r>
              <a:rPr lang="en-US" sz="1050" dirty="0" smtClean="0"/>
              <a:t>&gt;</a:t>
            </a:r>
          </a:p>
          <a:p>
            <a:r>
              <a:rPr lang="en-US" sz="1050" dirty="0" smtClean="0"/>
              <a:t>&lt;</a:t>
            </a:r>
            <a:r>
              <a:rPr lang="en-US" sz="1050" dirty="0" err="1" smtClean="0"/>
              <a:t>ServiceDefinition</a:t>
            </a:r>
            <a:r>
              <a:rPr lang="en-US" sz="1050" dirty="0" smtClean="0"/>
              <a:t> name="</a:t>
            </a:r>
            <a:r>
              <a:rPr lang="en-US" sz="1050" dirty="0" err="1" smtClean="0"/>
              <a:t>HelloWorld</a:t>
            </a:r>
            <a:r>
              <a:rPr lang="en-US" sz="1050" dirty="0" smtClean="0"/>
              <a:t>" </a:t>
            </a:r>
            <a:r>
              <a:rPr lang="en-US" sz="1050" dirty="0" err="1" smtClean="0"/>
              <a:t>xmlns</a:t>
            </a:r>
            <a:r>
              <a:rPr lang="en-US" sz="1050" dirty="0" smtClean="0"/>
              <a:t>="http://schemas.microsoft.com/ServiceHosting/2008/10/ServiceDefinition"&gt;</a:t>
            </a:r>
          </a:p>
          <a:p>
            <a:r>
              <a:rPr lang="en-US" sz="1050" dirty="0" smtClean="0"/>
              <a:t>  &lt;</a:t>
            </a:r>
            <a:r>
              <a:rPr lang="en-US" sz="1050" dirty="0" err="1" smtClean="0"/>
              <a:t>WebRole</a:t>
            </a:r>
            <a:r>
              <a:rPr lang="en-US" sz="1050" dirty="0" smtClean="0"/>
              <a:t> name="</a:t>
            </a:r>
            <a:r>
              <a:rPr lang="en-US" sz="1050" dirty="0" err="1" smtClean="0"/>
              <a:t>HelloWorldWebRole</a:t>
            </a:r>
            <a:r>
              <a:rPr lang="en-US" sz="1050" dirty="0" smtClean="0"/>
              <a:t>" </a:t>
            </a:r>
            <a:r>
              <a:rPr lang="en-US" sz="1050" b="1" dirty="0" err="1" smtClean="0"/>
              <a:t>vmsize</a:t>
            </a:r>
            <a:r>
              <a:rPr lang="en-US" sz="1050" b="1" dirty="0" smtClean="0"/>
              <a:t>="Small"</a:t>
            </a:r>
            <a:r>
              <a:rPr lang="en-US" sz="1050" dirty="0" smtClean="0"/>
              <a:t>&gt;</a:t>
            </a:r>
          </a:p>
          <a:p>
            <a:r>
              <a:rPr lang="en-US" sz="1050" dirty="0" smtClean="0"/>
              <a:t>    &lt;Sites&gt;</a:t>
            </a:r>
          </a:p>
          <a:p>
            <a:r>
              <a:rPr lang="en-US" sz="1050" dirty="0" smtClean="0"/>
              <a:t>      &lt;Site name="Web"&gt;</a:t>
            </a:r>
          </a:p>
          <a:p>
            <a:r>
              <a:rPr lang="en-US" sz="1050" dirty="0" smtClean="0"/>
              <a:t>        &lt;Bindings&gt;</a:t>
            </a:r>
          </a:p>
          <a:p>
            <a:r>
              <a:rPr lang="en-US" sz="1050" dirty="0" smtClean="0"/>
              <a:t>          &lt;Binding name="Endpoint1" </a:t>
            </a:r>
            <a:r>
              <a:rPr lang="en-US" sz="1050" dirty="0" err="1" smtClean="0"/>
              <a:t>endpointName</a:t>
            </a:r>
            <a:r>
              <a:rPr lang="en-US" sz="1050" dirty="0" smtClean="0"/>
              <a:t>="Endpoint1" /&gt;</a:t>
            </a:r>
          </a:p>
          <a:p>
            <a:r>
              <a:rPr lang="en-US" sz="1050" dirty="0" smtClean="0"/>
              <a:t>        &lt;/Bindings&gt;</a:t>
            </a:r>
          </a:p>
          <a:p>
            <a:r>
              <a:rPr lang="en-US" sz="1050" dirty="0" smtClean="0"/>
              <a:t>      &lt;/Site&gt;</a:t>
            </a:r>
          </a:p>
          <a:p>
            <a:r>
              <a:rPr lang="en-US" sz="1050" dirty="0" smtClean="0"/>
              <a:t>    &lt;/Sites&gt;</a:t>
            </a:r>
          </a:p>
          <a:p>
            <a:r>
              <a:rPr lang="en-US" sz="1050" dirty="0" smtClean="0"/>
              <a:t>    &lt;Endpoints&gt;</a:t>
            </a:r>
          </a:p>
          <a:p>
            <a:r>
              <a:rPr lang="en-US" sz="1050" dirty="0" smtClean="0"/>
              <a:t>      &lt;</a:t>
            </a:r>
            <a:r>
              <a:rPr lang="en-US" sz="1050" dirty="0" err="1" smtClean="0"/>
              <a:t>InputEndpoint</a:t>
            </a:r>
            <a:r>
              <a:rPr lang="en-US" sz="1050" dirty="0" smtClean="0"/>
              <a:t> name="Endpoint1" protocol="http" port="80" /&gt;</a:t>
            </a:r>
          </a:p>
          <a:p>
            <a:r>
              <a:rPr lang="en-US" sz="1050" dirty="0" smtClean="0"/>
              <a:t>    &lt;/Endpoints&gt;</a:t>
            </a:r>
          </a:p>
          <a:p>
            <a:r>
              <a:rPr lang="en-US" sz="1050" dirty="0" smtClean="0"/>
              <a:t>    &lt;Imports&gt;</a:t>
            </a:r>
          </a:p>
          <a:p>
            <a:r>
              <a:rPr lang="en-US" sz="1050" dirty="0" smtClean="0"/>
              <a:t>      &lt;Import </a:t>
            </a:r>
            <a:r>
              <a:rPr lang="en-US" sz="1050" dirty="0" err="1" smtClean="0"/>
              <a:t>moduleName</a:t>
            </a:r>
            <a:r>
              <a:rPr lang="en-US" sz="1050" dirty="0" smtClean="0"/>
              <a:t>="Diagnostics" /&gt;</a:t>
            </a:r>
          </a:p>
          <a:p>
            <a:r>
              <a:rPr lang="en-US" sz="1050" dirty="0" smtClean="0"/>
              <a:t>    &lt;/Imports&gt;</a:t>
            </a:r>
          </a:p>
          <a:p>
            <a:r>
              <a:rPr lang="en-US" sz="1050" dirty="0" smtClean="0"/>
              <a:t>  &lt;/</a:t>
            </a:r>
            <a:r>
              <a:rPr lang="en-US" sz="1050" dirty="0" err="1" smtClean="0"/>
              <a:t>WebRole</a:t>
            </a:r>
            <a:r>
              <a:rPr lang="en-US" sz="1050" dirty="0" smtClean="0"/>
              <a:t>&gt;</a:t>
            </a:r>
          </a:p>
          <a:p>
            <a:r>
              <a:rPr lang="en-US" sz="1050" dirty="0" smtClean="0"/>
              <a:t>&lt;/</a:t>
            </a:r>
            <a:r>
              <a:rPr lang="en-US" sz="1050" dirty="0" err="1" smtClean="0"/>
              <a:t>ServiceDefinition</a:t>
            </a:r>
            <a:r>
              <a:rPr lang="en-US" sz="1050" dirty="0" smtClean="0"/>
              <a:t>&gt;</a:t>
            </a:r>
            <a:endParaRPr lang="en-US" sz="105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smtClean="0"/>
              <a:t>Once deployed, Windows Azure provides automatic load balancing for Web roles that have two or more instances.</a:t>
            </a:r>
          </a:p>
          <a:p>
            <a:pPr lvl="1"/>
            <a:r>
              <a:rPr lang="en-US" sz="1600" smtClean="0"/>
              <a:t>During the deployment process, the FC sees the number of instances specified in your configuration file.</a:t>
            </a:r>
          </a:p>
          <a:p>
            <a:pPr lvl="1"/>
            <a:r>
              <a:rPr lang="en-US" sz="1600" smtClean="0"/>
              <a:t>It then allocates and configures load balancing for your service.</a:t>
            </a:r>
          </a:p>
          <a:p>
            <a:pPr lvl="1"/>
            <a:r>
              <a:rPr lang="en-US" sz="1600" smtClean="0"/>
              <a:t>How does this work?  When deploying your application, the FC requests a DNS entry that maps your service URL to a virtual IP address (VIP).</a:t>
            </a:r>
          </a:p>
          <a:p>
            <a:pPr lvl="1"/>
            <a:r>
              <a:rPr lang="en-US" sz="1600" smtClean="0"/>
              <a:t>Internal to the data center, each role instance has an internal-only IP address called the direct IP address (DIP).</a:t>
            </a:r>
          </a:p>
          <a:p>
            <a:pPr lvl="1"/>
            <a:r>
              <a:rPr lang="en-US" sz="1600" smtClean="0"/>
              <a:t>The FC also informs load balancers to redirect any request at the VIP to the DIP.</a:t>
            </a:r>
          </a:p>
          <a:p>
            <a:pPr lvl="1"/>
            <a:r>
              <a:rPr lang="en-US" sz="1600" smtClean="0"/>
              <a:t>Load balancers work on a simple round-robin algorithm.</a:t>
            </a:r>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r>
              <a:rPr lang="en-US" sz="1800" smtClean="0"/>
              <a:t>It is because of the VIP and DIP that the FC is able to quickly move your services from Staging to Production as discussed in the last chapter.</a:t>
            </a:r>
          </a:p>
          <a:p>
            <a:pPr lvl="1"/>
            <a:r>
              <a:rPr lang="en-US" sz="1600" smtClean="0"/>
              <a:t>When you “move” your application from Staging to Production, no code really moves.</a:t>
            </a:r>
          </a:p>
          <a:p>
            <a:pPr lvl="1"/>
            <a:r>
              <a:rPr lang="en-US" sz="1600" smtClean="0"/>
              <a:t>Instead, the FC just informs DNS and the load balancers that the URL you selected is now the URL for the VIP.</a:t>
            </a:r>
          </a:p>
          <a:p>
            <a:endParaRPr lang="en-US"/>
          </a:p>
        </p:txBody>
      </p:sp>
      <p:pic>
        <p:nvPicPr>
          <p:cNvPr id="4" name="Picture 3" descr="image18.png"/>
          <p:cNvPicPr>
            <a:picLocks noChangeAspect="1"/>
          </p:cNvPicPr>
          <p:nvPr/>
        </p:nvPicPr>
        <p:blipFill>
          <a:blip r:embed="rId2"/>
          <a:stretch>
            <a:fillRect/>
          </a:stretch>
        </p:blipFill>
        <p:spPr>
          <a:xfrm>
            <a:off x="1833879" y="1714500"/>
            <a:ext cx="5577840" cy="220065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smtClean="0"/>
              <a:t>An important point to be made here is that while automatic failover is provided by Windows Azure, automatic scale out is not!</a:t>
            </a:r>
          </a:p>
          <a:p>
            <a:pPr lvl="1"/>
            <a:r>
              <a:rPr lang="en-US" sz="1600" smtClean="0"/>
              <a:t>If an instance dies, the FC tries to recover the instance and automatically reestablishes the failed instances on a new virtual machine if it cannot restart it.</a:t>
            </a:r>
          </a:p>
          <a:p>
            <a:pPr lvl="1"/>
            <a:r>
              <a:rPr lang="en-US" sz="1600" smtClean="0"/>
              <a:t>If you need more instances to address a Slashdot effect upon your Web role, for example, you must add them through a configuration update.</a:t>
            </a:r>
          </a:p>
          <a:p>
            <a:pPr lvl="1"/>
            <a:r>
              <a:rPr lang="en-US" sz="1600" smtClean="0"/>
              <a:t>Windows Azure does not scale automatically.</a:t>
            </a:r>
          </a:p>
          <a:p>
            <a:pPr lvl="1"/>
            <a:r>
              <a:rPr lang="en-US" sz="1600" smtClean="0"/>
              <a:t>Either through manual detection and intervention or via sophisticated service management code, you must handle the scale out (and down) of your instances.</a:t>
            </a:r>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smtClean="0"/>
              <a:t>The VM Size determines how much of a physical server is dedicated to the virtual machine running each of the instances of your role.</a:t>
            </a:r>
          </a:p>
          <a:p>
            <a:pPr lvl="1"/>
            <a:r>
              <a:rPr lang="en-US" sz="1600" smtClean="0"/>
              <a:t>The VM Size cannot change at runtime.  Therefore, in order to avoid service stops and upgrades, it is important to get the right size VM for your instances.</a:t>
            </a:r>
          </a:p>
          <a:p>
            <a:pPr lvl="1"/>
            <a:r>
              <a:rPr lang="en-US" sz="1600" smtClean="0"/>
              <a:t>The virtual machine also affects cost.  The larger the virtual machine, the higher the cost.</a:t>
            </a:r>
          </a:p>
          <a:p>
            <a:pPr lvl="1"/>
            <a:r>
              <a:rPr lang="en-US" sz="1600" smtClean="0"/>
              <a:t>Virtual machines range in extra small to extra large.  Small is the default VM size.</a:t>
            </a:r>
          </a:p>
          <a:p>
            <a:pPr lvl="1"/>
            <a:r>
              <a:rPr lang="en-US" sz="1600" smtClean="0"/>
              <a:t>The table below shows the number of CPU cores, amount of memory, and allotted local disk space dedicated to each of the VM sizes.</a:t>
            </a:r>
          </a:p>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Assigning an extra large VM to your instances is essentially requesting the FC to allocate an entire physical server to your role.</a:t>
            </a:r>
          </a:p>
          <a:p>
            <a:pPr lvl="1"/>
            <a:r>
              <a:rPr lang="en-US" sz="1600" smtClean="0"/>
              <a:t>At this time, the VM size must be the same for all instances of one role.  Different roles can have different size VMs.</a:t>
            </a:r>
          </a:p>
          <a:p>
            <a:endParaRPr lang="en-US"/>
          </a:p>
        </p:txBody>
      </p:sp>
      <p:graphicFrame>
        <p:nvGraphicFramePr>
          <p:cNvPr id="4" name="Table 3"/>
          <p:cNvGraphicFramePr>
            <a:graphicFrameLocks noGrp="1"/>
          </p:cNvGraphicFramePr>
          <p:nvPr/>
        </p:nvGraphicFramePr>
        <p:xfrm>
          <a:off x="508000" y="1714500"/>
          <a:ext cx="8191500" cy="1828800"/>
        </p:xfrm>
        <a:graphic>
          <a:graphicData uri="http://schemas.openxmlformats.org/drawingml/2006/table">
            <a:tbl>
              <a:tblPr firstRow="1" bandRow="1">
                <a:tableStyleId>{5C22544A-7EE6-4342-B048-85BDC9FD1C3A}</a:tableStyleId>
              </a:tblPr>
              <a:tblGrid>
                <a:gridCol w="1473200"/>
                <a:gridCol w="1206500"/>
                <a:gridCol w="2146300"/>
                <a:gridCol w="3365500"/>
              </a:tblGrid>
              <a:tr h="171450">
                <a:tc>
                  <a:txBody>
                    <a:bodyPr/>
                    <a:lstStyle/>
                    <a:p>
                      <a:r>
                        <a:rPr lang="en-US" sz="1400" smtClean="0"/>
                        <a:t>VM Size</a:t>
                      </a:r>
                      <a:endParaRPr lang="en-US" sz="1400"/>
                    </a:p>
                  </a:txBody>
                  <a:tcPr/>
                </a:tc>
                <a:tc>
                  <a:txBody>
                    <a:bodyPr/>
                    <a:lstStyle/>
                    <a:p>
                      <a:r>
                        <a:rPr lang="en-US" sz="1400" smtClean="0"/>
                        <a:t>CPU cores</a:t>
                      </a:r>
                      <a:endParaRPr lang="en-US" sz="1400"/>
                    </a:p>
                  </a:txBody>
                  <a:tcPr/>
                </a:tc>
                <a:tc>
                  <a:txBody>
                    <a:bodyPr/>
                    <a:lstStyle/>
                    <a:p>
                      <a:r>
                        <a:rPr lang="en-US" sz="1400" smtClean="0"/>
                        <a:t>Available Memory</a:t>
                      </a:r>
                      <a:endParaRPr lang="en-US" sz="1400"/>
                    </a:p>
                  </a:txBody>
                  <a:tcPr/>
                </a:tc>
                <a:tc>
                  <a:txBody>
                    <a:bodyPr/>
                    <a:lstStyle/>
                    <a:p>
                      <a:r>
                        <a:rPr lang="en-US" sz="1400" smtClean="0"/>
                        <a:t>Allotted Local Disk Space</a:t>
                      </a:r>
                      <a:endParaRPr lang="en-US" sz="1400"/>
                    </a:p>
                  </a:txBody>
                  <a:tcPr/>
                </a:tc>
              </a:tr>
              <a:tr h="171450">
                <a:tc>
                  <a:txBody>
                    <a:bodyPr/>
                    <a:lstStyle/>
                    <a:p>
                      <a:r>
                        <a:rPr lang="en-US" sz="1400" smtClean="0"/>
                        <a:t>Extra Small</a:t>
                      </a:r>
                      <a:endParaRPr lang="en-US" sz="1400"/>
                    </a:p>
                  </a:txBody>
                  <a:tcPr/>
                </a:tc>
                <a:tc>
                  <a:txBody>
                    <a:bodyPr/>
                    <a:lstStyle/>
                    <a:p>
                      <a:r>
                        <a:rPr lang="en-US" sz="1400" smtClean="0"/>
                        <a:t>Shared</a:t>
                      </a:r>
                      <a:endParaRPr lang="en-US" sz="1400"/>
                    </a:p>
                  </a:txBody>
                  <a:tcPr/>
                </a:tc>
                <a:tc>
                  <a:txBody>
                    <a:bodyPr/>
                    <a:lstStyle/>
                    <a:p>
                      <a:r>
                        <a:rPr lang="en-US" sz="1400" smtClean="0"/>
                        <a:t>768 MB</a:t>
                      </a:r>
                      <a:endParaRPr lang="en-US" sz="1400"/>
                    </a:p>
                  </a:txBody>
                  <a:tcPr/>
                </a:tc>
                <a:tc>
                  <a:txBody>
                    <a:bodyPr/>
                    <a:lstStyle/>
                    <a:p>
                      <a:r>
                        <a:rPr lang="en-US" sz="1400" smtClean="0"/>
                        <a:t>20 GB</a:t>
                      </a:r>
                      <a:endParaRPr lang="en-US" sz="1400"/>
                    </a:p>
                  </a:txBody>
                  <a:tcPr/>
                </a:tc>
              </a:tr>
              <a:tr h="171450">
                <a:tc>
                  <a:txBody>
                    <a:bodyPr/>
                    <a:lstStyle/>
                    <a:p>
                      <a:r>
                        <a:rPr lang="en-US" sz="1400" smtClean="0"/>
                        <a:t>Small</a:t>
                      </a:r>
                      <a:endParaRPr lang="en-US" sz="1400"/>
                    </a:p>
                  </a:txBody>
                  <a:tcPr/>
                </a:tc>
                <a:tc>
                  <a:txBody>
                    <a:bodyPr/>
                    <a:lstStyle/>
                    <a:p>
                      <a:r>
                        <a:rPr lang="en-US" sz="1400" smtClean="0"/>
                        <a:t>1</a:t>
                      </a:r>
                      <a:endParaRPr lang="en-US" sz="1400"/>
                    </a:p>
                  </a:txBody>
                  <a:tcPr/>
                </a:tc>
                <a:tc>
                  <a:txBody>
                    <a:bodyPr/>
                    <a:lstStyle/>
                    <a:p>
                      <a:r>
                        <a:rPr lang="en-US" sz="1400" smtClean="0"/>
                        <a:t>1.75 GB</a:t>
                      </a:r>
                      <a:endParaRPr lang="en-US" sz="1400"/>
                    </a:p>
                  </a:txBody>
                  <a:tcPr/>
                </a:tc>
                <a:tc>
                  <a:txBody>
                    <a:bodyPr/>
                    <a:lstStyle/>
                    <a:p>
                      <a:r>
                        <a:rPr lang="en-US" sz="1400" smtClean="0"/>
                        <a:t>225 GB</a:t>
                      </a:r>
                      <a:endParaRPr lang="en-US" sz="1400"/>
                    </a:p>
                  </a:txBody>
                  <a:tcPr/>
                </a:tc>
              </a:tr>
              <a:tr h="171450">
                <a:tc>
                  <a:txBody>
                    <a:bodyPr/>
                    <a:lstStyle/>
                    <a:p>
                      <a:r>
                        <a:rPr lang="en-US" sz="1400" smtClean="0"/>
                        <a:t>Medium</a:t>
                      </a:r>
                      <a:endParaRPr lang="en-US" sz="1400"/>
                    </a:p>
                  </a:txBody>
                  <a:tcPr/>
                </a:tc>
                <a:tc>
                  <a:txBody>
                    <a:bodyPr/>
                    <a:lstStyle/>
                    <a:p>
                      <a:r>
                        <a:rPr lang="en-US" sz="1400" smtClean="0"/>
                        <a:t>2</a:t>
                      </a:r>
                      <a:endParaRPr lang="en-US" sz="1400"/>
                    </a:p>
                  </a:txBody>
                  <a:tcPr/>
                </a:tc>
                <a:tc>
                  <a:txBody>
                    <a:bodyPr/>
                    <a:lstStyle/>
                    <a:p>
                      <a:r>
                        <a:rPr lang="en-US" sz="1400" smtClean="0"/>
                        <a:t>3.5 GB</a:t>
                      </a:r>
                      <a:endParaRPr lang="en-US" sz="1400"/>
                    </a:p>
                  </a:txBody>
                  <a:tcPr/>
                </a:tc>
                <a:tc>
                  <a:txBody>
                    <a:bodyPr/>
                    <a:lstStyle/>
                    <a:p>
                      <a:r>
                        <a:rPr lang="en-US" sz="1400" smtClean="0"/>
                        <a:t>490 GB</a:t>
                      </a:r>
                      <a:endParaRPr lang="en-US" sz="1400"/>
                    </a:p>
                  </a:txBody>
                  <a:tcPr/>
                </a:tc>
              </a:tr>
              <a:tr h="171450">
                <a:tc>
                  <a:txBody>
                    <a:bodyPr/>
                    <a:lstStyle/>
                    <a:p>
                      <a:r>
                        <a:rPr lang="en-US" sz="1400" smtClean="0"/>
                        <a:t>Large</a:t>
                      </a:r>
                      <a:endParaRPr lang="en-US" sz="1400"/>
                    </a:p>
                  </a:txBody>
                  <a:tcPr/>
                </a:tc>
                <a:tc>
                  <a:txBody>
                    <a:bodyPr/>
                    <a:lstStyle/>
                    <a:p>
                      <a:r>
                        <a:rPr lang="en-US" sz="1400" smtClean="0"/>
                        <a:t>4</a:t>
                      </a:r>
                      <a:endParaRPr lang="en-US" sz="1400"/>
                    </a:p>
                  </a:txBody>
                  <a:tcPr/>
                </a:tc>
                <a:tc>
                  <a:txBody>
                    <a:bodyPr/>
                    <a:lstStyle/>
                    <a:p>
                      <a:r>
                        <a:rPr lang="en-US" sz="1400" smtClean="0"/>
                        <a:t>7.0 GB</a:t>
                      </a:r>
                      <a:endParaRPr lang="en-US" sz="1400"/>
                    </a:p>
                  </a:txBody>
                  <a:tcPr/>
                </a:tc>
                <a:tc>
                  <a:txBody>
                    <a:bodyPr/>
                    <a:lstStyle/>
                    <a:p>
                      <a:r>
                        <a:rPr lang="en-US" sz="1400" smtClean="0"/>
                        <a:t>1,000 GB</a:t>
                      </a:r>
                      <a:endParaRPr lang="en-US" sz="1400"/>
                    </a:p>
                  </a:txBody>
                  <a:tcPr/>
                </a:tc>
              </a:tr>
              <a:tr h="171450">
                <a:tc>
                  <a:txBody>
                    <a:bodyPr/>
                    <a:lstStyle/>
                    <a:p>
                      <a:r>
                        <a:rPr lang="en-US" sz="1400" smtClean="0"/>
                        <a:t>Extra Large</a:t>
                      </a:r>
                      <a:endParaRPr lang="en-US" sz="1400"/>
                    </a:p>
                  </a:txBody>
                  <a:tcPr/>
                </a:tc>
                <a:tc>
                  <a:txBody>
                    <a:bodyPr/>
                    <a:lstStyle/>
                    <a:p>
                      <a:r>
                        <a:rPr lang="en-US" sz="1400" smtClean="0"/>
                        <a:t>8</a:t>
                      </a:r>
                      <a:endParaRPr lang="en-US" sz="1400"/>
                    </a:p>
                  </a:txBody>
                  <a:tcPr/>
                </a:tc>
                <a:tc>
                  <a:txBody>
                    <a:bodyPr/>
                    <a:lstStyle/>
                    <a:p>
                      <a:r>
                        <a:rPr lang="en-US" sz="1400" smtClean="0"/>
                        <a:t>14 GB</a:t>
                      </a:r>
                      <a:endParaRPr lang="en-US" sz="1400"/>
                    </a:p>
                  </a:txBody>
                  <a:tcPr/>
                </a:tc>
                <a:tc>
                  <a:txBody>
                    <a:bodyPr/>
                    <a:lstStyle/>
                    <a:p>
                      <a:r>
                        <a:rPr lang="en-US" sz="1400" dirty="0" smtClean="0"/>
                        <a:t>2,040 GB</a:t>
                      </a:r>
                      <a:endParaRPr lang="en-US" sz="1400" dirty="0"/>
                    </a:p>
                  </a:txBody>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dirty="0" smtClean="0"/>
              <a:t>The extra small VM was added to Azure with Windows Azure SDK 1.3.</a:t>
            </a:r>
          </a:p>
          <a:p>
            <a:pPr lvl="1"/>
            <a:r>
              <a:rPr lang="en-US" sz="1600" dirty="0" smtClean="0"/>
              <a:t>Therefore, this size VM is not available when using early versions of the Windows Azure SDK.</a:t>
            </a:r>
          </a:p>
          <a:p>
            <a:pPr lvl="1"/>
            <a:r>
              <a:rPr lang="en-US" sz="1600" dirty="0" smtClean="0"/>
              <a:t>While the extra small instance may serve the needs of some tiny applications, the real purpose of extra small VMs is to assist developers.</a:t>
            </a:r>
          </a:p>
          <a:p>
            <a:pPr lvl="1"/>
            <a:r>
              <a:rPr lang="en-US" sz="1600" dirty="0" smtClean="0"/>
              <a:t>Extra small VMs allows more people to test drive Azure.  </a:t>
            </a:r>
          </a:p>
          <a:p>
            <a:pPr lvl="1"/>
            <a:r>
              <a:rPr lang="en-US" sz="1600" dirty="0" smtClean="0"/>
              <a:t>The extra small VM should:</a:t>
            </a:r>
          </a:p>
          <a:p>
            <a:endParaRPr lang="en-US" sz="1700" dirty="0" smtClean="0"/>
          </a:p>
          <a:p>
            <a:endParaRPr lang="en-US" sz="1700" dirty="0" smtClean="0"/>
          </a:p>
          <a:p>
            <a:endParaRPr lang="en-US" sz="1700" dirty="0" smtClean="0"/>
          </a:p>
        </p:txBody>
      </p:sp>
      <p:sp>
        <p:nvSpPr>
          <p:cNvPr id="4" name="TextBox 3"/>
          <p:cNvSpPr txBox="1"/>
          <p:nvPr/>
        </p:nvSpPr>
        <p:spPr>
          <a:xfrm>
            <a:off x="508000" y="4152037"/>
            <a:ext cx="8229600" cy="877163"/>
          </a:xfrm>
          <a:prstGeom prst="rect">
            <a:avLst/>
          </a:prstGeom>
          <a:pattFill>
            <a:fgClr>
              <a:schemeClr val="bg2"/>
            </a:fgClr>
            <a:bgClr>
              <a:schemeClr val="bg2"/>
            </a:bgClr>
          </a:pattFill>
        </p:spPr>
        <p:txBody>
          <a:bodyPr vert="horz" rtlCol="0">
            <a:spAutoFit/>
          </a:bodyPr>
          <a:lstStyle/>
          <a:p>
            <a:r>
              <a:rPr lang="en-US" sz="1700" dirty="0" smtClean="0"/>
              <a:t>"make the process of development, testing and trial easier for enterprise developers. The Extra Small instance will also make Windows Azure more affordable for developers interested in running smaller applications on the platform."</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Web Role Cont.</a:t>
            </a:r>
            <a:endParaRPr lang="en-US"/>
          </a:p>
        </p:txBody>
      </p:sp>
      <p:sp>
        <p:nvSpPr>
          <p:cNvPr id="3" name="Text Placeholder 2"/>
          <p:cNvSpPr>
            <a:spLocks noGrp="1"/>
          </p:cNvSpPr>
          <p:nvPr>
            <p:ph type="body" idx="1"/>
          </p:nvPr>
        </p:nvSpPr>
        <p:spPr/>
        <p:txBody>
          <a:bodyPr/>
          <a:lstStyle/>
          <a:p>
            <a:pPr lvl="1"/>
            <a:r>
              <a:rPr lang="en-US" sz="1600" dirty="0" smtClean="0"/>
              <a:t>You can use either Visual C# or Visual Basic to write Web roles (or any Windows Azure service).</a:t>
            </a:r>
          </a:p>
          <a:p>
            <a:pPr lvl="1"/>
            <a:r>
              <a:rPr lang="en-US" sz="1600" dirty="0" smtClean="0"/>
              <a:t>When you request a new Windows Azure project in VS, Windows Azure prompts you to add any of these Web roles to your solution.</a:t>
            </a:r>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r>
              <a:rPr lang="en-US" sz="1600" dirty="0" smtClean="0"/>
              <a:t>You </a:t>
            </a:r>
            <a:r>
              <a:rPr lang="en-US" sz="1600" dirty="0" smtClean="0"/>
              <a:t>may add any number of each role to the Windows Azure project.</a:t>
            </a:r>
          </a:p>
          <a:p>
            <a:r>
              <a:rPr lang="en-US" sz="1800" dirty="0" smtClean="0"/>
              <a:t>You can change the name of the role once selected to be part of the project.</a:t>
            </a:r>
          </a:p>
          <a:p>
            <a:endParaRPr lang="en-US" sz="1800" dirty="0" smtClean="0"/>
          </a:p>
          <a:p>
            <a:endParaRPr lang="en-US" sz="1800" dirty="0" smtClean="0"/>
          </a:p>
          <a:p>
            <a:endParaRPr lang="en-US" sz="1800" dirty="0" smtClean="0"/>
          </a:p>
          <a:p>
            <a:endParaRPr lang="en-US" dirty="0"/>
          </a:p>
        </p:txBody>
      </p:sp>
      <p:pic>
        <p:nvPicPr>
          <p:cNvPr id="4" name="Picture 3" descr="image2.png"/>
          <p:cNvPicPr>
            <a:picLocks noChangeAspect="1"/>
          </p:cNvPicPr>
          <p:nvPr/>
        </p:nvPicPr>
        <p:blipFill>
          <a:blip r:embed="rId2"/>
          <a:stretch>
            <a:fillRect/>
          </a:stretch>
        </p:blipFill>
        <p:spPr>
          <a:xfrm>
            <a:off x="3733800" y="2819400"/>
            <a:ext cx="2637471" cy="1651000"/>
          </a:xfrm>
          <a:prstGeom prst="rect">
            <a:avLst/>
          </a:prstGeom>
        </p:spPr>
      </p:pic>
      <p:pic>
        <p:nvPicPr>
          <p:cNvPr id="5" name="Picture 4" descr="image3.png"/>
          <p:cNvPicPr>
            <a:picLocks noChangeAspect="1"/>
          </p:cNvPicPr>
          <p:nvPr/>
        </p:nvPicPr>
        <p:blipFill>
          <a:blip r:embed="rId3"/>
          <a:stretch>
            <a:fillRect/>
          </a:stretch>
        </p:blipFill>
        <p:spPr>
          <a:xfrm>
            <a:off x="2590799" y="5105400"/>
            <a:ext cx="4720815" cy="14478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dirty="0" smtClean="0"/>
              <a:t>Additionally</a:t>
            </a:r>
            <a:r>
              <a:rPr lang="en-US" sz="1800" dirty="0" smtClean="0"/>
              <a:t>, according to Microsoft, you can expect small VMs will have “medium” I/O performance compared to that of other sized VM’s.</a:t>
            </a:r>
          </a:p>
          <a:p>
            <a:pPr lvl="1"/>
            <a:r>
              <a:rPr lang="en-US" sz="1600" dirty="0" smtClean="0"/>
              <a:t>This is because larger VMs get a larger allocation of the shared resources in the cloud.</a:t>
            </a:r>
          </a:p>
          <a:p>
            <a:pPr lvl="1"/>
            <a:r>
              <a:rPr lang="en-US" sz="1600" dirty="0" smtClean="0"/>
              <a:t>According to Microsoft documentation, “having a larger allocation of the shared resource will also result in more consistent I/O performance.”</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smtClean="0"/>
              <a:t>Remember, in the cloud, you pay for what you use!  More precisely, you pay for what you allocate.</a:t>
            </a:r>
          </a:p>
          <a:p>
            <a:pPr lvl="1"/>
            <a:r>
              <a:rPr lang="en-US" sz="1600" smtClean="0"/>
              <a:t>Picking the number of instances for your role and the size of the virtual machine, really affects how much of the cloud you use.</a:t>
            </a:r>
          </a:p>
          <a:p>
            <a:pPr lvl="1"/>
            <a:r>
              <a:rPr lang="en-US" sz="1600" smtClean="0"/>
              <a:t>The table below specifies the cost per compute instance for each of the VM sizes at the time of this writing (Under the Pay-as-you-go plan).</a:t>
            </a:r>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Please note that partial compute instance hours are billed as full compute hours.</a:t>
            </a:r>
          </a:p>
          <a:p>
            <a:endParaRPr lang="en-US"/>
          </a:p>
        </p:txBody>
      </p:sp>
      <p:graphicFrame>
        <p:nvGraphicFramePr>
          <p:cNvPr id="4" name="Table 3"/>
          <p:cNvGraphicFramePr>
            <a:graphicFrameLocks noGrp="1"/>
          </p:cNvGraphicFramePr>
          <p:nvPr/>
        </p:nvGraphicFramePr>
        <p:xfrm>
          <a:off x="1752600" y="3581400"/>
          <a:ext cx="5892800" cy="1645920"/>
        </p:xfrm>
        <a:graphic>
          <a:graphicData uri="http://schemas.openxmlformats.org/drawingml/2006/table">
            <a:tbl>
              <a:tblPr firstRow="1" bandRow="1">
                <a:tableStyleId>{5C22544A-7EE6-4342-B048-85BDC9FD1C3A}</a:tableStyleId>
              </a:tblPr>
              <a:tblGrid>
                <a:gridCol w="1038299"/>
                <a:gridCol w="4854501"/>
              </a:tblGrid>
              <a:tr h="171450">
                <a:tc>
                  <a:txBody>
                    <a:bodyPr/>
                    <a:lstStyle/>
                    <a:p>
                      <a:r>
                        <a:rPr lang="en-US" sz="1200" smtClean="0"/>
                        <a:t>VM Size</a:t>
                      </a:r>
                      <a:endParaRPr lang="en-US" sz="1200"/>
                    </a:p>
                  </a:txBody>
                  <a:tcPr/>
                </a:tc>
                <a:tc>
                  <a:txBody>
                    <a:bodyPr/>
                    <a:lstStyle/>
                    <a:p>
                      <a:r>
                        <a:rPr lang="en-US" sz="1200" smtClean="0"/>
                        <a:t>Cost per instance per hour in Windows Azure Compute</a:t>
                      </a:r>
                      <a:endParaRPr lang="en-US" sz="1200"/>
                    </a:p>
                  </a:txBody>
                  <a:tcPr/>
                </a:tc>
              </a:tr>
              <a:tr h="171450">
                <a:tc>
                  <a:txBody>
                    <a:bodyPr/>
                    <a:lstStyle/>
                    <a:p>
                      <a:r>
                        <a:rPr lang="en-US" sz="1200" smtClean="0"/>
                        <a:t>Extra Small</a:t>
                      </a:r>
                      <a:endParaRPr lang="en-US" sz="1200"/>
                    </a:p>
                  </a:txBody>
                  <a:tcPr/>
                </a:tc>
                <a:tc>
                  <a:txBody>
                    <a:bodyPr/>
                    <a:lstStyle/>
                    <a:p>
                      <a:r>
                        <a:rPr lang="en-US" sz="1200" smtClean="0"/>
                        <a:t>$0.05</a:t>
                      </a:r>
                      <a:endParaRPr lang="en-US" sz="1200"/>
                    </a:p>
                  </a:txBody>
                  <a:tcPr/>
                </a:tc>
              </a:tr>
              <a:tr h="171450">
                <a:tc>
                  <a:txBody>
                    <a:bodyPr/>
                    <a:lstStyle/>
                    <a:p>
                      <a:r>
                        <a:rPr lang="en-US" sz="1200" smtClean="0"/>
                        <a:t>Small</a:t>
                      </a:r>
                      <a:endParaRPr lang="en-US" sz="1200"/>
                    </a:p>
                  </a:txBody>
                  <a:tcPr/>
                </a:tc>
                <a:tc>
                  <a:txBody>
                    <a:bodyPr/>
                    <a:lstStyle/>
                    <a:p>
                      <a:r>
                        <a:rPr lang="en-US" sz="1200" smtClean="0"/>
                        <a:t>$0.12</a:t>
                      </a:r>
                      <a:endParaRPr lang="en-US" sz="1200"/>
                    </a:p>
                  </a:txBody>
                  <a:tcPr/>
                </a:tc>
              </a:tr>
              <a:tr h="171450">
                <a:tc>
                  <a:txBody>
                    <a:bodyPr/>
                    <a:lstStyle/>
                    <a:p>
                      <a:r>
                        <a:rPr lang="en-US" sz="1200" smtClean="0"/>
                        <a:t>Medium</a:t>
                      </a:r>
                      <a:endParaRPr lang="en-US" sz="1200"/>
                    </a:p>
                  </a:txBody>
                  <a:tcPr/>
                </a:tc>
                <a:tc>
                  <a:txBody>
                    <a:bodyPr/>
                    <a:lstStyle/>
                    <a:p>
                      <a:r>
                        <a:rPr lang="en-US" sz="1200" smtClean="0"/>
                        <a:t>$0.24</a:t>
                      </a:r>
                      <a:endParaRPr lang="en-US" sz="1200"/>
                    </a:p>
                  </a:txBody>
                  <a:tcPr/>
                </a:tc>
              </a:tr>
              <a:tr h="171450">
                <a:tc>
                  <a:txBody>
                    <a:bodyPr/>
                    <a:lstStyle/>
                    <a:p>
                      <a:r>
                        <a:rPr lang="en-US" sz="1200" smtClean="0"/>
                        <a:t>Large</a:t>
                      </a:r>
                      <a:endParaRPr lang="en-US" sz="1200"/>
                    </a:p>
                  </a:txBody>
                  <a:tcPr/>
                </a:tc>
                <a:tc>
                  <a:txBody>
                    <a:bodyPr/>
                    <a:lstStyle/>
                    <a:p>
                      <a:r>
                        <a:rPr lang="en-US" sz="1200" smtClean="0"/>
                        <a:t>$0.48</a:t>
                      </a:r>
                      <a:endParaRPr lang="en-US" sz="1200"/>
                    </a:p>
                  </a:txBody>
                  <a:tcPr/>
                </a:tc>
              </a:tr>
              <a:tr h="171450">
                <a:tc>
                  <a:txBody>
                    <a:bodyPr/>
                    <a:lstStyle/>
                    <a:p>
                      <a:r>
                        <a:rPr lang="en-US" sz="1200" smtClean="0"/>
                        <a:t>Extra Large</a:t>
                      </a:r>
                      <a:endParaRPr lang="en-US" sz="1200"/>
                    </a:p>
                  </a:txBody>
                  <a:tcPr/>
                </a:tc>
                <a:tc>
                  <a:txBody>
                    <a:bodyPr/>
                    <a:lstStyle/>
                    <a:p>
                      <a:r>
                        <a:rPr lang="en-US" sz="1200" dirty="0" smtClean="0"/>
                        <a:t>$0.96</a:t>
                      </a:r>
                      <a:endParaRPr lang="en-US" sz="1200" dirty="0"/>
                    </a:p>
                  </a:txBody>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pPr lvl="1"/>
            <a:r>
              <a:rPr lang="en-US" sz="1600" smtClean="0"/>
              <a:t>Carefully experiment and plan the number of instances and VM size you need.</a:t>
            </a:r>
          </a:p>
          <a:p>
            <a:pPr lvl="1"/>
            <a:r>
              <a:rPr lang="en-US" sz="1600" smtClean="0"/>
              <a:t>Consider and weigh scale and redundancy/failover versus costs.</a:t>
            </a:r>
          </a:p>
          <a:p>
            <a:pPr lvl="1"/>
            <a:r>
              <a:rPr lang="en-US" sz="1600" smtClean="0"/>
              <a:t>You might find, for example, a single extra large instance can handle the needs of several smaller instances; thereby reducing the overall cost of your hosted service.</a:t>
            </a:r>
          </a:p>
          <a:p>
            <a:r>
              <a:rPr lang="en-US" sz="1800" smtClean="0"/>
              <a:t>Additional costs (covered later in class) are incurred for data storage, transactions, etc. that you use.</a:t>
            </a:r>
          </a:p>
          <a:p>
            <a:pPr lvl="1"/>
            <a:r>
              <a:rPr lang="en-US" sz="1600" smtClean="0"/>
              <a:t>Microsoft offers additional pricing plans for those that have larger volume needs.</a:t>
            </a:r>
          </a:p>
          <a:p>
            <a:pPr lvl="1"/>
            <a:r>
              <a:rPr lang="en-US" sz="1600" smtClean="0"/>
              <a:t>For details and the latest costs associated with Windows Azure, always consult the Windows Azure Platform pricing Web site:  www.microsoft.com/windowsazure/pricing/.</a:t>
            </a:r>
          </a:p>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smtClean="0"/>
              <a:t>In order to qualify for the Windows Azure Service Level Agreement (SLA), any role you have deployed to Azure must have at least two instances.</a:t>
            </a:r>
          </a:p>
          <a:p>
            <a:pPr lvl="1"/>
            <a:r>
              <a:rPr lang="en-US" sz="1600" smtClean="0"/>
              <a:t>When you deploy your service to Azure, you are warned if your service configuration does not specify at least two instances for every role. </a:t>
            </a:r>
          </a:p>
          <a:p>
            <a:pPr lvl="1"/>
            <a:r>
              <a:rPr lang="en-US" sz="1600" smtClean="0"/>
              <a:t>You might recall from your lab associated to the last chapter that the Portal warned you that the HelloWorld service had only one Web role instance.</a:t>
            </a:r>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19.png"/>
          <p:cNvPicPr>
            <a:picLocks noChangeAspect="1"/>
          </p:cNvPicPr>
          <p:nvPr/>
        </p:nvPicPr>
        <p:blipFill>
          <a:blip r:embed="rId2"/>
          <a:stretch>
            <a:fillRect/>
          </a:stretch>
        </p:blipFill>
        <p:spPr>
          <a:xfrm>
            <a:off x="2667000" y="3733800"/>
            <a:ext cx="3124200" cy="282225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dirty="0" smtClean="0"/>
              <a:t>The trust level specifies privileges the role has to access certain machine resources and execute native code.</a:t>
            </a:r>
          </a:p>
          <a:p>
            <a:endParaRPr lang="en-US" sz="1800" dirty="0" smtClean="0"/>
          </a:p>
          <a:p>
            <a:endParaRPr lang="en-US" sz="1800" dirty="0" smtClean="0"/>
          </a:p>
          <a:p>
            <a:pPr lvl="1"/>
            <a:endParaRPr lang="en-US" sz="1600" dirty="0" smtClean="0"/>
          </a:p>
          <a:p>
            <a:pPr lvl="1"/>
            <a:endParaRPr lang="en-US" sz="1600" dirty="0" smtClean="0"/>
          </a:p>
          <a:p>
            <a:pPr lvl="1"/>
            <a:r>
              <a:rPr lang="en-US" sz="1600" dirty="0" smtClean="0"/>
              <a:t>Your </a:t>
            </a:r>
            <a:r>
              <a:rPr lang="en-US" sz="1600" dirty="0" smtClean="0"/>
              <a:t>selection sets the </a:t>
            </a:r>
            <a:r>
              <a:rPr lang="en-US" sz="1600" dirty="0" err="1" smtClean="0"/>
              <a:t>enableNativeCodeExecution</a:t>
            </a:r>
            <a:r>
              <a:rPr lang="en-US" sz="1600" dirty="0" smtClean="0"/>
              <a:t> attribute of the role in the service definition file.</a:t>
            </a:r>
          </a:p>
          <a:p>
            <a:endParaRPr lang="en-US" sz="1700" dirty="0" smtClean="0"/>
          </a:p>
          <a:p>
            <a:endParaRPr lang="en-US" sz="1700" dirty="0" smtClean="0"/>
          </a:p>
          <a:p>
            <a:endParaRPr lang="en-US" sz="1700" dirty="0" smtClean="0"/>
          </a:p>
          <a:p>
            <a:pPr lvl="1"/>
            <a:endParaRPr lang="en-US" sz="1600" dirty="0" smtClean="0"/>
          </a:p>
          <a:p>
            <a:pPr lvl="1"/>
            <a:r>
              <a:rPr lang="en-US" sz="1600" dirty="0" smtClean="0"/>
              <a:t>The </a:t>
            </a:r>
            <a:r>
              <a:rPr lang="en-US" sz="1600" dirty="0" smtClean="0"/>
              <a:t>default value is Full trust enabled (making the </a:t>
            </a:r>
            <a:r>
              <a:rPr lang="en-US" sz="1600" dirty="0" err="1" smtClean="0"/>
              <a:t>enableNativeCodeExecution</a:t>
            </a:r>
            <a:r>
              <a:rPr lang="en-US" sz="1600" dirty="0" smtClean="0"/>
              <a:t> attribute not required in the service definition file).</a:t>
            </a:r>
          </a:p>
          <a:p>
            <a:pPr lvl="1"/>
            <a:r>
              <a:rPr lang="en-US" sz="1600" dirty="0" smtClean="0"/>
              <a:t>Windows Azure roles run under a user context and never as administrators.  Therefore, access to the underlying server (physical or virtual) is limited.</a:t>
            </a:r>
          </a:p>
          <a:p>
            <a:endParaRPr lang="en-US" dirty="0"/>
          </a:p>
        </p:txBody>
      </p:sp>
      <p:pic>
        <p:nvPicPr>
          <p:cNvPr id="4" name="Picture 3" descr="image20.png"/>
          <p:cNvPicPr>
            <a:picLocks noChangeAspect="1"/>
          </p:cNvPicPr>
          <p:nvPr/>
        </p:nvPicPr>
        <p:blipFill>
          <a:blip r:embed="rId2"/>
          <a:stretch>
            <a:fillRect/>
          </a:stretch>
        </p:blipFill>
        <p:spPr>
          <a:xfrm>
            <a:off x="3048000" y="2362200"/>
            <a:ext cx="3227297" cy="1143000"/>
          </a:xfrm>
          <a:prstGeom prst="rect">
            <a:avLst/>
          </a:prstGeom>
        </p:spPr>
      </p:pic>
      <p:sp>
        <p:nvSpPr>
          <p:cNvPr id="5" name="TextBox 4"/>
          <p:cNvSpPr txBox="1"/>
          <p:nvPr/>
        </p:nvSpPr>
        <p:spPr>
          <a:xfrm>
            <a:off x="508000" y="4380637"/>
            <a:ext cx="8229600" cy="877163"/>
          </a:xfrm>
          <a:prstGeom prst="rect">
            <a:avLst/>
          </a:prstGeom>
          <a:pattFill>
            <a:fgClr>
              <a:schemeClr val="bg2"/>
            </a:fgClr>
            <a:bgClr>
              <a:schemeClr val="bg2"/>
            </a:bgClr>
          </a:pattFill>
        </p:spPr>
        <p:txBody>
          <a:bodyPr vert="horz" rtlCol="0">
            <a:spAutoFit/>
          </a:bodyPr>
          <a:lstStyle/>
          <a:p>
            <a:r>
              <a:rPr lang="en-US" sz="1700" dirty="0" smtClean="0"/>
              <a:t>&lt;</a:t>
            </a:r>
            <a:r>
              <a:rPr lang="en-US" sz="1700" dirty="0" err="1" smtClean="0"/>
              <a:t>WebRole</a:t>
            </a:r>
            <a:r>
              <a:rPr lang="en-US" sz="1700" dirty="0" smtClean="0"/>
              <a:t> name="</a:t>
            </a:r>
            <a:r>
              <a:rPr lang="en-US" sz="1700" dirty="0" err="1" smtClean="0"/>
              <a:t>HelloWorldWebRole</a:t>
            </a:r>
            <a:r>
              <a:rPr lang="en-US" sz="1700" dirty="0" smtClean="0"/>
              <a:t>" </a:t>
            </a:r>
            <a:r>
              <a:rPr lang="en-US" sz="1700" b="1" dirty="0" err="1" smtClean="0"/>
              <a:t>enableNativeCodeExecution</a:t>
            </a:r>
            <a:r>
              <a:rPr lang="en-US" sz="1700" b="1" dirty="0" smtClean="0"/>
              <a:t>="true"</a:t>
            </a:r>
            <a:r>
              <a:rPr lang="en-US" sz="1700" dirty="0" smtClean="0"/>
              <a:t>&gt;</a:t>
            </a:r>
          </a:p>
          <a:p>
            <a:r>
              <a:rPr lang="en-US" sz="1700" dirty="0" smtClean="0"/>
              <a:t>  ...</a:t>
            </a:r>
          </a:p>
          <a:p>
            <a:r>
              <a:rPr lang="en-US" sz="1700" dirty="0" smtClean="0"/>
              <a:t>&lt;/</a:t>
            </a:r>
            <a:r>
              <a:rPr lang="en-US" sz="1700" dirty="0" err="1" smtClean="0"/>
              <a:t>WebRole</a:t>
            </a:r>
            <a:r>
              <a:rPr lang="en-US" sz="1700" dirty="0" smtClean="0"/>
              <a:t>&gt;</a:t>
            </a:r>
            <a:endParaRPr lang="en-US" sz="17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pPr lvl="1"/>
            <a:r>
              <a:rPr lang="en-US" sz="1600" smtClean="0"/>
              <a:t>However, when the trust level is set to Full trust (the default), the role has access to certain machine resources (like system registries) and can execute native code.</a:t>
            </a:r>
          </a:p>
          <a:p>
            <a:pPr lvl="1"/>
            <a:r>
              <a:rPr lang="en-US" sz="1600" smtClean="0"/>
              <a:t>Native code might include executing unmanaged C++ code, or calling a Win32 DLL with P/Invoke.</a:t>
            </a:r>
          </a:p>
          <a:p>
            <a:pPr lvl="1"/>
            <a:r>
              <a:rPr lang="en-US" sz="1600" smtClean="0"/>
              <a:t>Running other native processes is very important to support additional languages (such as Java) on Windows Azure.</a:t>
            </a:r>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smtClean="0"/>
              <a:t>Under partial trust, the role cannot access machine resources and cannot execute native code.</a:t>
            </a:r>
          </a:p>
          <a:p>
            <a:pPr lvl="1"/>
            <a:r>
              <a:rPr lang="en-US" sz="1600" smtClean="0"/>
              <a:t>Under partial trust, code cannot connect to external IP addresses over TCP and can only access files/folders in its local storage.</a:t>
            </a:r>
          </a:p>
          <a:p>
            <a:pPr lvl="1"/>
            <a:r>
              <a:rPr lang="en-US" sz="1600" smtClean="0"/>
              <a:t>Partial trust is very similar to ASP.NET's medium trust level.</a:t>
            </a:r>
          </a:p>
          <a:p>
            <a:pPr lvl="1"/>
            <a:r>
              <a:rPr lang="en-US" sz="1600" smtClean="0"/>
              <a:t>While partial trust is very restrictive, it also helps to secure your role by default.</a:t>
            </a:r>
          </a:p>
          <a:p>
            <a:pPr lvl="1"/>
            <a:r>
              <a:rPr lang="en-US" sz="1600" smtClean="0"/>
              <a:t>Hackers working on a Web site running under partial trust would find accessing anything very difficult.</a:t>
            </a:r>
          </a:p>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dirty="0" smtClean="0"/>
              <a:t>The startup action is a configuration setting for testing/debugging in VS only and has no applicability to the way the role behaves or runs in the cloud.</a:t>
            </a:r>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r>
              <a:rPr lang="en-US" sz="1600" dirty="0" smtClean="0"/>
              <a:t>This </a:t>
            </a:r>
            <a:r>
              <a:rPr lang="en-US" sz="1600" dirty="0" smtClean="0"/>
              <a:t>setting only applies to Web roles.</a:t>
            </a:r>
          </a:p>
          <a:p>
            <a:pPr lvl="1"/>
            <a:r>
              <a:rPr lang="en-US" sz="1600" dirty="0" smtClean="0"/>
              <a:t>In fact, this one configuration option is not saved in either the service configuration or service definition file.</a:t>
            </a:r>
          </a:p>
          <a:p>
            <a:pPr lvl="1"/>
            <a:r>
              <a:rPr lang="en-US" sz="1600" dirty="0" smtClean="0"/>
              <a:t>The two check boxes determine which endpoint (HTTP or HTTPS) is used by the browser(s) that are launched using the Compute Emulator.</a:t>
            </a:r>
          </a:p>
          <a:p>
            <a:pPr lvl="1"/>
            <a:r>
              <a:rPr lang="en-US" sz="1600" dirty="0" smtClean="0"/>
              <a:t>The HTTPS option is only available if you enable your role for HTTPS endpoints (covered below).</a:t>
            </a:r>
          </a:p>
          <a:p>
            <a:endParaRPr lang="en-US" dirty="0"/>
          </a:p>
        </p:txBody>
      </p:sp>
      <p:pic>
        <p:nvPicPr>
          <p:cNvPr id="4" name="Picture 3" descr="image21.png"/>
          <p:cNvPicPr>
            <a:picLocks noChangeAspect="1"/>
          </p:cNvPicPr>
          <p:nvPr/>
        </p:nvPicPr>
        <p:blipFill>
          <a:blip r:embed="rId2"/>
          <a:stretch>
            <a:fillRect/>
          </a:stretch>
        </p:blipFill>
        <p:spPr>
          <a:xfrm>
            <a:off x="5105400" y="2438400"/>
            <a:ext cx="1981200" cy="2302476"/>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dirty="0" smtClean="0"/>
              <a:t>Lastly, on the Configuration tab you have the ability to enable/disable Diagnostics.</a:t>
            </a:r>
          </a:p>
          <a:p>
            <a:endParaRPr lang="en-US" sz="1800" dirty="0" smtClean="0"/>
          </a:p>
          <a:p>
            <a:endParaRPr lang="en-US" sz="1800" dirty="0" smtClean="0"/>
          </a:p>
          <a:p>
            <a:pPr lvl="1"/>
            <a:endParaRPr lang="en-US" sz="1600" dirty="0" smtClean="0"/>
          </a:p>
          <a:p>
            <a:pPr lvl="1"/>
            <a:endParaRPr lang="en-US" sz="1600" dirty="0" smtClean="0"/>
          </a:p>
          <a:p>
            <a:pPr lvl="1"/>
            <a:endParaRPr lang="en-US" sz="1600" dirty="0" smtClean="0"/>
          </a:p>
          <a:p>
            <a:pPr lvl="1"/>
            <a:r>
              <a:rPr lang="en-US" sz="1600" dirty="0" smtClean="0"/>
              <a:t>By </a:t>
            </a:r>
            <a:r>
              <a:rPr lang="en-US" sz="1600" dirty="0" smtClean="0"/>
              <a:t>default, Diagnostics are enabled.  This setting tells Windows Azure whether to capture diagnostic/log data and where to store it if captured.</a:t>
            </a:r>
          </a:p>
          <a:p>
            <a:pPr lvl="1"/>
            <a:r>
              <a:rPr lang="en-US" sz="1600" dirty="0" smtClean="0"/>
              <a:t>By default, diagnostic/log data is captured locally in the Storage Emulator of your system.</a:t>
            </a:r>
          </a:p>
          <a:p>
            <a:pPr lvl="1"/>
            <a:r>
              <a:rPr lang="en-US" sz="1600" dirty="0" smtClean="0"/>
              <a:t>You learn more about diagnostic data and this setting in a later chapter.</a:t>
            </a:r>
          </a:p>
          <a:p>
            <a:endParaRPr lang="en-US" dirty="0"/>
          </a:p>
        </p:txBody>
      </p:sp>
      <p:pic>
        <p:nvPicPr>
          <p:cNvPr id="4" name="Picture 3" descr="image22.png"/>
          <p:cNvPicPr>
            <a:picLocks noChangeAspect="1"/>
          </p:cNvPicPr>
          <p:nvPr/>
        </p:nvPicPr>
        <p:blipFill>
          <a:blip r:embed="rId2"/>
          <a:stretch>
            <a:fillRect/>
          </a:stretch>
        </p:blipFill>
        <p:spPr>
          <a:xfrm>
            <a:off x="2743200" y="2438400"/>
            <a:ext cx="4377271" cy="12954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dirty="0" smtClean="0"/>
              <a:t>The Settings tab allows you to define configuration settings that are accessible from the role code.</a:t>
            </a:r>
          </a:p>
          <a:p>
            <a:endParaRPr lang="en-US" sz="1800" dirty="0" smtClean="0"/>
          </a:p>
          <a:p>
            <a:endParaRPr lang="en-US" sz="18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r>
              <a:rPr lang="en-US" sz="1600" dirty="0" smtClean="0"/>
              <a:t>Configuration </a:t>
            </a:r>
            <a:r>
              <a:rPr lang="en-US" sz="1600" dirty="0" smtClean="0"/>
              <a:t>settings are key-value pairs that may identify resources, provide indicators for </a:t>
            </a:r>
            <a:r>
              <a:rPr lang="en-US" sz="1600" dirty="0" err="1" smtClean="0"/>
              <a:t>conditionalized</a:t>
            </a:r>
            <a:r>
              <a:rPr lang="en-US" sz="1600" dirty="0" smtClean="0"/>
              <a:t> code, or otherwise provide a </a:t>
            </a:r>
            <a:r>
              <a:rPr lang="en-US" sz="1600" dirty="0" err="1" smtClean="0"/>
              <a:t>config</a:t>
            </a:r>
            <a:r>
              <a:rPr lang="en-US" sz="1600" dirty="0" smtClean="0"/>
              <a:t> value to the role.</a:t>
            </a:r>
          </a:p>
          <a:p>
            <a:pPr lvl="1"/>
            <a:r>
              <a:rPr lang="en-US" sz="1600" dirty="0" smtClean="0"/>
              <a:t>The same kind of idea is available via </a:t>
            </a:r>
            <a:r>
              <a:rPr lang="en-US" sz="1600" dirty="0" err="1" smtClean="0"/>
              <a:t>appSettings</a:t>
            </a:r>
            <a:r>
              <a:rPr lang="en-US" sz="1600" dirty="0" smtClean="0"/>
              <a:t> in </a:t>
            </a:r>
            <a:r>
              <a:rPr lang="en-US" sz="1600" dirty="0" err="1" smtClean="0"/>
              <a:t>app.config</a:t>
            </a:r>
            <a:r>
              <a:rPr lang="en-US" sz="1600" dirty="0" smtClean="0"/>
              <a:t> or </a:t>
            </a:r>
            <a:r>
              <a:rPr lang="en-US" sz="1600" dirty="0" err="1" smtClean="0"/>
              <a:t>web.config</a:t>
            </a:r>
            <a:r>
              <a:rPr lang="en-US" sz="1600" dirty="0" smtClean="0"/>
              <a:t> in ASP.NET applications.</a:t>
            </a:r>
          </a:p>
          <a:p>
            <a:pPr lvl="1"/>
            <a:r>
              <a:rPr lang="en-US" sz="1600" dirty="0" smtClean="0"/>
              <a:t>You can add (and remove) settings in this tab and specify them as simple name-value strings or specify them as connection strings pointing to some resource.</a:t>
            </a:r>
          </a:p>
          <a:p>
            <a:endParaRPr lang="en-US" dirty="0"/>
          </a:p>
        </p:txBody>
      </p:sp>
      <p:pic>
        <p:nvPicPr>
          <p:cNvPr id="4" name="Picture 3" descr="image23.png"/>
          <p:cNvPicPr>
            <a:picLocks noChangeAspect="1"/>
          </p:cNvPicPr>
          <p:nvPr/>
        </p:nvPicPr>
        <p:blipFill>
          <a:blip r:embed="rId2"/>
          <a:stretch>
            <a:fillRect/>
          </a:stretch>
        </p:blipFill>
        <p:spPr>
          <a:xfrm>
            <a:off x="1600200" y="2438400"/>
            <a:ext cx="6825222" cy="1524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Web Role Cont.</a:t>
            </a:r>
            <a:endParaRPr lang="en-US"/>
          </a:p>
        </p:txBody>
      </p:sp>
      <p:sp>
        <p:nvSpPr>
          <p:cNvPr id="3" name="Text Placeholder 2"/>
          <p:cNvSpPr>
            <a:spLocks noGrp="1"/>
          </p:cNvSpPr>
          <p:nvPr>
            <p:ph type="body" idx="1"/>
          </p:nvPr>
        </p:nvSpPr>
        <p:spPr/>
        <p:txBody>
          <a:bodyPr/>
          <a:lstStyle/>
          <a:p>
            <a:r>
              <a:rPr lang="en-US" sz="1800" dirty="0" smtClean="0"/>
              <a:t>If you have an existing Windows Azure project, you can add new roles to your project.</a:t>
            </a:r>
          </a:p>
          <a:p>
            <a:pPr lvl="1"/>
            <a:r>
              <a:rPr lang="en-US" sz="1600" dirty="0" smtClean="0"/>
              <a:t>Right click on the Windows Azure project and VS displays a menu that allows you to add new Web or worker roles to the project.</a:t>
            </a:r>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r>
              <a:rPr lang="en-US" sz="1600" dirty="0" smtClean="0"/>
              <a:t>When </a:t>
            </a:r>
            <a:r>
              <a:rPr lang="en-US" sz="1600" dirty="0" smtClean="0"/>
              <a:t>selecting to add a Web Role, VS provides a similar Web role selection-prompt for choosing the Web role type to add.</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dirty="0"/>
          </a:p>
        </p:txBody>
      </p:sp>
      <p:pic>
        <p:nvPicPr>
          <p:cNvPr id="4" name="Picture 3" descr="image4.png"/>
          <p:cNvPicPr>
            <a:picLocks noChangeAspect="1"/>
          </p:cNvPicPr>
          <p:nvPr/>
        </p:nvPicPr>
        <p:blipFill>
          <a:blip r:embed="rId2"/>
          <a:stretch>
            <a:fillRect/>
          </a:stretch>
        </p:blipFill>
        <p:spPr>
          <a:xfrm>
            <a:off x="2971800" y="2895600"/>
            <a:ext cx="2286000" cy="1517120"/>
          </a:xfrm>
          <a:prstGeom prst="rect">
            <a:avLst/>
          </a:prstGeom>
        </p:spPr>
      </p:pic>
      <p:pic>
        <p:nvPicPr>
          <p:cNvPr id="5" name="Picture 4" descr="image5.png"/>
          <p:cNvPicPr>
            <a:picLocks noChangeAspect="1"/>
          </p:cNvPicPr>
          <p:nvPr/>
        </p:nvPicPr>
        <p:blipFill>
          <a:blip r:embed="rId3"/>
          <a:stretch>
            <a:fillRect/>
          </a:stretch>
        </p:blipFill>
        <p:spPr>
          <a:xfrm>
            <a:off x="2971799" y="5029200"/>
            <a:ext cx="3337729" cy="17526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smtClean="0"/>
              <a:t>In fact, under the covers, enabling Diagnostics (mentioned above) is defined by a Microsoft.WindowsAzure.Plugins.Diagnostics.ConnectionString setting.</a:t>
            </a:r>
          </a:p>
          <a:p>
            <a:pPr lvl="1"/>
            <a:r>
              <a:rPr lang="en-US" sz="1600" smtClean="0"/>
              <a:t>When you enable Diagnostics, the  Microsoft.WindowsAzure.Plugins.Diagnostics.ConnectionString setting is defined.</a:t>
            </a:r>
          </a:p>
          <a:p>
            <a:endParaRPr lang="en-US" sz="1800" smtClean="0"/>
          </a:p>
          <a:p>
            <a:endParaRPr lang="en-US" sz="1800" smtClean="0"/>
          </a:p>
          <a:p>
            <a:endParaRPr lang="en-US" sz="1800" smtClean="0"/>
          </a:p>
          <a:p>
            <a:endParaRPr lang="en-US" sz="1800" smtClean="0"/>
          </a:p>
          <a:p>
            <a:pPr lvl="1"/>
            <a:r>
              <a:rPr lang="en-US" sz="1600" smtClean="0"/>
              <a:t>When you disable Diagnostics, this setting is removed.</a:t>
            </a:r>
          </a:p>
          <a:p>
            <a:endParaRPr lang="en-US" sz="1800" smtClean="0"/>
          </a:p>
          <a:p>
            <a:endParaRPr lang="en-US" sz="1800" smtClean="0"/>
          </a:p>
          <a:p>
            <a:endParaRPr lang="en-US" sz="1800" smtClean="0"/>
          </a:p>
          <a:p>
            <a:endParaRPr lang="en-US" sz="1800" smtClean="0"/>
          </a:p>
          <a:p>
            <a:endParaRPr lang="en-US"/>
          </a:p>
        </p:txBody>
      </p:sp>
      <p:pic>
        <p:nvPicPr>
          <p:cNvPr id="4" name="Picture 3" descr="image24.png"/>
          <p:cNvPicPr>
            <a:picLocks noChangeAspect="1"/>
          </p:cNvPicPr>
          <p:nvPr/>
        </p:nvPicPr>
        <p:blipFill>
          <a:blip r:embed="rId2"/>
          <a:stretch>
            <a:fillRect/>
          </a:stretch>
        </p:blipFill>
        <p:spPr>
          <a:xfrm>
            <a:off x="2438400" y="3505200"/>
            <a:ext cx="3886200" cy="1476222"/>
          </a:xfrm>
          <a:prstGeom prst="rect">
            <a:avLst/>
          </a:prstGeom>
        </p:spPr>
      </p:pic>
      <p:pic>
        <p:nvPicPr>
          <p:cNvPr id="5" name="Picture 4" descr="image25.png"/>
          <p:cNvPicPr>
            <a:picLocks noChangeAspect="1"/>
          </p:cNvPicPr>
          <p:nvPr/>
        </p:nvPicPr>
        <p:blipFill>
          <a:blip r:embed="rId3"/>
          <a:stretch>
            <a:fillRect/>
          </a:stretch>
        </p:blipFill>
        <p:spPr>
          <a:xfrm>
            <a:off x="2743200" y="5334000"/>
            <a:ext cx="3200400" cy="1392572"/>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smtClean="0"/>
              <a:t>Custom settings you define in the Settings tab show up as elements in both the service definition and service configuration files.</a:t>
            </a:r>
          </a:p>
          <a:p>
            <a:pPr lvl="1"/>
            <a:r>
              <a:rPr lang="en-US" sz="1600" smtClean="0"/>
              <a:t>When you create a new custom setting, it shows up as a setting under &lt;ConfigurationSettings&gt; in the service definition file.</a:t>
            </a:r>
          </a:p>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229600" cy="5062924"/>
          </a:xfrm>
          <a:prstGeom prst="rect">
            <a:avLst/>
          </a:prstGeom>
          <a:pattFill>
            <a:fgClr>
              <a:schemeClr val="bg2"/>
            </a:fgClr>
            <a:bgClr>
              <a:schemeClr val="bg2"/>
            </a:bgClr>
          </a:pattFill>
        </p:spPr>
        <p:txBody>
          <a:bodyPr vert="horz" rtlCol="0">
            <a:spAutoFit/>
          </a:bodyPr>
          <a:lstStyle/>
          <a:p>
            <a:r>
              <a:rPr lang="en-US" sz="1700" smtClean="0"/>
              <a:t>&lt;ServiceDefinition name="HelloWorld" xmlns="http://schemas.microsoft.com/ServiceHosting/2008/10/ServiceDefinition"&gt;</a:t>
            </a:r>
          </a:p>
          <a:p>
            <a:r>
              <a:rPr lang="en-US" sz="1700" smtClean="0"/>
              <a:t>  &lt;WebRole name="HelloWorldWebRole" vmsize="Small"&gt;</a:t>
            </a:r>
          </a:p>
          <a:p>
            <a:r>
              <a:rPr lang="en-US" sz="1700" smtClean="0"/>
              <a:t>    &lt;Sites&gt;</a:t>
            </a:r>
          </a:p>
          <a:p>
            <a:r>
              <a:rPr lang="en-US" sz="1700" smtClean="0"/>
              <a:t>      &lt;Site name="Web"&gt;</a:t>
            </a:r>
          </a:p>
          <a:p>
            <a:r>
              <a:rPr lang="en-US" sz="1700" smtClean="0"/>
              <a:t>        &lt;Bindings&gt;</a:t>
            </a:r>
          </a:p>
          <a:p>
            <a:r>
              <a:rPr lang="en-US" sz="1700" smtClean="0"/>
              <a:t>          &lt;Binding name="Endpoint1" endpointName="Endpoint1" /&gt;</a:t>
            </a:r>
          </a:p>
          <a:p>
            <a:r>
              <a:rPr lang="en-US" sz="1700" smtClean="0"/>
              <a:t>        &lt;/Bindings&gt;</a:t>
            </a:r>
          </a:p>
          <a:p>
            <a:r>
              <a:rPr lang="en-US" sz="1700" smtClean="0"/>
              <a:t>      &lt;/Site&gt;</a:t>
            </a:r>
          </a:p>
          <a:p>
            <a:r>
              <a:rPr lang="en-US" sz="1700" smtClean="0"/>
              <a:t>    &lt;/Sites&gt;</a:t>
            </a:r>
          </a:p>
          <a:p>
            <a:r>
              <a:rPr lang="en-US" sz="1700" smtClean="0"/>
              <a:t>    &lt;Endpoints&gt;</a:t>
            </a:r>
          </a:p>
          <a:p>
            <a:r>
              <a:rPr lang="en-US" sz="1700" smtClean="0"/>
              <a:t>      &lt;InputEndpoint name="Endpoint1" protocol="http" port="80" /&gt;</a:t>
            </a:r>
          </a:p>
          <a:p>
            <a:r>
              <a:rPr lang="en-US" sz="1700" smtClean="0"/>
              <a:t>    &lt;/Endpoints&gt;</a:t>
            </a:r>
          </a:p>
          <a:p>
            <a:r>
              <a:rPr lang="en-US" sz="1700" smtClean="0"/>
              <a:t>    &lt;Imports&gt;&lt;Import moduleName="Diagnostics" /&gt;&lt;/Imports&gt;</a:t>
            </a:r>
          </a:p>
          <a:p>
            <a:r>
              <a:rPr lang="en-US" sz="1700" b="1" smtClean="0"/>
              <a:t>    &lt;ConfigurationSettings&gt;</a:t>
            </a:r>
            <a:endParaRPr lang="en-US" sz="1700" smtClean="0"/>
          </a:p>
          <a:p>
            <a:r>
              <a:rPr lang="en-US" sz="1700" b="1" smtClean="0"/>
              <a:t>      &lt;Setting name="HelloWorldGreeting" /&gt;</a:t>
            </a:r>
            <a:endParaRPr lang="en-US" sz="1700" smtClean="0"/>
          </a:p>
          <a:p>
            <a:r>
              <a:rPr lang="en-US" sz="1700" b="1" smtClean="0"/>
              <a:t>    &lt;/ConfigurationSettings&gt;</a:t>
            </a:r>
            <a:endParaRPr lang="en-US" sz="1700" smtClean="0"/>
          </a:p>
          <a:p>
            <a:r>
              <a:rPr lang="en-US" sz="1700" smtClean="0"/>
              <a:t>  &lt;/WebRole&gt;</a:t>
            </a:r>
          </a:p>
          <a:p>
            <a:r>
              <a:rPr lang="en-US" sz="1700" smtClean="0"/>
              <a:t>&lt;/ServiceDefinition&gt;</a:t>
            </a:r>
            <a:endParaRPr lang="en-US" sz="17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pPr lvl="1"/>
            <a:r>
              <a:rPr lang="en-US" sz="1600" smtClean="0"/>
              <a:t>It is also present in the service configuration file.  In the configuration file, the actual value for the custom setting is also specified.</a:t>
            </a:r>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2463800"/>
            <a:ext cx="8229600" cy="3493264"/>
          </a:xfrm>
          <a:prstGeom prst="rect">
            <a:avLst/>
          </a:prstGeom>
          <a:pattFill>
            <a:fgClr>
              <a:schemeClr val="bg2"/>
            </a:fgClr>
            <a:bgClr>
              <a:schemeClr val="bg2"/>
            </a:bgClr>
          </a:pattFill>
        </p:spPr>
        <p:txBody>
          <a:bodyPr vert="horz" rtlCol="0">
            <a:spAutoFit/>
          </a:bodyPr>
          <a:lstStyle/>
          <a:p>
            <a:r>
              <a:rPr lang="en-US" sz="1700" smtClean="0"/>
              <a:t>&lt;ServiceConfiguration serviceName="HelloWorld" xmlns="http://schemas.microsoft.com/ServiceHosting/2008/10/ServiceConfiguration" osFamily="1" osVersion="*"&gt;</a:t>
            </a:r>
          </a:p>
          <a:p>
            <a:r>
              <a:rPr lang="en-US" sz="1700" smtClean="0"/>
              <a:t>  &lt;Role name="HelloWorldWebRole"&gt;</a:t>
            </a:r>
          </a:p>
          <a:p>
            <a:r>
              <a:rPr lang="en-US" sz="1700" smtClean="0"/>
              <a:t>    &lt;Instances count="1" /&gt;</a:t>
            </a:r>
          </a:p>
          <a:p>
            <a:r>
              <a:rPr lang="en-US" sz="1700" smtClean="0"/>
              <a:t>    &lt;ConfigurationSettings&gt;</a:t>
            </a:r>
          </a:p>
          <a:p>
            <a:r>
              <a:rPr lang="en-US" sz="1700" smtClean="0"/>
              <a:t>      &lt;Setting name=</a:t>
            </a:r>
          </a:p>
          <a:p>
            <a:r>
              <a:rPr lang="en-US" sz="1700" smtClean="0"/>
              <a:t>        "Microsoft.WindowsAzure.Plugins.Diagnostics.ConnectionString" </a:t>
            </a:r>
          </a:p>
          <a:p>
            <a:r>
              <a:rPr lang="en-US" sz="1700" smtClean="0"/>
              <a:t>        value="UseDevelopmentStorage=true" /&gt;</a:t>
            </a:r>
          </a:p>
          <a:p>
            <a:r>
              <a:rPr lang="en-US" sz="1700" b="1" smtClean="0"/>
              <a:t>      &lt;Setting name="HelloWorldGreeting" value="Hello Class" /&gt;</a:t>
            </a:r>
            <a:endParaRPr lang="en-US" sz="1700" smtClean="0"/>
          </a:p>
          <a:p>
            <a:r>
              <a:rPr lang="en-US" sz="1700" smtClean="0"/>
              <a:t>    &lt;/ConfigurationSettings&gt;</a:t>
            </a:r>
          </a:p>
          <a:p>
            <a:r>
              <a:rPr lang="en-US" sz="1700" smtClean="0"/>
              <a:t>  &lt;/Role&gt;</a:t>
            </a:r>
          </a:p>
          <a:p>
            <a:r>
              <a:rPr lang="en-US" sz="1700" smtClean="0"/>
              <a:t>&lt;/ServiceConfiguration&gt;</a:t>
            </a:r>
            <a:endParaRPr lang="en-US" sz="17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pPr lvl="1"/>
            <a:r>
              <a:rPr lang="en-US" sz="1600" smtClean="0"/>
              <a:t>What is the reason for this arrangement?  Remember again, the service definition file remains static at runtime while the service configuration settings are dynamic.</a:t>
            </a:r>
          </a:p>
          <a:p>
            <a:pPr lvl="1"/>
            <a:r>
              <a:rPr lang="en-US" sz="1600" smtClean="0"/>
              <a:t>So, this arrangement allows you to change the values of custom settings, but you cannot add or remove settings at runtime.</a:t>
            </a:r>
          </a:p>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smtClean="0"/>
              <a:t>To access any custom setting, use the RoleEnvironment class in the Microsoft.WindowsAzure.ServiceRuntime namespace.</a:t>
            </a:r>
          </a:p>
          <a:p>
            <a:pPr lvl="1"/>
            <a:r>
              <a:rPr lang="en-US" sz="1600" smtClean="0"/>
              <a:t>This class represents the Windows Azure environment to the application code.</a:t>
            </a:r>
          </a:p>
          <a:p>
            <a:pPr lvl="1"/>
            <a:r>
              <a:rPr lang="en-US" sz="1600" smtClean="0"/>
              <a:t>Call on the GetConfigurationSettingValue( ) method to access the value for any of the name-value custom setting pairs.</a:t>
            </a:r>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3352800"/>
            <a:ext cx="8229600" cy="2708434"/>
          </a:xfrm>
          <a:prstGeom prst="rect">
            <a:avLst/>
          </a:prstGeom>
          <a:pattFill>
            <a:fgClr>
              <a:schemeClr val="bg2"/>
            </a:fgClr>
            <a:bgClr>
              <a:schemeClr val="bg2"/>
            </a:bgClr>
          </a:pattFill>
        </p:spPr>
        <p:txBody>
          <a:bodyPr vert="horz" rtlCol="0">
            <a:spAutoFit/>
          </a:bodyPr>
          <a:lstStyle/>
          <a:p>
            <a:r>
              <a:rPr lang="en-US" sz="1700" smtClean="0"/>
              <a:t>protected void Page_Load(object sender, EventArgs e)</a:t>
            </a:r>
          </a:p>
          <a:p>
            <a:r>
              <a:rPr lang="en-US" sz="1700" smtClean="0"/>
              <a:t>{</a:t>
            </a:r>
          </a:p>
          <a:p>
            <a:r>
              <a:rPr lang="en-US" sz="1700" smtClean="0"/>
              <a:t>  WelcomeLabel.Text = </a:t>
            </a:r>
          </a:p>
          <a:p>
            <a:r>
              <a:rPr lang="en-US" sz="1700" smtClean="0"/>
              <a:t>   </a:t>
            </a:r>
            <a:r>
              <a:rPr lang="en-US" sz="1700" b="1" smtClean="0"/>
              <a:t>RoleEnvironment.GetConfigurationSettingValue("HelloWorldGreeting");</a:t>
            </a:r>
            <a:endParaRPr lang="en-US" sz="1700" smtClean="0"/>
          </a:p>
          <a:p>
            <a:r>
              <a:rPr lang="en-US" sz="1700" smtClean="0"/>
              <a:t>}</a:t>
            </a:r>
          </a:p>
          <a:p>
            <a:r>
              <a:rPr lang="en-US" sz="1700" smtClean="0"/>
              <a:t>Protected Sub Page_Load(ByVal sender As Object, ByVal e As System.EventArgs) Handles Me.Load</a:t>
            </a:r>
          </a:p>
          <a:p>
            <a:r>
              <a:rPr lang="en-US" sz="1700" b="1" smtClean="0"/>
              <a:t>  Me.PageTitleLabel.Text = </a:t>
            </a:r>
            <a:endParaRPr lang="en-US" sz="1700" smtClean="0"/>
          </a:p>
          <a:p>
            <a:r>
              <a:rPr lang="en-US" sz="1700" b="1" smtClean="0"/>
              <a:t>    RoleEnvironment.GetConfigurationSettingValue("GameTitle")</a:t>
            </a:r>
            <a:endParaRPr lang="en-US" sz="1700" smtClean="0"/>
          </a:p>
          <a:p>
            <a:r>
              <a:rPr lang="en-US" sz="1700" smtClean="0"/>
              <a:t>End Sub</a:t>
            </a:r>
            <a:endParaRPr lang="en-US" sz="17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dirty="0" smtClean="0"/>
              <a:t>As you may recall in the last chapter, when you deploy your application to Windows Azure, you select the URL for your service.</a:t>
            </a:r>
          </a:p>
          <a:p>
            <a:pPr lvl="1"/>
            <a:r>
              <a:rPr lang="en-US" sz="1600" dirty="0" smtClean="0"/>
              <a:t>The Endpoints tab, however, allows you to specify the protocol and ports of your service endpoints.</a:t>
            </a:r>
          </a:p>
          <a:p>
            <a:pPr lvl="1"/>
            <a:r>
              <a:rPr lang="en-US" sz="1600" dirty="0" smtClean="0"/>
              <a:t>By default, your Web role had defined one Input, HTTP endpoint operating at port 80 publicly.</a:t>
            </a:r>
          </a:p>
          <a:p>
            <a:endParaRPr lang="en-US" sz="1800" dirty="0" smtClean="0"/>
          </a:p>
          <a:p>
            <a:endParaRPr lang="en-US" sz="1800" dirty="0" smtClean="0"/>
          </a:p>
          <a:p>
            <a:pPr lvl="1"/>
            <a:endParaRPr lang="en-US" sz="1600" b="1" i="1" dirty="0" smtClean="0"/>
          </a:p>
          <a:p>
            <a:pPr lvl="1"/>
            <a:endParaRPr lang="en-US" sz="1600" b="1" i="1" dirty="0" smtClean="0"/>
          </a:p>
          <a:p>
            <a:pPr lvl="1"/>
            <a:r>
              <a:rPr lang="en-US" sz="1600" b="1" i="1" dirty="0" smtClean="0"/>
              <a:t>Input </a:t>
            </a:r>
            <a:r>
              <a:rPr lang="en-US" sz="1600" b="1" i="1" dirty="0" smtClean="0"/>
              <a:t>endpoints</a:t>
            </a:r>
            <a:r>
              <a:rPr lang="en-US" sz="1600" dirty="0" smtClean="0"/>
              <a:t> are used to contact the service (from outside of your application).</a:t>
            </a:r>
          </a:p>
          <a:p>
            <a:pPr lvl="1"/>
            <a:r>
              <a:rPr lang="en-US" sz="1600" b="1" i="1" dirty="0" smtClean="0"/>
              <a:t>Internal endpoints</a:t>
            </a:r>
            <a:r>
              <a:rPr lang="en-US" sz="1600" dirty="0" smtClean="0"/>
              <a:t> are used by roles to communicate with each other (from inside your application).</a:t>
            </a:r>
          </a:p>
          <a:p>
            <a:endParaRPr lang="en-US" dirty="0"/>
          </a:p>
        </p:txBody>
      </p:sp>
      <p:pic>
        <p:nvPicPr>
          <p:cNvPr id="4" name="Picture 3" descr="image26.png"/>
          <p:cNvPicPr>
            <a:picLocks noChangeAspect="1"/>
          </p:cNvPicPr>
          <p:nvPr/>
        </p:nvPicPr>
        <p:blipFill>
          <a:blip r:embed="rId2"/>
          <a:stretch>
            <a:fillRect/>
          </a:stretch>
        </p:blipFill>
        <p:spPr>
          <a:xfrm>
            <a:off x="2057400" y="3505200"/>
            <a:ext cx="6187437" cy="10668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smtClean="0"/>
              <a:t>Roles (both Web and worker) can have both internal and input endpoints.  </a:t>
            </a:r>
          </a:p>
          <a:p>
            <a:pPr lvl="1"/>
            <a:r>
              <a:rPr lang="en-US" sz="1600" smtClean="0"/>
              <a:t>When specifying details about an endpoint, you can dictate the protocol (HTTP by default, HTTPS, or TCP) used when communicating with the role.</a:t>
            </a:r>
          </a:p>
          <a:p>
            <a:pPr lvl="1"/>
            <a:r>
              <a:rPr lang="en-US" sz="1600" smtClean="0"/>
              <a:t>When using HTTPS, you must also specify the name of the SSL certificate used to secure the communications.</a:t>
            </a:r>
          </a:p>
          <a:p>
            <a:pPr lvl="1"/>
            <a:r>
              <a:rPr lang="en-US" sz="1600" smtClean="0"/>
              <a:t>Certificates are specified in the Certificates tab (see below).</a:t>
            </a:r>
          </a:p>
          <a:p>
            <a:pPr lvl="1"/>
            <a:r>
              <a:rPr lang="en-US" sz="1600" smtClean="0"/>
              <a:t>Internal endpoints are only accessible to other roles within the cloud service.  Therefore, they cannot be secured with certificates.</a:t>
            </a:r>
          </a:p>
          <a:p>
            <a:pPr lvl="1"/>
            <a:r>
              <a:rPr lang="en-US" sz="1600" smtClean="0"/>
              <a:t>Typically, public facing ports are set to 80 and 443 for HTTP and HTTPS respectively.</a:t>
            </a:r>
          </a:p>
          <a:p>
            <a:pPr lvl="1"/>
            <a:r>
              <a:rPr lang="en-US" sz="1600" smtClean="0"/>
              <a:t>You can also optionally provide an explicit port for internal endpoints which are  also known as a local endpoints (again – only to be used internally within Azure).  </a:t>
            </a:r>
          </a:p>
          <a:p>
            <a:pPr lvl="1"/>
            <a:r>
              <a:rPr lang="en-US" sz="1600" smtClean="0"/>
              <a:t>If you elect not to provide a private port, the Fabric assigns the internal port number at run time.</a:t>
            </a:r>
          </a:p>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smtClean="0"/>
              <a:t>The non-dynamic service definition file stores all endpoint configurations.</a:t>
            </a:r>
          </a:p>
          <a:p>
            <a:endParaRPr lang="en-US" sz="1800" smtClean="0"/>
          </a:p>
          <a:p>
            <a:endParaRPr lang="en-US" sz="1800" smtClean="0"/>
          </a:p>
          <a:p>
            <a:endParaRPr lang="en-US"/>
          </a:p>
        </p:txBody>
      </p:sp>
      <p:pic>
        <p:nvPicPr>
          <p:cNvPr id="4" name="Picture 3" descr="image27.png"/>
          <p:cNvPicPr>
            <a:picLocks noChangeAspect="1"/>
          </p:cNvPicPr>
          <p:nvPr/>
        </p:nvPicPr>
        <p:blipFill>
          <a:blip r:embed="rId2"/>
          <a:stretch>
            <a:fillRect/>
          </a:stretch>
        </p:blipFill>
        <p:spPr>
          <a:xfrm>
            <a:off x="1981200" y="2438400"/>
            <a:ext cx="5434522" cy="12192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229600" cy="4893647"/>
          </a:xfrm>
          <a:prstGeom prst="rect">
            <a:avLst/>
          </a:prstGeom>
          <a:pattFill>
            <a:fgClr>
              <a:schemeClr val="bg2"/>
            </a:fgClr>
            <a:bgClr>
              <a:schemeClr val="bg2"/>
            </a:bgClr>
          </a:pattFill>
        </p:spPr>
        <p:txBody>
          <a:bodyPr vert="horz" rtlCol="0">
            <a:spAutoFit/>
          </a:bodyPr>
          <a:lstStyle/>
          <a:p>
            <a:r>
              <a:rPr lang="en-US" sz="1200" dirty="0" smtClean="0"/>
              <a:t>&lt;</a:t>
            </a:r>
            <a:r>
              <a:rPr lang="en-US" sz="1200" dirty="0" err="1" smtClean="0"/>
              <a:t>ServiceDefinition</a:t>
            </a:r>
            <a:r>
              <a:rPr lang="en-US" sz="1200" dirty="0" smtClean="0"/>
              <a:t> name="</a:t>
            </a:r>
            <a:r>
              <a:rPr lang="en-US" sz="1200" dirty="0" err="1" smtClean="0"/>
              <a:t>HelloWorld</a:t>
            </a:r>
            <a:r>
              <a:rPr lang="en-US" sz="1200" dirty="0" smtClean="0"/>
              <a:t>" </a:t>
            </a:r>
            <a:r>
              <a:rPr lang="en-US" sz="1200" dirty="0" err="1" smtClean="0"/>
              <a:t>xmlns</a:t>
            </a:r>
            <a:r>
              <a:rPr lang="en-US" sz="1200" dirty="0" smtClean="0"/>
              <a:t>="http://schemas.microsoft.com/ServiceHosting/2008/10/ServiceDefinition"&gt;</a:t>
            </a:r>
          </a:p>
          <a:p>
            <a:r>
              <a:rPr lang="en-US" sz="1200" dirty="0" smtClean="0"/>
              <a:t>  &lt;</a:t>
            </a:r>
            <a:r>
              <a:rPr lang="en-US" sz="1200" dirty="0" err="1" smtClean="0"/>
              <a:t>WebRole</a:t>
            </a:r>
            <a:r>
              <a:rPr lang="en-US" sz="1200" dirty="0" smtClean="0"/>
              <a:t> name="</a:t>
            </a:r>
            <a:r>
              <a:rPr lang="en-US" sz="1200" dirty="0" err="1" smtClean="0"/>
              <a:t>HelloWorldWebRole</a:t>
            </a:r>
            <a:r>
              <a:rPr lang="en-US" sz="1200" dirty="0" smtClean="0"/>
              <a:t>"&gt;</a:t>
            </a:r>
          </a:p>
          <a:p>
            <a:r>
              <a:rPr lang="en-US" sz="1200" dirty="0" smtClean="0"/>
              <a:t>    &lt;Sites&gt;</a:t>
            </a:r>
          </a:p>
          <a:p>
            <a:r>
              <a:rPr lang="en-US" sz="1200" dirty="0" smtClean="0"/>
              <a:t>      &lt;Site name="Web"&gt;</a:t>
            </a:r>
          </a:p>
          <a:p>
            <a:r>
              <a:rPr lang="en-US" sz="1200" dirty="0" smtClean="0"/>
              <a:t>        &lt;Bindings&gt;</a:t>
            </a:r>
          </a:p>
          <a:p>
            <a:r>
              <a:rPr lang="en-US" sz="1200" b="1" dirty="0" smtClean="0"/>
              <a:t>          &lt;Binding name="Endpoint1" </a:t>
            </a:r>
            <a:r>
              <a:rPr lang="en-US" sz="1200" b="1" dirty="0" err="1" smtClean="0"/>
              <a:t>endpointName</a:t>
            </a:r>
            <a:r>
              <a:rPr lang="en-US" sz="1200" b="1" dirty="0" smtClean="0"/>
              <a:t>="</a:t>
            </a:r>
            <a:r>
              <a:rPr lang="en-US" sz="1200" b="1" dirty="0" err="1" smtClean="0"/>
              <a:t>HttpIn</a:t>
            </a:r>
            <a:r>
              <a:rPr lang="en-US" sz="1200" b="1" dirty="0" smtClean="0"/>
              <a:t>" /&gt;</a:t>
            </a:r>
            <a:endParaRPr lang="en-US" sz="1200" dirty="0" smtClean="0"/>
          </a:p>
          <a:p>
            <a:r>
              <a:rPr lang="en-US" sz="1200" b="1" dirty="0" smtClean="0"/>
              <a:t>          &lt;Binding name="Endpoint2" </a:t>
            </a:r>
            <a:r>
              <a:rPr lang="en-US" sz="1200" b="1" dirty="0" err="1" smtClean="0"/>
              <a:t>endpointName</a:t>
            </a:r>
            <a:r>
              <a:rPr lang="en-US" sz="1200" b="1" dirty="0" smtClean="0"/>
              <a:t>="</a:t>
            </a:r>
            <a:r>
              <a:rPr lang="en-US" sz="1200" b="1" dirty="0" err="1" smtClean="0"/>
              <a:t>HttpsIn</a:t>
            </a:r>
            <a:r>
              <a:rPr lang="en-US" sz="1200" b="1" dirty="0" smtClean="0"/>
              <a:t>" /&gt;</a:t>
            </a:r>
            <a:endParaRPr lang="en-US" sz="1200" dirty="0" smtClean="0"/>
          </a:p>
          <a:p>
            <a:r>
              <a:rPr lang="en-US" sz="1200" b="1" dirty="0" smtClean="0"/>
              <a:t>          &lt;Binding name="Endpoint1" </a:t>
            </a:r>
            <a:r>
              <a:rPr lang="en-US" sz="1200" b="1" dirty="0" err="1" smtClean="0"/>
              <a:t>endpointName</a:t>
            </a:r>
            <a:r>
              <a:rPr lang="en-US" sz="1200" b="1" dirty="0" smtClean="0"/>
              <a:t>="</a:t>
            </a:r>
            <a:r>
              <a:rPr lang="en-US" sz="1200" b="1" dirty="0" err="1" smtClean="0"/>
              <a:t>HttpLocal</a:t>
            </a:r>
            <a:r>
              <a:rPr lang="en-US" sz="1200" b="1" dirty="0" smtClean="0"/>
              <a:t>" /&gt;</a:t>
            </a:r>
            <a:endParaRPr lang="en-US" sz="1200" dirty="0" smtClean="0"/>
          </a:p>
          <a:p>
            <a:r>
              <a:rPr lang="en-US" sz="1200" dirty="0" smtClean="0"/>
              <a:t>        &lt;/Bindings&gt;</a:t>
            </a:r>
          </a:p>
          <a:p>
            <a:r>
              <a:rPr lang="en-US" sz="1200" dirty="0" smtClean="0"/>
              <a:t>      &lt;/Site&gt;</a:t>
            </a:r>
          </a:p>
          <a:p>
            <a:r>
              <a:rPr lang="en-US" sz="1200" dirty="0" smtClean="0"/>
              <a:t>    &lt;/Sites&gt;</a:t>
            </a:r>
          </a:p>
          <a:p>
            <a:r>
              <a:rPr lang="en-US" sz="1200" dirty="0" smtClean="0"/>
              <a:t>    &lt;Endpoints&gt;</a:t>
            </a:r>
          </a:p>
          <a:p>
            <a:r>
              <a:rPr lang="fr-FR" sz="1200" b="1" dirty="0" smtClean="0"/>
              <a:t>      &lt;</a:t>
            </a:r>
            <a:r>
              <a:rPr lang="fr-FR" sz="1200" b="1" dirty="0" err="1" smtClean="0"/>
              <a:t>InputEndpoint</a:t>
            </a:r>
            <a:r>
              <a:rPr lang="fr-FR" sz="1200" b="1" dirty="0" smtClean="0"/>
              <a:t> </a:t>
            </a:r>
            <a:r>
              <a:rPr lang="fr-FR" sz="1200" b="1" dirty="0" err="1" smtClean="0"/>
              <a:t>name</a:t>
            </a:r>
            <a:r>
              <a:rPr lang="fr-FR" sz="1200" b="1" dirty="0" smtClean="0"/>
              <a:t>="</a:t>
            </a:r>
            <a:r>
              <a:rPr lang="fr-FR" sz="1200" b="1" dirty="0" err="1" smtClean="0"/>
              <a:t>HttpIn</a:t>
            </a:r>
            <a:r>
              <a:rPr lang="fr-FR" sz="1200" b="1" dirty="0" smtClean="0"/>
              <a:t>" </a:t>
            </a:r>
            <a:r>
              <a:rPr lang="fr-FR" sz="1200" b="1" dirty="0" err="1" smtClean="0"/>
              <a:t>protocol</a:t>
            </a:r>
            <a:r>
              <a:rPr lang="fr-FR" sz="1200" b="1" dirty="0" smtClean="0"/>
              <a:t>="http" port="80" /&gt;</a:t>
            </a:r>
            <a:endParaRPr lang="fr-FR" sz="1200" dirty="0" smtClean="0"/>
          </a:p>
          <a:p>
            <a:r>
              <a:rPr lang="fr-FR" sz="1200" b="1" dirty="0" smtClean="0"/>
              <a:t>      &lt;</a:t>
            </a:r>
            <a:r>
              <a:rPr lang="fr-FR" sz="1200" b="1" dirty="0" err="1" smtClean="0"/>
              <a:t>InputEndpoint</a:t>
            </a:r>
            <a:r>
              <a:rPr lang="fr-FR" sz="1200" b="1" dirty="0" smtClean="0"/>
              <a:t> </a:t>
            </a:r>
            <a:r>
              <a:rPr lang="fr-FR" sz="1200" b="1" dirty="0" err="1" smtClean="0"/>
              <a:t>name</a:t>
            </a:r>
            <a:r>
              <a:rPr lang="fr-FR" sz="1200" b="1" dirty="0" smtClean="0"/>
              <a:t>="</a:t>
            </a:r>
            <a:r>
              <a:rPr lang="fr-FR" sz="1200" b="1" dirty="0" err="1" smtClean="0"/>
              <a:t>HttpsIn</a:t>
            </a:r>
            <a:r>
              <a:rPr lang="fr-FR" sz="1200" b="1" dirty="0" smtClean="0"/>
              <a:t>" </a:t>
            </a:r>
            <a:r>
              <a:rPr lang="fr-FR" sz="1200" b="1" dirty="0" err="1" smtClean="0"/>
              <a:t>protocol</a:t>
            </a:r>
            <a:r>
              <a:rPr lang="fr-FR" sz="1200" b="1" dirty="0" smtClean="0"/>
              <a:t>="</a:t>
            </a:r>
            <a:r>
              <a:rPr lang="fr-FR" sz="1200" b="1" dirty="0" err="1" smtClean="0"/>
              <a:t>https</a:t>
            </a:r>
            <a:r>
              <a:rPr lang="fr-FR" sz="1200" b="1" dirty="0" smtClean="0"/>
              <a:t>" port="443"</a:t>
            </a:r>
            <a:endParaRPr lang="fr-FR" sz="1200" dirty="0" smtClean="0"/>
          </a:p>
          <a:p>
            <a:r>
              <a:rPr lang="en-US" sz="1200" b="1" dirty="0" smtClean="0"/>
              <a:t>        certificate="Certificate1" /&gt;</a:t>
            </a:r>
            <a:endParaRPr lang="en-US" sz="1200" dirty="0" smtClean="0"/>
          </a:p>
          <a:p>
            <a:r>
              <a:rPr lang="en-US" sz="1200" b="1" dirty="0" smtClean="0"/>
              <a:t>      &lt;</a:t>
            </a:r>
            <a:r>
              <a:rPr lang="en-US" sz="1200" b="1" dirty="0" err="1" smtClean="0"/>
              <a:t>InternalEndpoint</a:t>
            </a:r>
            <a:r>
              <a:rPr lang="en-US" sz="1200" b="1" dirty="0" smtClean="0"/>
              <a:t> name="</a:t>
            </a:r>
            <a:r>
              <a:rPr lang="en-US" sz="1200" b="1" dirty="0" err="1" smtClean="0"/>
              <a:t>HttpLocal</a:t>
            </a:r>
            <a:r>
              <a:rPr lang="en-US" sz="1200" b="1" dirty="0" smtClean="0"/>
              <a:t>" protocol="http" /&gt;</a:t>
            </a:r>
            <a:endParaRPr lang="en-US" sz="1200" dirty="0" smtClean="0"/>
          </a:p>
          <a:p>
            <a:r>
              <a:rPr lang="en-US" sz="1200" dirty="0" smtClean="0"/>
              <a:t>    &lt;/Endpoints&gt;</a:t>
            </a:r>
          </a:p>
          <a:p>
            <a:r>
              <a:rPr lang="en-US" sz="1200" dirty="0" smtClean="0"/>
              <a:t>    &lt;Imports&gt;</a:t>
            </a:r>
          </a:p>
          <a:p>
            <a:r>
              <a:rPr lang="en-US" sz="1200" dirty="0" smtClean="0"/>
              <a:t>      &lt;Import </a:t>
            </a:r>
            <a:r>
              <a:rPr lang="en-US" sz="1200" dirty="0" err="1" smtClean="0"/>
              <a:t>moduleName</a:t>
            </a:r>
            <a:r>
              <a:rPr lang="en-US" sz="1200" dirty="0" smtClean="0"/>
              <a:t>="Diagnostics" /&gt;</a:t>
            </a:r>
          </a:p>
          <a:p>
            <a:r>
              <a:rPr lang="en-US" sz="1200" dirty="0" smtClean="0"/>
              <a:t>    &lt;/Imports&gt;</a:t>
            </a:r>
          </a:p>
          <a:p>
            <a:r>
              <a:rPr lang="en-US" sz="1200" dirty="0" smtClean="0"/>
              <a:t>    &lt;Certificates&gt;</a:t>
            </a:r>
          </a:p>
          <a:p>
            <a:r>
              <a:rPr lang="en-US" sz="1200" dirty="0" smtClean="0"/>
              <a:t>      &lt;Certificate name="Certificate1" </a:t>
            </a:r>
            <a:r>
              <a:rPr lang="en-US" sz="1200" dirty="0" err="1" smtClean="0"/>
              <a:t>storeLocation</a:t>
            </a:r>
            <a:r>
              <a:rPr lang="en-US" sz="1200" dirty="0" smtClean="0"/>
              <a:t>="</a:t>
            </a:r>
            <a:r>
              <a:rPr lang="en-US" sz="1200" dirty="0" err="1" smtClean="0"/>
              <a:t>LocalMachine</a:t>
            </a:r>
            <a:r>
              <a:rPr lang="en-US" sz="1200" dirty="0" smtClean="0"/>
              <a:t>" </a:t>
            </a:r>
            <a:r>
              <a:rPr lang="en-US" sz="1200" dirty="0" err="1" smtClean="0"/>
              <a:t>storeName</a:t>
            </a:r>
            <a:r>
              <a:rPr lang="en-US" sz="1200" dirty="0" smtClean="0"/>
              <a:t>="CA" /&gt;</a:t>
            </a:r>
          </a:p>
          <a:p>
            <a:r>
              <a:rPr lang="en-US" sz="1200" dirty="0" smtClean="0"/>
              <a:t>    &lt;/Certificates&gt;</a:t>
            </a:r>
          </a:p>
          <a:p>
            <a:r>
              <a:rPr lang="en-US" sz="1200" dirty="0" smtClean="0"/>
              <a:t>  &lt;/</a:t>
            </a:r>
            <a:r>
              <a:rPr lang="en-US" sz="1200" dirty="0" err="1" smtClean="0"/>
              <a:t>WebRole</a:t>
            </a:r>
            <a:r>
              <a:rPr lang="en-US" sz="1200" dirty="0" smtClean="0"/>
              <a:t>&gt;</a:t>
            </a:r>
          </a:p>
          <a:p>
            <a:r>
              <a:rPr lang="en-US" sz="1200" dirty="0" smtClean="0"/>
              <a:t>&lt;/</a:t>
            </a:r>
            <a:r>
              <a:rPr lang="en-US" sz="1200" dirty="0" err="1" smtClean="0"/>
              <a:t>ServiceDefinition</a:t>
            </a:r>
            <a:r>
              <a:rPr lang="en-US" sz="1200" dirty="0" smtClean="0"/>
              <a:t>&gt;</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Web Role Cont.</a:t>
            </a:r>
            <a:endParaRPr lang="en-US"/>
          </a:p>
        </p:txBody>
      </p:sp>
      <p:sp>
        <p:nvSpPr>
          <p:cNvPr id="3" name="Text Placeholder 2"/>
          <p:cNvSpPr>
            <a:spLocks noGrp="1"/>
          </p:cNvSpPr>
          <p:nvPr>
            <p:ph type="body" idx="1"/>
          </p:nvPr>
        </p:nvSpPr>
        <p:spPr/>
        <p:txBody>
          <a:bodyPr/>
          <a:lstStyle/>
          <a:p>
            <a:r>
              <a:rPr lang="en-US" sz="1800" smtClean="0"/>
              <a:t>Please note (particularly for WCF services), Windows Azure limits inbound traffic to HTTP or HTTPS.</a:t>
            </a:r>
          </a:p>
          <a:p>
            <a:pPr lvl="1"/>
            <a:r>
              <a:rPr lang="en-US" sz="1600" smtClean="0"/>
              <a:t>Outbound traffic can use TCP sockets.</a:t>
            </a:r>
          </a:p>
          <a:p>
            <a:pPr lvl="1"/>
            <a:r>
              <a:rPr lang="en-US" sz="1600" smtClean="0"/>
              <a:t>Windows Azure does not support UDP at this time.</a:t>
            </a:r>
          </a:p>
          <a:p>
            <a:r>
              <a:rPr lang="en-US" sz="1800" smtClean="0"/>
              <a:t>Web roles run inside or (are hosted in) Internet Information Services (IIS) 7.</a:t>
            </a:r>
          </a:p>
          <a:p>
            <a:pPr lvl="1"/>
            <a:r>
              <a:rPr lang="en-US" sz="1600" smtClean="0"/>
              <a:t>As of Windows Azure SDK 1.3, Web roles have full IIS 7 support.</a:t>
            </a:r>
          </a:p>
          <a:p>
            <a:pPr lvl="1"/>
            <a:r>
              <a:rPr lang="en-US" sz="1600" smtClean="0"/>
              <a:t>Prior to Windows Azure SDK 1.3, Web roles ran in an IIS Hosted Web Core.  The IIS Hosted Web Core had the same pipeline as IIS, but with a few restrictions.</a:t>
            </a:r>
          </a:p>
          <a:p>
            <a:pPr lvl="1"/>
            <a:r>
              <a:rPr lang="en-US" sz="1600" smtClean="0"/>
              <a:t>Importantly, this means Azure now supports multiple Web sites in your Web roles.</a:t>
            </a:r>
          </a:p>
          <a:p>
            <a:pPr lvl="1"/>
            <a:r>
              <a:rPr lang="en-US" sz="1600" smtClean="0"/>
              <a:t>Azure now also supports activation of WCF services over non-HTTP transports through Windows Activation Services.</a:t>
            </a:r>
          </a:p>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smtClean="0"/>
              <a:t>You learn about Local Storage configuration, as specified in the Local Storage tab, in a later chapter.</a:t>
            </a:r>
          </a:p>
          <a:p>
            <a:endParaRPr lang="en-US" sz="1800" smtClean="0"/>
          </a:p>
          <a:p>
            <a:endParaRPr lang="en-US" sz="1800" smtClean="0"/>
          </a:p>
          <a:p>
            <a:r>
              <a:rPr lang="en-US" sz="1800" smtClean="0"/>
              <a:t>The Certificates tab provides a means to manage digital certificates (X.509) used for encrypting HTTPS role endpoints or custom messages.</a:t>
            </a:r>
          </a:p>
          <a:p>
            <a:endParaRPr lang="en-US" sz="1800" smtClean="0"/>
          </a:p>
          <a:p>
            <a:endParaRPr lang="en-US" sz="1800" smtClean="0"/>
          </a:p>
          <a:p>
            <a:pPr lvl="1"/>
            <a:r>
              <a:rPr lang="en-US" sz="1600" smtClean="0"/>
              <a:t>This tab allows you to name certificates used in both Compute Emulator and the Windows Azure cloud environments.</a:t>
            </a:r>
          </a:p>
          <a:p>
            <a:pPr lvl="1"/>
            <a:r>
              <a:rPr lang="en-US" sz="1600" smtClean="0"/>
              <a:t>However, the actual certificates specified in the tab are only used in developing and testing your application (in the Compute Emulator).</a:t>
            </a:r>
          </a:p>
          <a:p>
            <a:pPr lvl="1"/>
            <a:r>
              <a:rPr lang="en-US" sz="1600" smtClean="0"/>
              <a:t>Certificates must be uploaded to Windows Azure for use in the cloud.</a:t>
            </a:r>
          </a:p>
          <a:p>
            <a:pPr lvl="1"/>
            <a:r>
              <a:rPr lang="en-US" sz="1600" smtClean="0"/>
              <a:t>You upload certificates into the cloud via the Developer Portal or Service Management API.</a:t>
            </a:r>
          </a:p>
          <a:p>
            <a:endParaRPr lang="en-US"/>
          </a:p>
        </p:txBody>
      </p:sp>
      <p:pic>
        <p:nvPicPr>
          <p:cNvPr id="4" name="Picture 3" descr="image28.png"/>
          <p:cNvPicPr>
            <a:picLocks noChangeAspect="1"/>
          </p:cNvPicPr>
          <p:nvPr/>
        </p:nvPicPr>
        <p:blipFill>
          <a:blip r:embed="rId2"/>
          <a:stretch>
            <a:fillRect/>
          </a:stretch>
        </p:blipFill>
        <p:spPr>
          <a:xfrm>
            <a:off x="4572000" y="2133600"/>
            <a:ext cx="2618758" cy="914400"/>
          </a:xfrm>
          <a:prstGeom prst="rect">
            <a:avLst/>
          </a:prstGeom>
        </p:spPr>
      </p:pic>
      <p:pic>
        <p:nvPicPr>
          <p:cNvPr id="5" name="Picture 4" descr="image29.png"/>
          <p:cNvPicPr>
            <a:picLocks noChangeAspect="1"/>
          </p:cNvPicPr>
          <p:nvPr/>
        </p:nvPicPr>
        <p:blipFill>
          <a:blip r:embed="rId3"/>
          <a:stretch>
            <a:fillRect/>
          </a:stretch>
        </p:blipFill>
        <p:spPr>
          <a:xfrm>
            <a:off x="2438399" y="3657600"/>
            <a:ext cx="4385185" cy="9144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smtClean="0"/>
              <a:t>Adding a certificate to be used in development and testing requires you specify a name, location, store name, and the actual certificate.</a:t>
            </a:r>
          </a:p>
          <a:p>
            <a:pPr lvl="1"/>
            <a:r>
              <a:rPr lang="en-US" sz="1600" smtClean="0"/>
              <a:t>The location is either LocalMachine or CurrentUser.</a:t>
            </a:r>
          </a:p>
          <a:p>
            <a:pPr lvl="1"/>
            <a:r>
              <a:rPr lang="en-US" sz="1600" smtClean="0"/>
              <a:t>Select the store name from the list of My, Root, CA, or Trust, TrustedPeople, or Disallowed.</a:t>
            </a:r>
          </a:p>
          <a:p>
            <a:pPr lvl="1"/>
            <a:r>
              <a:rPr lang="en-US" sz="1600" smtClean="0"/>
              <a:t>As for the certificate, you can either enter the thumbnail manually or select a certificate from your personal store.</a:t>
            </a:r>
          </a:p>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smtClean="0"/>
              <a:t>Certificate configuration is stored in both the service definition and service configuration files.</a:t>
            </a:r>
          </a:p>
          <a:p>
            <a:pPr lvl="1"/>
            <a:r>
              <a:rPr lang="en-US" sz="1600" smtClean="0"/>
              <a:t>The service definition file specifies the name and location of a certificate used by the service.</a:t>
            </a:r>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pPr lvl="1"/>
            <a:r>
              <a:rPr lang="en-US" sz="1600" smtClean="0"/>
              <a:t>However, the service configuration file details the thumbprint and algorithm of the certificate.</a:t>
            </a:r>
          </a:p>
          <a:p>
            <a:endParaRPr lang="en-US"/>
          </a:p>
        </p:txBody>
      </p:sp>
      <p:sp>
        <p:nvSpPr>
          <p:cNvPr id="4" name="TextBox 3"/>
          <p:cNvSpPr txBox="1"/>
          <p:nvPr/>
        </p:nvSpPr>
        <p:spPr>
          <a:xfrm>
            <a:off x="508000" y="2963376"/>
            <a:ext cx="8229600" cy="2446824"/>
          </a:xfrm>
          <a:prstGeom prst="rect">
            <a:avLst/>
          </a:prstGeom>
          <a:pattFill>
            <a:fgClr>
              <a:schemeClr val="bg2"/>
            </a:fgClr>
            <a:bgClr>
              <a:schemeClr val="bg2"/>
            </a:bgClr>
          </a:pattFill>
        </p:spPr>
        <p:txBody>
          <a:bodyPr vert="horz" rtlCol="0">
            <a:spAutoFit/>
          </a:bodyPr>
          <a:lstStyle/>
          <a:p>
            <a:r>
              <a:rPr lang="en-US" sz="1700" dirty="0" smtClean="0"/>
              <a:t>&lt;</a:t>
            </a:r>
            <a:r>
              <a:rPr lang="en-US" sz="1700" dirty="0" err="1" smtClean="0"/>
              <a:t>WebRole</a:t>
            </a:r>
            <a:r>
              <a:rPr lang="en-US" sz="1700" dirty="0" smtClean="0"/>
              <a:t> name="</a:t>
            </a:r>
            <a:r>
              <a:rPr lang="en-US" sz="1700" dirty="0" err="1" smtClean="0"/>
              <a:t>HelloWorldWebRole</a:t>
            </a:r>
            <a:r>
              <a:rPr lang="en-US" sz="1700" dirty="0" smtClean="0"/>
              <a:t>" </a:t>
            </a:r>
            <a:r>
              <a:rPr lang="en-US" sz="1700" dirty="0" err="1" smtClean="0"/>
              <a:t>vmsize</a:t>
            </a:r>
            <a:r>
              <a:rPr lang="en-US" sz="1700" dirty="0" smtClean="0"/>
              <a:t>="Small"&gt;</a:t>
            </a:r>
          </a:p>
          <a:p>
            <a:r>
              <a:rPr lang="en-US" sz="1700" dirty="0" smtClean="0"/>
              <a:t>  ...</a:t>
            </a:r>
          </a:p>
          <a:p>
            <a:r>
              <a:rPr lang="en-US" sz="1700" b="1" dirty="0" smtClean="0"/>
              <a:t>  &lt;Certificates&gt;</a:t>
            </a:r>
            <a:endParaRPr lang="en-US" sz="1700" dirty="0" smtClean="0"/>
          </a:p>
          <a:p>
            <a:r>
              <a:rPr lang="en-US" sz="1700" b="1" dirty="0" smtClean="0"/>
              <a:t>    &lt;Certificate name="Certificate1" </a:t>
            </a:r>
            <a:r>
              <a:rPr lang="en-US" sz="1700" b="1" dirty="0" err="1" smtClean="0"/>
              <a:t>storeLocation</a:t>
            </a:r>
            <a:r>
              <a:rPr lang="en-US" sz="1700" b="1" dirty="0" smtClean="0"/>
              <a:t>="</a:t>
            </a:r>
            <a:r>
              <a:rPr lang="en-US" sz="1700" b="1" dirty="0" err="1" smtClean="0"/>
              <a:t>LocalMachine</a:t>
            </a:r>
            <a:r>
              <a:rPr lang="en-US" sz="1700" b="1" dirty="0" smtClean="0"/>
              <a:t>" </a:t>
            </a:r>
            <a:endParaRPr lang="en-US" sz="1700" dirty="0" smtClean="0"/>
          </a:p>
          <a:p>
            <a:r>
              <a:rPr lang="en-US" sz="1700" b="1" dirty="0" smtClean="0"/>
              <a:t>      </a:t>
            </a:r>
            <a:r>
              <a:rPr lang="en-US" sz="1700" b="1" dirty="0" err="1" smtClean="0"/>
              <a:t>storeName</a:t>
            </a:r>
            <a:r>
              <a:rPr lang="en-US" sz="1700" b="1" dirty="0" smtClean="0"/>
              <a:t>="CA" /&gt;</a:t>
            </a:r>
            <a:endParaRPr lang="en-US" sz="1700" dirty="0" smtClean="0"/>
          </a:p>
          <a:p>
            <a:r>
              <a:rPr lang="en-US" sz="1700" b="1" dirty="0" smtClean="0"/>
              <a:t>    &lt;Certificate name="</a:t>
            </a:r>
            <a:r>
              <a:rPr lang="en-US" sz="1700" b="1" dirty="0" err="1" smtClean="0"/>
              <a:t>MessageCert</a:t>
            </a:r>
            <a:r>
              <a:rPr lang="en-US" sz="1700" b="1" dirty="0" smtClean="0"/>
              <a:t>" </a:t>
            </a:r>
            <a:r>
              <a:rPr lang="en-US" sz="1700" b="1" dirty="0" err="1" smtClean="0"/>
              <a:t>storeLocation</a:t>
            </a:r>
            <a:r>
              <a:rPr lang="en-US" sz="1700" b="1" dirty="0" smtClean="0"/>
              <a:t>="</a:t>
            </a:r>
            <a:r>
              <a:rPr lang="en-US" sz="1700" b="1" dirty="0" err="1" smtClean="0"/>
              <a:t>CurrentUser</a:t>
            </a:r>
            <a:r>
              <a:rPr lang="en-US" sz="1700" b="1" dirty="0" smtClean="0"/>
              <a:t>" </a:t>
            </a:r>
            <a:endParaRPr lang="en-US" sz="1700" dirty="0" smtClean="0"/>
          </a:p>
          <a:p>
            <a:r>
              <a:rPr lang="en-US" sz="1700" b="1" dirty="0" smtClean="0"/>
              <a:t>      </a:t>
            </a:r>
            <a:r>
              <a:rPr lang="en-US" sz="1700" b="1" dirty="0" err="1" smtClean="0"/>
              <a:t>storeName</a:t>
            </a:r>
            <a:r>
              <a:rPr lang="en-US" sz="1700" b="1" dirty="0" smtClean="0"/>
              <a:t>="Root" /&gt;</a:t>
            </a:r>
            <a:endParaRPr lang="en-US" sz="1700" dirty="0" smtClean="0"/>
          </a:p>
          <a:p>
            <a:r>
              <a:rPr lang="en-US" sz="1700" b="1" dirty="0" smtClean="0"/>
              <a:t>  &lt;/Certificates&gt;</a:t>
            </a:r>
            <a:endParaRPr lang="en-US" sz="1700" dirty="0" smtClean="0"/>
          </a:p>
          <a:p>
            <a:r>
              <a:rPr lang="en-US" sz="1700" dirty="0" smtClean="0"/>
              <a:t>&lt;/</a:t>
            </a:r>
            <a:r>
              <a:rPr lang="en-US" sz="1700" dirty="0" err="1" smtClean="0"/>
              <a:t>WebRole</a:t>
            </a:r>
            <a:r>
              <a:rPr lang="en-US" sz="1700" dirty="0" smtClean="0"/>
              <a:t>&gt;</a:t>
            </a:r>
            <a:endParaRPr lang="en-US" sz="17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pPr lvl="1"/>
            <a:r>
              <a:rPr lang="en-US" sz="1600" smtClean="0"/>
              <a:t>This allows the name of the certificate to be referenced in code, while the actual certificate can be dynamically set.</a:t>
            </a:r>
          </a:p>
          <a:p>
            <a:endParaRPr lang="en-US"/>
          </a:p>
        </p:txBody>
      </p:sp>
      <p:sp>
        <p:nvSpPr>
          <p:cNvPr id="4" name="TextBox 3"/>
          <p:cNvSpPr txBox="1"/>
          <p:nvPr/>
        </p:nvSpPr>
        <p:spPr>
          <a:xfrm>
            <a:off x="508000" y="1714500"/>
            <a:ext cx="8229600" cy="2708434"/>
          </a:xfrm>
          <a:prstGeom prst="rect">
            <a:avLst/>
          </a:prstGeom>
          <a:pattFill>
            <a:fgClr>
              <a:schemeClr val="bg2"/>
            </a:fgClr>
            <a:bgClr>
              <a:schemeClr val="bg2"/>
            </a:bgClr>
          </a:pattFill>
        </p:spPr>
        <p:txBody>
          <a:bodyPr vert="horz" rtlCol="0">
            <a:spAutoFit/>
          </a:bodyPr>
          <a:lstStyle/>
          <a:p>
            <a:r>
              <a:rPr lang="en-US" sz="1700" smtClean="0"/>
              <a:t>&lt;Role name="HelloWorldWebRole"&gt;</a:t>
            </a:r>
          </a:p>
          <a:p>
            <a:r>
              <a:rPr lang="en-US" sz="1700" smtClean="0"/>
              <a:t>  ...</a:t>
            </a:r>
          </a:p>
          <a:p>
            <a:r>
              <a:rPr lang="en-US" sz="1700" b="1" smtClean="0"/>
              <a:t>  &lt;Certificates&gt;</a:t>
            </a:r>
            <a:endParaRPr lang="en-US" sz="1700" smtClean="0"/>
          </a:p>
          <a:p>
            <a:r>
              <a:rPr lang="en-US" sz="1700" b="1" smtClean="0"/>
              <a:t>    &lt;Certificate name="Certificate1" </a:t>
            </a:r>
            <a:endParaRPr lang="en-US" sz="1700" smtClean="0"/>
          </a:p>
          <a:p>
            <a:r>
              <a:rPr lang="en-US" sz="1700" b="1" smtClean="0"/>
              <a:t>      thumbprint="XXXXXXXXXXXXXXXXXXXXXXXXX791474723365" </a:t>
            </a:r>
            <a:endParaRPr lang="en-US" sz="1700" smtClean="0"/>
          </a:p>
          <a:p>
            <a:r>
              <a:rPr lang="en-US" sz="1700" b="1" smtClean="0"/>
              <a:t>      thumbprintAlgorithm="sha1" /&gt;</a:t>
            </a:r>
            <a:endParaRPr lang="en-US" sz="1700" smtClean="0"/>
          </a:p>
          <a:p>
            <a:r>
              <a:rPr lang="en-US" sz="1700" b="1" smtClean="0"/>
              <a:t>    &lt;Certificate name="MessageCert" thumbprint="" </a:t>
            </a:r>
            <a:endParaRPr lang="en-US" sz="1700" smtClean="0"/>
          </a:p>
          <a:p>
            <a:r>
              <a:rPr lang="en-US" sz="1700" b="1" smtClean="0"/>
              <a:t>      thumbprintAlgorithm="sha1" /&gt;</a:t>
            </a:r>
            <a:endParaRPr lang="en-US" sz="1700" smtClean="0"/>
          </a:p>
          <a:p>
            <a:r>
              <a:rPr lang="en-US" sz="1700" b="1" smtClean="0"/>
              <a:t>  &lt;/Certificates&gt;</a:t>
            </a:r>
            <a:endParaRPr lang="en-US" sz="1700" smtClean="0"/>
          </a:p>
          <a:p>
            <a:r>
              <a:rPr lang="en-US" sz="1700" smtClean="0"/>
              <a:t>&lt;/Role&gt;</a:t>
            </a:r>
            <a:endParaRPr lang="en-US" sz="17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smtClean="0"/>
              <a:t>If using HTTPS for an endpoint on a Web role, don’t forget that the certificate name must be referenced in the endpoint configuration.</a:t>
            </a:r>
          </a:p>
          <a:p>
            <a:endParaRPr lang="en-US" sz="1800" smtClean="0"/>
          </a:p>
          <a:p>
            <a:endParaRPr lang="en-US" sz="1800" smtClean="0"/>
          </a:p>
          <a:p>
            <a:endParaRPr lang="en-US"/>
          </a:p>
        </p:txBody>
      </p:sp>
      <p:pic>
        <p:nvPicPr>
          <p:cNvPr id="4" name="Picture 3" descr="image30.png"/>
          <p:cNvPicPr>
            <a:picLocks noChangeAspect="1"/>
          </p:cNvPicPr>
          <p:nvPr/>
        </p:nvPicPr>
        <p:blipFill>
          <a:blip r:embed="rId2"/>
          <a:stretch>
            <a:fillRect/>
          </a:stretch>
        </p:blipFill>
        <p:spPr>
          <a:xfrm>
            <a:off x="1676400" y="2438400"/>
            <a:ext cx="5774180" cy="12954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Configuration Cont.</a:t>
            </a:r>
            <a:endParaRPr lang="en-US"/>
          </a:p>
        </p:txBody>
      </p:sp>
      <p:sp>
        <p:nvSpPr>
          <p:cNvPr id="3" name="Text Placeholder 2"/>
          <p:cNvSpPr>
            <a:spLocks noGrp="1"/>
          </p:cNvSpPr>
          <p:nvPr>
            <p:ph type="body" idx="1"/>
          </p:nvPr>
        </p:nvSpPr>
        <p:spPr/>
        <p:txBody>
          <a:bodyPr/>
          <a:lstStyle/>
          <a:p>
            <a:r>
              <a:rPr lang="en-US" sz="1800" dirty="0" smtClean="0"/>
              <a:t>The last configuration tab (Virtual Networking tab) is for activating and configuring your role for Windows Azure Connect.</a:t>
            </a:r>
          </a:p>
          <a:p>
            <a:endParaRPr lang="en-US" sz="1800" dirty="0" smtClean="0"/>
          </a:p>
          <a:p>
            <a:endParaRPr lang="en-US" sz="1800" dirty="0" smtClean="0"/>
          </a:p>
          <a:p>
            <a:pPr lvl="1"/>
            <a:endParaRPr lang="en-US" sz="1600" dirty="0" smtClean="0"/>
          </a:p>
          <a:p>
            <a:pPr lvl="1"/>
            <a:endParaRPr lang="en-US" sz="1600" dirty="0" smtClean="0"/>
          </a:p>
          <a:p>
            <a:pPr lvl="1"/>
            <a:r>
              <a:rPr lang="en-US" sz="1600" dirty="0" smtClean="0"/>
              <a:t>Windows </a:t>
            </a:r>
            <a:r>
              <a:rPr lang="en-US" sz="1600" dirty="0" smtClean="0"/>
              <a:t>Azure Connect was previously known as project Sydney.</a:t>
            </a:r>
          </a:p>
          <a:p>
            <a:pPr lvl="1"/>
            <a:r>
              <a:rPr lang="en-US" sz="1600" dirty="0" smtClean="0"/>
              <a:t>Azure Connect allows you to set up secure, IP-level network connectivity between your roles and local (on-premises) resources.</a:t>
            </a:r>
          </a:p>
          <a:p>
            <a:pPr lvl="1"/>
            <a:r>
              <a:rPr lang="en-US" sz="1600" dirty="0" smtClean="0"/>
              <a:t>In order to connect your role to other resources, you need to establish an activation token via the Windows Azure Developer Portal.</a:t>
            </a:r>
          </a:p>
          <a:p>
            <a:pPr lvl="1"/>
            <a:r>
              <a:rPr lang="en-US" sz="1600" dirty="0" smtClean="0"/>
              <a:t>You use that token on this configuration page to allow your role to connect and communicate with other resources.</a:t>
            </a:r>
          </a:p>
          <a:p>
            <a:pPr lvl="1"/>
            <a:r>
              <a:rPr lang="en-US" sz="1600" dirty="0" smtClean="0"/>
              <a:t>Windows Azure Connect is beyond the scope of this class.</a:t>
            </a:r>
          </a:p>
          <a:p>
            <a:pPr lvl="1"/>
            <a:r>
              <a:rPr lang="en-US" sz="1600" dirty="0" smtClean="0"/>
              <a:t>For more information on Windows Azure Connect see msdn.microsoft.com/en-us/library/gg432997.aspx.</a:t>
            </a:r>
          </a:p>
          <a:p>
            <a:endParaRPr lang="en-US" dirty="0"/>
          </a:p>
        </p:txBody>
      </p:sp>
      <p:pic>
        <p:nvPicPr>
          <p:cNvPr id="4" name="Picture 3" descr="image31.png"/>
          <p:cNvPicPr>
            <a:picLocks noChangeAspect="1"/>
          </p:cNvPicPr>
          <p:nvPr/>
        </p:nvPicPr>
        <p:blipFill>
          <a:blip r:embed="rId2"/>
          <a:stretch>
            <a:fillRect/>
          </a:stretch>
        </p:blipFill>
        <p:spPr>
          <a:xfrm>
            <a:off x="1828799" y="2362200"/>
            <a:ext cx="4689693" cy="12192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with Multiple Web Sites</a:t>
            </a:r>
            <a:endParaRPr lang="en-US"/>
          </a:p>
        </p:txBody>
      </p:sp>
      <p:sp>
        <p:nvSpPr>
          <p:cNvPr id="3" name="Text Placeholder 2"/>
          <p:cNvSpPr>
            <a:spLocks noGrp="1"/>
          </p:cNvSpPr>
          <p:nvPr>
            <p:ph type="body" idx="1"/>
          </p:nvPr>
        </p:nvSpPr>
        <p:spPr/>
        <p:txBody>
          <a:bodyPr/>
          <a:lstStyle/>
          <a:p>
            <a:r>
              <a:rPr lang="en-US" sz="1800" smtClean="0"/>
              <a:t>With Windows Azure SDK 1.3, you can run multiple Web Sites in a single Web role.</a:t>
            </a:r>
          </a:p>
          <a:p>
            <a:pPr lvl="1"/>
            <a:r>
              <a:rPr lang="en-US" sz="1600" smtClean="0"/>
              <a:t>Prior to Windows Azure SDK 1.3, each Web role ran a single Web application.</a:t>
            </a:r>
          </a:p>
          <a:p>
            <a:pPr lvl="1"/>
            <a:r>
              <a:rPr lang="en-US" sz="1600" smtClean="0"/>
              <a:t>This constraint was largely because Web roles were hosted in IIS Hosted Web Core where a single application was bound to a single HTTP/HTTPS endpoint.</a:t>
            </a:r>
          </a:p>
          <a:p>
            <a:pPr lvl="1"/>
            <a:r>
              <a:rPr lang="en-US" sz="1600" smtClean="0"/>
              <a:t>Now, Windows Azure supports full IIS capabilities allowing Web roles to support multiple Web sites and Web applications.</a:t>
            </a:r>
          </a:p>
          <a:p>
            <a:pPr lvl="1"/>
            <a:r>
              <a:rPr lang="en-US" sz="1600" smtClean="0"/>
              <a:t>Multiple Web sites and applications are accomplished using Web sites, virtual applications, and virtual directories features in IIS 7.0.</a:t>
            </a:r>
          </a:p>
          <a:p>
            <a:pPr lvl="1"/>
            <a:r>
              <a:rPr lang="en-US" sz="1600" smtClean="0"/>
              <a:t>You can find more information about these IIS 7 features here:  learn.iis.net/ page.aspx/150/understanding-sites-applications-and-virtual-directories-on-iis-7</a:t>
            </a:r>
          </a:p>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with Multiple Web Sites Cont.</a:t>
            </a:r>
            <a:endParaRPr lang="en-US"/>
          </a:p>
        </p:txBody>
      </p:sp>
      <p:sp>
        <p:nvSpPr>
          <p:cNvPr id="3" name="Text Placeholder 2"/>
          <p:cNvSpPr>
            <a:spLocks noGrp="1"/>
          </p:cNvSpPr>
          <p:nvPr>
            <p:ph type="body" idx="1"/>
          </p:nvPr>
        </p:nvSpPr>
        <p:spPr/>
        <p:txBody>
          <a:bodyPr/>
          <a:lstStyle/>
          <a:p>
            <a:r>
              <a:rPr lang="en-US" sz="1800" smtClean="0"/>
              <a:t>Once you have a Windows Azure project with an existing Web role, you can create or add existing Web sites to the project.</a:t>
            </a:r>
          </a:p>
          <a:p>
            <a:pPr lvl="1"/>
            <a:r>
              <a:rPr lang="en-US" sz="1600" smtClean="0"/>
              <a:t>There is nothing Azure-specific that needs to be done to create or add a Web site to the solution.</a:t>
            </a:r>
          </a:p>
          <a:p>
            <a:pPr lvl="1"/>
            <a:r>
              <a:rPr lang="en-US" sz="1600" smtClean="0"/>
              <a:t>Simply use the existing VS means of creating or adding a Web Site to the solution containing your Windows Azure project.</a:t>
            </a:r>
          </a:p>
          <a:p>
            <a:endParaRPr lang="en-US" sz="1800" smtClean="0"/>
          </a:p>
          <a:p>
            <a:endParaRPr lang="en-US" sz="1800" smtClean="0"/>
          </a:p>
          <a:p>
            <a:endParaRPr lang="en-US" sz="1800" smtClean="0"/>
          </a:p>
          <a:p>
            <a:endParaRPr lang="en-US" sz="1800" smtClean="0"/>
          </a:p>
          <a:p>
            <a:endParaRPr lang="en-US"/>
          </a:p>
        </p:txBody>
      </p:sp>
      <p:pic>
        <p:nvPicPr>
          <p:cNvPr id="4" name="Picture 3" descr="image32.png"/>
          <p:cNvPicPr>
            <a:picLocks noChangeAspect="1"/>
          </p:cNvPicPr>
          <p:nvPr/>
        </p:nvPicPr>
        <p:blipFill>
          <a:blip r:embed="rId2"/>
          <a:stretch>
            <a:fillRect/>
          </a:stretch>
        </p:blipFill>
        <p:spPr>
          <a:xfrm>
            <a:off x="2743200" y="3581400"/>
            <a:ext cx="4298076" cy="205740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with Multiple Web Sites Cont.</a:t>
            </a:r>
            <a:endParaRPr lang="en-US"/>
          </a:p>
        </p:txBody>
      </p:sp>
      <p:sp>
        <p:nvSpPr>
          <p:cNvPr id="3" name="Text Placeholder 2"/>
          <p:cNvSpPr>
            <a:spLocks noGrp="1"/>
          </p:cNvSpPr>
          <p:nvPr>
            <p:ph type="body" idx="1"/>
          </p:nvPr>
        </p:nvSpPr>
        <p:spPr/>
        <p:txBody>
          <a:bodyPr/>
          <a:lstStyle/>
          <a:p>
            <a:r>
              <a:rPr lang="en-US" sz="1800" dirty="0" smtClean="0"/>
              <a:t>In this example, a virtual application and virtual directory Web sites were added to the </a:t>
            </a:r>
            <a:r>
              <a:rPr lang="en-US" sz="1800" dirty="0" err="1" smtClean="0"/>
              <a:t>HelloWorld</a:t>
            </a:r>
            <a:r>
              <a:rPr lang="en-US" sz="1800" dirty="0" smtClean="0"/>
              <a:t> project.</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r>
              <a:rPr lang="en-US" sz="1600" dirty="0" smtClean="0"/>
              <a:t>Without </a:t>
            </a:r>
            <a:r>
              <a:rPr lang="en-US" sz="1600" dirty="0" smtClean="0"/>
              <a:t>any other work, if you were to run this application in the cloud or on the Compute Emulator, only the </a:t>
            </a:r>
            <a:r>
              <a:rPr lang="en-US" sz="1600" dirty="0" err="1" smtClean="0"/>
              <a:t>HelloWorld</a:t>
            </a:r>
            <a:r>
              <a:rPr lang="en-US" sz="1600" dirty="0" smtClean="0"/>
              <a:t> Web role would be accessible.</a:t>
            </a:r>
          </a:p>
          <a:p>
            <a:pPr lvl="1"/>
            <a:r>
              <a:rPr lang="en-US" sz="1600" dirty="0" smtClean="0"/>
              <a:t>Neither of the two new Web sites could be reached.</a:t>
            </a:r>
          </a:p>
          <a:p>
            <a:endParaRPr lang="en-US" dirty="0"/>
          </a:p>
        </p:txBody>
      </p:sp>
      <p:pic>
        <p:nvPicPr>
          <p:cNvPr id="4" name="Picture 3" descr="image33.png"/>
          <p:cNvPicPr>
            <a:picLocks noChangeAspect="1"/>
          </p:cNvPicPr>
          <p:nvPr/>
        </p:nvPicPr>
        <p:blipFill>
          <a:blip r:embed="rId2"/>
          <a:stretch>
            <a:fillRect/>
          </a:stretch>
        </p:blipFill>
        <p:spPr>
          <a:xfrm>
            <a:off x="2895600" y="2362200"/>
            <a:ext cx="2133600" cy="2843212"/>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with Multiple Web Sites Cont.</a:t>
            </a:r>
            <a:endParaRPr lang="en-US"/>
          </a:p>
        </p:txBody>
      </p:sp>
      <p:sp>
        <p:nvSpPr>
          <p:cNvPr id="3" name="Text Placeholder 2"/>
          <p:cNvSpPr>
            <a:spLocks noGrp="1"/>
          </p:cNvSpPr>
          <p:nvPr>
            <p:ph type="body" idx="1"/>
          </p:nvPr>
        </p:nvSpPr>
        <p:spPr/>
        <p:txBody>
          <a:bodyPr/>
          <a:lstStyle/>
          <a:p>
            <a:r>
              <a:rPr lang="en-US" sz="1800" smtClean="0"/>
              <a:t>In order to incorporate the Web sites into the Windows Azure project, new elements need to be added to the service definition file (.csdef).</a:t>
            </a:r>
          </a:p>
          <a:p>
            <a:pPr lvl="1"/>
            <a:r>
              <a:rPr lang="en-US" sz="1600" smtClean="0"/>
              <a:t>Specifically, you need to add a new &lt;VirtualApplication&gt; and &lt;VirtualDirectory&gt; elements for the Web sites added to the solution.</a:t>
            </a:r>
          </a:p>
          <a:p>
            <a:pPr lvl="1"/>
            <a:r>
              <a:rPr lang="en-US" sz="1600" smtClean="0"/>
              <a:t>Unfortunately, there are no tools to accomplish this task at this time.</a:t>
            </a:r>
          </a:p>
          <a:p>
            <a:pPr lvl="1"/>
            <a:r>
              <a:rPr lang="en-US" sz="1600" smtClean="0"/>
              <a:t>You must open the service definition file and add the XML necessary to define your Web sites.</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Web Role Cont.</a:t>
            </a:r>
            <a:endParaRPr lang="en-US"/>
          </a:p>
        </p:txBody>
      </p:sp>
      <p:sp>
        <p:nvSpPr>
          <p:cNvPr id="3" name="Text Placeholder 2"/>
          <p:cNvSpPr>
            <a:spLocks noGrp="1"/>
          </p:cNvSpPr>
          <p:nvPr>
            <p:ph type="body" idx="1"/>
          </p:nvPr>
        </p:nvSpPr>
        <p:spPr/>
        <p:txBody>
          <a:bodyPr/>
          <a:lstStyle/>
          <a:p>
            <a:r>
              <a:rPr lang="en-US" sz="1800" smtClean="0"/>
              <a:t>When you request a Web role, the Fabric Controller configures virtual machines with an image containing IIS 7 and deploys your application within IIS 7.</a:t>
            </a:r>
          </a:p>
          <a:p>
            <a:pPr lvl="1"/>
            <a:r>
              <a:rPr lang="en-US" sz="1600" smtClean="0"/>
              <a:t>Web roles are heavily dependent on the features built into IIS 7.</a:t>
            </a:r>
          </a:p>
          <a:p>
            <a:pPr lvl="1"/>
            <a:r>
              <a:rPr lang="en-US" sz="1600" smtClean="0"/>
              <a:t>Because Windows XP (and other older operating systems) only supports older versions of IIS, the Windows Azure SDK doesn't run on Windows XP.</a:t>
            </a:r>
          </a:p>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with Multiple Web Sites Cont.</a:t>
            </a:r>
            <a:endParaRPr lang="en-US"/>
          </a:p>
        </p:txBody>
      </p:sp>
      <p:sp>
        <p:nvSpPr>
          <p:cNvPr id="3" name="Text Placeholder 2"/>
          <p:cNvSpPr>
            <a:spLocks noGrp="1"/>
          </p:cNvSpPr>
          <p:nvPr>
            <p:ph type="body" idx="1"/>
          </p:nvPr>
        </p:nvSpPr>
        <p:spPr/>
        <p:txBody>
          <a:bodyPr/>
          <a:lstStyle/>
          <a:p>
            <a:r>
              <a:rPr lang="en-US" sz="1800" smtClean="0"/>
              <a:t>When you open the service definition file, you find there is an existing &lt;Site&gt; child element to the &lt;Sites&gt;.</a:t>
            </a:r>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pPr lvl="1"/>
            <a:r>
              <a:rPr lang="en-US" sz="1600" smtClean="0"/>
              <a:t>This site is for the existing Web role endpoint – the HelloWorldWebRole in this example.</a:t>
            </a:r>
          </a:p>
          <a:p>
            <a:endParaRPr lang="en-US"/>
          </a:p>
        </p:txBody>
      </p:sp>
      <p:sp>
        <p:nvSpPr>
          <p:cNvPr id="4" name="TextBox 3"/>
          <p:cNvSpPr txBox="1"/>
          <p:nvPr/>
        </p:nvSpPr>
        <p:spPr>
          <a:xfrm>
            <a:off x="508000" y="2438400"/>
            <a:ext cx="8229600" cy="2708434"/>
          </a:xfrm>
          <a:prstGeom prst="rect">
            <a:avLst/>
          </a:prstGeom>
          <a:pattFill>
            <a:fgClr>
              <a:schemeClr val="bg2"/>
            </a:fgClr>
            <a:bgClr>
              <a:schemeClr val="bg2"/>
            </a:bgClr>
          </a:pattFill>
        </p:spPr>
        <p:txBody>
          <a:bodyPr vert="horz" rtlCol="0">
            <a:spAutoFit/>
          </a:bodyPr>
          <a:lstStyle/>
          <a:p>
            <a:r>
              <a:rPr lang="en-US" sz="1700" dirty="0" smtClean="0"/>
              <a:t>&lt;</a:t>
            </a:r>
            <a:r>
              <a:rPr lang="en-US" sz="1700" dirty="0" err="1" smtClean="0"/>
              <a:t>WebRole</a:t>
            </a:r>
            <a:r>
              <a:rPr lang="en-US" sz="1700" dirty="0" smtClean="0"/>
              <a:t> name="</a:t>
            </a:r>
            <a:r>
              <a:rPr lang="en-US" sz="1700" dirty="0" err="1" smtClean="0"/>
              <a:t>HelloWorldWebRole</a:t>
            </a:r>
            <a:r>
              <a:rPr lang="en-US" sz="1700" dirty="0" smtClean="0"/>
              <a:t>"&gt;</a:t>
            </a:r>
          </a:p>
          <a:p>
            <a:r>
              <a:rPr lang="en-US" sz="1700" dirty="0" smtClean="0"/>
              <a:t>  &lt;Sites&gt;</a:t>
            </a:r>
          </a:p>
          <a:p>
            <a:r>
              <a:rPr lang="en-US" sz="1700" b="1" dirty="0" smtClean="0"/>
              <a:t>    &lt;Site name="Web"&gt;</a:t>
            </a:r>
            <a:endParaRPr lang="en-US" sz="1700" dirty="0" smtClean="0"/>
          </a:p>
          <a:p>
            <a:r>
              <a:rPr lang="en-US" sz="1700" b="1" dirty="0" smtClean="0"/>
              <a:t>      &lt;Bindings&gt;</a:t>
            </a:r>
            <a:endParaRPr lang="en-US" sz="1700" dirty="0" smtClean="0"/>
          </a:p>
          <a:p>
            <a:r>
              <a:rPr lang="en-US" sz="1700" b="1" dirty="0" smtClean="0"/>
              <a:t>        &lt;Binding name="Endpoint1" </a:t>
            </a:r>
            <a:r>
              <a:rPr lang="en-US" sz="1700" b="1" dirty="0" err="1" smtClean="0"/>
              <a:t>endpointName</a:t>
            </a:r>
            <a:r>
              <a:rPr lang="en-US" sz="1700" b="1" dirty="0" smtClean="0"/>
              <a:t>="Endpoint1" /&gt;</a:t>
            </a:r>
            <a:endParaRPr lang="en-US" sz="1700" dirty="0" smtClean="0"/>
          </a:p>
          <a:p>
            <a:r>
              <a:rPr lang="en-US" sz="1700" b="1" dirty="0" smtClean="0"/>
              <a:t>      &lt;/Bindings&gt;</a:t>
            </a:r>
            <a:endParaRPr lang="en-US" sz="1700" dirty="0" smtClean="0"/>
          </a:p>
          <a:p>
            <a:r>
              <a:rPr lang="en-US" sz="1700" b="1" dirty="0" smtClean="0"/>
              <a:t>    &lt;/Site&gt;</a:t>
            </a:r>
            <a:endParaRPr lang="en-US" sz="1700" dirty="0" smtClean="0"/>
          </a:p>
          <a:p>
            <a:r>
              <a:rPr lang="en-US" sz="1700" dirty="0" smtClean="0"/>
              <a:t>  &lt;/Sites&gt;</a:t>
            </a:r>
          </a:p>
          <a:p>
            <a:r>
              <a:rPr lang="en-US" sz="1700" dirty="0" smtClean="0"/>
              <a:t>  ...</a:t>
            </a:r>
          </a:p>
          <a:p>
            <a:r>
              <a:rPr lang="en-US" sz="1700" dirty="0" smtClean="0"/>
              <a:t>&lt;/</a:t>
            </a:r>
            <a:r>
              <a:rPr lang="en-US" sz="1700" dirty="0" err="1" smtClean="0"/>
              <a:t>WebRole</a:t>
            </a:r>
            <a:r>
              <a:rPr lang="en-US" sz="1700" dirty="0" smtClean="0"/>
              <a:t>&gt;</a:t>
            </a:r>
            <a:endParaRPr lang="en-US" sz="17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with Multiple Web Sites Cont.</a:t>
            </a:r>
            <a:endParaRPr lang="en-US"/>
          </a:p>
        </p:txBody>
      </p:sp>
      <p:sp>
        <p:nvSpPr>
          <p:cNvPr id="3" name="Text Placeholder 2"/>
          <p:cNvSpPr>
            <a:spLocks noGrp="1"/>
          </p:cNvSpPr>
          <p:nvPr>
            <p:ph type="body" idx="1"/>
          </p:nvPr>
        </p:nvSpPr>
        <p:spPr/>
        <p:txBody>
          <a:bodyPr/>
          <a:lstStyle/>
          <a:p>
            <a:pPr lvl="1"/>
            <a:r>
              <a:rPr lang="en-US" sz="1600" smtClean="0"/>
              <a:t>Add child &lt;VirtualApplication&gt; and &lt;VirtualDirectory&gt; elements to the &lt;Site&gt; in order to add virtual application and virtual directory Web sites.</a:t>
            </a:r>
          </a:p>
          <a:p>
            <a:pPr lvl="1"/>
            <a:r>
              <a:rPr lang="en-US" sz="1600" smtClean="0"/>
              <a:t>The example virtual application and virtual directory from above are added here.</a:t>
            </a:r>
          </a:p>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with Multiple Web Sites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229600" cy="3754874"/>
          </a:xfrm>
          <a:prstGeom prst="rect">
            <a:avLst/>
          </a:prstGeom>
          <a:pattFill>
            <a:fgClr>
              <a:schemeClr val="bg2"/>
            </a:fgClr>
            <a:bgClr>
              <a:schemeClr val="bg2"/>
            </a:bgClr>
          </a:pattFill>
        </p:spPr>
        <p:txBody>
          <a:bodyPr vert="horz" rtlCol="0">
            <a:spAutoFit/>
          </a:bodyPr>
          <a:lstStyle/>
          <a:p>
            <a:r>
              <a:rPr lang="en-US" sz="1700" smtClean="0"/>
              <a:t>&lt;WebRole name="HelloWorldWebRole"&gt;</a:t>
            </a:r>
          </a:p>
          <a:p>
            <a:r>
              <a:rPr lang="en-US" sz="1700" smtClean="0"/>
              <a:t>  &lt;Sites&gt;</a:t>
            </a:r>
          </a:p>
          <a:p>
            <a:r>
              <a:rPr lang="en-US" sz="1700" smtClean="0"/>
              <a:t>    &lt;Site name="Web"&gt;</a:t>
            </a:r>
          </a:p>
          <a:p>
            <a:r>
              <a:rPr lang="en-US" sz="1700" b="1" smtClean="0"/>
              <a:t>      &lt;VirtualApplication name="HelloWorldVirtApp"    </a:t>
            </a:r>
            <a:endParaRPr lang="en-US" sz="1700" smtClean="0"/>
          </a:p>
          <a:p>
            <a:r>
              <a:rPr lang="en-US" sz="1700" b="1" smtClean="0"/>
              <a:t>        physicalDirectory="../../WebSites/HelloWorldVirtualApplication" /&gt;</a:t>
            </a:r>
            <a:endParaRPr lang="en-US" sz="1700" smtClean="0"/>
          </a:p>
          <a:p>
            <a:r>
              <a:rPr lang="en-US" sz="1700" b="1" smtClean="0"/>
              <a:t>      &lt;VirtualDirectory name="HelloWorldVirtDir"  </a:t>
            </a:r>
            <a:endParaRPr lang="en-US" sz="1700" smtClean="0"/>
          </a:p>
          <a:p>
            <a:r>
              <a:rPr lang="en-US" sz="1700" b="1" smtClean="0"/>
              <a:t>        physicalDirectory="../../WebSites/HelloWorldVirtualDirectory" /&gt;</a:t>
            </a:r>
            <a:endParaRPr lang="en-US" sz="1700" smtClean="0"/>
          </a:p>
          <a:p>
            <a:r>
              <a:rPr lang="en-US" sz="1700" smtClean="0"/>
              <a:t>      &lt;Bindings&gt;</a:t>
            </a:r>
          </a:p>
          <a:p>
            <a:r>
              <a:rPr lang="en-US" sz="1700" smtClean="0"/>
              <a:t>        &lt;Binding name="Endpoint1" endpointName="Endpoint1" /&gt;</a:t>
            </a:r>
          </a:p>
          <a:p>
            <a:r>
              <a:rPr lang="en-US" sz="1700" smtClean="0"/>
              <a:t>      &lt;/Bindings&gt;</a:t>
            </a:r>
          </a:p>
          <a:p>
            <a:r>
              <a:rPr lang="en-US" sz="1700" smtClean="0"/>
              <a:t>    &lt;/Site&gt;</a:t>
            </a:r>
          </a:p>
          <a:p>
            <a:r>
              <a:rPr lang="en-US" sz="1700" smtClean="0"/>
              <a:t>  &lt;/Sites&gt;</a:t>
            </a:r>
          </a:p>
          <a:p>
            <a:r>
              <a:rPr lang="en-US" sz="1700" smtClean="0"/>
              <a:t>  ...</a:t>
            </a:r>
          </a:p>
          <a:p>
            <a:r>
              <a:rPr lang="en-US" sz="1700" smtClean="0"/>
              <a:t>&lt;/WebRole&gt;</a:t>
            </a:r>
            <a:endParaRPr lang="en-US" sz="17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with Multiple Web Sites Cont.</a:t>
            </a:r>
            <a:endParaRPr lang="en-US"/>
          </a:p>
        </p:txBody>
      </p:sp>
      <p:sp>
        <p:nvSpPr>
          <p:cNvPr id="3" name="Text Placeholder 2"/>
          <p:cNvSpPr>
            <a:spLocks noGrp="1"/>
          </p:cNvSpPr>
          <p:nvPr>
            <p:ph type="body" idx="1"/>
          </p:nvPr>
        </p:nvSpPr>
        <p:spPr/>
        <p:txBody>
          <a:bodyPr/>
          <a:lstStyle/>
          <a:p>
            <a:r>
              <a:rPr lang="en-US" sz="1800" dirty="0" smtClean="0"/>
              <a:t>Now the Web sites (virtual application and virtual directory) can be accessed through Azure or the Compute Emulator.</a:t>
            </a:r>
          </a:p>
          <a:p>
            <a:pPr lvl="1"/>
            <a:r>
              <a:rPr lang="en-US" sz="1600" dirty="0" smtClean="0"/>
              <a:t>Simply use the virtual application name with the Web role URL to access the virtual application Web site.</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lvl="1"/>
            <a:r>
              <a:rPr lang="en-US" sz="1600" dirty="0" smtClean="0"/>
              <a:t>Use the virtual directory name and resource name with the Web role URL to access a resource in the virtual directory.</a:t>
            </a:r>
          </a:p>
          <a:p>
            <a:endParaRPr lang="en-US" sz="1800" dirty="0" smtClean="0"/>
          </a:p>
          <a:p>
            <a:endParaRPr lang="en-US" sz="1800" dirty="0" smtClean="0"/>
          </a:p>
          <a:p>
            <a:endParaRPr lang="en-US" dirty="0"/>
          </a:p>
        </p:txBody>
      </p:sp>
      <p:pic>
        <p:nvPicPr>
          <p:cNvPr id="4" name="Picture 3" descr="image34.png"/>
          <p:cNvPicPr>
            <a:picLocks noChangeAspect="1"/>
          </p:cNvPicPr>
          <p:nvPr/>
        </p:nvPicPr>
        <p:blipFill>
          <a:blip r:embed="rId2"/>
          <a:stretch>
            <a:fillRect/>
          </a:stretch>
        </p:blipFill>
        <p:spPr>
          <a:xfrm>
            <a:off x="1295400" y="3048000"/>
            <a:ext cx="2421926" cy="1600200"/>
          </a:xfrm>
          <a:prstGeom prst="rect">
            <a:avLst/>
          </a:prstGeom>
        </p:spPr>
      </p:pic>
      <p:pic>
        <p:nvPicPr>
          <p:cNvPr id="5" name="Picture 4" descr="image35.png"/>
          <p:cNvPicPr>
            <a:picLocks noChangeAspect="1"/>
          </p:cNvPicPr>
          <p:nvPr/>
        </p:nvPicPr>
        <p:blipFill>
          <a:blip r:embed="rId3"/>
          <a:stretch>
            <a:fillRect/>
          </a:stretch>
        </p:blipFill>
        <p:spPr>
          <a:xfrm>
            <a:off x="3886200" y="3048000"/>
            <a:ext cx="2951606" cy="1600200"/>
          </a:xfrm>
          <a:prstGeom prst="rect">
            <a:avLst/>
          </a:prstGeom>
        </p:spPr>
      </p:pic>
      <p:pic>
        <p:nvPicPr>
          <p:cNvPr id="6" name="Picture 5" descr="image36.png"/>
          <p:cNvPicPr>
            <a:picLocks noChangeAspect="1"/>
          </p:cNvPicPr>
          <p:nvPr/>
        </p:nvPicPr>
        <p:blipFill>
          <a:blip r:embed="rId4"/>
          <a:stretch>
            <a:fillRect/>
          </a:stretch>
        </p:blipFill>
        <p:spPr>
          <a:xfrm>
            <a:off x="3505200" y="5410200"/>
            <a:ext cx="3496942" cy="129540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Role with Multiple Web Sites Cont.</a:t>
            </a:r>
            <a:endParaRPr lang="en-US"/>
          </a:p>
        </p:txBody>
      </p:sp>
      <p:sp>
        <p:nvSpPr>
          <p:cNvPr id="3" name="Text Placeholder 2"/>
          <p:cNvSpPr>
            <a:spLocks noGrp="1"/>
          </p:cNvSpPr>
          <p:nvPr>
            <p:ph type="body" idx="1"/>
          </p:nvPr>
        </p:nvSpPr>
        <p:spPr/>
        <p:txBody>
          <a:bodyPr/>
          <a:lstStyle/>
          <a:p>
            <a:r>
              <a:rPr lang="en-US" sz="1800" smtClean="0"/>
              <a:t>You can still run in the old-style Hosted Web Core mode.</a:t>
            </a:r>
          </a:p>
          <a:p>
            <a:pPr lvl="1"/>
            <a:r>
              <a:rPr lang="en-US" sz="1600" smtClean="0"/>
              <a:t>This limits the capabilities of your application – such as having multiple Web sites per role.</a:t>
            </a:r>
          </a:p>
          <a:p>
            <a:pPr lvl="1"/>
            <a:r>
              <a:rPr lang="en-US" sz="1600" smtClean="0"/>
              <a:t>To run in Hosted Web Core versus full IIS 7, simply remove the &lt;Sites&gt; element from the service definition file.</a:t>
            </a:r>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3327400"/>
            <a:ext cx="8229600" cy="2708434"/>
          </a:xfrm>
          <a:prstGeom prst="rect">
            <a:avLst/>
          </a:prstGeom>
          <a:pattFill>
            <a:fgClr>
              <a:schemeClr val="bg2"/>
            </a:fgClr>
            <a:bgClr>
              <a:schemeClr val="bg2"/>
            </a:bgClr>
          </a:pattFill>
        </p:spPr>
        <p:txBody>
          <a:bodyPr vert="horz" rtlCol="0">
            <a:spAutoFit/>
          </a:bodyPr>
          <a:lstStyle/>
          <a:p>
            <a:r>
              <a:rPr lang="en-US" sz="1700" smtClean="0"/>
              <a:t>&lt;WebRole name="HelloWorldWebRole"&gt;</a:t>
            </a:r>
          </a:p>
          <a:p>
            <a:r>
              <a:rPr lang="en-US" sz="1700" smtClean="0"/>
              <a:t>  &lt;Sites&gt;</a:t>
            </a:r>
          </a:p>
          <a:p>
            <a:r>
              <a:rPr lang="en-US" sz="1700" smtClean="0"/>
              <a:t>    &lt;Site name="Web"&gt;</a:t>
            </a:r>
          </a:p>
          <a:p>
            <a:r>
              <a:rPr lang="en-US" sz="1700" smtClean="0"/>
              <a:t>      &lt;Bindings&gt;</a:t>
            </a:r>
          </a:p>
          <a:p>
            <a:r>
              <a:rPr lang="en-US" sz="1700" smtClean="0"/>
              <a:t>        &lt;Binding name="Endpoint1" endpointName="Endpoint1" /&gt;</a:t>
            </a:r>
          </a:p>
          <a:p>
            <a:r>
              <a:rPr lang="en-US" sz="1700" smtClean="0"/>
              <a:t>      &lt;/Bindings&gt;</a:t>
            </a:r>
          </a:p>
          <a:p>
            <a:r>
              <a:rPr lang="en-US" sz="1700" smtClean="0"/>
              <a:t>    &lt;/Site&gt;</a:t>
            </a:r>
          </a:p>
          <a:p>
            <a:r>
              <a:rPr lang="en-US" sz="1700" smtClean="0"/>
              <a:t>  &lt;/Sites&gt;</a:t>
            </a:r>
          </a:p>
          <a:p>
            <a:r>
              <a:rPr lang="en-US" sz="1700" smtClean="0"/>
              <a:t>  ...</a:t>
            </a:r>
          </a:p>
          <a:p>
            <a:r>
              <a:rPr lang="en-US" sz="1700" smtClean="0"/>
              <a:t>&lt;/WebRole&gt;</a:t>
            </a:r>
            <a:endParaRPr lang="en-US" sz="17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ServiceRuntime API</a:t>
            </a:r>
            <a:endParaRPr lang="en-US"/>
          </a:p>
        </p:txBody>
      </p:sp>
      <p:sp>
        <p:nvSpPr>
          <p:cNvPr id="3" name="Text Placeholder 2"/>
          <p:cNvSpPr>
            <a:spLocks noGrp="1"/>
          </p:cNvSpPr>
          <p:nvPr>
            <p:ph type="body" idx="1"/>
          </p:nvPr>
        </p:nvSpPr>
        <p:spPr/>
        <p:txBody>
          <a:bodyPr/>
          <a:lstStyle/>
          <a:p>
            <a:r>
              <a:rPr lang="en-US" sz="1800" smtClean="0"/>
              <a:t>The Microsoft.WindowsAzure.ServiceRuntime namespace contains a number of classes that you will probably use in your role code.</a:t>
            </a:r>
          </a:p>
          <a:p>
            <a:pPr lvl="1"/>
            <a:r>
              <a:rPr lang="en-US" sz="1600" smtClean="0"/>
              <a:t>You have already seen a few of the classes from this namespace.  RoleEntryPoint, for example, is in the ServiceRuntime namespace.</a:t>
            </a:r>
          </a:p>
          <a:p>
            <a:pPr lvl="1"/>
            <a:r>
              <a:rPr lang="en-US" sz="1600" smtClean="0"/>
              <a:t>Of particular importance is the RoleEnvironment class.  This class represents the Windows Azure environment to your service.</a:t>
            </a:r>
          </a:p>
          <a:p>
            <a:pPr lvl="1"/>
            <a:r>
              <a:rPr lang="en-US" sz="1600" smtClean="0"/>
              <a:t>While the focus of this chapter has been on Web roles, the API can be and typically is used with either Web or worker roles.</a:t>
            </a:r>
          </a:p>
          <a:p>
            <a:pPr lvl="1"/>
            <a:r>
              <a:rPr lang="en-US" sz="1600" smtClean="0"/>
              <a:t>As mentioned previously, Windows Azure projects reference this namespace by default.</a:t>
            </a:r>
          </a:p>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ServiceRuntime API Cont.</a:t>
            </a:r>
            <a:endParaRPr lang="en-US"/>
          </a:p>
        </p:txBody>
      </p:sp>
      <p:sp>
        <p:nvSpPr>
          <p:cNvPr id="3" name="Text Placeholder 2"/>
          <p:cNvSpPr>
            <a:spLocks noGrp="1"/>
          </p:cNvSpPr>
          <p:nvPr>
            <p:ph type="body" idx="1"/>
          </p:nvPr>
        </p:nvSpPr>
        <p:spPr/>
        <p:txBody>
          <a:bodyPr/>
          <a:lstStyle/>
          <a:p>
            <a:r>
              <a:rPr lang="en-US" sz="1800" smtClean="0"/>
              <a:t>As you have probably already started to surmise, writing applications for the cloud requires some additional design and code considerations.</a:t>
            </a:r>
          </a:p>
          <a:p>
            <a:pPr lvl="1"/>
            <a:r>
              <a:rPr lang="en-US" sz="1600" smtClean="0"/>
              <a:t>You usually don’t just “flop an existing application into the cloud.”</a:t>
            </a:r>
          </a:p>
          <a:p>
            <a:pPr lvl="1"/>
            <a:r>
              <a:rPr lang="en-US" sz="1600" smtClean="0"/>
              <a:t>While Windows Azure applications leverage .NET knowledge and APIs, cloud applications are written as highly scalable, distributed, resource sharing systems.</a:t>
            </a:r>
          </a:p>
          <a:p>
            <a:pPr lvl="1"/>
            <a:r>
              <a:rPr lang="en-US" sz="1600" smtClean="0"/>
              <a:t>A standard ASP.NET application not designed for Windows Azure, for example, may run just fine in the cloud but it may cost more to execute that it should.</a:t>
            </a:r>
          </a:p>
          <a:p>
            <a:pPr lvl="1"/>
            <a:r>
              <a:rPr lang="en-US" sz="1600" smtClean="0"/>
              <a:t>For example, your original ASP.NET application may not have been built considering the cost of storage or transactions.</a:t>
            </a:r>
          </a:p>
          <a:p>
            <a:pPr lvl="1"/>
            <a:r>
              <a:rPr lang="en-US" sz="1600" smtClean="0"/>
              <a:t>In a pay-as-you-go environment, this could be economically adverse.</a:t>
            </a:r>
          </a:p>
          <a:p>
            <a:pPr lvl="1"/>
            <a:r>
              <a:rPr lang="en-US" sz="1600" smtClean="0"/>
              <a:t>Windows Azure also provides a host of amenities, which standard ASP.NET application typically may not take advantage.</a:t>
            </a:r>
          </a:p>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ServiceRuntime API Cont.</a:t>
            </a:r>
            <a:endParaRPr lang="en-US"/>
          </a:p>
        </p:txBody>
      </p:sp>
      <p:sp>
        <p:nvSpPr>
          <p:cNvPr id="3" name="Text Placeholder 2"/>
          <p:cNvSpPr>
            <a:spLocks noGrp="1"/>
          </p:cNvSpPr>
          <p:nvPr>
            <p:ph type="body" idx="1"/>
          </p:nvPr>
        </p:nvSpPr>
        <p:spPr/>
        <p:txBody>
          <a:bodyPr/>
          <a:lstStyle/>
          <a:p>
            <a:pPr lvl="1"/>
            <a:r>
              <a:rPr lang="en-US" sz="1600" smtClean="0"/>
              <a:t>Amenities include Fabric management of the code, Windows Azure storage and the App Fabric.</a:t>
            </a:r>
          </a:p>
          <a:p>
            <a:r>
              <a:rPr lang="en-US" sz="1800" smtClean="0"/>
              <a:t>Therefore, when writing applications, you may want to conditionalize code based on whether the application is running in or out of the Azure cloud.</a:t>
            </a:r>
          </a:p>
          <a:p>
            <a:pPr lvl="1"/>
            <a:r>
              <a:rPr lang="en-US" sz="1600" smtClean="0"/>
              <a:t>Use the RoleEnvironment class to determine where the service is running.</a:t>
            </a:r>
          </a:p>
          <a:p>
            <a:pPr lvl="1"/>
            <a:r>
              <a:rPr lang="en-US" sz="1600" smtClean="0"/>
              <a:t>The IsAvailable property indicates whether the code is running in the Windows Azure environment (or in the local Compute Emulator).</a:t>
            </a:r>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4096196"/>
            <a:ext cx="8229600" cy="1923604"/>
          </a:xfrm>
          <a:prstGeom prst="rect">
            <a:avLst/>
          </a:prstGeom>
          <a:pattFill>
            <a:fgClr>
              <a:schemeClr val="bg2"/>
            </a:fgClr>
            <a:bgClr>
              <a:schemeClr val="bg2"/>
            </a:bgClr>
          </a:pattFill>
        </p:spPr>
        <p:txBody>
          <a:bodyPr vert="horz" rtlCol="0">
            <a:spAutoFit/>
          </a:bodyPr>
          <a:lstStyle/>
          <a:p>
            <a:r>
              <a:rPr lang="en-US" sz="1700" dirty="0" smtClean="0"/>
              <a:t>if </a:t>
            </a:r>
            <a:r>
              <a:rPr lang="en-US" sz="1700" dirty="0" err="1" smtClean="0"/>
              <a:t>RoleEnvironment.IsAvailable</a:t>
            </a:r>
            <a:r>
              <a:rPr lang="en-US" sz="1700" dirty="0" smtClean="0"/>
              <a:t>)</a:t>
            </a:r>
          </a:p>
          <a:p>
            <a:r>
              <a:rPr lang="en-US" sz="1700" dirty="0" smtClean="0"/>
              <a:t>{</a:t>
            </a:r>
          </a:p>
          <a:p>
            <a:r>
              <a:rPr lang="en-US" sz="1700" dirty="0" smtClean="0"/>
              <a:t>  //do stuff in Windows Azure</a:t>
            </a:r>
          </a:p>
          <a:p>
            <a:r>
              <a:rPr lang="en-US" sz="1700" dirty="0" smtClean="0"/>
              <a:t>} else</a:t>
            </a:r>
          </a:p>
          <a:p>
            <a:r>
              <a:rPr lang="en-US" sz="1700" dirty="0" smtClean="0"/>
              <a:t>{</a:t>
            </a:r>
          </a:p>
          <a:p>
            <a:r>
              <a:rPr lang="en-US" sz="1700" dirty="0" smtClean="0"/>
              <a:t>  //not in Windows Azure – do other stuff</a:t>
            </a:r>
          </a:p>
          <a:p>
            <a:r>
              <a:rPr lang="en-US" sz="1700" dirty="0" smtClean="0"/>
              <a:t>}</a:t>
            </a:r>
            <a:endParaRPr lang="en-US" sz="17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ServiceRuntime API Cont.</a:t>
            </a:r>
            <a:endParaRPr lang="en-US"/>
          </a:p>
        </p:txBody>
      </p:sp>
      <p:sp>
        <p:nvSpPr>
          <p:cNvPr id="3" name="Text Placeholder 2"/>
          <p:cNvSpPr>
            <a:spLocks noGrp="1"/>
          </p:cNvSpPr>
          <p:nvPr>
            <p:ph type="body" idx="1"/>
          </p:nvPr>
        </p:nvSpPr>
        <p:spPr/>
        <p:txBody>
          <a:bodyPr/>
          <a:lstStyle/>
          <a:p>
            <a:r>
              <a:rPr lang="en-US" sz="1800" dirty="0" smtClean="0"/>
              <a:t>In addition to some of the capability you have already seen, the </a:t>
            </a:r>
            <a:r>
              <a:rPr lang="en-US" sz="1800" dirty="0" err="1" smtClean="0"/>
              <a:t>RoleEnvironment</a:t>
            </a:r>
            <a:r>
              <a:rPr lang="en-US" sz="1800" dirty="0" smtClean="0"/>
              <a:t> class also serves several other purposes.</a:t>
            </a:r>
          </a:p>
          <a:p>
            <a:pPr lvl="1"/>
            <a:r>
              <a:rPr lang="en-US" sz="1600" dirty="0" smtClean="0"/>
              <a:t>The </a:t>
            </a:r>
            <a:r>
              <a:rPr lang="en-US" sz="1600" dirty="0" err="1" smtClean="0"/>
              <a:t>RequestRecycle</a:t>
            </a:r>
            <a:r>
              <a:rPr lang="en-US" sz="1600" dirty="0" smtClean="0"/>
              <a:t>() method asks the Windows Azure platform to stop and restart the role instance.</a:t>
            </a:r>
          </a:p>
          <a:p>
            <a:pPr lvl="1"/>
            <a:r>
              <a:rPr lang="en-US" sz="1600" dirty="0" smtClean="0"/>
              <a:t>The </a:t>
            </a:r>
            <a:r>
              <a:rPr lang="en-US" sz="1600" dirty="0" err="1" smtClean="0"/>
              <a:t>DeploymentId</a:t>
            </a:r>
            <a:r>
              <a:rPr lang="en-US" sz="1600" dirty="0" smtClean="0"/>
              <a:t> property returns a string that uniquely identifies the service.  You may want to use this identifier when logging.</a:t>
            </a:r>
          </a:p>
          <a:p>
            <a:pPr lvl="1"/>
            <a:r>
              <a:rPr lang="en-US" sz="1600" dirty="0" smtClean="0"/>
              <a:t>The </a:t>
            </a:r>
            <a:r>
              <a:rPr lang="en-US" sz="1600" dirty="0" err="1" smtClean="0"/>
              <a:t>CurrentRoleInstance</a:t>
            </a:r>
            <a:r>
              <a:rPr lang="en-US" sz="1600" dirty="0" smtClean="0"/>
              <a:t> property returns a </a:t>
            </a:r>
            <a:r>
              <a:rPr lang="en-US" sz="1600" dirty="0" err="1" smtClean="0"/>
              <a:t>RoleInstance</a:t>
            </a:r>
            <a:r>
              <a:rPr lang="en-US" sz="1600" dirty="0" smtClean="0"/>
              <a:t> object (from the </a:t>
            </a:r>
            <a:r>
              <a:rPr lang="en-US" sz="1600" dirty="0" err="1" smtClean="0"/>
              <a:t>ServiceRuntime</a:t>
            </a:r>
            <a:r>
              <a:rPr lang="en-US" sz="1600" dirty="0" smtClean="0"/>
              <a:t> namespace) that represents the instance of the code executing.</a:t>
            </a:r>
          </a:p>
          <a:p>
            <a:pPr lvl="1"/>
            <a:r>
              <a:rPr lang="en-US" sz="1600" dirty="0" smtClean="0"/>
              <a:t>A </a:t>
            </a:r>
            <a:r>
              <a:rPr lang="en-US" sz="1600" dirty="0" err="1" smtClean="0"/>
              <a:t>RoleInstance</a:t>
            </a:r>
            <a:r>
              <a:rPr lang="en-US" sz="1600" dirty="0" smtClean="0"/>
              <a:t> object provides applications with the access to the endpoints associated with an instance.</a:t>
            </a:r>
          </a:p>
          <a:p>
            <a:pPr lvl="1"/>
            <a:r>
              <a:rPr lang="en-US" sz="1600" dirty="0" smtClean="0"/>
              <a:t>The endpoints can then be used to establish direct communications with the instance.</a:t>
            </a:r>
          </a:p>
          <a:p>
            <a:pPr lvl="1"/>
            <a:r>
              <a:rPr lang="en-US" sz="1600" dirty="0" smtClean="0"/>
              <a:t>The Roles property returns a set of Role objects, each of which represent a role in the service</a:t>
            </a:r>
            <a:r>
              <a:rPr lang="en-US" sz="1600" dirty="0" smtClean="0"/>
              <a:t>.</a:t>
            </a:r>
          </a:p>
          <a:p>
            <a:pPr lvl="1"/>
            <a:r>
              <a:rPr lang="en-US" sz="1600" dirty="0" smtClean="0"/>
              <a:t>You see more on the use of Role and </a:t>
            </a:r>
            <a:r>
              <a:rPr lang="en-US" sz="1600" dirty="0" err="1" smtClean="0"/>
              <a:t>RoleInstance</a:t>
            </a:r>
            <a:r>
              <a:rPr lang="en-US" sz="1600" dirty="0" smtClean="0"/>
              <a:t> later in class.  The Role and </a:t>
            </a:r>
            <a:r>
              <a:rPr lang="en-US" sz="1600" dirty="0" err="1" smtClean="0"/>
              <a:t>RoleInstance</a:t>
            </a:r>
            <a:r>
              <a:rPr lang="en-US" sz="1600" dirty="0" smtClean="0"/>
              <a:t> classes are also defined in the </a:t>
            </a:r>
            <a:r>
              <a:rPr lang="en-US" sz="1600" dirty="0" err="1" smtClean="0"/>
              <a:t>ServiceRuntime</a:t>
            </a:r>
            <a:r>
              <a:rPr lang="en-US" sz="1600" dirty="0" smtClean="0"/>
              <a:t> namespace.</a:t>
            </a:r>
          </a:p>
          <a:p>
            <a:endParaRPr lang="en-US" dirty="0" smtClean="0"/>
          </a:p>
          <a:p>
            <a:pPr lvl="1"/>
            <a:endParaRPr lang="en-US" sz="1600" dirty="0" smtClean="0"/>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in the Compute Emulator</a:t>
            </a:r>
            <a:endParaRPr lang="en-US"/>
          </a:p>
        </p:txBody>
      </p:sp>
      <p:sp>
        <p:nvSpPr>
          <p:cNvPr id="3" name="Text Placeholder 2"/>
          <p:cNvSpPr>
            <a:spLocks noGrp="1"/>
          </p:cNvSpPr>
          <p:nvPr>
            <p:ph type="body" idx="1"/>
          </p:nvPr>
        </p:nvSpPr>
        <p:spPr/>
        <p:txBody>
          <a:bodyPr/>
          <a:lstStyle/>
          <a:p>
            <a:r>
              <a:rPr lang="en-US" sz="1800" smtClean="0"/>
              <a:t>From the last chapter, you learned the Compute Emulator simulates the virtual machine environment of Azure on your local development box.</a:t>
            </a:r>
          </a:p>
          <a:p>
            <a:pPr lvl="1"/>
            <a:r>
              <a:rPr lang="en-US" sz="1600" smtClean="0"/>
              <a:t>The Compute Emulator comes with the Windows Azure SDK (remember the SDK, and therefore the emulator, comes with Windows Azure Tools for VS).</a:t>
            </a:r>
          </a:p>
          <a:p>
            <a:pPr lvl="1"/>
            <a:r>
              <a:rPr lang="en-US" sz="1600" smtClean="0"/>
              <a:t>It represents about 90% of the same code base as seen in the cloud, but there are some differences and limitations.</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Exploring the Web Role Project</a:t>
            </a:r>
            <a:endParaRPr lang="en-US"/>
          </a:p>
        </p:txBody>
      </p:sp>
      <p:sp>
        <p:nvSpPr>
          <p:cNvPr id="3" name="Text Placeholder 2"/>
          <p:cNvSpPr>
            <a:spLocks noGrp="1"/>
          </p:cNvSpPr>
          <p:nvPr>
            <p:ph type="body" idx="1"/>
          </p:nvPr>
        </p:nvSpPr>
        <p:spPr/>
        <p:txBody>
          <a:bodyPr/>
          <a:lstStyle/>
          <a:p>
            <a:r>
              <a:rPr lang="en-US" sz="1800" dirty="0" smtClean="0"/>
              <a:t>Once you create a new Windows Azure project, VS creates a solution that includes a cloud project along with a project for each role you requested.</a:t>
            </a:r>
          </a:p>
          <a:p>
            <a:pPr lvl="1"/>
            <a:r>
              <a:rPr lang="en-US" sz="1600" dirty="0" smtClean="0"/>
              <a:t>For example, in the Hello World project from the last chapter, notice the </a:t>
            </a:r>
            <a:r>
              <a:rPr lang="en-US" sz="1600" dirty="0" err="1" smtClean="0"/>
              <a:t>HelloWorldWebRole</a:t>
            </a:r>
            <a:r>
              <a:rPr lang="en-US" sz="1600" dirty="0" smtClean="0"/>
              <a:t> project along with the </a:t>
            </a:r>
            <a:r>
              <a:rPr lang="en-US" sz="1600" dirty="0" err="1" smtClean="0"/>
              <a:t>HelloWorld</a:t>
            </a:r>
            <a:r>
              <a:rPr lang="en-US" sz="1600" dirty="0" smtClean="0"/>
              <a:t> cloud project.</a:t>
            </a:r>
          </a:p>
          <a:p>
            <a:endParaRPr lang="en-US" sz="1800" dirty="0" smtClean="0"/>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endParaRPr lang="en-US" sz="1600" dirty="0" smtClean="0"/>
          </a:p>
          <a:p>
            <a:pPr lvl="1"/>
            <a:r>
              <a:rPr lang="en-US" sz="1600" dirty="0" smtClean="0"/>
              <a:t>Details </a:t>
            </a:r>
            <a:r>
              <a:rPr lang="en-US" sz="1600" dirty="0" smtClean="0"/>
              <a:t>on the cloud project are forthcoming.  Before looking at the cloud project, let’s explore the Web role project.</a:t>
            </a:r>
          </a:p>
          <a:p>
            <a:endParaRPr lang="en-US" dirty="0"/>
          </a:p>
        </p:txBody>
      </p:sp>
      <p:pic>
        <p:nvPicPr>
          <p:cNvPr id="4" name="Picture 3" descr="image6.png"/>
          <p:cNvPicPr>
            <a:picLocks noChangeAspect="1"/>
          </p:cNvPicPr>
          <p:nvPr/>
        </p:nvPicPr>
        <p:blipFill>
          <a:blip r:embed="rId2"/>
          <a:stretch>
            <a:fillRect/>
          </a:stretch>
        </p:blipFill>
        <p:spPr>
          <a:xfrm>
            <a:off x="2438399" y="3200400"/>
            <a:ext cx="2642657" cy="251460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in the Compute Emulator Cont.</a:t>
            </a:r>
            <a:endParaRPr lang="en-US"/>
          </a:p>
        </p:txBody>
      </p:sp>
      <p:sp>
        <p:nvSpPr>
          <p:cNvPr id="3" name="Text Placeholder 2"/>
          <p:cNvSpPr>
            <a:spLocks noGrp="1"/>
          </p:cNvSpPr>
          <p:nvPr>
            <p:ph type="body" idx="1"/>
          </p:nvPr>
        </p:nvSpPr>
        <p:spPr/>
        <p:txBody>
          <a:bodyPr/>
          <a:lstStyle/>
          <a:p>
            <a:r>
              <a:rPr lang="en-US" sz="1800" dirty="0" smtClean="0"/>
              <a:t>When you press F5 to debug a project, VS automatically starts the Compute Emulator.</a:t>
            </a:r>
          </a:p>
          <a:p>
            <a:pPr lvl="1"/>
            <a:r>
              <a:rPr lang="en-US" sz="1600" dirty="0" smtClean="0"/>
              <a:t>In fact, when you start debugging on a Windows Azure project, VS starts CSRun.exe (found in the bin directory of the SDK).</a:t>
            </a:r>
          </a:p>
          <a:p>
            <a:pPr lvl="1"/>
            <a:r>
              <a:rPr lang="en-US" sz="1600" dirty="0" smtClean="0"/>
              <a:t>So, if you are not using VS, you can start the Compute Emulator using this same executable.</a:t>
            </a:r>
          </a:p>
          <a:p>
            <a:endParaRPr lang="en-US" sz="1700" dirty="0" smtClean="0"/>
          </a:p>
          <a:p>
            <a:pPr lvl="1"/>
            <a:r>
              <a:rPr lang="en-US" sz="1600" dirty="0" smtClean="0"/>
              <a:t>CSRun.exe deploys a service to the Compute Emulator, and then manages the running service.</a:t>
            </a:r>
          </a:p>
          <a:p>
            <a:pPr lvl="1"/>
            <a:r>
              <a:rPr lang="en-US" sz="1600" dirty="0" smtClean="0"/>
              <a:t>You can also start the Compute Emulator directly from the Windows Azure SDK program Start menu, or by running DFUI.exe from the SDK bin directory.</a:t>
            </a:r>
          </a:p>
          <a:p>
            <a:endParaRPr lang="en-US" sz="1800" dirty="0" smtClean="0"/>
          </a:p>
          <a:p>
            <a:endParaRPr lang="en-US" sz="1800" dirty="0" smtClean="0"/>
          </a:p>
          <a:p>
            <a:endParaRPr lang="en-US" sz="1800" dirty="0" smtClean="0"/>
          </a:p>
          <a:p>
            <a:endParaRPr lang="en-US" dirty="0"/>
          </a:p>
        </p:txBody>
      </p:sp>
      <p:sp>
        <p:nvSpPr>
          <p:cNvPr id="4" name="TextBox 3"/>
          <p:cNvSpPr txBox="1"/>
          <p:nvPr/>
        </p:nvSpPr>
        <p:spPr>
          <a:xfrm>
            <a:off x="508000" y="3429000"/>
            <a:ext cx="8229600" cy="353943"/>
          </a:xfrm>
          <a:prstGeom prst="rect">
            <a:avLst/>
          </a:prstGeom>
          <a:pattFill>
            <a:fgClr>
              <a:schemeClr val="bg2"/>
            </a:fgClr>
            <a:bgClr>
              <a:schemeClr val="bg2"/>
            </a:bgClr>
          </a:pattFill>
        </p:spPr>
        <p:txBody>
          <a:bodyPr vert="horz" rtlCol="0">
            <a:spAutoFit/>
          </a:bodyPr>
          <a:lstStyle/>
          <a:p>
            <a:r>
              <a:rPr lang="en-US" sz="1700" dirty="0" err="1" smtClean="0"/>
              <a:t>Csrun</a:t>
            </a:r>
            <a:r>
              <a:rPr lang="en-US" sz="1700" dirty="0" smtClean="0"/>
              <a:t> /run:&lt;</a:t>
            </a:r>
            <a:r>
              <a:rPr lang="en-US" sz="1700" dirty="0" err="1" smtClean="0"/>
              <a:t>serivice</a:t>
            </a:r>
            <a:r>
              <a:rPr lang="en-US" sz="1700" dirty="0" smtClean="0"/>
              <a:t> </a:t>
            </a:r>
            <a:r>
              <a:rPr lang="en-US" sz="1700" dirty="0" err="1" smtClean="0"/>
              <a:t>csx</a:t>
            </a:r>
            <a:r>
              <a:rPr lang="en-US" sz="1700" dirty="0" smtClean="0"/>
              <a:t> folder&gt;;&lt;service .</a:t>
            </a:r>
            <a:r>
              <a:rPr lang="en-US" sz="1700" dirty="0" err="1" smtClean="0"/>
              <a:t>cscfg</a:t>
            </a:r>
            <a:r>
              <a:rPr lang="en-US" sz="1700" dirty="0" smtClean="0"/>
              <a:t> file&gt; /</a:t>
            </a:r>
            <a:r>
              <a:rPr lang="en-US" sz="1700" dirty="0" err="1" smtClean="0"/>
              <a:t>launchBrowser</a:t>
            </a:r>
            <a:endParaRPr lang="en-US" sz="1700" dirty="0"/>
          </a:p>
        </p:txBody>
      </p:sp>
      <p:pic>
        <p:nvPicPr>
          <p:cNvPr id="5" name="Picture 4" descr="image37.png"/>
          <p:cNvPicPr>
            <a:picLocks noChangeAspect="1"/>
          </p:cNvPicPr>
          <p:nvPr/>
        </p:nvPicPr>
        <p:blipFill>
          <a:blip r:embed="rId2"/>
          <a:stretch>
            <a:fillRect/>
          </a:stretch>
        </p:blipFill>
        <p:spPr>
          <a:xfrm>
            <a:off x="4038600" y="4876800"/>
            <a:ext cx="1585720" cy="1787883"/>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in the Compute Emulator Cont.</a:t>
            </a:r>
            <a:endParaRPr lang="en-US"/>
          </a:p>
        </p:txBody>
      </p:sp>
      <p:sp>
        <p:nvSpPr>
          <p:cNvPr id="3" name="Text Placeholder 2"/>
          <p:cNvSpPr>
            <a:spLocks noGrp="1"/>
          </p:cNvSpPr>
          <p:nvPr>
            <p:ph type="body" idx="1"/>
          </p:nvPr>
        </p:nvSpPr>
        <p:spPr/>
        <p:txBody>
          <a:bodyPr/>
          <a:lstStyle/>
          <a:p>
            <a:r>
              <a:rPr lang="en-US" sz="1800" smtClean="0"/>
              <a:t>When you debug a Windows Azure project that contains Web or worker roles, the Compute Emulator is started.</a:t>
            </a:r>
          </a:p>
          <a:p>
            <a:pPr lvl="1"/>
            <a:r>
              <a:rPr lang="en-US" sz="1600" smtClean="0"/>
              <a:t>When you debug a cloud service that contains Web roles, a browser opens to the URL of each Web role.</a:t>
            </a:r>
          </a:p>
          <a:p>
            <a:pPr lvl="1"/>
            <a:r>
              <a:rPr lang="en-US" sz="1600" smtClean="0"/>
              <a:t>The URL of the Web roles in the Compute Emulator will be at localhost (http://127.0.0.1) on an available port on the system.</a:t>
            </a:r>
          </a:p>
          <a:p>
            <a:pPr lvl="1"/>
            <a:r>
              <a:rPr lang="en-US" sz="1600" smtClean="0"/>
              <a:t>Because ports may be occupied, the ports used by Compute Emulator for your roles may not always be the same as the port specified in the configuration file.</a:t>
            </a:r>
          </a:p>
          <a:p>
            <a:pPr lvl="1"/>
            <a:r>
              <a:rPr lang="en-US" sz="1600" smtClean="0"/>
              <a:t>Closing a browser running the Web role automatically stops debugging.</a:t>
            </a:r>
          </a:p>
          <a:p>
            <a:r>
              <a:rPr lang="en-US" sz="1800" smtClean="0"/>
              <a:t>As an important note, at this time, you cannot access Web roles from other systems while the service is running in the Compute Emulator.</a:t>
            </a:r>
          </a:p>
          <a:p>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in the Compute Emulator Cont.</a:t>
            </a:r>
            <a:endParaRPr lang="en-US"/>
          </a:p>
        </p:txBody>
      </p:sp>
      <p:sp>
        <p:nvSpPr>
          <p:cNvPr id="3" name="Text Placeholder 2"/>
          <p:cNvSpPr>
            <a:spLocks noGrp="1"/>
          </p:cNvSpPr>
          <p:nvPr>
            <p:ph type="body" idx="1"/>
          </p:nvPr>
        </p:nvSpPr>
        <p:spPr/>
        <p:txBody>
          <a:bodyPr/>
          <a:lstStyle/>
          <a:p>
            <a:r>
              <a:rPr lang="en-US" sz="1800" dirty="0" smtClean="0"/>
              <a:t>The Compute Emulator comes with a UI (a process called DFUI.exe ) that shows you what services you have running.</a:t>
            </a:r>
          </a:p>
          <a:p>
            <a:pPr lvl="1"/>
            <a:r>
              <a:rPr lang="en-US" sz="1600" dirty="0" smtClean="0"/>
              <a:t>Recall, the Compute Emulator used to be called the Dev Fabric, thus the name </a:t>
            </a:r>
            <a:r>
              <a:rPr lang="en-US" sz="1600" b="1" u="sng" dirty="0" smtClean="0"/>
              <a:t>DF</a:t>
            </a:r>
            <a:r>
              <a:rPr lang="en-US" sz="1600" dirty="0" smtClean="0"/>
              <a:t>UI.exe.</a:t>
            </a:r>
          </a:p>
          <a:p>
            <a:pPr lvl="1"/>
            <a:r>
              <a:rPr lang="en-US" sz="1600" dirty="0" smtClean="0"/>
              <a:t>While there are a few ways to start the Compute Emulator UI, probably the easiest way is to find the Compute Emulator icon in the system tray when it is running.</a:t>
            </a:r>
          </a:p>
          <a:p>
            <a:endParaRPr lang="en-US" sz="1800" dirty="0" smtClean="0"/>
          </a:p>
          <a:p>
            <a:endParaRPr lang="en-US" sz="1800" dirty="0" smtClean="0"/>
          </a:p>
          <a:p>
            <a:endParaRPr lang="en-US" sz="1800" dirty="0" smtClean="0"/>
          </a:p>
          <a:p>
            <a:endParaRPr lang="en-US" sz="1800" dirty="0" smtClean="0"/>
          </a:p>
          <a:p>
            <a:pPr lvl="1"/>
            <a:r>
              <a:rPr lang="en-US" sz="1600" dirty="0" smtClean="0"/>
              <a:t>Right </a:t>
            </a:r>
            <a:r>
              <a:rPr lang="en-US" sz="1600" dirty="0" smtClean="0"/>
              <a:t>click on the icon and select Show Compute Emulator UI from the menu.</a:t>
            </a:r>
          </a:p>
          <a:p>
            <a:endParaRPr lang="en-US" sz="1800" dirty="0" smtClean="0"/>
          </a:p>
          <a:p>
            <a:endParaRPr lang="en-US" sz="1800" dirty="0" smtClean="0"/>
          </a:p>
          <a:p>
            <a:endParaRPr lang="en-US" sz="1800" dirty="0" smtClean="0"/>
          </a:p>
          <a:p>
            <a:endParaRPr lang="en-US" dirty="0"/>
          </a:p>
        </p:txBody>
      </p:sp>
      <p:pic>
        <p:nvPicPr>
          <p:cNvPr id="4" name="Picture 3" descr="image38.png"/>
          <p:cNvPicPr>
            <a:picLocks noChangeAspect="1"/>
          </p:cNvPicPr>
          <p:nvPr/>
        </p:nvPicPr>
        <p:blipFill>
          <a:blip r:embed="rId2"/>
          <a:stretch>
            <a:fillRect/>
          </a:stretch>
        </p:blipFill>
        <p:spPr>
          <a:xfrm>
            <a:off x="2362200" y="3505200"/>
            <a:ext cx="1981200" cy="1474558"/>
          </a:xfrm>
          <a:prstGeom prst="rect">
            <a:avLst/>
          </a:prstGeom>
        </p:spPr>
      </p:pic>
      <p:pic>
        <p:nvPicPr>
          <p:cNvPr id="5" name="Picture 4" descr="image39.png"/>
          <p:cNvPicPr>
            <a:picLocks noChangeAspect="1"/>
          </p:cNvPicPr>
          <p:nvPr/>
        </p:nvPicPr>
        <p:blipFill>
          <a:blip r:embed="rId3"/>
          <a:stretch>
            <a:fillRect/>
          </a:stretch>
        </p:blipFill>
        <p:spPr>
          <a:xfrm>
            <a:off x="3124200" y="5333999"/>
            <a:ext cx="2057400" cy="1394651"/>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in the Compute Emulator Cont.</a:t>
            </a:r>
            <a:endParaRPr lang="en-US"/>
          </a:p>
        </p:txBody>
      </p:sp>
      <p:sp>
        <p:nvSpPr>
          <p:cNvPr id="3" name="Text Placeholder 2"/>
          <p:cNvSpPr>
            <a:spLocks noGrp="1"/>
          </p:cNvSpPr>
          <p:nvPr>
            <p:ph type="body" idx="1"/>
          </p:nvPr>
        </p:nvSpPr>
        <p:spPr/>
        <p:txBody>
          <a:bodyPr/>
          <a:lstStyle/>
          <a:p>
            <a:pPr lvl="1"/>
            <a:r>
              <a:rPr lang="en-US" sz="1600" smtClean="0"/>
              <a:t>You learn about the Storage Emulator UI (the other option shown in the menu) in a later chapter.</a:t>
            </a:r>
          </a:p>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in the Compute Emulator Cont.</a:t>
            </a:r>
            <a:endParaRPr lang="en-US"/>
          </a:p>
        </p:txBody>
      </p:sp>
      <p:sp>
        <p:nvSpPr>
          <p:cNvPr id="3" name="Text Placeholder 2"/>
          <p:cNvSpPr>
            <a:spLocks noGrp="1"/>
          </p:cNvSpPr>
          <p:nvPr>
            <p:ph type="body" idx="1"/>
          </p:nvPr>
        </p:nvSpPr>
        <p:spPr/>
        <p:txBody>
          <a:bodyPr/>
          <a:lstStyle/>
          <a:p>
            <a:r>
              <a:rPr lang="en-US" sz="1800" smtClean="0"/>
              <a:t>The Compute Emulator UI also displays the health and status of each role and each role instance.</a:t>
            </a:r>
          </a:p>
          <a:p>
            <a:pPr lvl="1"/>
            <a:r>
              <a:rPr lang="en-US" sz="1600" smtClean="0"/>
              <a:t>In the example below, the UI shows two Web roles running for the HelloWorld cloud service.</a:t>
            </a:r>
          </a:p>
          <a:p>
            <a:endParaRPr lang="en-US" sz="1800" smtClean="0"/>
          </a:p>
          <a:p>
            <a:endParaRPr lang="en-US" sz="1800" smtClean="0"/>
          </a:p>
          <a:p>
            <a:endParaRPr lang="en-US" sz="1800" smtClean="0"/>
          </a:p>
          <a:p>
            <a:endParaRPr lang="en-US" sz="1800" smtClean="0"/>
          </a:p>
          <a:p>
            <a:endParaRPr lang="en-US" sz="1800" smtClean="0"/>
          </a:p>
          <a:p>
            <a:pPr lvl="1"/>
            <a:r>
              <a:rPr lang="en-US" sz="1600" smtClean="0"/>
              <a:t>The HelloWorldWebRole Web role has three instances while the HowdyWorld Web role has just one.</a:t>
            </a:r>
          </a:p>
          <a:p>
            <a:pPr lvl="1"/>
            <a:r>
              <a:rPr lang="en-US" sz="1600" smtClean="0"/>
              <a:t>The Service Details in the UI also provides endpoint address information.</a:t>
            </a:r>
          </a:p>
          <a:p>
            <a:endParaRPr lang="en-US" sz="1800" smtClean="0"/>
          </a:p>
          <a:p>
            <a:endParaRPr lang="en-US" sz="1800" smtClean="0"/>
          </a:p>
          <a:p>
            <a:endParaRPr lang="en-US"/>
          </a:p>
        </p:txBody>
      </p:sp>
      <p:pic>
        <p:nvPicPr>
          <p:cNvPr id="4" name="Picture 3" descr="image40.png"/>
          <p:cNvPicPr>
            <a:picLocks noChangeAspect="1"/>
          </p:cNvPicPr>
          <p:nvPr/>
        </p:nvPicPr>
        <p:blipFill>
          <a:blip r:embed="rId2"/>
          <a:stretch>
            <a:fillRect/>
          </a:stretch>
        </p:blipFill>
        <p:spPr>
          <a:xfrm>
            <a:off x="2819400" y="2667000"/>
            <a:ext cx="2438400" cy="1828800"/>
          </a:xfrm>
          <a:prstGeom prst="rect">
            <a:avLst/>
          </a:prstGeom>
        </p:spPr>
      </p:pic>
      <p:pic>
        <p:nvPicPr>
          <p:cNvPr id="5" name="Picture 4" descr="image41.png"/>
          <p:cNvPicPr>
            <a:picLocks noChangeAspect="1"/>
          </p:cNvPicPr>
          <p:nvPr/>
        </p:nvPicPr>
        <p:blipFill>
          <a:blip r:embed="rId3"/>
          <a:stretch>
            <a:fillRect/>
          </a:stretch>
        </p:blipFill>
        <p:spPr>
          <a:xfrm>
            <a:off x="2971800" y="5486400"/>
            <a:ext cx="4325897" cy="114300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in the Compute Emulator Cont.</a:t>
            </a:r>
            <a:endParaRPr lang="en-US"/>
          </a:p>
        </p:txBody>
      </p:sp>
      <p:sp>
        <p:nvSpPr>
          <p:cNvPr id="3" name="Text Placeholder 2"/>
          <p:cNvSpPr>
            <a:spLocks noGrp="1"/>
          </p:cNvSpPr>
          <p:nvPr>
            <p:ph type="body" idx="1"/>
          </p:nvPr>
        </p:nvSpPr>
        <p:spPr/>
        <p:txBody>
          <a:bodyPr/>
          <a:lstStyle/>
          <a:p>
            <a:pPr lvl="1"/>
            <a:r>
              <a:rPr lang="en-US" sz="1600" dirty="0" smtClean="0"/>
              <a:t>Notice the colored dot next to the instance numbers.  Green indicates a healthy running instance.  Red indicates a stopped instance.</a:t>
            </a:r>
          </a:p>
          <a:p>
            <a:endParaRPr lang="en-US" sz="1800" dirty="0" smtClean="0"/>
          </a:p>
          <a:p>
            <a:endParaRPr lang="en-US" sz="18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r>
              <a:rPr lang="en-US" sz="1600" dirty="0" smtClean="0"/>
              <a:t>The </a:t>
            </a:r>
            <a:r>
              <a:rPr lang="en-US" sz="1600" dirty="0" smtClean="0"/>
              <a:t>number next to the green dot represents an instance id (per service).  Instance ids are zero based (thus the 0, 1, 2 numbers next to green dots above).</a:t>
            </a:r>
          </a:p>
          <a:p>
            <a:pPr lvl="1"/>
            <a:r>
              <a:rPr lang="en-US" sz="1600" dirty="0" smtClean="0"/>
              <a:t>Clicking on the instance also allows you to see the trace log of the instance.</a:t>
            </a:r>
          </a:p>
          <a:p>
            <a:endParaRPr lang="en-US" dirty="0"/>
          </a:p>
        </p:txBody>
      </p:sp>
      <p:pic>
        <p:nvPicPr>
          <p:cNvPr id="4" name="Picture 3" descr="image42.png"/>
          <p:cNvPicPr>
            <a:picLocks noChangeAspect="1"/>
          </p:cNvPicPr>
          <p:nvPr/>
        </p:nvPicPr>
        <p:blipFill>
          <a:blip r:embed="rId2"/>
          <a:stretch>
            <a:fillRect/>
          </a:stretch>
        </p:blipFill>
        <p:spPr>
          <a:xfrm>
            <a:off x="3200400" y="2438400"/>
            <a:ext cx="1981200" cy="1726111"/>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in the Compute Emulator Cont.</a:t>
            </a:r>
            <a:endParaRPr lang="en-US"/>
          </a:p>
        </p:txBody>
      </p:sp>
      <p:sp>
        <p:nvSpPr>
          <p:cNvPr id="3" name="Text Placeholder 2"/>
          <p:cNvSpPr>
            <a:spLocks noGrp="1"/>
          </p:cNvSpPr>
          <p:nvPr>
            <p:ph type="body" idx="1"/>
          </p:nvPr>
        </p:nvSpPr>
        <p:spPr/>
        <p:txBody>
          <a:bodyPr/>
          <a:lstStyle/>
          <a:p>
            <a:r>
              <a:rPr lang="en-US" sz="1800" dirty="0" smtClean="0"/>
              <a:t>The Compute Emulator is actually a collection of processes running on your development machine.</a:t>
            </a:r>
          </a:p>
          <a:p>
            <a:pPr lvl="1"/>
            <a:r>
              <a:rPr lang="en-US" sz="1600" dirty="0" smtClean="0"/>
              <a:t>Opening the Task Manager while the Compute Emulator is running gives you a picture of the many executables that make up the Compute Emulator.</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r>
              <a:rPr lang="en-US" sz="1600" dirty="0" smtClean="0"/>
              <a:t>You </a:t>
            </a:r>
            <a:r>
              <a:rPr lang="en-US" sz="1600" dirty="0" smtClean="0"/>
              <a:t>should see one DiagnosticsAgent.exe process running for each instance of each role.</a:t>
            </a:r>
          </a:p>
          <a:p>
            <a:pPr lvl="1"/>
            <a:r>
              <a:rPr lang="en-US" sz="1600" dirty="0" smtClean="0"/>
              <a:t>In the case shown here, four roles are running.</a:t>
            </a:r>
          </a:p>
          <a:p>
            <a:endParaRPr lang="en-US" dirty="0"/>
          </a:p>
        </p:txBody>
      </p:sp>
      <p:pic>
        <p:nvPicPr>
          <p:cNvPr id="4" name="Picture 3" descr="image43.png"/>
          <p:cNvPicPr>
            <a:picLocks noChangeAspect="1"/>
          </p:cNvPicPr>
          <p:nvPr/>
        </p:nvPicPr>
        <p:blipFill>
          <a:blip r:embed="rId2"/>
          <a:stretch>
            <a:fillRect/>
          </a:stretch>
        </p:blipFill>
        <p:spPr>
          <a:xfrm>
            <a:off x="2209800" y="2971800"/>
            <a:ext cx="3810000" cy="244006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in the Compute Emulator Cont.</a:t>
            </a:r>
            <a:endParaRPr lang="en-US"/>
          </a:p>
        </p:txBody>
      </p:sp>
      <p:sp>
        <p:nvSpPr>
          <p:cNvPr id="3" name="Text Placeholder 2"/>
          <p:cNvSpPr>
            <a:spLocks noGrp="1"/>
          </p:cNvSpPr>
          <p:nvPr>
            <p:ph type="body" idx="1"/>
          </p:nvPr>
        </p:nvSpPr>
        <p:spPr/>
        <p:txBody>
          <a:bodyPr/>
          <a:lstStyle/>
          <a:p>
            <a:r>
              <a:rPr lang="en-US" sz="1800" dirty="0" smtClean="0"/>
              <a:t>In addition, several processes provide the IIS Web hosting capability in support of your Azure roles.</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endParaRPr lang="en-US" sz="1600" dirty="0" smtClean="0"/>
          </a:p>
          <a:p>
            <a:pPr lvl="1"/>
            <a:r>
              <a:rPr lang="en-US" sz="1600" dirty="0" smtClean="0"/>
              <a:t>Note </a:t>
            </a:r>
            <a:r>
              <a:rPr lang="en-US" sz="1600" dirty="0" smtClean="0"/>
              <a:t>that there is one WaHostBootstrapper.exe and one WaIISHost.exe process running for each Web role.</a:t>
            </a:r>
          </a:p>
          <a:p>
            <a:pPr lvl="1"/>
            <a:r>
              <a:rPr lang="en-US" sz="1600" dirty="0" smtClean="0"/>
              <a:t>Again, the example shows four Web roles running in the Compute Emulator.</a:t>
            </a:r>
          </a:p>
          <a:p>
            <a:endParaRPr lang="en-US" dirty="0"/>
          </a:p>
        </p:txBody>
      </p:sp>
      <p:pic>
        <p:nvPicPr>
          <p:cNvPr id="4" name="Picture 3" descr="image44.png"/>
          <p:cNvPicPr>
            <a:picLocks noChangeAspect="1"/>
          </p:cNvPicPr>
          <p:nvPr/>
        </p:nvPicPr>
        <p:blipFill>
          <a:blip r:embed="rId2"/>
          <a:stretch>
            <a:fillRect/>
          </a:stretch>
        </p:blipFill>
        <p:spPr>
          <a:xfrm>
            <a:off x="2209800" y="2438400"/>
            <a:ext cx="4241271" cy="259080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in the Compute Emulator Cont.</a:t>
            </a:r>
            <a:endParaRPr lang="en-US"/>
          </a:p>
        </p:txBody>
      </p:sp>
      <p:sp>
        <p:nvSpPr>
          <p:cNvPr id="3" name="Text Placeholder 2"/>
          <p:cNvSpPr>
            <a:spLocks noGrp="1"/>
          </p:cNvSpPr>
          <p:nvPr>
            <p:ph type="body" idx="1"/>
          </p:nvPr>
        </p:nvSpPr>
        <p:spPr/>
        <p:txBody>
          <a:bodyPr/>
          <a:lstStyle/>
          <a:p>
            <a:r>
              <a:rPr lang="en-US" sz="1800" dirty="0" smtClean="0"/>
              <a:t>As mentioned previously, when you run Web roles without &lt;Sites&gt; you are running in the old Hosted Web Core mode.</a:t>
            </a:r>
          </a:p>
          <a:p>
            <a:pPr lvl="1"/>
            <a:r>
              <a:rPr lang="en-US" sz="1600" dirty="0" smtClean="0"/>
              <a:t>When running in this mode today, you do not see WaIISHost.exe running for each  Web role.  </a:t>
            </a:r>
          </a:p>
          <a:p>
            <a:pPr lvl="1"/>
            <a:r>
              <a:rPr lang="en-US" sz="1600" dirty="0" smtClean="0"/>
              <a:t>Instead, a WaWebHost.exe runs for each “Site-less” Web role along with the WaHostBoostrapper.exe.</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r>
              <a:rPr lang="en-US" sz="1600" dirty="0" smtClean="0"/>
              <a:t>Prior </a:t>
            </a:r>
            <a:r>
              <a:rPr lang="en-US" sz="1600" dirty="0" smtClean="0"/>
              <a:t>to the 1.3 release, the entry point code and the actual web site were executed within a Hosted Web Core process (WaWebHost.exe).</a:t>
            </a:r>
          </a:p>
          <a:p>
            <a:endParaRPr lang="en-US" dirty="0"/>
          </a:p>
        </p:txBody>
      </p:sp>
      <p:pic>
        <p:nvPicPr>
          <p:cNvPr id="4" name="Picture 3" descr="image45.png"/>
          <p:cNvPicPr>
            <a:picLocks noChangeAspect="1"/>
          </p:cNvPicPr>
          <p:nvPr/>
        </p:nvPicPr>
        <p:blipFill>
          <a:blip r:embed="rId2"/>
          <a:stretch>
            <a:fillRect/>
          </a:stretch>
        </p:blipFill>
        <p:spPr>
          <a:xfrm>
            <a:off x="3810000" y="3276600"/>
            <a:ext cx="3688426" cy="236220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in the Compute Emulator Cont.</a:t>
            </a:r>
            <a:endParaRPr lang="en-US"/>
          </a:p>
        </p:txBody>
      </p:sp>
      <p:sp>
        <p:nvSpPr>
          <p:cNvPr id="3" name="Text Placeholder 2"/>
          <p:cNvSpPr>
            <a:spLocks noGrp="1"/>
          </p:cNvSpPr>
          <p:nvPr>
            <p:ph type="body" idx="1"/>
          </p:nvPr>
        </p:nvSpPr>
        <p:spPr/>
        <p:txBody>
          <a:bodyPr/>
          <a:lstStyle/>
          <a:p>
            <a:r>
              <a:rPr lang="en-US" sz="1800" dirty="0" smtClean="0"/>
              <a:t>The table below lists and describes each of the Windows Azure processes.</a:t>
            </a:r>
          </a:p>
          <a:p>
            <a:endParaRPr lang="en-US" sz="800" dirty="0" smtClean="0"/>
          </a:p>
          <a:p>
            <a:endParaRPr lang="en-US" sz="800" dirty="0" smtClean="0"/>
          </a:p>
          <a:p>
            <a:endParaRPr lang="en-US" sz="800" dirty="0" smtClean="0"/>
          </a:p>
          <a:p>
            <a:endParaRPr lang="en-US" sz="800" dirty="0" smtClean="0"/>
          </a:p>
          <a:p>
            <a:endParaRPr lang="en-US" sz="800" dirty="0" smtClean="0"/>
          </a:p>
          <a:p>
            <a:endParaRPr lang="en-US" sz="800" dirty="0" smtClean="0"/>
          </a:p>
          <a:p>
            <a:endParaRPr lang="en-US" sz="800" dirty="0" smtClean="0"/>
          </a:p>
          <a:p>
            <a:endParaRPr lang="en-US" sz="800" dirty="0" smtClean="0"/>
          </a:p>
          <a:p>
            <a:endParaRPr lang="en-US" sz="800" dirty="0" smtClean="0"/>
          </a:p>
          <a:p>
            <a:endParaRPr lang="en-US" sz="800" dirty="0" smtClean="0"/>
          </a:p>
          <a:p>
            <a:endParaRPr lang="en-US" sz="800" dirty="0" smtClean="0"/>
          </a:p>
          <a:p>
            <a:endParaRPr lang="en-US" sz="800" dirty="0" smtClean="0"/>
          </a:p>
          <a:p>
            <a:endParaRPr lang="en-US" sz="800" dirty="0" smtClean="0"/>
          </a:p>
          <a:p>
            <a:endParaRPr lang="en-US" sz="800" dirty="0" smtClean="0"/>
          </a:p>
          <a:p>
            <a:endParaRPr lang="en-US" sz="800" dirty="0" smtClean="0"/>
          </a:p>
          <a:p>
            <a:endParaRPr lang="en-US" sz="800" dirty="0" smtClean="0"/>
          </a:p>
          <a:p>
            <a:endParaRPr lang="en-US" sz="800" dirty="0" smtClean="0"/>
          </a:p>
          <a:p>
            <a:endParaRPr lang="en-US" sz="800" dirty="0" smtClean="0"/>
          </a:p>
          <a:p>
            <a:pPr lvl="1"/>
            <a:endParaRPr lang="en-US" sz="1600" dirty="0" smtClean="0"/>
          </a:p>
          <a:p>
            <a:pPr lvl="1"/>
            <a:endParaRPr lang="en-US" sz="1600" dirty="0" smtClean="0"/>
          </a:p>
          <a:p>
            <a:pPr lvl="1"/>
            <a:endParaRPr lang="en-US" sz="1600" dirty="0" smtClean="0"/>
          </a:p>
          <a:p>
            <a:pPr lvl="1"/>
            <a:r>
              <a:rPr lang="en-US" sz="1600" dirty="0" smtClean="0"/>
              <a:t>This </a:t>
            </a:r>
            <a:r>
              <a:rPr lang="en-US" sz="1600" dirty="0" smtClean="0"/>
              <a:t>may seem more academic at first glance.</a:t>
            </a:r>
          </a:p>
          <a:p>
            <a:endParaRPr lang="en-US" dirty="0"/>
          </a:p>
        </p:txBody>
      </p:sp>
      <p:graphicFrame>
        <p:nvGraphicFramePr>
          <p:cNvPr id="4" name="Table 3"/>
          <p:cNvGraphicFramePr>
            <a:graphicFrameLocks noGrp="1"/>
          </p:cNvGraphicFramePr>
          <p:nvPr/>
        </p:nvGraphicFramePr>
        <p:xfrm>
          <a:off x="508000" y="2423160"/>
          <a:ext cx="8216900" cy="3444240"/>
        </p:xfrm>
        <a:graphic>
          <a:graphicData uri="http://schemas.openxmlformats.org/drawingml/2006/table">
            <a:tbl>
              <a:tblPr firstRow="1" bandRow="1">
                <a:tableStyleId>{5C22544A-7EE6-4342-B048-85BDC9FD1C3A}</a:tableStyleId>
              </a:tblPr>
              <a:tblGrid>
                <a:gridCol w="1854200"/>
                <a:gridCol w="6362700"/>
              </a:tblGrid>
              <a:tr h="152400">
                <a:tc>
                  <a:txBody>
                    <a:bodyPr/>
                    <a:lstStyle/>
                    <a:p>
                      <a:r>
                        <a:rPr lang="en-US" sz="1000" dirty="0" smtClean="0"/>
                        <a:t>Compute Emulator Windows Executable</a:t>
                      </a:r>
                      <a:endParaRPr lang="en-US" sz="1000" dirty="0"/>
                    </a:p>
                  </a:txBody>
                  <a:tcPr/>
                </a:tc>
                <a:tc>
                  <a:txBody>
                    <a:bodyPr/>
                    <a:lstStyle/>
                    <a:p>
                      <a:r>
                        <a:rPr lang="en-US" sz="1000" smtClean="0"/>
                        <a:t>Description</a:t>
                      </a:r>
                      <a:endParaRPr lang="en-US" sz="1000"/>
                    </a:p>
                  </a:txBody>
                  <a:tcPr/>
                </a:tc>
              </a:tr>
              <a:tr h="152400">
                <a:tc>
                  <a:txBody>
                    <a:bodyPr/>
                    <a:lstStyle/>
                    <a:p>
                      <a:r>
                        <a:rPr lang="en-US" sz="1000" smtClean="0"/>
                        <a:t>DFAgent</a:t>
                      </a:r>
                      <a:endParaRPr lang="en-US" sz="1000"/>
                    </a:p>
                  </a:txBody>
                  <a:tcPr/>
                </a:tc>
                <a:tc>
                  <a:txBody>
                    <a:bodyPr/>
                    <a:lstStyle/>
                    <a:p>
                      <a:r>
                        <a:rPr lang="en-US" sz="1000" smtClean="0"/>
                        <a:t>Compute Emulator equivalent of the RDAgent in cloud.  RDAgent is responsible for collecting the health status of the role and for collecting management information on the VM.</a:t>
                      </a:r>
                      <a:endParaRPr lang="en-US" sz="1000"/>
                    </a:p>
                  </a:txBody>
                  <a:tcPr/>
                </a:tc>
              </a:tr>
              <a:tr h="152400">
                <a:tc>
                  <a:txBody>
                    <a:bodyPr/>
                    <a:lstStyle/>
                    <a:p>
                      <a:r>
                        <a:rPr lang="en-US" sz="1000" smtClean="0"/>
                        <a:t>DFloadbalancer</a:t>
                      </a:r>
                      <a:endParaRPr lang="en-US" sz="1000"/>
                    </a:p>
                  </a:txBody>
                  <a:tcPr/>
                </a:tc>
                <a:tc>
                  <a:txBody>
                    <a:bodyPr/>
                    <a:lstStyle/>
                    <a:p>
                      <a:r>
                        <a:rPr lang="en-US" sz="1000" smtClean="0"/>
                        <a:t>Load balancer/simulator for the Compute Emulator</a:t>
                      </a:r>
                      <a:endParaRPr lang="en-US" sz="1000"/>
                    </a:p>
                  </a:txBody>
                  <a:tcPr/>
                </a:tc>
              </a:tr>
              <a:tr h="152400">
                <a:tc>
                  <a:txBody>
                    <a:bodyPr/>
                    <a:lstStyle/>
                    <a:p>
                      <a:r>
                        <a:rPr lang="en-US" sz="1000" smtClean="0"/>
                        <a:t>DFMonitor</a:t>
                      </a:r>
                      <a:endParaRPr lang="en-US" sz="1000"/>
                    </a:p>
                  </a:txBody>
                  <a:tcPr/>
                </a:tc>
                <a:tc>
                  <a:txBody>
                    <a:bodyPr/>
                    <a:lstStyle/>
                    <a:p>
                      <a:r>
                        <a:rPr lang="en-US" sz="1000" smtClean="0"/>
                        <a:t>Monitor the health and status of roles running in the Compute Emulator</a:t>
                      </a:r>
                      <a:endParaRPr lang="en-US" sz="1000"/>
                    </a:p>
                  </a:txBody>
                  <a:tcPr/>
                </a:tc>
              </a:tr>
              <a:tr h="152400">
                <a:tc>
                  <a:txBody>
                    <a:bodyPr/>
                    <a:lstStyle/>
                    <a:p>
                      <a:r>
                        <a:rPr lang="en-US" sz="1000" smtClean="0"/>
                        <a:t>DFService</a:t>
                      </a:r>
                      <a:endParaRPr lang="en-US" sz="1000"/>
                    </a:p>
                  </a:txBody>
                  <a:tcPr/>
                </a:tc>
                <a:tc>
                  <a:txBody>
                    <a:bodyPr/>
                    <a:lstStyle/>
                    <a:p>
                      <a:r>
                        <a:rPr lang="en-US" sz="1000" smtClean="0"/>
                        <a:t>The Compute Emulator service – providing the compute environment locally</a:t>
                      </a:r>
                      <a:endParaRPr lang="en-US" sz="1000"/>
                    </a:p>
                  </a:txBody>
                  <a:tcPr/>
                </a:tc>
              </a:tr>
              <a:tr h="152400">
                <a:tc>
                  <a:txBody>
                    <a:bodyPr/>
                    <a:lstStyle/>
                    <a:p>
                      <a:r>
                        <a:rPr lang="en-US" sz="1000" smtClean="0"/>
                        <a:t>DSService</a:t>
                      </a:r>
                      <a:endParaRPr lang="en-US" sz="1000"/>
                    </a:p>
                  </a:txBody>
                  <a:tcPr/>
                </a:tc>
                <a:tc>
                  <a:txBody>
                    <a:bodyPr/>
                    <a:lstStyle/>
                    <a:p>
                      <a:r>
                        <a:rPr lang="en-US" sz="1000" smtClean="0"/>
                        <a:t>The Storage Emulator service – providing Windows Azure storage locally</a:t>
                      </a:r>
                      <a:endParaRPr lang="en-US" sz="1000"/>
                    </a:p>
                  </a:txBody>
                  <a:tcPr/>
                </a:tc>
              </a:tr>
              <a:tr h="152400">
                <a:tc>
                  <a:txBody>
                    <a:bodyPr/>
                    <a:lstStyle/>
                    <a:p>
                      <a:r>
                        <a:rPr lang="en-US" sz="1000" smtClean="0"/>
                        <a:t>DFUI</a:t>
                      </a:r>
                      <a:endParaRPr lang="en-US" sz="1000"/>
                    </a:p>
                  </a:txBody>
                  <a:tcPr/>
                </a:tc>
                <a:tc>
                  <a:txBody>
                    <a:bodyPr/>
                    <a:lstStyle/>
                    <a:p>
                      <a:r>
                        <a:rPr lang="en-US" sz="1000" smtClean="0"/>
                        <a:t>Compute Emulator management user interface.  Only running when the UI is displayed.</a:t>
                      </a:r>
                      <a:endParaRPr lang="en-US" sz="1000"/>
                    </a:p>
                  </a:txBody>
                  <a:tcPr/>
                </a:tc>
              </a:tr>
              <a:tr h="152400">
                <a:tc>
                  <a:txBody>
                    <a:bodyPr/>
                    <a:lstStyle/>
                    <a:p>
                      <a:r>
                        <a:rPr lang="en-US" sz="1000" smtClean="0"/>
                        <a:t>WaHostBootstrapper</a:t>
                      </a:r>
                      <a:endParaRPr lang="en-US" sz="1000"/>
                    </a:p>
                  </a:txBody>
                  <a:tcPr/>
                </a:tc>
                <a:tc>
                  <a:txBody>
                    <a:bodyPr/>
                    <a:lstStyle/>
                    <a:p>
                      <a:r>
                        <a:rPr lang="en-US" sz="1000" smtClean="0"/>
                        <a:t>Bootstrapper which spawns either WaIISHost for a web role or WaWorkerHost for a worker role (or WaWebHost for Site-less Web roles)</a:t>
                      </a:r>
                      <a:endParaRPr lang="en-US" sz="1000"/>
                    </a:p>
                  </a:txBody>
                  <a:tcPr/>
                </a:tc>
              </a:tr>
              <a:tr h="152400">
                <a:tc>
                  <a:txBody>
                    <a:bodyPr/>
                    <a:lstStyle/>
                    <a:p>
                      <a:r>
                        <a:rPr lang="en-US" sz="1000" smtClean="0"/>
                        <a:t>WaIISHost</a:t>
                      </a:r>
                      <a:endParaRPr lang="en-US" sz="1000"/>
                    </a:p>
                  </a:txBody>
                  <a:tcPr/>
                </a:tc>
                <a:tc>
                  <a:txBody>
                    <a:bodyPr/>
                    <a:lstStyle/>
                    <a:p>
                      <a:r>
                        <a:rPr lang="en-US" sz="1000" smtClean="0"/>
                        <a:t>Local IIS supporting your Windows Azure Web role – run by the WaHostBootstrapper.  In the cloud, each instance is hosted in its own VM, whereas on the local development simulation each role instance is hosted in a separate process and Visual Studio attaches to all of them.</a:t>
                      </a:r>
                      <a:endParaRPr lang="en-US" sz="1000"/>
                    </a:p>
                  </a:txBody>
                  <a:tcPr/>
                </a:tc>
              </a:tr>
              <a:tr h="152400">
                <a:tc>
                  <a:txBody>
                    <a:bodyPr/>
                    <a:lstStyle/>
                    <a:p>
                      <a:r>
                        <a:rPr lang="en-US" sz="1000" smtClean="0"/>
                        <a:t>WaWebHost</a:t>
                      </a:r>
                      <a:endParaRPr lang="en-US" sz="1000"/>
                    </a:p>
                  </a:txBody>
                  <a:tcPr/>
                </a:tc>
                <a:tc>
                  <a:txBody>
                    <a:bodyPr/>
                    <a:lstStyle/>
                    <a:p>
                      <a:r>
                        <a:rPr lang="en-US" sz="1000" smtClean="0"/>
                        <a:t>Old Host Web Core for Web role hosting (only for Web role instances).</a:t>
                      </a:r>
                      <a:endParaRPr lang="en-US" sz="1000"/>
                    </a:p>
                  </a:txBody>
                  <a:tcPr/>
                </a:tc>
              </a:tr>
              <a:tr h="152400">
                <a:tc>
                  <a:txBody>
                    <a:bodyPr/>
                    <a:lstStyle/>
                    <a:p>
                      <a:r>
                        <a:rPr lang="en-US" sz="1000" dirty="0" err="1" smtClean="0"/>
                        <a:t>WaWorkerHost</a:t>
                      </a:r>
                      <a:endParaRPr lang="en-US" sz="1000" dirty="0"/>
                    </a:p>
                  </a:txBody>
                  <a:tcPr/>
                </a:tc>
                <a:tc>
                  <a:txBody>
                    <a:bodyPr/>
                    <a:lstStyle/>
                    <a:p>
                      <a:r>
                        <a:rPr lang="en-US" sz="1000" dirty="0" smtClean="0"/>
                        <a:t>Worker role host (only for worker role instances)</a:t>
                      </a:r>
                      <a:endParaRPr lang="en-US" sz="10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Exploring the Web Role Project Cont.</a:t>
            </a:r>
            <a:endParaRPr lang="en-US"/>
          </a:p>
        </p:txBody>
      </p:sp>
      <p:sp>
        <p:nvSpPr>
          <p:cNvPr id="3" name="Text Placeholder 2"/>
          <p:cNvSpPr>
            <a:spLocks noGrp="1"/>
          </p:cNvSpPr>
          <p:nvPr>
            <p:ph type="body" idx="1"/>
          </p:nvPr>
        </p:nvSpPr>
        <p:spPr/>
        <p:txBody>
          <a:bodyPr/>
          <a:lstStyle/>
          <a:p>
            <a:r>
              <a:rPr lang="en-US" sz="1800" smtClean="0"/>
              <a:t>A Web role project looks nearly identical to non-Azure Web project.</a:t>
            </a:r>
          </a:p>
          <a:p>
            <a:pPr lvl="1"/>
            <a:r>
              <a:rPr lang="en-US" sz="1600" smtClean="0"/>
              <a:t>In other words, an ASP.NET Web role project looks almost identical to an ASP.NET Web Application project.</a:t>
            </a:r>
          </a:p>
          <a:p>
            <a:pPr lvl="1"/>
            <a:r>
              <a:rPr lang="en-US" sz="1600" smtClean="0"/>
              <a:t>A WCF Service Application looks almost identical to a WCF Service Web role.</a:t>
            </a:r>
          </a:p>
          <a:p>
            <a:pPr lvl="1"/>
            <a:r>
              <a:rPr lang="en-US" sz="1600" smtClean="0"/>
              <a:t>For example, below are the default contents of a standard ASP.NET Web Application and ASP.NET Web Role project as produced by VS.</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7.png"/>
          <p:cNvPicPr>
            <a:picLocks noChangeAspect="1"/>
          </p:cNvPicPr>
          <p:nvPr/>
        </p:nvPicPr>
        <p:blipFill>
          <a:blip r:embed="rId2"/>
          <a:stretch>
            <a:fillRect/>
          </a:stretch>
        </p:blipFill>
        <p:spPr>
          <a:xfrm>
            <a:off x="2895600" y="3505200"/>
            <a:ext cx="2766848" cy="320040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in the Compute Emulator Cont.</a:t>
            </a:r>
            <a:endParaRPr lang="en-US"/>
          </a:p>
        </p:txBody>
      </p:sp>
      <p:sp>
        <p:nvSpPr>
          <p:cNvPr id="3" name="Text Placeholder 2"/>
          <p:cNvSpPr>
            <a:spLocks noGrp="1"/>
          </p:cNvSpPr>
          <p:nvPr>
            <p:ph type="body" idx="1"/>
          </p:nvPr>
        </p:nvSpPr>
        <p:spPr/>
        <p:txBody>
          <a:bodyPr/>
          <a:lstStyle/>
          <a:p>
            <a:pPr lvl="1"/>
            <a:r>
              <a:rPr lang="en-US" sz="1600" smtClean="0"/>
              <a:t>However, some understanding of the processes of the Compute Emulator allows you to "kill” instances of your roles.</a:t>
            </a:r>
          </a:p>
          <a:p>
            <a:pPr lvl="1"/>
            <a:r>
              <a:rPr lang="en-US" sz="1600" smtClean="0"/>
              <a:t>This allows you to test application behavior during failure and Windows Azure (Compute Emulator here, Fabric Controller in the cloud) restart of the instance.</a:t>
            </a:r>
          </a:p>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in the Compute Emulator Cont.</a:t>
            </a:r>
            <a:endParaRPr lang="en-US"/>
          </a:p>
        </p:txBody>
      </p:sp>
      <p:sp>
        <p:nvSpPr>
          <p:cNvPr id="3" name="Text Placeholder 2"/>
          <p:cNvSpPr>
            <a:spLocks noGrp="1"/>
          </p:cNvSpPr>
          <p:nvPr>
            <p:ph type="body" idx="1"/>
          </p:nvPr>
        </p:nvSpPr>
        <p:spPr/>
        <p:txBody>
          <a:bodyPr/>
          <a:lstStyle/>
          <a:p>
            <a:r>
              <a:rPr lang="en-US" sz="1800" dirty="0" smtClean="0"/>
              <a:t>To kill an instance of a Web role, simply use the Task Manager to end one of the </a:t>
            </a:r>
            <a:r>
              <a:rPr lang="en-US" sz="1800" dirty="0" err="1" smtClean="0"/>
              <a:t>bootstrapper</a:t>
            </a:r>
            <a:r>
              <a:rPr lang="en-US" sz="1800" dirty="0" smtClean="0"/>
              <a:t> or host processes.</a:t>
            </a:r>
          </a:p>
          <a:p>
            <a:pPr lvl="1"/>
            <a:r>
              <a:rPr lang="en-US" sz="1600" dirty="0" smtClean="0"/>
              <a:t>Each process hosts one instance of each Web role.  It serves to simulate the virtual machine that the role will ultimately run on in the cloud.</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r>
              <a:rPr lang="en-US" sz="1600" dirty="0" smtClean="0"/>
              <a:t>Watch </a:t>
            </a:r>
            <a:r>
              <a:rPr lang="en-US" sz="1600" dirty="0" smtClean="0"/>
              <a:t>the Compute Emulator UI closely as you kill the process.</a:t>
            </a:r>
          </a:p>
          <a:p>
            <a:pPr lvl="1"/>
            <a:r>
              <a:rPr lang="en-US" sz="1600" dirty="0" smtClean="0"/>
              <a:t>You should see the status of one of the roles change eventually come back up, just as it would in the cloud.</a:t>
            </a:r>
          </a:p>
          <a:p>
            <a:endParaRPr lang="en-US" dirty="0"/>
          </a:p>
        </p:txBody>
      </p:sp>
      <p:pic>
        <p:nvPicPr>
          <p:cNvPr id="4" name="Picture 3" descr="image46.png"/>
          <p:cNvPicPr>
            <a:picLocks noChangeAspect="1"/>
          </p:cNvPicPr>
          <p:nvPr/>
        </p:nvPicPr>
        <p:blipFill>
          <a:blip r:embed="rId2"/>
          <a:stretch>
            <a:fillRect/>
          </a:stretch>
        </p:blipFill>
        <p:spPr>
          <a:xfrm>
            <a:off x="2514600" y="3048000"/>
            <a:ext cx="2438400" cy="2389984"/>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in the Compute Emulator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a:p>
        </p:txBody>
      </p:sp>
      <p:pic>
        <p:nvPicPr>
          <p:cNvPr id="4" name="Picture 3" descr="image47.png"/>
          <p:cNvPicPr>
            <a:picLocks noChangeAspect="1"/>
          </p:cNvPicPr>
          <p:nvPr/>
        </p:nvPicPr>
        <p:blipFill>
          <a:blip r:embed="rId2"/>
          <a:stretch>
            <a:fillRect/>
          </a:stretch>
        </p:blipFill>
        <p:spPr>
          <a:xfrm>
            <a:off x="1447800" y="1828800"/>
            <a:ext cx="6083085" cy="228600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Lab Exercise: Web Role Lab</a:t>
            </a:r>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a:t>
            </a:r>
            <a:endParaRPr lang="en-US"/>
          </a:p>
        </p:txBody>
      </p:sp>
      <p:sp>
        <p:nvSpPr>
          <p:cNvPr id="3" name="Text Placeholder 2"/>
          <p:cNvSpPr>
            <a:spLocks noGrp="1"/>
          </p:cNvSpPr>
          <p:nvPr>
            <p:ph type="body" idx="1"/>
          </p:nvPr>
        </p:nvSpPr>
        <p:spPr/>
        <p:txBody>
          <a:bodyPr/>
          <a:lstStyle/>
          <a:p>
            <a:r>
              <a:rPr lang="en-US" sz="1800" smtClean="0"/>
              <a:t>Web roles run under Windows Azure Compute service.</a:t>
            </a:r>
          </a:p>
          <a:p>
            <a:pPr lvl="1"/>
            <a:r>
              <a:rPr lang="en-US" sz="1600" smtClean="0"/>
              <a:t>A Web role is a Web site or Web service (Windows Communication Foundation service) running in an IIS 7 environment in the cloud.</a:t>
            </a:r>
          </a:p>
          <a:p>
            <a:pPr lvl="1"/>
            <a:r>
              <a:rPr lang="en-US" sz="1600" smtClean="0"/>
              <a:t>Web roles run inside of IIS 7.</a:t>
            </a:r>
          </a:p>
          <a:p>
            <a:r>
              <a:rPr lang="en-US" sz="1800" smtClean="0"/>
              <a:t>Windows Azure Tools for VS provide four Web role templates.</a:t>
            </a:r>
          </a:p>
          <a:p>
            <a:pPr lvl="1"/>
            <a:r>
              <a:rPr lang="en-US" sz="1600" smtClean="0"/>
              <a:t> A Web role project looks nearly identical to non-Azure project.</a:t>
            </a:r>
          </a:p>
          <a:p>
            <a:pPr lvl="1"/>
            <a:r>
              <a:rPr lang="en-US" sz="1600" smtClean="0"/>
              <a:t>In other words, an ASP.NET Web role project looks almost identical to an ASP.NET Web Application project.</a:t>
            </a:r>
          </a:p>
          <a:p>
            <a:pPr lvl="1"/>
            <a:r>
              <a:rPr lang="en-US" sz="1600" smtClean="0"/>
              <a:t>A WCF Service Application looks almost identical to a WCF Service Web role.</a:t>
            </a:r>
          </a:p>
          <a:p>
            <a:pPr lvl="1"/>
            <a:r>
              <a:rPr lang="en-US" sz="1600" smtClean="0"/>
              <a:t>In fact, the only difference is that the Web role adds 3 Windows Azure references and the WebRole.cs file.</a:t>
            </a:r>
          </a:p>
          <a:p>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r>
              <a:rPr lang="en-US" sz="1800" smtClean="0"/>
              <a:t>The WebRole.cs class extends the RoleEntryPoint class from the Microsoft.WindowsAzure.ServiceRuntime namespace.</a:t>
            </a:r>
          </a:p>
          <a:p>
            <a:pPr lvl="1"/>
            <a:r>
              <a:rPr lang="en-US" sz="1600" smtClean="0"/>
              <a:t>RoleEntryPoint provides callbacks to initialize, run, and stop instances of a role.</a:t>
            </a:r>
          </a:p>
          <a:p>
            <a:pPr lvl="1"/>
            <a:r>
              <a:rPr lang="en-US" sz="1600" smtClean="0"/>
              <a:t>Default methods in this class respond to two important application events: namely the start of the service and any change to its configuration.</a:t>
            </a:r>
          </a:p>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r>
              <a:rPr lang="en-US" sz="1800" smtClean="0"/>
              <a:t>The Windows Azure project created during the formation of the solution provides a container and the configuration for all the roles in the project.</a:t>
            </a:r>
          </a:p>
          <a:p>
            <a:pPr lvl="1"/>
            <a:r>
              <a:rPr lang="en-US" sz="1600" smtClean="0"/>
              <a:t>When you create a Windows Azure project, a Roles subdirectory lists each of the Windows Azure roles that are part of the project.</a:t>
            </a:r>
          </a:p>
          <a:p>
            <a:pPr lvl="1"/>
            <a:r>
              <a:rPr lang="en-US" sz="1600" smtClean="0"/>
              <a:t>The project also has two very important XML configuration files:  the service definition file and service configuration file.</a:t>
            </a:r>
          </a:p>
          <a:p>
            <a:pPr lvl="1"/>
            <a:r>
              <a:rPr lang="en-US" sz="1600" smtClean="0"/>
              <a:t>The Fabric Controller uses the information in these files to determine how to deploy and operate your application in the Fabric.</a:t>
            </a:r>
          </a:p>
          <a:p>
            <a:pPr lvl="1"/>
            <a:r>
              <a:rPr lang="en-US" sz="1600" smtClean="0"/>
              <a:t>The service definition file is static at runtime; defining the infrastructure and operational behavior of the service.</a:t>
            </a:r>
          </a:p>
          <a:p>
            <a:pPr lvl="1"/>
            <a:r>
              <a:rPr lang="en-US" sz="1600" smtClean="0"/>
              <a:t>The service configuration file expands on the definitions of the service definition by specifying current configuration values that can be modified at runtime.</a:t>
            </a:r>
          </a:p>
          <a:p>
            <a:endParaRPr lang="en-US"/>
          </a:p>
        </p:txBody>
      </p:sp>
    </p:spTree>
  </p:cSld>
  <p:clrMapOvr>
    <a:masterClrMapping/>
  </p:clrMapOvr>
</p:sld>
</file>

<file path=ppt/theme/theme1.xml><?xml version="1.0" encoding="utf-8"?>
<a:theme xmlns:a="http://schemas.openxmlformats.org/drawingml/2006/main" name="Intertech Template(97)">
  <a:themeElements>
    <a:clrScheme name="Default Design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Default Design">
      <a:majorFont>
        <a:latin typeface="FuturaEFOP-Bold"/>
        <a:ea typeface=""/>
        <a:cs typeface=""/>
      </a:majorFont>
      <a:minorFont>
        <a:latin typeface="Futura Bk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Arial" charset="0"/>
          </a:defRPr>
        </a:defPPr>
      </a:lstStyle>
    </a:lnDef>
  </a:objectDefaults>
  <a:extraClrSchemeLst>
    <a:extraClrScheme>
      <a:clrScheme name="Default Design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Default Design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Default Design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Default Design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Default Design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Default Design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Intertech_and_Microsoft_Slide_Template</Template>
  <TotalTime>41</TotalTime>
  <Words>8940</Words>
  <Application>Microsoft Office PowerPoint</Application>
  <PresentationFormat>On-screen Show (4:3)</PresentationFormat>
  <Paragraphs>1152</Paragraphs>
  <Slides>96</Slides>
  <Notes>0</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Intertech Template(97)</vt:lpstr>
      <vt:lpstr>Windows Azure Web Role</vt:lpstr>
      <vt:lpstr>The Web Role</vt:lpstr>
      <vt:lpstr>The Web Role Cont.</vt:lpstr>
      <vt:lpstr>The Web Role Cont.</vt:lpstr>
      <vt:lpstr>The Web Role Cont.</vt:lpstr>
      <vt:lpstr>The Web Role Cont.</vt:lpstr>
      <vt:lpstr>The Web Role Cont.</vt:lpstr>
      <vt:lpstr>Exploring the Web Role Project</vt:lpstr>
      <vt:lpstr>Exploring the Web Role Project Cont.</vt:lpstr>
      <vt:lpstr>Exploring the Web Role Project Cont.</vt:lpstr>
      <vt:lpstr>Exploring the Web Role Project Cont.</vt:lpstr>
      <vt:lpstr>Exploring the Web Role Project Cont.</vt:lpstr>
      <vt:lpstr>Exploring the Web Role Project Cont.</vt:lpstr>
      <vt:lpstr>Exploring the Web Role Project Cont.</vt:lpstr>
      <vt:lpstr>Exploring the Windows Azure Project</vt:lpstr>
      <vt:lpstr>Exploring the Windows Azure Project Cont.</vt:lpstr>
      <vt:lpstr>Exploring the Windows Azure Project Cont.</vt:lpstr>
      <vt:lpstr>Exploring the Windows Azure Project Cont.</vt:lpstr>
      <vt:lpstr>Exploring the Windows Azure Project Cont.</vt:lpstr>
      <vt:lpstr>Exploring the Windows Azure Project Cont.</vt:lpstr>
      <vt:lpstr>Exploring the Windows Azure Project Cont.</vt:lpstr>
      <vt:lpstr>Exploring the Windows Azure Project Cont.</vt:lpstr>
      <vt:lpstr>Exploring the Windows Azure Project Cont.</vt:lpstr>
      <vt:lpstr>Exploring the Windows Azure Project Cont.</vt:lpstr>
      <vt:lpstr>Reacting to Configuration Change</vt:lpstr>
      <vt:lpstr>Reacting to Configuration Change Cont.</vt:lpstr>
      <vt:lpstr>Reacting to Configuration Change Cont.</vt:lpstr>
      <vt:lpstr>Reacting to Configuration Change Cont.</vt:lpstr>
      <vt:lpstr>Reacting to Configuration Change Cont.</vt:lpstr>
      <vt:lpstr>Web Role Configuration</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Configuration Cont.</vt:lpstr>
      <vt:lpstr>Web Role with Multiple Web Sites</vt:lpstr>
      <vt:lpstr>Web Role with Multiple Web Sites Cont.</vt:lpstr>
      <vt:lpstr>Web Role with Multiple Web Sites Cont.</vt:lpstr>
      <vt:lpstr>Web Role with Multiple Web Sites Cont.</vt:lpstr>
      <vt:lpstr>Web Role with Multiple Web Sites Cont.</vt:lpstr>
      <vt:lpstr>Web Role with Multiple Web Sites Cont.</vt:lpstr>
      <vt:lpstr>Web Role with Multiple Web Sites Cont.</vt:lpstr>
      <vt:lpstr>Web Role with Multiple Web Sites Cont.</vt:lpstr>
      <vt:lpstr>Web Role with Multiple Web Sites Cont.</vt:lpstr>
      <vt:lpstr>ServiceRuntime API</vt:lpstr>
      <vt:lpstr>ServiceRuntime API Cont.</vt:lpstr>
      <vt:lpstr>ServiceRuntime API Cont.</vt:lpstr>
      <vt:lpstr>ServiceRuntime API Cont.</vt:lpstr>
      <vt:lpstr>Running in the Compute Emulator</vt:lpstr>
      <vt:lpstr>Running in the Compute Emulator Cont.</vt:lpstr>
      <vt:lpstr>Running in the Compute Emulator Cont.</vt:lpstr>
      <vt:lpstr>Running in the Compute Emulator Cont.</vt:lpstr>
      <vt:lpstr>Running in the Compute Emulator Cont.</vt:lpstr>
      <vt:lpstr>Running in the Compute Emulator Cont.</vt:lpstr>
      <vt:lpstr>Running in the Compute Emulator Cont.</vt:lpstr>
      <vt:lpstr>Running in the Compute Emulator Cont.</vt:lpstr>
      <vt:lpstr>Running in the Compute Emulator Cont.</vt:lpstr>
      <vt:lpstr>Running in the Compute Emulator Cont.</vt:lpstr>
      <vt:lpstr>Running in the Compute Emulator Cont.</vt:lpstr>
      <vt:lpstr>Running in the Compute Emulator Cont.</vt:lpstr>
      <vt:lpstr>Running in the Compute Emulator Cont.</vt:lpstr>
      <vt:lpstr>Running in the Compute Emulator Cont.</vt:lpstr>
      <vt:lpstr>Lab Exercise: Web Role Lab</vt:lpstr>
      <vt:lpstr>Chapter Summary</vt:lpstr>
      <vt:lpstr>Chapter Summary Cont.</vt:lpstr>
      <vt:lpstr>Chapter Summary Cont.</vt:lpstr>
    </vt:vector>
  </TitlesOfParts>
  <Company>Intertech,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Web Role</dc:title>
  <dc:creator>jwhite</dc:creator>
  <cp:lastModifiedBy>jwhite</cp:lastModifiedBy>
  <cp:revision>6</cp:revision>
  <dcterms:created xsi:type="dcterms:W3CDTF">2011-04-27T23:51:48Z</dcterms:created>
  <dcterms:modified xsi:type="dcterms:W3CDTF">2011-04-28T01:07:16Z</dcterms:modified>
</cp:coreProperties>
</file>