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7" d="100"/>
          <a:sy n="97" d="100"/>
        </p:scale>
        <p:origin x="-104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175" name="Picture 10" descr="Intertech Title Slid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36815"/>
          <a:stretch/>
        </p:blipFill>
        <p:spPr bwMode="auto">
          <a:xfrm>
            <a:off x="0" y="9525"/>
            <a:ext cx="9144000" cy="432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876800" y="4114800"/>
            <a:ext cx="3352800" cy="215444"/>
          </a:xfrm>
          <a:prstGeom prst="rect">
            <a:avLst/>
          </a:prstGeom>
          <a:noFill/>
          <a:ln w="9525">
            <a:noFill/>
            <a:miter lim="800000"/>
            <a:headEnd/>
            <a:tailEnd/>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800" dirty="0">
                <a:solidFill>
                  <a:schemeClr val="tx1"/>
                </a:solidFill>
                <a:latin typeface="FuturaEFOP-Bold" pitchFamily="50" charset="0"/>
              </a:rPr>
              <a:t>An  Intertech </a:t>
            </a:r>
            <a:r>
              <a:rPr lang="en-US" sz="800" dirty="0" smtClean="0">
                <a:solidFill>
                  <a:schemeClr val="tx1"/>
                </a:solidFill>
                <a:latin typeface="FuturaEFOP-Bold" pitchFamily="50" charset="0"/>
              </a:rPr>
              <a:t>Authored</a:t>
            </a:r>
            <a:r>
              <a:rPr lang="en-US" sz="800" baseline="0" dirty="0" smtClean="0">
                <a:solidFill>
                  <a:schemeClr val="tx1"/>
                </a:solidFill>
                <a:latin typeface="FuturaEFOP-Bold" pitchFamily="50" charset="0"/>
              </a:rPr>
              <a:t> C</a:t>
            </a:r>
            <a:r>
              <a:rPr lang="en-US" sz="800" dirty="0" smtClean="0">
                <a:solidFill>
                  <a:schemeClr val="tx1"/>
                </a:solidFill>
                <a:latin typeface="FuturaEFOP-Bold" pitchFamily="50" charset="0"/>
              </a:rPr>
              <a:t>ourse in Partnership with Microsoft</a:t>
            </a:r>
            <a:endParaRPr lang="en-US" sz="800" dirty="0">
              <a:solidFill>
                <a:schemeClr val="tx1"/>
              </a:solidFill>
              <a:latin typeface="FuturaEFOP-Bold" pitchFamily="50" charset="0"/>
            </a:endParaRPr>
          </a:p>
        </p:txBody>
      </p:sp>
      <p:pic>
        <p:nvPicPr>
          <p:cNvPr id="7180" name="Picture 12" descr="http://www.aiesec.org/australia/images/Partnerlogo/microsoft.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6243792"/>
            <a:ext cx="2232025" cy="53800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7" y="873089"/>
            <a:ext cx="8123295" cy="719173"/>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atin typeface="Futura Hv BT" pitchFamily="34" charset="0"/>
              </a:defRPr>
            </a:lvl1pPr>
            <a:lvl2pPr>
              <a:defRPr sz="1800">
                <a:latin typeface="Futura Md BT" pitchFamily="34" charset="0"/>
              </a:defRPr>
            </a:lvl2pPr>
            <a:lvl3pPr>
              <a:defRPr sz="1600">
                <a:latin typeface="Futura Md BT" pitchFamily="34" charset="0"/>
              </a:defRPr>
            </a:lvl3pPr>
            <a:lvl4pPr>
              <a:buClrTx/>
              <a:defRPr sz="1400" b="0">
                <a:latin typeface="Futura Md BT" pitchFamily="34" charset="0"/>
              </a:defRPr>
            </a:lvl4pPr>
            <a:lvl5pPr>
              <a:buClrTx/>
              <a:buSzPct val="100000"/>
              <a:defRPr sz="1400" b="0">
                <a:latin typeface="Futura Md B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2625010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752600"/>
            <a:ext cx="3962400" cy="4268823"/>
          </a:xfrm>
        </p:spPr>
        <p:txBody>
          <a:bodyPr/>
          <a:lstStyle>
            <a:lvl1pPr>
              <a:buClrTx/>
              <a:defRPr sz="2000"/>
            </a:lvl1pPr>
            <a:lvl2pPr>
              <a:buClrTx/>
              <a:defRPr sz="1800"/>
            </a:lvl2pPr>
            <a:lvl3pPr>
              <a:buClrTx/>
              <a:defRPr sz="1600"/>
            </a:lvl3pPr>
            <a:lvl4pPr>
              <a:defRPr sz="1400"/>
            </a:lvl4pPr>
            <a:lvl5pPr>
              <a:buClrTx/>
              <a:buSzPct val="100000"/>
              <a:defRPr sz="1400">
                <a:latin typeface="Futura Md BT"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0"/>
          </p:nvPr>
        </p:nvSpPr>
        <p:spPr>
          <a:xfrm>
            <a:off x="4772082" y="1749402"/>
            <a:ext cx="3962400" cy="4268823"/>
          </a:xfrm>
        </p:spPr>
        <p:txBody>
          <a:bodyPr/>
          <a:lstStyle>
            <a:lvl1pPr>
              <a:buClrTx/>
              <a:defRPr sz="2000"/>
            </a:lvl1pPr>
            <a:lvl2pPr>
              <a:buClrTx/>
              <a:defRPr sz="1800"/>
            </a:lvl2pPr>
            <a:lvl3pPr>
              <a:buClrTx/>
              <a:defRPr sz="1600"/>
            </a:lvl3pPr>
            <a:lvl4pPr>
              <a:defRPr sz="1400"/>
            </a:lvl4pPr>
            <a:lvl5pPr>
              <a:buClrTx/>
              <a:buSzPct val="100000"/>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 xmlns:p14="http://schemas.microsoft.com/office/powerpoint/2010/main" val="1691896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44830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3AC82C3-C197-4BD7-83CE-37762DAC0BCF}"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67656-B1D0-4A0F-B3B9-0617076ED8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3AC82C3-C197-4BD7-83CE-37762DAC0BCF}" type="datetimeFigureOut">
              <a:rPr lang="en-US" smtClean="0"/>
              <a:pPr/>
              <a:t>4/27/2011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4567656-B1D0-4A0F-B3B9-0617076ED8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Intertech Text Slide"/>
          <p:cNvPicPr>
            <a:picLocks noChangeAspect="1" noChangeArrowheads="1"/>
          </p:cNvPicPr>
          <p:nvPr/>
        </p:nvPicPr>
        <p:blipFill rotWithShape="1">
          <a:blip r:embed="rId8">
            <a:extLst>
              <a:ext uri="{28A0092B-C50C-407E-A947-70E740481C1C}">
                <a14:useLocalDpi xmlns="" xmlns:a14="http://schemas.microsoft.com/office/drawing/2010/main" val="0"/>
              </a:ext>
            </a:extLst>
          </a:blip>
          <a:srcRect b="85996"/>
          <a:stretch/>
        </p:blipFill>
        <p:spPr bwMode="auto">
          <a:xfrm>
            <a:off x="0" y="11113"/>
            <a:ext cx="9144000" cy="95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11188" y="873125"/>
            <a:ext cx="8123237" cy="71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21"/>
          <p:cNvSpPr>
            <a:spLocks noGrp="1" noChangeArrowheads="1"/>
          </p:cNvSpPr>
          <p:nvPr>
            <p:ph type="body" idx="1"/>
          </p:nvPr>
        </p:nvSpPr>
        <p:spPr bwMode="auto">
          <a:xfrm>
            <a:off x="609600" y="1752600"/>
            <a:ext cx="8124825"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8694" name="Rectangle 22"/>
          <p:cNvSpPr>
            <a:spLocks noChangeArrowheads="1"/>
          </p:cNvSpPr>
          <p:nvPr/>
        </p:nvSpPr>
        <p:spPr bwMode="auto">
          <a:xfrm>
            <a:off x="1135063" y="595313"/>
            <a:ext cx="3733800" cy="152400"/>
          </a:xfrm>
          <a:prstGeom prst="rect">
            <a:avLst/>
          </a:prstGeom>
          <a:noFill/>
          <a:ln w="9525">
            <a:noFill/>
            <a:miter lim="800000"/>
            <a:headEnd/>
            <a:tailEnd/>
          </a:ln>
          <a:effectLst/>
        </p:spPr>
        <p:txBody>
          <a:bodyPr wrap="none" anchor="ctr"/>
          <a:lstStyle/>
          <a:p>
            <a:pPr>
              <a:defRPr/>
            </a:pPr>
            <a:r>
              <a:rPr lang="en-US" sz="1000" smtClean="0">
                <a:solidFill>
                  <a:srgbClr val="003366"/>
                </a:solidFill>
              </a:rPr>
              <a:t>50466 Windows® Azure™ Solutions with Microsoft® Visual Studio® 2010</a:t>
            </a:r>
            <a:endParaRPr lang="en-US" sz="1000">
              <a:solidFill>
                <a:srgbClr val="003366"/>
              </a:solidFill>
            </a:endParaRPr>
          </a:p>
        </p:txBody>
      </p:sp>
      <p:sp>
        <p:nvSpPr>
          <p:cNvPr id="28696" name="TextBox 1058"/>
          <p:cNvSpPr txBox="1">
            <a:spLocks noChangeArrowheads="1"/>
          </p:cNvSpPr>
          <p:nvPr/>
        </p:nvSpPr>
        <p:spPr bwMode="auto">
          <a:xfrm>
            <a:off x="318059" y="6383337"/>
            <a:ext cx="8444941" cy="253916"/>
          </a:xfrm>
          <a:prstGeom prst="rect">
            <a:avLst/>
          </a:prstGeom>
          <a:noFill/>
          <a:ln w="9525">
            <a:noFill/>
            <a:miter lim="800000"/>
            <a:headEnd/>
            <a:tailEnd/>
          </a:ln>
        </p:spPr>
        <p:txBody>
          <a:bodyPr wrap="square">
            <a:spAutoFit/>
          </a:bodyPr>
          <a:lstStyle/>
          <a:p>
            <a:pPr algn="r" eaLnBrk="1" hangingPunct="1">
              <a:defRPr/>
            </a:pPr>
            <a:r>
              <a:rPr lang="en-US" sz="1050" dirty="0" smtClean="0">
                <a:latin typeface="Futura Hv BT" pitchFamily="34" charset="0"/>
              </a:rPr>
              <a:t>Slide </a:t>
            </a:r>
            <a:fld id="{77D2CF32-4139-4B06-90E8-7ACC97C343B3}" type="slidenum">
              <a:rPr lang="en-US" sz="1050">
                <a:latin typeface="Futura Hv BT" pitchFamily="34" charset="0"/>
              </a:rPr>
              <a:pPr algn="r" eaLnBrk="1" hangingPunct="1">
                <a:defRPr/>
              </a:pPr>
              <a:t>‹#›</a:t>
            </a:fld>
            <a:endParaRPr lang="en-US" sz="1050" dirty="0">
              <a:latin typeface="Futura Hv BT" pitchFamily="34" charset="0"/>
            </a:endParaRPr>
          </a:p>
        </p:txBody>
      </p:sp>
      <p:pic>
        <p:nvPicPr>
          <p:cNvPr id="7" name="Picture 12" descr="http://www.aiesec.org/australia/images/Partnerlogo/microsoft.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676400" y="6403636"/>
            <a:ext cx="936625" cy="2257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09600" y="6400800"/>
            <a:ext cx="1093569" cy="246221"/>
          </a:xfrm>
          <a:prstGeom prst="rect">
            <a:avLst/>
          </a:prstGeom>
          <a:noFill/>
        </p:spPr>
        <p:txBody>
          <a:bodyPr wrap="none" rtlCol="0">
            <a:spAutoFit/>
          </a:bodyPr>
          <a:lstStyle/>
          <a:p>
            <a:r>
              <a:rPr lang="en-US" sz="1000" dirty="0" smtClean="0">
                <a:solidFill>
                  <a:srgbClr val="B0B4BD"/>
                </a:solidFill>
                <a:latin typeface="Futura Hv BT" pitchFamily="34" charset="0"/>
              </a:rPr>
              <a:t>© 2010 - 2011</a:t>
            </a:r>
            <a:endParaRPr lang="en-US" sz="1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rtl="0" eaLnBrk="1" fontAlgn="base" hangingPunct="1">
        <a:spcBef>
          <a:spcPct val="0"/>
        </a:spcBef>
        <a:spcAft>
          <a:spcPct val="0"/>
        </a:spcAft>
        <a:defRPr sz="2800">
          <a:solidFill>
            <a:srgbClr val="003F87"/>
          </a:solidFill>
          <a:latin typeface="+mj-lt"/>
          <a:ea typeface="+mj-ea"/>
          <a:cs typeface="+mj-cs"/>
        </a:defRPr>
      </a:lvl1pPr>
      <a:lvl2pPr algn="l" rtl="0" eaLnBrk="1" fontAlgn="base" hangingPunct="1">
        <a:spcBef>
          <a:spcPct val="0"/>
        </a:spcBef>
        <a:spcAft>
          <a:spcPct val="0"/>
        </a:spcAft>
        <a:defRPr sz="2800">
          <a:solidFill>
            <a:srgbClr val="003F87"/>
          </a:solidFill>
          <a:latin typeface="FuturaEFOP-Bold" pitchFamily="50" charset="0"/>
        </a:defRPr>
      </a:lvl2pPr>
      <a:lvl3pPr algn="l" rtl="0" eaLnBrk="1" fontAlgn="base" hangingPunct="1">
        <a:spcBef>
          <a:spcPct val="0"/>
        </a:spcBef>
        <a:spcAft>
          <a:spcPct val="0"/>
        </a:spcAft>
        <a:defRPr sz="2800">
          <a:solidFill>
            <a:srgbClr val="003F87"/>
          </a:solidFill>
          <a:latin typeface="FuturaEFOP-Bold" pitchFamily="50" charset="0"/>
        </a:defRPr>
      </a:lvl3pPr>
      <a:lvl4pPr algn="l" rtl="0" eaLnBrk="1" fontAlgn="base" hangingPunct="1">
        <a:spcBef>
          <a:spcPct val="0"/>
        </a:spcBef>
        <a:spcAft>
          <a:spcPct val="0"/>
        </a:spcAft>
        <a:defRPr sz="2800">
          <a:solidFill>
            <a:srgbClr val="003F87"/>
          </a:solidFill>
          <a:latin typeface="FuturaEFOP-Bold" pitchFamily="50" charset="0"/>
        </a:defRPr>
      </a:lvl4pPr>
      <a:lvl5pPr algn="l" rtl="0" eaLnBrk="1" fontAlgn="base" hangingPunct="1">
        <a:spcBef>
          <a:spcPct val="0"/>
        </a:spcBef>
        <a:spcAft>
          <a:spcPct val="0"/>
        </a:spcAft>
        <a:defRPr sz="2800">
          <a:solidFill>
            <a:srgbClr val="003F87"/>
          </a:solidFill>
          <a:latin typeface="FuturaEFOP-Bold" pitchFamily="50" charset="0"/>
        </a:defRPr>
      </a:lvl5pPr>
      <a:lvl6pPr marL="457200" algn="l" rtl="0" eaLnBrk="1" fontAlgn="base" hangingPunct="1">
        <a:spcBef>
          <a:spcPct val="0"/>
        </a:spcBef>
        <a:spcAft>
          <a:spcPct val="0"/>
        </a:spcAft>
        <a:defRPr sz="3200">
          <a:solidFill>
            <a:srgbClr val="003F87"/>
          </a:solidFill>
          <a:latin typeface="FuturaEFOP-Bold" pitchFamily="50" charset="0"/>
        </a:defRPr>
      </a:lvl6pPr>
      <a:lvl7pPr marL="914400" algn="l" rtl="0" eaLnBrk="1" fontAlgn="base" hangingPunct="1">
        <a:spcBef>
          <a:spcPct val="0"/>
        </a:spcBef>
        <a:spcAft>
          <a:spcPct val="0"/>
        </a:spcAft>
        <a:defRPr sz="3200">
          <a:solidFill>
            <a:srgbClr val="003F87"/>
          </a:solidFill>
          <a:latin typeface="FuturaEFOP-Bold" pitchFamily="50" charset="0"/>
        </a:defRPr>
      </a:lvl7pPr>
      <a:lvl8pPr marL="1371600" algn="l" rtl="0" eaLnBrk="1" fontAlgn="base" hangingPunct="1">
        <a:spcBef>
          <a:spcPct val="0"/>
        </a:spcBef>
        <a:spcAft>
          <a:spcPct val="0"/>
        </a:spcAft>
        <a:defRPr sz="3200">
          <a:solidFill>
            <a:srgbClr val="003F87"/>
          </a:solidFill>
          <a:latin typeface="FuturaEFOP-Bold" pitchFamily="50" charset="0"/>
        </a:defRPr>
      </a:lvl8pPr>
      <a:lvl9pPr marL="1828800" algn="l" rtl="0" eaLnBrk="1" fontAlgn="base" hangingPunct="1">
        <a:spcBef>
          <a:spcPct val="0"/>
        </a:spcBef>
        <a:spcAft>
          <a:spcPct val="0"/>
        </a:spcAft>
        <a:defRPr sz="3200">
          <a:solidFill>
            <a:srgbClr val="003F87"/>
          </a:solidFill>
          <a:latin typeface="FuturaEFOP-Bold" pitchFamily="50" charset="0"/>
        </a:defRPr>
      </a:lvl9pPr>
    </p:titleStyle>
    <p:bodyStyle>
      <a:lvl1pPr marL="342900" indent="-342900" algn="l" rtl="0" eaLnBrk="1" fontAlgn="base" hangingPunct="1">
        <a:spcBef>
          <a:spcPct val="20000"/>
        </a:spcBef>
        <a:spcAft>
          <a:spcPct val="0"/>
        </a:spcAft>
        <a:buFont typeface="Arial" charset="0"/>
        <a:buChar char="•"/>
        <a:defRPr sz="2000">
          <a:solidFill>
            <a:srgbClr val="003F87"/>
          </a:solidFill>
          <a:latin typeface="Futura Hv BT" pitchFamily="34" charset="0"/>
          <a:ea typeface="+mn-ea"/>
          <a:cs typeface="+mn-cs"/>
        </a:defRPr>
      </a:lvl1pPr>
      <a:lvl2pPr marL="742950" indent="-285750" algn="l" rtl="0" eaLnBrk="1" fontAlgn="base" hangingPunct="1">
        <a:spcBef>
          <a:spcPct val="20000"/>
        </a:spcBef>
        <a:spcAft>
          <a:spcPct val="0"/>
        </a:spcAft>
        <a:buFont typeface="Arial" charset="0"/>
        <a:buChar char="•"/>
        <a:defRPr sz="2000">
          <a:solidFill>
            <a:srgbClr val="333333"/>
          </a:solidFill>
          <a:latin typeface="Futura Md BT" pitchFamily="34" charset="0"/>
        </a:defRPr>
      </a:lvl2pPr>
      <a:lvl3pPr marL="1143000" indent="-228600" algn="l" rtl="0" eaLnBrk="1" fontAlgn="base" hangingPunct="1">
        <a:spcBef>
          <a:spcPct val="20000"/>
        </a:spcBef>
        <a:spcAft>
          <a:spcPct val="0"/>
        </a:spcAft>
        <a:buFont typeface="Arial" charset="0"/>
        <a:buChar char="•"/>
        <a:defRPr>
          <a:solidFill>
            <a:schemeClr val="tx1"/>
          </a:solidFill>
          <a:latin typeface="Futura Md BT" pitchFamily="34" charset="0"/>
        </a:defRPr>
      </a:lvl3pPr>
      <a:lvl4pPr marL="1600200" indent="-228600" algn="l" rtl="0" eaLnBrk="1" fontAlgn="base" hangingPunct="1">
        <a:spcBef>
          <a:spcPct val="20000"/>
        </a:spcBef>
        <a:spcAft>
          <a:spcPct val="0"/>
        </a:spcAft>
        <a:buFont typeface="Arial" charset="0"/>
        <a:buChar char="•"/>
        <a:defRPr sz="1600">
          <a:solidFill>
            <a:schemeClr val="tx1"/>
          </a:solidFill>
          <a:latin typeface="Futura Md BT" pitchFamily="34" charset="0"/>
        </a:defRPr>
      </a:lvl4pPr>
      <a:lvl5pPr marL="20574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Local Storage</a:t>
            </a:r>
            <a:endParaRPr lang="en-US"/>
          </a:p>
        </p:txBody>
      </p:sp>
      <p:sp>
        <p:nvSpPr>
          <p:cNvPr id="3" name="Subtitle 2"/>
          <p:cNvSpPr>
            <a:spLocks noGrp="1"/>
          </p:cNvSpPr>
          <p:nvPr>
            <p:ph type="subTitle" idx="1"/>
          </p:nvPr>
        </p:nvSpPr>
        <p:spPr/>
        <p:txBody>
          <a:bodyPr/>
          <a:lstStyle/>
          <a:p>
            <a:r>
              <a:rPr lang="en-US" smtClean="0"/>
              <a:t>50466 Windows® Azure™ Solutions with Microsoft® Visual Studio® 2010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smtClean="0"/>
              <a:t>The data in local storage is volatile and lost when the virtual machine goes down, but the data can be preserved when recycling the role instance.</a:t>
            </a:r>
          </a:p>
          <a:p>
            <a:pPr lvl="1"/>
            <a:r>
              <a:rPr lang="en-US" sz="1600" smtClean="0"/>
              <a:t>By default, Windows Azure preserves data in local storage when a role instance is recycled.</a:t>
            </a:r>
          </a:p>
          <a:p>
            <a:pPr lvl="1"/>
            <a:r>
              <a:rPr lang="en-US" sz="1600" smtClean="0"/>
              <a:t>When you check the “Clean on Role Recycle” check box in configuring the local storage, you indicate that you want data removed on an instance recycle.</a:t>
            </a:r>
          </a:p>
          <a:p>
            <a:endParaRPr lang="en-US" sz="1800" smtClean="0"/>
          </a:p>
          <a:p>
            <a:endParaRPr lang="en-US" sz="1800" smtClean="0"/>
          </a:p>
          <a:p>
            <a:endParaRPr lang="en-US"/>
          </a:p>
        </p:txBody>
      </p:sp>
      <p:pic>
        <p:nvPicPr>
          <p:cNvPr id="4" name="Picture 3" descr="image4.png"/>
          <p:cNvPicPr>
            <a:picLocks noChangeAspect="1"/>
          </p:cNvPicPr>
          <p:nvPr/>
        </p:nvPicPr>
        <p:blipFill>
          <a:blip r:embed="rId2"/>
          <a:stretch>
            <a:fillRect/>
          </a:stretch>
        </p:blipFill>
        <p:spPr>
          <a:xfrm>
            <a:off x="2514600" y="3810000"/>
            <a:ext cx="4604082" cy="160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smtClean="0"/>
              <a:t>The information entered into the role GUI configuration editor is captured in the service definition file.</a:t>
            </a:r>
          </a:p>
          <a:p>
            <a:pPr lvl="1"/>
            <a:r>
              <a:rPr lang="en-US" sz="1600" smtClean="0"/>
              <a:t>As always, you can choose to define and configure local storage directly in this file.</a:t>
            </a:r>
          </a:p>
          <a:p>
            <a:pPr lvl="1"/>
            <a:r>
              <a:rPr lang="en-US" sz="1600" smtClean="0"/>
              <a:t>The &lt;LocalResources&gt; and &lt;LocalStorage&gt; child element of the role element captures the configuration options for each store.</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5047536"/>
          </a:xfrm>
          <a:prstGeom prst="rect">
            <a:avLst/>
          </a:prstGeom>
          <a:pattFill>
            <a:fgClr>
              <a:schemeClr val="bg2"/>
            </a:fgClr>
            <a:bgClr>
              <a:schemeClr val="bg2"/>
            </a:bgClr>
          </a:pattFill>
        </p:spPr>
        <p:txBody>
          <a:bodyPr vert="horz" rtlCol="0">
            <a:spAutoFit/>
          </a:bodyPr>
          <a:lstStyle/>
          <a:p>
            <a:r>
              <a:rPr lang="en-US" sz="1400" dirty="0" smtClean="0"/>
              <a:t>&lt;?xml version="1.0" encoding="utf-8"?&gt;</a:t>
            </a:r>
          </a:p>
          <a:p>
            <a:r>
              <a:rPr lang="en-US" sz="1400" dirty="0" smtClean="0"/>
              <a:t>&lt;</a:t>
            </a:r>
            <a:r>
              <a:rPr lang="en-US" sz="1400" dirty="0" err="1" smtClean="0"/>
              <a:t>ServiceDefinition</a:t>
            </a:r>
            <a:r>
              <a:rPr lang="en-US" sz="1400" dirty="0" smtClean="0"/>
              <a:t> name="</a:t>
            </a:r>
            <a:r>
              <a:rPr lang="en-US" sz="1400" dirty="0" err="1" smtClean="0"/>
              <a:t>HelloWorld</a:t>
            </a:r>
            <a:r>
              <a:rPr lang="en-US" sz="1400" dirty="0" smtClean="0"/>
              <a:t>" </a:t>
            </a:r>
            <a:r>
              <a:rPr lang="en-US" sz="1400" dirty="0" err="1" smtClean="0"/>
              <a:t>xmlns</a:t>
            </a:r>
            <a:r>
              <a:rPr lang="en-US" sz="1400" dirty="0" smtClean="0"/>
              <a:t>="http://schemas.microsoft.com/ServiceHosting/2008/10/ServiceDefinition"&gt;</a:t>
            </a:r>
          </a:p>
          <a:p>
            <a:r>
              <a:rPr lang="en-US" sz="1400" dirty="0" smtClean="0"/>
              <a:t>  &lt;</a:t>
            </a:r>
            <a:r>
              <a:rPr lang="en-US" sz="1400" dirty="0" err="1" smtClean="0"/>
              <a:t>WebRole</a:t>
            </a:r>
            <a:r>
              <a:rPr lang="en-US" sz="1400" dirty="0" smtClean="0"/>
              <a:t> name="</a:t>
            </a:r>
            <a:r>
              <a:rPr lang="en-US" sz="1400" dirty="0" err="1" smtClean="0"/>
              <a:t>HelloWorldWebRole</a:t>
            </a:r>
            <a:r>
              <a:rPr lang="en-US" sz="1400" dirty="0" smtClean="0"/>
              <a:t>"&gt;</a:t>
            </a:r>
          </a:p>
          <a:p>
            <a:r>
              <a:rPr lang="en-US" sz="1400" dirty="0" smtClean="0"/>
              <a:t>    &lt;Sites&gt;</a:t>
            </a:r>
          </a:p>
          <a:p>
            <a:r>
              <a:rPr lang="en-US" sz="1400" dirty="0" smtClean="0"/>
              <a:t>      &lt;Site name="Web"&gt;</a:t>
            </a:r>
          </a:p>
          <a:p>
            <a:r>
              <a:rPr lang="en-US" sz="1400" dirty="0" smtClean="0"/>
              <a:t>        &lt;Bindings&gt;</a:t>
            </a:r>
          </a:p>
          <a:p>
            <a:r>
              <a:rPr lang="en-US" sz="1400" dirty="0" smtClean="0"/>
              <a:t>          &lt;Binding name="Endpoint1" </a:t>
            </a:r>
            <a:r>
              <a:rPr lang="en-US" sz="1400" dirty="0" err="1" smtClean="0"/>
              <a:t>endpointName</a:t>
            </a:r>
            <a:r>
              <a:rPr lang="en-US" sz="1400" dirty="0" smtClean="0"/>
              <a:t>="Endpoint1" /&gt;</a:t>
            </a:r>
          </a:p>
          <a:p>
            <a:r>
              <a:rPr lang="en-US" sz="1400" dirty="0" smtClean="0"/>
              <a:t>        &lt;/Bindings&gt;</a:t>
            </a:r>
          </a:p>
          <a:p>
            <a:r>
              <a:rPr lang="en-US" sz="1400" dirty="0" smtClean="0"/>
              <a:t>      &lt;/Site&gt;</a:t>
            </a:r>
          </a:p>
          <a:p>
            <a:r>
              <a:rPr lang="en-US" sz="1400" dirty="0" smtClean="0"/>
              <a:t>    &lt;/Sites&gt;</a:t>
            </a:r>
          </a:p>
          <a:p>
            <a:r>
              <a:rPr lang="en-US" sz="1400" dirty="0" smtClean="0"/>
              <a:t>    &lt;Endpoints&gt;</a:t>
            </a:r>
          </a:p>
          <a:p>
            <a:r>
              <a:rPr lang="en-US" sz="1400" dirty="0" smtClean="0"/>
              <a:t>      &lt;</a:t>
            </a:r>
            <a:r>
              <a:rPr lang="en-US" sz="1400" dirty="0" err="1" smtClean="0"/>
              <a:t>InputEndpoint</a:t>
            </a:r>
            <a:r>
              <a:rPr lang="en-US" sz="1400" dirty="0" smtClean="0"/>
              <a:t> name="Endpoint1" protocol="http" port="80" /&gt;</a:t>
            </a:r>
          </a:p>
          <a:p>
            <a:r>
              <a:rPr lang="en-US" sz="1400" dirty="0" smtClean="0"/>
              <a:t>    &lt;/Endpoints&gt;</a:t>
            </a:r>
          </a:p>
          <a:p>
            <a:r>
              <a:rPr lang="en-US" sz="1400" dirty="0" smtClean="0"/>
              <a:t>    &lt;Imports&gt;</a:t>
            </a:r>
          </a:p>
          <a:p>
            <a:r>
              <a:rPr lang="en-US" sz="1400" dirty="0" smtClean="0"/>
              <a:t>      &lt;Import </a:t>
            </a:r>
            <a:r>
              <a:rPr lang="en-US" sz="1400" dirty="0" err="1" smtClean="0"/>
              <a:t>moduleName</a:t>
            </a:r>
            <a:r>
              <a:rPr lang="en-US" sz="1400" dirty="0" smtClean="0"/>
              <a:t>="Diagnostics" /&gt;</a:t>
            </a:r>
          </a:p>
          <a:p>
            <a:r>
              <a:rPr lang="en-US" sz="1400" dirty="0" smtClean="0"/>
              <a:t>    &lt;/Imports&gt;</a:t>
            </a:r>
          </a:p>
          <a:p>
            <a:r>
              <a:rPr lang="en-US" sz="1400" dirty="0" smtClean="0"/>
              <a:t>    &lt;</a:t>
            </a:r>
            <a:r>
              <a:rPr lang="en-US" sz="1400" dirty="0" err="1" smtClean="0"/>
              <a:t>LocalResources</a:t>
            </a:r>
            <a:r>
              <a:rPr lang="en-US" sz="1400" dirty="0" smtClean="0"/>
              <a:t>&gt;</a:t>
            </a:r>
          </a:p>
          <a:p>
            <a:r>
              <a:rPr lang="en-US" sz="1400" b="1" dirty="0" smtClean="0"/>
              <a:t>      &lt;</a:t>
            </a:r>
            <a:r>
              <a:rPr lang="en-US" sz="1400" b="1" dirty="0" err="1" smtClean="0"/>
              <a:t>LocalStorage</a:t>
            </a:r>
            <a:r>
              <a:rPr lang="en-US" sz="1400" b="1" dirty="0" smtClean="0"/>
              <a:t> name="</a:t>
            </a:r>
            <a:r>
              <a:rPr lang="en-US" sz="1400" b="1" dirty="0" err="1" smtClean="0"/>
              <a:t>RefData</a:t>
            </a:r>
            <a:r>
              <a:rPr lang="en-US" sz="1400" b="1" dirty="0" smtClean="0"/>
              <a:t>" </a:t>
            </a:r>
            <a:r>
              <a:rPr lang="en-US" sz="1400" b="1" dirty="0" err="1" smtClean="0"/>
              <a:t>cleanOnRoleRecycle</a:t>
            </a:r>
            <a:r>
              <a:rPr lang="en-US" sz="1400" b="1" dirty="0" smtClean="0"/>
              <a:t>="true" </a:t>
            </a:r>
            <a:endParaRPr lang="en-US" sz="1400" dirty="0" smtClean="0"/>
          </a:p>
          <a:p>
            <a:r>
              <a:rPr lang="en-US" sz="1400" b="1" dirty="0" smtClean="0"/>
              <a:t>        </a:t>
            </a:r>
            <a:r>
              <a:rPr lang="en-US" sz="1400" b="1" dirty="0" err="1" smtClean="0"/>
              <a:t>sizeInMB</a:t>
            </a:r>
            <a:r>
              <a:rPr lang="en-US" sz="1400" b="1" dirty="0" smtClean="0"/>
              <a:t>="50" /&gt;</a:t>
            </a:r>
            <a:endParaRPr lang="en-US" sz="1400" dirty="0" smtClean="0"/>
          </a:p>
          <a:p>
            <a:r>
              <a:rPr lang="en-US" sz="1400" dirty="0" smtClean="0"/>
              <a:t>    &lt;/</a:t>
            </a:r>
            <a:r>
              <a:rPr lang="en-US" sz="1400" dirty="0" err="1" smtClean="0"/>
              <a:t>LocalResources</a:t>
            </a:r>
            <a:r>
              <a:rPr lang="en-US" sz="1400" dirty="0" smtClean="0"/>
              <a:t>&gt;</a:t>
            </a:r>
          </a:p>
          <a:p>
            <a:r>
              <a:rPr lang="en-US" sz="1400" dirty="0" smtClean="0"/>
              <a:t>  &lt;/</a:t>
            </a:r>
            <a:r>
              <a:rPr lang="en-US" sz="1400" dirty="0" err="1" smtClean="0"/>
              <a:t>WebRole</a:t>
            </a:r>
            <a:r>
              <a:rPr lang="en-US" sz="1400" dirty="0" smtClean="0"/>
              <a:t>&gt;</a:t>
            </a:r>
          </a:p>
          <a:p>
            <a:r>
              <a:rPr lang="en-US" sz="1400" dirty="0" smtClean="0"/>
              <a:t>&lt;/</a:t>
            </a:r>
            <a:r>
              <a:rPr lang="en-US" sz="1400" dirty="0" err="1" smtClean="0"/>
              <a:t>ServiceDefinition</a:t>
            </a:r>
            <a:r>
              <a:rPr lang="en-US" sz="1400" dirty="0" smtClean="0"/>
              <a:t>&gt;</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pPr lvl="1"/>
            <a:r>
              <a:rPr lang="en-US" sz="1600" smtClean="0"/>
              <a:t>As it is defined in the service definition file, this should alert you to the fact that local storage cannot change at runtime.</a:t>
            </a:r>
          </a:p>
          <a:p>
            <a:pPr lvl="1"/>
            <a:r>
              <a:rPr lang="en-US" sz="1600" smtClean="0"/>
              <a:t>If you determine your service needs more local storage space, you have to stop your service, reconfigure and redeploy your application!</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Local Storage</a:t>
            </a:r>
            <a:endParaRPr lang="en-US"/>
          </a:p>
        </p:txBody>
      </p:sp>
      <p:sp>
        <p:nvSpPr>
          <p:cNvPr id="3" name="Text Placeholder 2"/>
          <p:cNvSpPr>
            <a:spLocks noGrp="1"/>
          </p:cNvSpPr>
          <p:nvPr>
            <p:ph type="body" idx="1"/>
          </p:nvPr>
        </p:nvSpPr>
        <p:spPr/>
        <p:txBody>
          <a:bodyPr/>
          <a:lstStyle/>
          <a:p>
            <a:r>
              <a:rPr lang="en-US" sz="1800" smtClean="0"/>
              <a:t>To access local storage from within a role, start by using the RoleEnvironment class (part of the Microsoft.WindowsAzure.ServiceRuntime namespace).</a:t>
            </a:r>
          </a:p>
          <a:p>
            <a:pPr lvl="1"/>
            <a:r>
              <a:rPr lang="en-US" sz="1600" smtClean="0"/>
              <a:t>The static function GetLocalResource(string localResourceName) on RoleEnvironment returns a LocalResource object.</a:t>
            </a:r>
          </a:p>
          <a:p>
            <a:pPr lvl="1"/>
            <a:r>
              <a:rPr lang="en-US" sz="1600" smtClean="0"/>
              <a:t>Here is the call, for example, to get the LocalResource representing the local storage space defined in the configuration above.</a:t>
            </a:r>
          </a:p>
          <a:p>
            <a:endParaRPr lang="en-US" sz="1700" smtClean="0"/>
          </a:p>
          <a:p>
            <a:endParaRPr lang="en-US" sz="1700" smtClean="0"/>
          </a:p>
          <a:p>
            <a:endParaRPr lang="en-US" sz="1700" smtClean="0"/>
          </a:p>
          <a:p>
            <a:pPr lvl="1"/>
            <a:r>
              <a:rPr lang="en-US" sz="1600" smtClean="0"/>
              <a:t>The LocalResource object represents the directory of the store on the server, and the object has a variety of methods and properties for working with this directory.</a:t>
            </a:r>
          </a:p>
          <a:p>
            <a:endParaRPr lang="en-US"/>
          </a:p>
        </p:txBody>
      </p:sp>
      <p:sp>
        <p:nvSpPr>
          <p:cNvPr id="4" name="TextBox 3"/>
          <p:cNvSpPr txBox="1"/>
          <p:nvPr/>
        </p:nvSpPr>
        <p:spPr>
          <a:xfrm>
            <a:off x="508000" y="3733800"/>
            <a:ext cx="8229600" cy="877163"/>
          </a:xfrm>
          <a:prstGeom prst="rect">
            <a:avLst/>
          </a:prstGeom>
          <a:pattFill>
            <a:fgClr>
              <a:schemeClr val="bg2"/>
            </a:fgClr>
            <a:bgClr>
              <a:schemeClr val="bg2"/>
            </a:bgClr>
          </a:pattFill>
        </p:spPr>
        <p:txBody>
          <a:bodyPr vert="horz" rtlCol="0">
            <a:spAutoFit/>
          </a:bodyPr>
          <a:lstStyle/>
          <a:p>
            <a:r>
              <a:rPr lang="en-US" sz="1700" dirty="0" err="1" smtClean="0"/>
              <a:t>LocalResource</a:t>
            </a:r>
            <a:r>
              <a:rPr lang="en-US" sz="1700" dirty="0" smtClean="0"/>
              <a:t> </a:t>
            </a:r>
            <a:r>
              <a:rPr lang="en-US" sz="1700" dirty="0" err="1" smtClean="0"/>
              <a:t>refData</a:t>
            </a:r>
            <a:r>
              <a:rPr lang="en-US" sz="1700" dirty="0" smtClean="0"/>
              <a:t> = </a:t>
            </a:r>
            <a:r>
              <a:rPr lang="en-US" sz="1700" dirty="0" err="1" smtClean="0"/>
              <a:t>RoleEnvironment.GetLocalResource</a:t>
            </a:r>
            <a:r>
              <a:rPr lang="en-US" sz="1700" dirty="0" smtClean="0"/>
              <a:t>("</a:t>
            </a:r>
            <a:r>
              <a:rPr lang="en-US" sz="1700" dirty="0" err="1" smtClean="0"/>
              <a:t>RefData</a:t>
            </a:r>
            <a:r>
              <a:rPr lang="en-US" sz="1700" dirty="0" smtClean="0"/>
              <a:t>");</a:t>
            </a:r>
          </a:p>
          <a:p>
            <a:r>
              <a:rPr lang="en-US" sz="1700" dirty="0" smtClean="0"/>
              <a:t>Dim </a:t>
            </a:r>
            <a:r>
              <a:rPr lang="en-US" sz="1700" dirty="0" err="1" smtClean="0"/>
              <a:t>refData</a:t>
            </a:r>
            <a:r>
              <a:rPr lang="en-US" sz="1700" dirty="0" smtClean="0"/>
              <a:t> As </a:t>
            </a:r>
            <a:r>
              <a:rPr lang="en-US" sz="1700" dirty="0" err="1" smtClean="0"/>
              <a:t>LocalResource</a:t>
            </a:r>
            <a:r>
              <a:rPr lang="en-US" sz="1700" dirty="0" smtClean="0"/>
              <a:t> = </a:t>
            </a:r>
          </a:p>
          <a:p>
            <a:r>
              <a:rPr lang="en-US" sz="1700" dirty="0" err="1" smtClean="0"/>
              <a:t>RoleEnvironment.GetLocalResource</a:t>
            </a:r>
            <a:r>
              <a:rPr lang="en-US" sz="1700" dirty="0" smtClean="0"/>
              <a:t>("</a:t>
            </a:r>
            <a:r>
              <a:rPr lang="en-US" sz="1700" dirty="0" err="1" smtClean="0"/>
              <a:t>RefData</a:t>
            </a:r>
            <a:r>
              <a:rPr lang="en-US" sz="1700" dirty="0" smtClean="0"/>
              <a:t>")</a:t>
            </a: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Local Storage Cont.</a:t>
            </a:r>
            <a:endParaRPr lang="en-US"/>
          </a:p>
        </p:txBody>
      </p:sp>
      <p:sp>
        <p:nvSpPr>
          <p:cNvPr id="3" name="Text Placeholder 2"/>
          <p:cNvSpPr>
            <a:spLocks noGrp="1"/>
          </p:cNvSpPr>
          <p:nvPr>
            <p:ph type="body" idx="1"/>
          </p:nvPr>
        </p:nvSpPr>
        <p:spPr/>
        <p:txBody>
          <a:bodyPr/>
          <a:lstStyle/>
          <a:p>
            <a:r>
              <a:rPr lang="en-US" sz="1800" smtClean="0"/>
              <a:t>The exact location of the local storage directory is at Windows Azure’s discretion.</a:t>
            </a:r>
          </a:p>
          <a:p>
            <a:pPr lvl="1"/>
            <a:r>
              <a:rPr lang="en-US" sz="1600" smtClean="0"/>
              <a:t>However, you obtain the physical path of the storage folder through the RootPath property on the LocalResource object.</a:t>
            </a:r>
          </a:p>
          <a:p>
            <a:pPr lvl="1"/>
            <a:r>
              <a:rPr lang="en-US" sz="1600" smtClean="0"/>
              <a:t>When running in the Compute Emulator, you find that the root path of the local storage will be to a temporary directory.</a:t>
            </a:r>
          </a:p>
          <a:p>
            <a:endParaRPr lang="en-US" sz="1700" smtClean="0"/>
          </a:p>
          <a:p>
            <a:endParaRPr lang="en-US" sz="1700" smtClean="0"/>
          </a:p>
          <a:p>
            <a:pPr lvl="1"/>
            <a:r>
              <a:rPr lang="en-US" sz="1600" smtClean="0"/>
              <a:t>When your service is deployed to the cloud, the path to the local storage resource includes the deployment ID and might look something like that below. </a:t>
            </a:r>
          </a:p>
          <a:p>
            <a:endParaRPr lang="en-US" sz="1700" smtClean="0"/>
          </a:p>
          <a:p>
            <a:endParaRPr lang="en-US" sz="1700" smtClean="0"/>
          </a:p>
          <a:p>
            <a:endParaRPr lang="en-US"/>
          </a:p>
        </p:txBody>
      </p:sp>
      <p:sp>
        <p:nvSpPr>
          <p:cNvPr id="4" name="TextBox 3"/>
          <p:cNvSpPr txBox="1"/>
          <p:nvPr/>
        </p:nvSpPr>
        <p:spPr>
          <a:xfrm>
            <a:off x="508000" y="3423047"/>
            <a:ext cx="8229600" cy="615553"/>
          </a:xfrm>
          <a:prstGeom prst="rect">
            <a:avLst/>
          </a:prstGeom>
          <a:pattFill>
            <a:fgClr>
              <a:schemeClr val="bg2"/>
            </a:fgClr>
            <a:bgClr>
              <a:schemeClr val="bg2"/>
            </a:bgClr>
          </a:pattFill>
        </p:spPr>
        <p:txBody>
          <a:bodyPr vert="horz" rtlCol="0">
            <a:spAutoFit/>
          </a:bodyPr>
          <a:lstStyle/>
          <a:p>
            <a:r>
              <a:rPr lang="en-US" sz="1700" dirty="0" smtClean="0"/>
              <a:t>C:\Users\&lt;username&gt;\</a:t>
            </a:r>
            <a:r>
              <a:rPr lang="en-US" sz="1700" dirty="0" err="1" smtClean="0"/>
              <a:t>AppData</a:t>
            </a:r>
            <a:r>
              <a:rPr lang="en-US" sz="1700" dirty="0" smtClean="0"/>
              <a:t>\Local\</a:t>
            </a:r>
            <a:r>
              <a:rPr lang="en-US" sz="1700" dirty="0" err="1" smtClean="0"/>
              <a:t>dftmp</a:t>
            </a:r>
            <a:r>
              <a:rPr lang="en-US" sz="1700" dirty="0" smtClean="0"/>
              <a:t>\s0\deployment(353)\res\deployment(353).HelloWorld.HelloWorldWebRole.0\directory\</a:t>
            </a:r>
            <a:r>
              <a:rPr lang="en-US" sz="1700" dirty="0" err="1" smtClean="0"/>
              <a:t>RefData</a:t>
            </a:r>
            <a:r>
              <a:rPr lang="en-US" sz="1700" dirty="0" smtClean="0"/>
              <a:t>\</a:t>
            </a:r>
            <a:endParaRPr lang="en-US" sz="1700" dirty="0"/>
          </a:p>
        </p:txBody>
      </p:sp>
      <p:sp>
        <p:nvSpPr>
          <p:cNvPr id="5" name="TextBox 4"/>
          <p:cNvSpPr txBox="1"/>
          <p:nvPr/>
        </p:nvSpPr>
        <p:spPr>
          <a:xfrm>
            <a:off x="508000" y="4642247"/>
            <a:ext cx="8229600" cy="615553"/>
          </a:xfrm>
          <a:prstGeom prst="rect">
            <a:avLst/>
          </a:prstGeom>
          <a:pattFill>
            <a:fgClr>
              <a:schemeClr val="bg2"/>
            </a:fgClr>
            <a:bgClr>
              <a:schemeClr val="bg2"/>
            </a:bgClr>
          </a:pattFill>
        </p:spPr>
        <p:txBody>
          <a:bodyPr vert="horz" rtlCol="0">
            <a:spAutoFit/>
          </a:bodyPr>
          <a:lstStyle/>
          <a:p>
            <a:r>
              <a:rPr lang="en-US" sz="1700" smtClean="0"/>
              <a:t>C:\Resources\directory\f335471d5a5845aaa4e66d0359e69066.HelloWorldWebRole.RefData\</a:t>
            </a:r>
            <a:endParaRPr lang="en-US"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Local Storage Cont.</a:t>
            </a:r>
            <a:endParaRPr lang="en-US"/>
          </a:p>
        </p:txBody>
      </p:sp>
      <p:sp>
        <p:nvSpPr>
          <p:cNvPr id="3" name="Text Placeholder 2"/>
          <p:cNvSpPr>
            <a:spLocks noGrp="1"/>
          </p:cNvSpPr>
          <p:nvPr>
            <p:ph type="body" idx="1"/>
          </p:nvPr>
        </p:nvSpPr>
        <p:spPr/>
        <p:txBody>
          <a:bodyPr/>
          <a:lstStyle/>
          <a:p>
            <a:r>
              <a:rPr lang="en-US" sz="1800" smtClean="0"/>
              <a:t>With the root path, you use the standard .NET I/O (System.IO) classes and methods to store and retrieve data in the local storage folder.</a:t>
            </a:r>
          </a:p>
          <a:p>
            <a:pPr lvl="1"/>
            <a:r>
              <a:rPr lang="en-US" sz="1600" smtClean="0"/>
              <a:t>For example, the code below retrieves the text in a file called “statesList.txt” in the RefData store.</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Local Storage Cont.</a:t>
            </a:r>
            <a:endParaRPr lang="en-US"/>
          </a:p>
        </p:txBody>
      </p:sp>
      <p:sp>
        <p:nvSpPr>
          <p:cNvPr id="3" name="Text Placeholder 2"/>
          <p:cNvSpPr>
            <a:spLocks noGrp="1"/>
          </p:cNvSpPr>
          <p:nvPr>
            <p:ph type="body" idx="1"/>
          </p:nvPr>
        </p:nvSpPr>
        <p:spPr/>
        <p:txBody>
          <a:bodyPr/>
          <a:lstStyle/>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1714500"/>
            <a:ext cx="8229600" cy="5062924"/>
          </a:xfrm>
          <a:prstGeom prst="rect">
            <a:avLst/>
          </a:prstGeom>
          <a:pattFill>
            <a:fgClr>
              <a:schemeClr val="bg2"/>
            </a:fgClr>
            <a:bgClr>
              <a:schemeClr val="bg2"/>
            </a:bgClr>
          </a:pattFill>
        </p:spPr>
        <p:txBody>
          <a:bodyPr vert="horz" rtlCol="0">
            <a:spAutoFit/>
          </a:bodyPr>
          <a:lstStyle/>
          <a:p>
            <a:r>
              <a:rPr lang="en-US" sz="1700" smtClean="0"/>
              <a:t>try</a:t>
            </a:r>
          </a:p>
          <a:p>
            <a:r>
              <a:rPr lang="en-US" sz="1700" smtClean="0"/>
              <a:t>{</a:t>
            </a:r>
          </a:p>
          <a:p>
            <a:r>
              <a:rPr lang="en-US" sz="1700" smtClean="0"/>
              <a:t>  LocalResource refData = RoleEnvironment.GetLocalResource("RefData"); </a:t>
            </a:r>
          </a:p>
          <a:p>
            <a:r>
              <a:rPr lang="en-US" sz="1700" smtClean="0"/>
              <a:t>  string s = System.IO.File.ReadAllText(refData.RootPath + </a:t>
            </a:r>
          </a:p>
          <a:p>
            <a:r>
              <a:rPr lang="en-US" sz="1700" smtClean="0"/>
              <a:t>              "statesList.txt"); </a:t>
            </a:r>
          </a:p>
          <a:p>
            <a:r>
              <a:rPr lang="en-US" sz="1700" smtClean="0"/>
              <a:t>  //... do your work with s </a:t>
            </a:r>
          </a:p>
          <a:p>
            <a:r>
              <a:rPr lang="en-US" sz="1700" smtClean="0"/>
              <a:t>} catch (Exception myException) </a:t>
            </a:r>
          </a:p>
          <a:p>
            <a:r>
              <a:rPr lang="en-US" sz="1700" smtClean="0"/>
              <a:t>{ </a:t>
            </a:r>
          </a:p>
          <a:p>
            <a:r>
              <a:rPr lang="en-US" sz="1700" smtClean="0"/>
              <a:t>  // exception handling</a:t>
            </a:r>
          </a:p>
          <a:p>
            <a:r>
              <a:rPr lang="en-US" sz="1700" smtClean="0"/>
              <a:t>}</a:t>
            </a:r>
          </a:p>
          <a:p>
            <a:r>
              <a:rPr lang="en-US" sz="1700" smtClean="0"/>
              <a:t>Try </a:t>
            </a:r>
          </a:p>
          <a:p>
            <a:r>
              <a:rPr lang="en-US" sz="1700" smtClean="0"/>
              <a:t>    Dim refData As LocalResource = </a:t>
            </a:r>
          </a:p>
          <a:p>
            <a:r>
              <a:rPr lang="en-US" sz="1700" smtClean="0"/>
              <a:t>      RoleEnvironment.GetLocalResource("RefData")</a:t>
            </a:r>
          </a:p>
          <a:p>
            <a:r>
              <a:rPr lang="en-US" sz="1700" smtClean="0"/>
              <a:t>    Dim s As String = System.IO.File.ReadAllText((refData.RootPath + </a:t>
            </a:r>
          </a:p>
          <a:p>
            <a:r>
              <a:rPr lang="en-US" sz="1700" smtClean="0"/>
              <a:t>      "statesList.txt"))</a:t>
            </a:r>
          </a:p>
          <a:p>
            <a:r>
              <a:rPr lang="en-US" sz="1700" smtClean="0"/>
              <a:t>    '... do your work with s </a:t>
            </a:r>
          </a:p>
          <a:p>
            <a:r>
              <a:rPr lang="en-US" sz="1700" smtClean="0"/>
              <a:t>Catch myException As Exception</a:t>
            </a:r>
          </a:p>
          <a:p>
            <a:r>
              <a:rPr lang="en-US" sz="1700" smtClean="0"/>
              <a:t>    ' exception handling</a:t>
            </a:r>
          </a:p>
          <a:p>
            <a:r>
              <a:rPr lang="en-US" sz="1700" smtClean="0"/>
              <a:t>End Try</a:t>
            </a:r>
            <a:endParaRPr lang="en-US"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Local Storage Cont.</a:t>
            </a:r>
            <a:endParaRPr lang="en-US"/>
          </a:p>
        </p:txBody>
      </p:sp>
      <p:sp>
        <p:nvSpPr>
          <p:cNvPr id="3" name="Text Placeholder 2"/>
          <p:cNvSpPr>
            <a:spLocks noGrp="1"/>
          </p:cNvSpPr>
          <p:nvPr>
            <p:ph type="body" idx="1"/>
          </p:nvPr>
        </p:nvSpPr>
        <p:spPr/>
        <p:txBody>
          <a:bodyPr/>
          <a:lstStyle/>
          <a:p>
            <a:pPr lvl="1"/>
            <a:r>
              <a:rPr lang="en-US" sz="1600" smtClean="0"/>
              <a:t>Similarly, this code demonstrates how to write data to a file in the local store.</a:t>
            </a:r>
          </a:p>
          <a:p>
            <a:endParaRPr lang="en-US"/>
          </a:p>
        </p:txBody>
      </p:sp>
      <p:sp>
        <p:nvSpPr>
          <p:cNvPr id="4" name="TextBox 3"/>
          <p:cNvSpPr txBox="1"/>
          <p:nvPr/>
        </p:nvSpPr>
        <p:spPr>
          <a:xfrm>
            <a:off x="508000" y="2138839"/>
            <a:ext cx="8229600" cy="4185761"/>
          </a:xfrm>
          <a:prstGeom prst="rect">
            <a:avLst/>
          </a:prstGeom>
          <a:pattFill>
            <a:fgClr>
              <a:schemeClr val="bg2"/>
            </a:fgClr>
            <a:bgClr>
              <a:schemeClr val="bg2"/>
            </a:bgClr>
          </a:pattFill>
        </p:spPr>
        <p:txBody>
          <a:bodyPr vert="horz" rtlCol="0">
            <a:spAutoFit/>
          </a:bodyPr>
          <a:lstStyle/>
          <a:p>
            <a:r>
              <a:rPr lang="en-US" sz="1400" dirty="0" smtClean="0"/>
              <a:t>if (!</a:t>
            </a:r>
            <a:r>
              <a:rPr lang="en-US" sz="1400" dirty="0" err="1" smtClean="0"/>
              <a:t>text.Equals</a:t>
            </a:r>
            <a:r>
              <a:rPr lang="en-US" sz="1400" dirty="0" smtClean="0"/>
              <a:t>("")) </a:t>
            </a:r>
          </a:p>
          <a:p>
            <a:r>
              <a:rPr lang="en-US" sz="1400" dirty="0" smtClean="0"/>
              <a:t>{</a:t>
            </a:r>
          </a:p>
          <a:p>
            <a:r>
              <a:rPr lang="en-US" sz="1400" dirty="0" smtClean="0"/>
              <a:t>  </a:t>
            </a:r>
            <a:r>
              <a:rPr lang="en-US" sz="1400" dirty="0" err="1" smtClean="0"/>
              <a:t>LocalResource</a:t>
            </a:r>
            <a:r>
              <a:rPr lang="en-US" sz="1400" dirty="0" smtClean="0"/>
              <a:t> </a:t>
            </a:r>
            <a:r>
              <a:rPr lang="en-US" sz="1400" dirty="0" err="1" smtClean="0"/>
              <a:t>refData</a:t>
            </a:r>
            <a:r>
              <a:rPr lang="en-US" sz="1400" dirty="0" smtClean="0"/>
              <a:t> = </a:t>
            </a:r>
            <a:r>
              <a:rPr lang="en-US" sz="1400" dirty="0" err="1" smtClean="0"/>
              <a:t>RoleEnvironment.GetLocalResource</a:t>
            </a:r>
            <a:r>
              <a:rPr lang="en-US" sz="1400" dirty="0" smtClean="0"/>
              <a:t>("</a:t>
            </a:r>
            <a:r>
              <a:rPr lang="en-US" sz="1400" dirty="0" err="1" smtClean="0"/>
              <a:t>RefData</a:t>
            </a:r>
            <a:r>
              <a:rPr lang="en-US" sz="1400" dirty="0" smtClean="0"/>
              <a:t>"); </a:t>
            </a:r>
          </a:p>
          <a:p>
            <a:r>
              <a:rPr lang="en-US" sz="1400" dirty="0" smtClean="0"/>
              <a:t>  </a:t>
            </a:r>
            <a:r>
              <a:rPr lang="en-US" sz="1400" dirty="0" err="1" smtClean="0"/>
              <a:t>System.IO.File.WriteAllText</a:t>
            </a:r>
            <a:r>
              <a:rPr lang="en-US" sz="1400" dirty="0" smtClean="0"/>
              <a:t>(</a:t>
            </a:r>
            <a:r>
              <a:rPr lang="en-US" sz="1400" dirty="0" err="1" smtClean="0"/>
              <a:t>refData.RootPath</a:t>
            </a:r>
            <a:r>
              <a:rPr lang="en-US" sz="1400" dirty="0" smtClean="0"/>
              <a:t> + "newList.txt", text); </a:t>
            </a:r>
          </a:p>
          <a:p>
            <a:r>
              <a:rPr lang="en-US" sz="1400" dirty="0" smtClean="0"/>
              <a:t>}</a:t>
            </a:r>
          </a:p>
          <a:p>
            <a:r>
              <a:rPr lang="en-US" sz="1400" dirty="0" smtClean="0"/>
              <a:t>else </a:t>
            </a:r>
          </a:p>
          <a:p>
            <a:r>
              <a:rPr lang="en-US" sz="1400" dirty="0" smtClean="0"/>
              <a:t>{ </a:t>
            </a:r>
          </a:p>
          <a:p>
            <a:r>
              <a:rPr lang="en-US" sz="1400" dirty="0" smtClean="0"/>
              <a:t>  </a:t>
            </a:r>
            <a:r>
              <a:rPr lang="en-US" sz="1400" dirty="0" err="1" smtClean="0"/>
              <a:t>System.IO.File.WriteAllText</a:t>
            </a:r>
            <a:r>
              <a:rPr lang="en-US" sz="1400" dirty="0" smtClean="0"/>
              <a:t>(</a:t>
            </a:r>
            <a:r>
              <a:rPr lang="en-US" sz="1400" dirty="0" err="1" smtClean="0"/>
              <a:t>refData.RootPath</a:t>
            </a:r>
            <a:r>
              <a:rPr lang="en-US" sz="1400" dirty="0" smtClean="0"/>
              <a:t> + "newList.txt", </a:t>
            </a:r>
          </a:p>
          <a:p>
            <a:r>
              <a:rPr lang="en-US" sz="1400" dirty="0" smtClean="0"/>
              <a:t>    "no data"); </a:t>
            </a:r>
          </a:p>
          <a:p>
            <a:r>
              <a:rPr lang="en-US" sz="1400" dirty="0" smtClean="0"/>
              <a:t>} </a:t>
            </a:r>
          </a:p>
          <a:p>
            <a:r>
              <a:rPr lang="en-US" sz="1400" dirty="0" smtClean="0"/>
              <a:t>If Not </a:t>
            </a:r>
            <a:r>
              <a:rPr lang="en-US" sz="1400" dirty="0" err="1" smtClean="0"/>
              <a:t>text.Equals</a:t>
            </a:r>
            <a:r>
              <a:rPr lang="en-US" sz="1400" dirty="0" smtClean="0"/>
              <a:t>("") Then</a:t>
            </a:r>
          </a:p>
          <a:p>
            <a:r>
              <a:rPr lang="en-US" sz="1400" dirty="0" smtClean="0"/>
              <a:t>  Dim </a:t>
            </a:r>
            <a:r>
              <a:rPr lang="en-US" sz="1400" dirty="0" err="1" smtClean="0"/>
              <a:t>refData</a:t>
            </a:r>
            <a:r>
              <a:rPr lang="en-US" sz="1400" dirty="0" smtClean="0"/>
              <a:t> As </a:t>
            </a:r>
            <a:r>
              <a:rPr lang="en-US" sz="1400" dirty="0" err="1" smtClean="0"/>
              <a:t>LocalResource</a:t>
            </a:r>
            <a:r>
              <a:rPr lang="en-US" sz="1400" dirty="0" smtClean="0"/>
              <a:t> = </a:t>
            </a:r>
          </a:p>
          <a:p>
            <a:r>
              <a:rPr lang="en-US" sz="1400" dirty="0" smtClean="0"/>
              <a:t>    </a:t>
            </a:r>
            <a:r>
              <a:rPr lang="en-US" sz="1400" dirty="0" err="1" smtClean="0"/>
              <a:t>RoleEnvironment.GetLocalResource</a:t>
            </a:r>
            <a:r>
              <a:rPr lang="en-US" sz="1400" dirty="0" smtClean="0"/>
              <a:t>("</a:t>
            </a:r>
            <a:r>
              <a:rPr lang="en-US" sz="1400" dirty="0" err="1" smtClean="0"/>
              <a:t>RefData</a:t>
            </a:r>
            <a:r>
              <a:rPr lang="en-US" sz="1400" dirty="0" smtClean="0"/>
              <a:t>")</a:t>
            </a:r>
          </a:p>
          <a:p>
            <a:r>
              <a:rPr lang="en-US" sz="1400" dirty="0" smtClean="0"/>
              <a:t>  </a:t>
            </a:r>
            <a:r>
              <a:rPr lang="en-US" sz="1400" dirty="0" err="1" smtClean="0"/>
              <a:t>System.IO.File.WriteAllText</a:t>
            </a:r>
            <a:r>
              <a:rPr lang="en-US" sz="1400" dirty="0" smtClean="0"/>
              <a:t>((</a:t>
            </a:r>
            <a:r>
              <a:rPr lang="en-US" sz="1400" dirty="0" err="1" smtClean="0"/>
              <a:t>refData.RootPath</a:t>
            </a:r>
            <a:r>
              <a:rPr lang="en-US" sz="1400" dirty="0" smtClean="0"/>
              <a:t> + </a:t>
            </a:r>
          </a:p>
          <a:p>
            <a:r>
              <a:rPr lang="en-US" sz="1400" dirty="0" smtClean="0"/>
              <a:t>    "newList.txt"), text)</a:t>
            </a:r>
          </a:p>
          <a:p>
            <a:r>
              <a:rPr lang="en-US" sz="1400" dirty="0" smtClean="0"/>
              <a:t>Else</a:t>
            </a:r>
          </a:p>
          <a:p>
            <a:r>
              <a:rPr lang="en-US" sz="1400" dirty="0" smtClean="0"/>
              <a:t>  </a:t>
            </a:r>
            <a:r>
              <a:rPr lang="en-US" sz="1400" dirty="0" err="1" smtClean="0"/>
              <a:t>System.IO.File.WriteAllText</a:t>
            </a:r>
            <a:r>
              <a:rPr lang="en-US" sz="1400" dirty="0" smtClean="0"/>
              <a:t>((</a:t>
            </a:r>
            <a:r>
              <a:rPr lang="en-US" sz="1400" dirty="0" err="1" smtClean="0"/>
              <a:t>refData.RootPath</a:t>
            </a:r>
            <a:r>
              <a:rPr lang="en-US" sz="1400" dirty="0" smtClean="0"/>
              <a:t> + "newList.txt"), </a:t>
            </a:r>
          </a:p>
          <a:p>
            <a:r>
              <a:rPr lang="en-US" sz="1400" dirty="0" smtClean="0"/>
              <a:t>    "no data")</a:t>
            </a:r>
          </a:p>
          <a:p>
            <a:r>
              <a:rPr lang="en-US" sz="1400" dirty="0" smtClean="0"/>
              <a:t>End If</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to Use Local Storage</a:t>
            </a:r>
            <a:endParaRPr lang="en-US"/>
          </a:p>
        </p:txBody>
      </p:sp>
      <p:sp>
        <p:nvSpPr>
          <p:cNvPr id="3" name="Text Placeholder 2"/>
          <p:cNvSpPr>
            <a:spLocks noGrp="1"/>
          </p:cNvSpPr>
          <p:nvPr>
            <p:ph type="body" idx="1"/>
          </p:nvPr>
        </p:nvSpPr>
        <p:spPr/>
        <p:txBody>
          <a:bodyPr/>
          <a:lstStyle/>
          <a:p>
            <a:r>
              <a:rPr lang="en-US" sz="1800" smtClean="0"/>
              <a:t>Local storage is temporary and volatile.  So what’s it good for?</a:t>
            </a:r>
          </a:p>
          <a:p>
            <a:pPr lvl="1"/>
            <a:r>
              <a:rPr lang="en-US" sz="1600" smtClean="0"/>
              <a:t>Other storage (Windows Azure Storage and SQL Azure) is on a different server.</a:t>
            </a:r>
          </a:p>
          <a:p>
            <a:pPr lvl="1"/>
            <a:r>
              <a:rPr lang="en-US" sz="1600" smtClean="0"/>
              <a:t>Potentially Windows Azure Storage and SQL Azure data may even be in a different data center.</a:t>
            </a:r>
          </a:p>
          <a:p>
            <a:pPr lvl="1"/>
            <a:r>
              <a:rPr lang="en-US" sz="1600" smtClean="0"/>
              <a:t>Local storage is part of the VM hosting your service.  Typically, applications access local storage faster than data stored elsewhere.</a:t>
            </a:r>
          </a:p>
          <a:p>
            <a:r>
              <a:rPr lang="en-US" sz="1800" smtClean="0"/>
              <a:t>Use local storage as a temporary, and fast, cache for data.</a:t>
            </a:r>
          </a:p>
          <a:p>
            <a:pPr lvl="1"/>
            <a:r>
              <a:rPr lang="en-US" sz="1600" smtClean="0"/>
              <a:t>Use alternate storage mechanisms (Windows Azure Storage, SQL Azure, etc.) when information must be persisted - durably and potentially long-term.</a:t>
            </a:r>
          </a:p>
          <a:p>
            <a:pPr lvl="1"/>
            <a:r>
              <a:rPr lang="en-US" sz="1600" smtClean="0"/>
              <a:t>Use alternate storage mechanism when you need to share data across role instances, across roles, across services, or even across applications.</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Local Storage?</a:t>
            </a:r>
            <a:endParaRPr lang="en-US"/>
          </a:p>
        </p:txBody>
      </p:sp>
      <p:sp>
        <p:nvSpPr>
          <p:cNvPr id="3" name="Text Placeholder 2"/>
          <p:cNvSpPr>
            <a:spLocks noGrp="1"/>
          </p:cNvSpPr>
          <p:nvPr>
            <p:ph type="body" idx="1"/>
          </p:nvPr>
        </p:nvSpPr>
        <p:spPr/>
        <p:txBody>
          <a:bodyPr/>
          <a:lstStyle/>
          <a:p>
            <a:r>
              <a:rPr lang="en-US" sz="1800" smtClean="0"/>
              <a:t>Many applications need access to files in the file system.</a:t>
            </a:r>
          </a:p>
          <a:p>
            <a:pPr lvl="1"/>
            <a:r>
              <a:rPr lang="en-US" sz="1600" smtClean="0"/>
              <a:t>Your application may need some reference data or configuration information from a file.</a:t>
            </a:r>
          </a:p>
          <a:p>
            <a:pPr lvl="1"/>
            <a:r>
              <a:rPr lang="en-US" sz="1600" smtClean="0"/>
              <a:t>You may want to put or get application specific log and diagnostic information from a file.</a:t>
            </a:r>
          </a:p>
          <a:p>
            <a:pPr lvl="1"/>
            <a:r>
              <a:rPr lang="en-US" sz="1600" smtClean="0"/>
              <a:t>You might use files as a cache warehouse.</a:t>
            </a:r>
          </a:p>
          <a:p>
            <a:pPr lvl="1"/>
            <a:r>
              <a:rPr lang="en-US" sz="1600" smtClean="0"/>
              <a:t>Perhaps you have externalized some SQL that you need to get from a file.</a:t>
            </a:r>
          </a:p>
          <a:p>
            <a:r>
              <a:rPr lang="en-US" sz="1800" smtClean="0"/>
              <a:t>Whatever the reason, accessing the file system is usually a pretty common and straightforward exercise in most .NET applications.</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to Use Local Storage Cont.</a:t>
            </a:r>
            <a:endParaRPr lang="en-US"/>
          </a:p>
        </p:txBody>
      </p:sp>
      <p:sp>
        <p:nvSpPr>
          <p:cNvPr id="3" name="Text Placeholder 2"/>
          <p:cNvSpPr>
            <a:spLocks noGrp="1"/>
          </p:cNvSpPr>
          <p:nvPr>
            <p:ph type="body" idx="1"/>
          </p:nvPr>
        </p:nvSpPr>
        <p:spPr/>
        <p:txBody>
          <a:bodyPr/>
          <a:lstStyle/>
          <a:p>
            <a:r>
              <a:rPr lang="en-US" sz="1800" smtClean="0"/>
              <a:t>Remember, data in local storage is not shared across role instances.</a:t>
            </a:r>
          </a:p>
          <a:p>
            <a:pPr lvl="1"/>
            <a:r>
              <a:rPr lang="en-US" sz="1600" smtClean="0"/>
              <a:t>So information in local storage cannot be used as a kind of temporary and quick session cache (unless you only have one instance – but don’t forget future scaling).</a:t>
            </a:r>
          </a:p>
          <a:p>
            <a:pPr lvl="1"/>
            <a:r>
              <a:rPr lang="en-US" sz="1600" smtClean="0"/>
              <a:t>Load balancers round robin requests to each role instance.</a:t>
            </a:r>
          </a:p>
          <a:p>
            <a:pPr lvl="1"/>
            <a:r>
              <a:rPr lang="en-US" sz="1600" smtClean="0"/>
              <a:t>In a Web application, a user’s first request might go to the first Web role instance and the next request goes to a second instance.</a:t>
            </a:r>
          </a:p>
          <a:p>
            <a:pPr lvl="1"/>
            <a:r>
              <a:rPr lang="en-US" sz="1600" smtClean="0"/>
              <a:t>The second instance has no access to any session data created in local storage by the first instance.</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When to Use Local Storage Cont.</a:t>
            </a:r>
            <a:endParaRPr lang="en-US"/>
          </a:p>
        </p:txBody>
      </p:sp>
      <p:sp>
        <p:nvSpPr>
          <p:cNvPr id="3" name="Text Placeholder 2"/>
          <p:cNvSpPr>
            <a:spLocks noGrp="1"/>
          </p:cNvSpPr>
          <p:nvPr>
            <p:ph type="body" idx="1"/>
          </p:nvPr>
        </p:nvSpPr>
        <p:spPr/>
        <p:txBody>
          <a:bodyPr/>
          <a:lstStyle/>
          <a:p>
            <a:endParaRPr lang="en-US" sz="1800" smtClean="0"/>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Therefore, local storage is for temporary </a:t>
            </a:r>
            <a:r>
              <a:rPr lang="en-US" sz="1600" u="sng" smtClean="0"/>
              <a:t>instance</a:t>
            </a:r>
            <a:r>
              <a:rPr lang="en-US" sz="1600" smtClean="0"/>
              <a:t> caching only!</a:t>
            </a:r>
          </a:p>
          <a:p>
            <a:endParaRPr lang="en-US"/>
          </a:p>
        </p:txBody>
      </p:sp>
      <p:pic>
        <p:nvPicPr>
          <p:cNvPr id="4" name="Picture 3" descr="image5.png"/>
          <p:cNvPicPr>
            <a:picLocks noChangeAspect="1"/>
          </p:cNvPicPr>
          <p:nvPr/>
        </p:nvPicPr>
        <p:blipFill>
          <a:blip r:embed="rId2"/>
          <a:stretch>
            <a:fillRect/>
          </a:stretch>
        </p:blipFill>
        <p:spPr>
          <a:xfrm>
            <a:off x="1964944" y="1714500"/>
            <a:ext cx="5315712" cy="22006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a:t>
            </a:r>
            <a:endParaRPr lang="en-US"/>
          </a:p>
        </p:txBody>
      </p:sp>
      <p:sp>
        <p:nvSpPr>
          <p:cNvPr id="3" name="Text Placeholder 2"/>
          <p:cNvSpPr>
            <a:spLocks noGrp="1"/>
          </p:cNvSpPr>
          <p:nvPr>
            <p:ph type="body" idx="1"/>
          </p:nvPr>
        </p:nvSpPr>
        <p:spPr/>
        <p:txBody>
          <a:bodyPr/>
          <a:lstStyle/>
          <a:p>
            <a:r>
              <a:rPr lang="en-US" sz="1800" smtClean="0"/>
              <a:t>Almost all existing applications use files and the file system for something.</a:t>
            </a:r>
          </a:p>
          <a:p>
            <a:pPr lvl="1"/>
            <a:r>
              <a:rPr lang="en-US" sz="1600" smtClean="0"/>
              <a:t>So, one of the pains of porting an existing application to Windows Azure has been determining what to do with access to file resources.</a:t>
            </a:r>
          </a:p>
          <a:p>
            <a:pPr lvl="1"/>
            <a:r>
              <a:rPr lang="en-US" sz="1600" smtClean="0"/>
              <a:t>Local storage is temporary and volatile.  Most applications expect the file system to be permanent (durable) and non-volatile.</a:t>
            </a:r>
          </a:p>
          <a:p>
            <a:pPr lvl="1"/>
            <a:r>
              <a:rPr lang="en-US" sz="1600" smtClean="0"/>
              <a:t>While Windows Azure Storage and SQL Azure provide alternatives, it still requires a bit of work to port an existing application using files/file system to Windows Azure.</a:t>
            </a:r>
          </a:p>
          <a:p>
            <a:r>
              <a:rPr lang="en-US" sz="1800" smtClean="0"/>
              <a:t>At PDC 2009, Microsoft introduced X-Drive.  Today, X-Drive is known as Windows Azure Drive.</a:t>
            </a:r>
          </a:p>
          <a:p>
            <a:pPr lvl="1"/>
            <a:r>
              <a:rPr lang="en-US" sz="1600" smtClean="0"/>
              <a:t>Microsoft released Windows Azure Drive in beta form in February 2010.</a:t>
            </a:r>
          </a:p>
          <a:p>
            <a:pPr lvl="1"/>
            <a:r>
              <a:rPr lang="en-US" sz="1600" smtClean="0"/>
              <a:t>Windows Azure Drive (or X-Drive as it is still sometimes known) provides a durable NTFS volume to Windows Azure services.</a:t>
            </a:r>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Cont.</a:t>
            </a:r>
            <a:endParaRPr lang="en-US"/>
          </a:p>
        </p:txBody>
      </p:sp>
      <p:sp>
        <p:nvSpPr>
          <p:cNvPr id="3" name="Text Placeholder 2"/>
          <p:cNvSpPr>
            <a:spLocks noGrp="1"/>
          </p:cNvSpPr>
          <p:nvPr>
            <p:ph type="body" idx="1"/>
          </p:nvPr>
        </p:nvSpPr>
        <p:spPr/>
        <p:txBody>
          <a:bodyPr/>
          <a:lstStyle/>
          <a:p>
            <a:r>
              <a:rPr lang="en-US" sz="1800" smtClean="0"/>
              <a:t>Under the covers, Windows Azure Drive is really just a façade on top of blob storage (covered elsewhere in this class).</a:t>
            </a:r>
          </a:p>
          <a:p>
            <a:pPr lvl="1"/>
            <a:r>
              <a:rPr lang="en-US" sz="1600" smtClean="0"/>
              <a:t>That is,  Windows Azure Drive is blob storage mounted as an NTFS drive.</a:t>
            </a:r>
          </a:p>
          <a:p>
            <a:pPr lvl="1"/>
            <a:r>
              <a:rPr lang="en-US" sz="1600" smtClean="0"/>
              <a:t>From an application’s perspective, however, Windows Azure Drive looks like an NTFS drive that can be accessed like a normal file system.</a:t>
            </a:r>
          </a:p>
          <a:p>
            <a:pPr lvl="1"/>
            <a:r>
              <a:rPr lang="en-US" sz="1600" smtClean="0"/>
              <a:t>Translation between the file system API and blob access code is handled by a special Windows Azure device driver.</a:t>
            </a:r>
          </a:p>
          <a:p>
            <a:r>
              <a:rPr lang="en-US" sz="1800" smtClean="0"/>
              <a:t>There are still a few limitations with Windows Azure Drive.</a:t>
            </a:r>
          </a:p>
          <a:p>
            <a:pPr lvl="1"/>
            <a:r>
              <a:rPr lang="en-US" sz="1600" smtClean="0"/>
              <a:t>Multiple role instances can read, but only one role instance at a time has read/write privileges to the Windows Azure Drive.</a:t>
            </a:r>
          </a:p>
          <a:p>
            <a:pPr lvl="1"/>
            <a:r>
              <a:rPr lang="en-US" sz="1600" smtClean="0"/>
              <a:t>A Drive’s size is between 16 MB and 1TB.</a:t>
            </a:r>
          </a:p>
          <a:p>
            <a:pPr lvl="1"/>
            <a:r>
              <a:rPr lang="en-US" sz="1600" smtClean="0"/>
              <a:t>Because of the special drivers needed to access Windows Azure Drive, it is only available to roles.  </a:t>
            </a:r>
          </a:p>
          <a:p>
            <a:pPr lvl="1"/>
            <a:r>
              <a:rPr lang="en-US" sz="1600" smtClean="0"/>
              <a:t>On-premise apps (apps outside the data center) cannot access Windows Azure Drive.</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Cont.</a:t>
            </a:r>
            <a:endParaRPr lang="en-US"/>
          </a:p>
        </p:txBody>
      </p:sp>
      <p:sp>
        <p:nvSpPr>
          <p:cNvPr id="3" name="Text Placeholder 2"/>
          <p:cNvSpPr>
            <a:spLocks noGrp="1"/>
          </p:cNvSpPr>
          <p:nvPr>
            <p:ph type="body" idx="1"/>
          </p:nvPr>
        </p:nvSpPr>
        <p:spPr/>
        <p:txBody>
          <a:bodyPr/>
          <a:lstStyle/>
          <a:p>
            <a:r>
              <a:rPr lang="en-US" sz="1800" smtClean="0"/>
              <a:t>Users are billed only for the storage space used by the underlying blob storage.</a:t>
            </a:r>
          </a:p>
          <a:p>
            <a:pPr lvl="1"/>
            <a:r>
              <a:rPr lang="en-US" sz="1600" smtClean="0"/>
              <a:t>Users must also consider read/write transactions and transaction costs associated with blob storage.</a:t>
            </a:r>
          </a:p>
          <a:p>
            <a:pPr lvl="1"/>
            <a:r>
              <a:rPr lang="en-US" sz="1600" smtClean="0"/>
              <a:t>As billing is determined from standard blob storage rates, there are no separate line items on the bill for Windows Azure Drive at this time.</a:t>
            </a:r>
          </a:p>
          <a:p>
            <a:r>
              <a:rPr lang="en-US" sz="1800" smtClean="0"/>
              <a:t>To experiment with Windows Azure Drive, you need the February 2010 version of the Windows Azure SDK or better.</a:t>
            </a:r>
          </a:p>
          <a:p>
            <a:pPr lvl="1"/>
            <a:r>
              <a:rPr lang="en-US" sz="1600" smtClean="0"/>
              <a:t>Therefore, in order to deploy and use Windows Azure Drive, you must deploy to a Windows Azure Guest OS 1.1 (released 1/1/2010) or later.</a:t>
            </a:r>
          </a:p>
          <a:p>
            <a:pPr lvl="1"/>
            <a:r>
              <a:rPr lang="en-US" sz="1600" smtClean="0"/>
              <a:t>If  you deploy your service to an earlier version, your service may get a CloudDriveException that indicates the use of an unsupported OS.</a:t>
            </a:r>
          </a:p>
          <a:p>
            <a:pPr lvl="1"/>
            <a:r>
              <a:rPr lang="en-US" sz="1600" smtClean="0"/>
              <a:t>Learn more about Windows Azure OS Family and Guest OS in the next chapter.</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Cont.</a:t>
            </a:r>
            <a:endParaRPr lang="en-US"/>
          </a:p>
        </p:txBody>
      </p:sp>
      <p:sp>
        <p:nvSpPr>
          <p:cNvPr id="3" name="Text Placeholder 2"/>
          <p:cNvSpPr>
            <a:spLocks noGrp="1"/>
          </p:cNvSpPr>
          <p:nvPr>
            <p:ph type="body" idx="1"/>
          </p:nvPr>
        </p:nvSpPr>
        <p:spPr/>
        <p:txBody>
          <a:bodyPr/>
          <a:lstStyle/>
          <a:p>
            <a:r>
              <a:rPr lang="en-US" sz="1800" smtClean="0"/>
              <a:t>Learn more about Windows Azure Drive here:  go.microsoft.com/?linkid=9710117.</a:t>
            </a: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Exercise: Local Storage Lab</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a:t>
            </a:r>
            <a:endParaRPr lang="en-US"/>
          </a:p>
        </p:txBody>
      </p:sp>
      <p:sp>
        <p:nvSpPr>
          <p:cNvPr id="3" name="Text Placeholder 2"/>
          <p:cNvSpPr>
            <a:spLocks noGrp="1"/>
          </p:cNvSpPr>
          <p:nvPr>
            <p:ph type="body" idx="1"/>
          </p:nvPr>
        </p:nvSpPr>
        <p:spPr/>
        <p:txBody>
          <a:bodyPr/>
          <a:lstStyle/>
          <a:p>
            <a:r>
              <a:rPr lang="en-US" sz="1800" smtClean="0"/>
              <a:t>Windows Azure provides a place called local storage for you to store and retrieve files.</a:t>
            </a:r>
          </a:p>
          <a:p>
            <a:r>
              <a:rPr lang="en-US" sz="1800" smtClean="0"/>
              <a:t>Local storage is different from your server’s file system in many ways.</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In order to use local storage, you must first request it by declaring it in service configuration.</a:t>
            </a:r>
          </a:p>
          <a:p>
            <a:pPr lvl="1"/>
            <a:r>
              <a:rPr lang="en-US" sz="1600" smtClean="0"/>
              <a:t>When configuring local storage, provide a name (must be unique for the role’s local storage resources) and size (in MB) of the storage.</a:t>
            </a:r>
          </a:p>
          <a:p>
            <a:pPr lvl="1"/>
            <a:r>
              <a:rPr lang="en-US" sz="1600" smtClean="0"/>
              <a:t>Also, indicate whether the local storage resource should be cleaned on recycle of the role (by default it is not cleaned).</a:t>
            </a:r>
          </a:p>
          <a:p>
            <a:pPr lvl="1"/>
            <a:r>
              <a:rPr lang="en-US" sz="1600" smtClean="0"/>
              <a:t>The size of local storage must be at least 1 MB.  The size of the VM selected for your role determines the maximum size of the local storage resource.</a:t>
            </a:r>
          </a:p>
          <a:p>
            <a:pPr lvl="1"/>
            <a:r>
              <a:rPr lang="en-US" sz="1600" smtClean="0"/>
              <a:t>The configuration editor does not inform you when you have configured local resources that exceed your allotted VM space.</a:t>
            </a:r>
          </a:p>
          <a:p>
            <a:pPr lvl="1"/>
            <a:r>
              <a:rPr lang="en-US" sz="1600" smtClean="0"/>
              <a:t>In fact, even when you publish your application and execute in the cloud, Windows Azure will not complain until your service exceeds its allotted space.</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Local storage is created (and used) per role instance.</a:t>
            </a:r>
          </a:p>
          <a:p>
            <a:pPr lvl="1"/>
            <a:r>
              <a:rPr lang="en-US" sz="1600" smtClean="0"/>
              <a:t>Local storage cannot be shared across roles or even across instances.</a:t>
            </a:r>
          </a:p>
          <a:p>
            <a:pPr lvl="1"/>
            <a:r>
              <a:rPr lang="en-US" sz="1600" smtClean="0"/>
              <a:t>Local storage is temporary and data stored in it should be considered volatile.</a:t>
            </a:r>
          </a:p>
          <a:p>
            <a:r>
              <a:rPr lang="en-US" sz="1800" smtClean="0"/>
              <a:t>To access local storage from within a role, start by using the RoleEnvironment class (part of the Microsoft.WindowsAzure.ServiceRuntime namespace).</a:t>
            </a:r>
          </a:p>
          <a:p>
            <a:pPr lvl="1"/>
            <a:r>
              <a:rPr lang="en-US" sz="1600" smtClean="0"/>
              <a:t>The static function GetLocalResource(string localResourceName) on RoleEnvironment returns a LocalResource object.</a:t>
            </a:r>
          </a:p>
          <a:p>
            <a:pPr lvl="1"/>
            <a:r>
              <a:rPr lang="en-US" sz="1600" smtClean="0"/>
              <a:t>The LocalResource object represents the directory of the store on the server.</a:t>
            </a:r>
          </a:p>
          <a:p>
            <a:pPr lvl="1"/>
            <a:r>
              <a:rPr lang="en-US" sz="1600" smtClean="0"/>
              <a:t>Obtain the physical path of the storage folder through the RootPath property on the LocalResource object.</a:t>
            </a:r>
          </a:p>
          <a:p>
            <a:pPr lvl="1"/>
            <a:r>
              <a:rPr lang="en-US" sz="1600" smtClean="0"/>
              <a:t>With the root path, you use the standard .NET I/O (System.IO) classes and methods to store and retrieve data in the local storage folder.</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Local Storage? Cont.</a:t>
            </a:r>
            <a:endParaRPr lang="en-US"/>
          </a:p>
        </p:txBody>
      </p:sp>
      <p:sp>
        <p:nvSpPr>
          <p:cNvPr id="3" name="Text Placeholder 2"/>
          <p:cNvSpPr>
            <a:spLocks noGrp="1"/>
          </p:cNvSpPr>
          <p:nvPr>
            <p:ph type="body" idx="1"/>
          </p:nvPr>
        </p:nvSpPr>
        <p:spPr/>
        <p:txBody>
          <a:bodyPr/>
          <a:lstStyle/>
          <a:p>
            <a:r>
              <a:rPr lang="en-US" sz="1800" smtClean="0"/>
              <a:t>However, in Windows Azure, you share the physical hardware on which the application runs.</a:t>
            </a:r>
          </a:p>
          <a:p>
            <a:pPr lvl="1"/>
            <a:r>
              <a:rPr lang="en-US" sz="1600" smtClean="0"/>
              <a:t>Furthermore, Windows Azure controls that hardware.</a:t>
            </a:r>
          </a:p>
          <a:p>
            <a:pPr lvl="1"/>
            <a:r>
              <a:rPr lang="en-US" sz="1600" smtClean="0"/>
              <a:t>Your service instances may go down and come back up on different servers.</a:t>
            </a:r>
          </a:p>
          <a:p>
            <a:pPr lvl="1"/>
            <a:r>
              <a:rPr lang="en-US" sz="1600" smtClean="0"/>
              <a:t>There is no guarantee that the underlying file system hosting your file is always the same server.</a:t>
            </a:r>
          </a:p>
          <a:p>
            <a:endParaRPr lang="en-US"/>
          </a:p>
        </p:txBody>
      </p:sp>
      <p:pic>
        <p:nvPicPr>
          <p:cNvPr id="4" name="Picture 3" descr="image1.png"/>
          <p:cNvPicPr>
            <a:picLocks noChangeAspect="1"/>
          </p:cNvPicPr>
          <p:nvPr/>
        </p:nvPicPr>
        <p:blipFill>
          <a:blip r:embed="rId2"/>
          <a:stretch>
            <a:fillRect/>
          </a:stretch>
        </p:blipFill>
        <p:spPr>
          <a:xfrm>
            <a:off x="3200400" y="3429000"/>
            <a:ext cx="3733800" cy="31071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Summary Cont.</a:t>
            </a:r>
            <a:endParaRPr lang="en-US"/>
          </a:p>
        </p:txBody>
      </p:sp>
      <p:sp>
        <p:nvSpPr>
          <p:cNvPr id="3" name="Text Placeholder 2"/>
          <p:cNvSpPr>
            <a:spLocks noGrp="1"/>
          </p:cNvSpPr>
          <p:nvPr>
            <p:ph type="body" idx="1"/>
          </p:nvPr>
        </p:nvSpPr>
        <p:spPr/>
        <p:txBody>
          <a:bodyPr/>
          <a:lstStyle/>
          <a:p>
            <a:r>
              <a:rPr lang="en-US" sz="1800" smtClean="0"/>
              <a:t>Windows Azure Drive (or X-Drive as it is more commonly known) provides a durable NTFS volume to Windows Azure services.</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Local Storage? Cont.</a:t>
            </a:r>
            <a:endParaRPr lang="en-US"/>
          </a:p>
        </p:txBody>
      </p:sp>
      <p:sp>
        <p:nvSpPr>
          <p:cNvPr id="3" name="Text Placeholder 2"/>
          <p:cNvSpPr>
            <a:spLocks noGrp="1"/>
          </p:cNvSpPr>
          <p:nvPr>
            <p:ph type="body" idx="1"/>
          </p:nvPr>
        </p:nvSpPr>
        <p:spPr/>
        <p:txBody>
          <a:bodyPr/>
          <a:lstStyle/>
          <a:p>
            <a:r>
              <a:rPr lang="en-US" sz="1800" smtClean="0"/>
              <a:t>Windows Azure provides a place called </a:t>
            </a:r>
            <a:r>
              <a:rPr lang="en-US" sz="1800" i="1" smtClean="0"/>
              <a:t>local storage</a:t>
            </a:r>
            <a:r>
              <a:rPr lang="en-US" sz="1800" smtClean="0"/>
              <a:t> for you to store and retrieve files.</a:t>
            </a:r>
          </a:p>
          <a:p>
            <a:pPr lvl="1"/>
            <a:r>
              <a:rPr lang="en-US" sz="1600" smtClean="0"/>
              <a:t>Local storage is different from your server’s file system in many ways.</a:t>
            </a:r>
          </a:p>
          <a:p>
            <a:pPr lvl="1"/>
            <a:r>
              <a:rPr lang="en-US" sz="1600" smtClean="0"/>
              <a:t>Before using local storage, you should be aware of its general purpose and issues for using it outside of that purpose.</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a:t>
            </a:r>
            <a:endParaRPr lang="en-US"/>
          </a:p>
        </p:txBody>
      </p:sp>
      <p:sp>
        <p:nvSpPr>
          <p:cNvPr id="3" name="Text Placeholder 2"/>
          <p:cNvSpPr>
            <a:spLocks noGrp="1"/>
          </p:cNvSpPr>
          <p:nvPr>
            <p:ph type="body" idx="1"/>
          </p:nvPr>
        </p:nvSpPr>
        <p:spPr/>
        <p:txBody>
          <a:bodyPr/>
          <a:lstStyle/>
          <a:p>
            <a:r>
              <a:rPr lang="en-US" sz="1800" dirty="0" smtClean="0"/>
              <a:t>In order to use local storage, you must first request it by declaring it in service configuration.</a:t>
            </a:r>
          </a:p>
          <a:p>
            <a:pPr lvl="1"/>
            <a:r>
              <a:rPr lang="en-US" sz="1600" dirty="0" smtClean="0"/>
              <a:t>Recall from chapter 3, there is a Local Storage tab on the GUI role configuration editor.</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Use </a:t>
            </a:r>
            <a:r>
              <a:rPr lang="en-US" sz="1600" dirty="0" smtClean="0"/>
              <a:t>this editor to create named local storage resources that your Windows Azure role can use.</a:t>
            </a:r>
          </a:p>
          <a:p>
            <a:endParaRPr lang="en-US" dirty="0"/>
          </a:p>
        </p:txBody>
      </p:sp>
      <p:pic>
        <p:nvPicPr>
          <p:cNvPr id="4" name="Picture 3" descr="image2.png"/>
          <p:cNvPicPr>
            <a:picLocks noChangeAspect="1"/>
          </p:cNvPicPr>
          <p:nvPr/>
        </p:nvPicPr>
        <p:blipFill>
          <a:blip r:embed="rId2"/>
          <a:stretch>
            <a:fillRect/>
          </a:stretch>
        </p:blipFill>
        <p:spPr>
          <a:xfrm>
            <a:off x="2514600" y="2895600"/>
            <a:ext cx="3561432" cy="144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dirty="0" smtClean="0"/>
              <a:t>Using the GUI editor (Local Storage tab), click on the Add Local Storage button to create a new named local storage resource.</a:t>
            </a:r>
          </a:p>
          <a:p>
            <a:endParaRPr lang="en-US" sz="1800" dirty="0" smtClean="0"/>
          </a:p>
          <a:p>
            <a:endParaRPr lang="en-US" sz="18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r>
              <a:rPr lang="en-US" sz="1600" dirty="0" smtClean="0"/>
              <a:t>Provide </a:t>
            </a:r>
            <a:r>
              <a:rPr lang="en-US" sz="1600" dirty="0" smtClean="0"/>
              <a:t>a name (must be unique for the role’s local storage resources) and size (in MB).</a:t>
            </a:r>
          </a:p>
          <a:p>
            <a:pPr lvl="1"/>
            <a:r>
              <a:rPr lang="en-US" sz="1600" dirty="0" smtClean="0"/>
              <a:t>Also, indicate whether the local storage resource should be cleaned on recycle of the role (by default it is not cleaned).</a:t>
            </a:r>
          </a:p>
          <a:p>
            <a:endParaRPr lang="en-US" dirty="0"/>
          </a:p>
        </p:txBody>
      </p:sp>
      <p:pic>
        <p:nvPicPr>
          <p:cNvPr id="4" name="Picture 3" descr="image3.png"/>
          <p:cNvPicPr>
            <a:picLocks noChangeAspect="1"/>
          </p:cNvPicPr>
          <p:nvPr/>
        </p:nvPicPr>
        <p:blipFill>
          <a:blip r:embed="rId2"/>
          <a:stretch>
            <a:fillRect/>
          </a:stretch>
        </p:blipFill>
        <p:spPr>
          <a:xfrm>
            <a:off x="2362200" y="2667000"/>
            <a:ext cx="4093198" cy="128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smtClean="0"/>
              <a:t>The size of local storage must be at least 1 MB.</a:t>
            </a:r>
          </a:p>
          <a:p>
            <a:pPr lvl="1"/>
            <a:r>
              <a:rPr lang="en-US" sz="1600" smtClean="0"/>
              <a:t>The size of the VM selected for your role determines the maximum size of the local storage resource.</a:t>
            </a:r>
          </a:p>
          <a:p>
            <a:pPr lvl="1"/>
            <a:r>
              <a:rPr lang="en-US" sz="1600" smtClean="0"/>
              <a:t>Recall, each VM size has an associated allocated local disk space as stated in the table below.</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r>
              <a:rPr lang="en-US" sz="1600" smtClean="0"/>
              <a:t>You can have multiple local storage resources (or stores) per role.</a:t>
            </a:r>
          </a:p>
          <a:p>
            <a:pPr lvl="1"/>
            <a:r>
              <a:rPr lang="en-US" sz="1600" smtClean="0"/>
              <a:t>However, the total size for all local storage stores should not exceed the total space allocated to the VM selected for your role.</a:t>
            </a:r>
          </a:p>
          <a:p>
            <a:endParaRPr lang="en-US"/>
          </a:p>
        </p:txBody>
      </p:sp>
      <p:graphicFrame>
        <p:nvGraphicFramePr>
          <p:cNvPr id="4" name="Table 3"/>
          <p:cNvGraphicFramePr>
            <a:graphicFrameLocks noGrp="1"/>
          </p:cNvGraphicFramePr>
          <p:nvPr/>
        </p:nvGraphicFramePr>
        <p:xfrm>
          <a:off x="1536700" y="3327400"/>
          <a:ext cx="6159500" cy="1645920"/>
        </p:xfrm>
        <a:graphic>
          <a:graphicData uri="http://schemas.openxmlformats.org/drawingml/2006/table">
            <a:tbl>
              <a:tblPr firstRow="1" bandRow="1">
                <a:tableStyleId>{5C22544A-7EE6-4342-B048-85BDC9FD1C3A}</a:tableStyleId>
              </a:tblPr>
              <a:tblGrid>
                <a:gridCol w="1879600"/>
                <a:gridCol w="4279900"/>
              </a:tblGrid>
              <a:tr h="171450">
                <a:tc>
                  <a:txBody>
                    <a:bodyPr/>
                    <a:lstStyle/>
                    <a:p>
                      <a:r>
                        <a:rPr lang="en-US" sz="1200" dirty="0" smtClean="0"/>
                        <a:t>VM Size</a:t>
                      </a:r>
                      <a:endParaRPr lang="en-US" sz="1200" dirty="0"/>
                    </a:p>
                  </a:txBody>
                  <a:tcPr/>
                </a:tc>
                <a:tc>
                  <a:txBody>
                    <a:bodyPr/>
                    <a:lstStyle/>
                    <a:p>
                      <a:r>
                        <a:rPr lang="en-US" sz="1200" smtClean="0"/>
                        <a:t>Allotted Local Disk Space</a:t>
                      </a:r>
                      <a:endParaRPr lang="en-US" sz="1200"/>
                    </a:p>
                  </a:txBody>
                  <a:tcPr/>
                </a:tc>
              </a:tr>
              <a:tr h="171450">
                <a:tc>
                  <a:txBody>
                    <a:bodyPr/>
                    <a:lstStyle/>
                    <a:p>
                      <a:r>
                        <a:rPr lang="en-US" sz="1200" smtClean="0"/>
                        <a:t>Extra Small</a:t>
                      </a:r>
                      <a:endParaRPr lang="en-US" sz="1200"/>
                    </a:p>
                  </a:txBody>
                  <a:tcPr/>
                </a:tc>
                <a:tc>
                  <a:txBody>
                    <a:bodyPr/>
                    <a:lstStyle/>
                    <a:p>
                      <a:r>
                        <a:rPr lang="en-US" sz="1200" smtClean="0"/>
                        <a:t>20 GB</a:t>
                      </a:r>
                      <a:endParaRPr lang="en-US" sz="1200"/>
                    </a:p>
                  </a:txBody>
                  <a:tcPr/>
                </a:tc>
              </a:tr>
              <a:tr h="171450">
                <a:tc>
                  <a:txBody>
                    <a:bodyPr/>
                    <a:lstStyle/>
                    <a:p>
                      <a:r>
                        <a:rPr lang="en-US" sz="1200" smtClean="0"/>
                        <a:t>Small</a:t>
                      </a:r>
                      <a:endParaRPr lang="en-US" sz="1200"/>
                    </a:p>
                  </a:txBody>
                  <a:tcPr/>
                </a:tc>
                <a:tc>
                  <a:txBody>
                    <a:bodyPr/>
                    <a:lstStyle/>
                    <a:p>
                      <a:r>
                        <a:rPr lang="en-US" sz="1200" smtClean="0"/>
                        <a:t>225 GB</a:t>
                      </a:r>
                      <a:endParaRPr lang="en-US" sz="1200"/>
                    </a:p>
                  </a:txBody>
                  <a:tcPr/>
                </a:tc>
              </a:tr>
              <a:tr h="171450">
                <a:tc>
                  <a:txBody>
                    <a:bodyPr/>
                    <a:lstStyle/>
                    <a:p>
                      <a:r>
                        <a:rPr lang="en-US" sz="1200" smtClean="0"/>
                        <a:t>Medium</a:t>
                      </a:r>
                      <a:endParaRPr lang="en-US" sz="1200"/>
                    </a:p>
                  </a:txBody>
                  <a:tcPr/>
                </a:tc>
                <a:tc>
                  <a:txBody>
                    <a:bodyPr/>
                    <a:lstStyle/>
                    <a:p>
                      <a:r>
                        <a:rPr lang="en-US" sz="1200" smtClean="0"/>
                        <a:t>490 GB</a:t>
                      </a:r>
                      <a:endParaRPr lang="en-US" sz="1200"/>
                    </a:p>
                  </a:txBody>
                  <a:tcPr/>
                </a:tc>
              </a:tr>
              <a:tr h="171450">
                <a:tc>
                  <a:txBody>
                    <a:bodyPr/>
                    <a:lstStyle/>
                    <a:p>
                      <a:r>
                        <a:rPr lang="en-US" sz="1200" smtClean="0"/>
                        <a:t>Large</a:t>
                      </a:r>
                      <a:endParaRPr lang="en-US" sz="1200"/>
                    </a:p>
                  </a:txBody>
                  <a:tcPr/>
                </a:tc>
                <a:tc>
                  <a:txBody>
                    <a:bodyPr/>
                    <a:lstStyle/>
                    <a:p>
                      <a:r>
                        <a:rPr lang="en-US" sz="1200" smtClean="0"/>
                        <a:t>1,000 GB</a:t>
                      </a:r>
                      <a:endParaRPr lang="en-US" sz="1200"/>
                    </a:p>
                  </a:txBody>
                  <a:tcPr/>
                </a:tc>
              </a:tr>
              <a:tr h="171450">
                <a:tc>
                  <a:txBody>
                    <a:bodyPr/>
                    <a:lstStyle/>
                    <a:p>
                      <a:r>
                        <a:rPr lang="en-US" sz="1200" smtClean="0"/>
                        <a:t>Extra Large</a:t>
                      </a:r>
                      <a:endParaRPr lang="en-US" sz="1200"/>
                    </a:p>
                  </a:txBody>
                  <a:tcPr/>
                </a:tc>
                <a:tc>
                  <a:txBody>
                    <a:bodyPr/>
                    <a:lstStyle/>
                    <a:p>
                      <a:r>
                        <a:rPr lang="en-US" sz="1200" dirty="0" smtClean="0"/>
                        <a:t>2,040 GB</a:t>
                      </a:r>
                      <a:endParaRPr lang="en-US" sz="12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smtClean="0"/>
              <a:t>Realize the editor does not inform you when you have configured local resources that exceed your allotted space.</a:t>
            </a:r>
          </a:p>
          <a:p>
            <a:pPr lvl="1"/>
            <a:r>
              <a:rPr lang="en-US" sz="1600" smtClean="0"/>
              <a:t>In fact, even when you publish your application and execute in the cloud, Windows Azure will not complain until your service exceeds its allotted space.</a:t>
            </a:r>
          </a:p>
          <a:p>
            <a:pPr lvl="1"/>
            <a:r>
              <a:rPr lang="en-US" sz="1600" smtClean="0"/>
              <a:t>Below is a direct quote from the Windows Azure SDK documentation on MSDN.</a:t>
            </a:r>
          </a:p>
          <a:p>
            <a:endParaRPr lang="en-US" sz="1700" smtClean="0"/>
          </a:p>
          <a:p>
            <a:endParaRPr lang="en-US" sz="1700" smtClean="0"/>
          </a:p>
          <a:p>
            <a:endParaRPr lang="en-US" sz="1700" smtClean="0"/>
          </a:p>
          <a:p>
            <a:endParaRPr lang="en-US" sz="1700" smtClean="0"/>
          </a:p>
          <a:p>
            <a:endParaRPr lang="en-US" sz="1700" smtClean="0"/>
          </a:p>
          <a:p>
            <a:endParaRPr lang="en-US" sz="1700" smtClean="0"/>
          </a:p>
          <a:p>
            <a:endParaRPr lang="en-US"/>
          </a:p>
        </p:txBody>
      </p:sp>
      <p:sp>
        <p:nvSpPr>
          <p:cNvPr id="4" name="TextBox 3"/>
          <p:cNvSpPr txBox="1"/>
          <p:nvPr/>
        </p:nvSpPr>
        <p:spPr>
          <a:xfrm>
            <a:off x="508000" y="3334196"/>
            <a:ext cx="8229600" cy="2228404"/>
          </a:xfrm>
          <a:prstGeom prst="rect">
            <a:avLst/>
          </a:prstGeom>
          <a:pattFill>
            <a:fgClr>
              <a:schemeClr val="bg2"/>
            </a:fgClr>
            <a:bgClr>
              <a:schemeClr val="bg2"/>
            </a:bgClr>
          </a:pattFill>
        </p:spPr>
        <p:txBody>
          <a:bodyPr vert="horz" wrap="square" rtlCol="0">
            <a:spAutoFit/>
          </a:bodyPr>
          <a:lstStyle/>
          <a:p>
            <a:r>
              <a:rPr lang="en-US" sz="1700" dirty="0" smtClean="0"/>
              <a:t>Be aware that it is the developer's responsibility to ensure that the amount of disk space requested for a local storage resource does not exceed the maximum amount allotted for a VM. If you configure a local storage resource to be larger than the allowed maximum, an error will not occur until you attempt a write operation that exceeds the allowed maximum, in which case the write operation will fail with an out of disk space error. To ensure that you do not exceed the allowed maximum, you may wish to check the amount of disk space currently being used for a given local storage resource before writing to it.</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Storage Configuration Cont.</a:t>
            </a:r>
            <a:endParaRPr lang="en-US"/>
          </a:p>
        </p:txBody>
      </p:sp>
      <p:sp>
        <p:nvSpPr>
          <p:cNvPr id="3" name="Text Placeholder 2"/>
          <p:cNvSpPr>
            <a:spLocks noGrp="1"/>
          </p:cNvSpPr>
          <p:nvPr>
            <p:ph type="body" idx="1"/>
          </p:nvPr>
        </p:nvSpPr>
        <p:spPr/>
        <p:txBody>
          <a:bodyPr/>
          <a:lstStyle/>
          <a:p>
            <a:r>
              <a:rPr lang="en-US" sz="1800" smtClean="0"/>
              <a:t>Importantly, recognize local storage is created (and used) per role instance.  It is in fact “file space” on a single virtual machine.</a:t>
            </a:r>
          </a:p>
          <a:p>
            <a:pPr lvl="1"/>
            <a:r>
              <a:rPr lang="en-US" sz="1600" smtClean="0"/>
              <a:t>Since each role instance runs on its own virtual machine, local storage cannot be shared across roles or even across instances.</a:t>
            </a:r>
          </a:p>
          <a:p>
            <a:pPr lvl="1"/>
            <a:r>
              <a:rPr lang="en-US" sz="1600" smtClean="0"/>
              <a:t>In addition, local storage is temporary and data stored in it should be considered volatile and non-durable.</a:t>
            </a:r>
          </a:p>
          <a:p>
            <a:pPr lvl="1"/>
            <a:r>
              <a:rPr lang="en-US" sz="1600" smtClean="0"/>
              <a:t>In other words, when the virtual machine hosting your service dies, the local storage is reclaimed.  Data stored in the local storage is thereby lost forever.</a:t>
            </a:r>
          </a:p>
          <a:p>
            <a:pPr lvl="1"/>
            <a:r>
              <a:rPr lang="en-US" sz="1600" smtClean="0"/>
              <a:t>If you need durable and persistent storage and/or data that can be shared across instances, consider Windows Azure Drive, Windows Azure Storage or SQL Azure.</a:t>
            </a:r>
          </a:p>
          <a:p>
            <a:pPr lvl="1"/>
            <a:r>
              <a:rPr lang="en-US" sz="1600" smtClean="0"/>
              <a:t>Windows Azure Drive is covered later in this chapter.</a:t>
            </a:r>
          </a:p>
          <a:p>
            <a:endParaRPr lang="en-US"/>
          </a:p>
        </p:txBody>
      </p:sp>
    </p:spTree>
  </p:cSld>
  <p:clrMapOvr>
    <a:masterClrMapping/>
  </p:clrMapOvr>
</p:sld>
</file>

<file path=ppt/theme/theme1.xml><?xml version="1.0" encoding="utf-8"?>
<a:theme xmlns:a="http://schemas.openxmlformats.org/drawingml/2006/main" name="Intertech Template(97)">
  <a:themeElements>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Default Design">
      <a:majorFont>
        <a:latin typeface="FuturaEFOP-Bold"/>
        <a:ea typeface=""/>
        <a:cs typeface=""/>
      </a:majorFont>
      <a:minorFont>
        <a:latin typeface="Futura Bk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Default Design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Default Design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Default Design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Default Design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Default Design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Default Design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Intertech_and_Microsoft_Slide_Template</Template>
  <TotalTime>2</TotalTime>
  <Words>2700</Words>
  <Application>Microsoft Office PowerPoint</Application>
  <PresentationFormat>On-screen Show (4:3)</PresentationFormat>
  <Paragraphs>289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Intertech Template(97)</vt:lpstr>
      <vt:lpstr>Local Storage</vt:lpstr>
      <vt:lpstr>What is Local Storage?</vt:lpstr>
      <vt:lpstr>What is Local Storage? Cont.</vt:lpstr>
      <vt:lpstr>What is Local Storage? Cont.</vt:lpstr>
      <vt:lpstr>Local Storage Configuration</vt:lpstr>
      <vt:lpstr>Local Storage Configuration Cont.</vt:lpstr>
      <vt:lpstr>Local Storage Configuration Cont.</vt:lpstr>
      <vt:lpstr>Local Storage Configuration Cont.</vt:lpstr>
      <vt:lpstr>Local Storage Configuration Cont.</vt:lpstr>
      <vt:lpstr>Local Storage Configuration Cont.</vt:lpstr>
      <vt:lpstr>Local Storage Configuration Cont.</vt:lpstr>
      <vt:lpstr>Local Storage Configuration Cont.</vt:lpstr>
      <vt:lpstr>Local Storage Configuration Cont.</vt:lpstr>
      <vt:lpstr>Using Local Storage</vt:lpstr>
      <vt:lpstr>Using Local Storage Cont.</vt:lpstr>
      <vt:lpstr>Using Local Storage Cont.</vt:lpstr>
      <vt:lpstr>Using Local Storage Cont.</vt:lpstr>
      <vt:lpstr>Using Local Storage Cont.</vt:lpstr>
      <vt:lpstr>When to Use Local Storage</vt:lpstr>
      <vt:lpstr>When to Use Local Storage Cont.</vt:lpstr>
      <vt:lpstr>When to Use Local Storage Cont.</vt:lpstr>
      <vt:lpstr>Windows Azure Drive</vt:lpstr>
      <vt:lpstr>Windows Azure Drive Cont.</vt:lpstr>
      <vt:lpstr>Windows Azure Drive Cont.</vt:lpstr>
      <vt:lpstr>Windows Azure Drive Cont.</vt:lpstr>
      <vt:lpstr>Lab Exercise: Local Storage Lab</vt:lpstr>
      <vt:lpstr>Chapter Summary</vt:lpstr>
      <vt:lpstr>Chapter Summary Cont.</vt:lpstr>
      <vt:lpstr>Chapter Summary Cont.</vt:lpstr>
      <vt:lpstr>Chapter Summary Cont.</vt:lpstr>
    </vt:vector>
  </TitlesOfParts>
  <Company>Intertech,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Storage</dc:title>
  <dc:creator>jwhite</dc:creator>
  <cp:lastModifiedBy>jwhite</cp:lastModifiedBy>
  <cp:revision>2</cp:revision>
  <dcterms:created xsi:type="dcterms:W3CDTF">2011-04-27T23:52:13Z</dcterms:created>
  <dcterms:modified xsi:type="dcterms:W3CDTF">2011-04-28T01:09:34Z</dcterms:modified>
</cp:coreProperties>
</file>