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4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10" descr="Intertech Title Sli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815"/>
          <a:stretch/>
        </p:blipFill>
        <p:spPr bwMode="auto">
          <a:xfrm>
            <a:off x="0" y="9525"/>
            <a:ext cx="91440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4876800" y="4114800"/>
            <a:ext cx="3352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800" dirty="0">
                <a:solidFill>
                  <a:schemeClr val="tx1"/>
                </a:solidFill>
                <a:latin typeface="FuturaEFOP-Bold" pitchFamily="50" charset="0"/>
              </a:rPr>
              <a:t>An  Intertech </a:t>
            </a:r>
            <a:r>
              <a:rPr lang="en-US" sz="800" dirty="0" smtClean="0">
                <a:solidFill>
                  <a:schemeClr val="tx1"/>
                </a:solidFill>
                <a:latin typeface="FuturaEFOP-Bold" pitchFamily="50" charset="0"/>
              </a:rPr>
              <a:t>Authored</a:t>
            </a:r>
            <a:r>
              <a:rPr lang="en-US" sz="800" baseline="0" dirty="0" smtClean="0">
                <a:solidFill>
                  <a:schemeClr val="tx1"/>
                </a:solidFill>
                <a:latin typeface="FuturaEFOP-Bold" pitchFamily="50" charset="0"/>
              </a:rPr>
              <a:t> C</a:t>
            </a:r>
            <a:r>
              <a:rPr lang="en-US" sz="800" dirty="0" smtClean="0">
                <a:solidFill>
                  <a:schemeClr val="tx1"/>
                </a:solidFill>
                <a:latin typeface="FuturaEFOP-Bold" pitchFamily="50" charset="0"/>
              </a:rPr>
              <a:t>ourse in Partnership with Microsoft</a:t>
            </a:r>
            <a:endParaRPr lang="en-US" sz="800" dirty="0">
              <a:solidFill>
                <a:schemeClr val="tx1"/>
              </a:solidFill>
              <a:latin typeface="FuturaEFOP-Bold" pitchFamily="50" charset="0"/>
            </a:endParaRPr>
          </a:p>
        </p:txBody>
      </p:sp>
      <p:pic>
        <p:nvPicPr>
          <p:cNvPr id="7180" name="Picture 12" descr="http://www.aiesec.org/australia/images/Partnerlogo/microsof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243792"/>
            <a:ext cx="2232025" cy="5380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7" y="873089"/>
            <a:ext cx="8123295" cy="719173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Futura Hv BT" pitchFamily="34" charset="0"/>
              </a:defRPr>
            </a:lvl1pPr>
            <a:lvl2pPr>
              <a:defRPr sz="1800">
                <a:latin typeface="Futura Md BT" pitchFamily="34" charset="0"/>
              </a:defRPr>
            </a:lvl2pPr>
            <a:lvl3pPr>
              <a:defRPr sz="1600">
                <a:latin typeface="Futura Md BT" pitchFamily="34" charset="0"/>
              </a:defRPr>
            </a:lvl3pPr>
            <a:lvl4pPr>
              <a:buClrTx/>
              <a:defRPr sz="1400" b="0">
                <a:latin typeface="Futura Md BT" pitchFamily="34" charset="0"/>
              </a:defRPr>
            </a:lvl4pPr>
            <a:lvl5pPr>
              <a:buClrTx/>
              <a:buSzPct val="100000"/>
              <a:defRPr sz="1400" b="0">
                <a:latin typeface="Futura Md B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625010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962400" cy="4268823"/>
          </a:xfr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defRPr sz="1400"/>
            </a:lvl4pPr>
            <a:lvl5pPr>
              <a:buClrTx/>
              <a:buSzPct val="100000"/>
              <a:defRPr sz="1400">
                <a:latin typeface="Futura Md B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772082" y="1749402"/>
            <a:ext cx="3962400" cy="4268823"/>
          </a:xfr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defRPr sz="1400"/>
            </a:lvl4pPr>
            <a:lvl5pPr>
              <a:buClrTx/>
              <a:buSzPct val="100000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691896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4483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7D3D3-2541-49EA-A681-E905EAE11648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A2FAAD-9742-4C66-8013-CA1484F9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7D3D3-2541-49EA-A681-E905EAE11648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A2FAAD-9742-4C66-8013-CA1484F9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tertech Text Slide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5996"/>
          <a:stretch/>
        </p:blipFill>
        <p:spPr bwMode="auto">
          <a:xfrm>
            <a:off x="0" y="11113"/>
            <a:ext cx="9144000" cy="95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873125"/>
            <a:ext cx="81232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81248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1135063" y="595313"/>
            <a:ext cx="3733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000" smtClean="0">
                <a:solidFill>
                  <a:srgbClr val="003366"/>
                </a:solidFill>
              </a:rPr>
              <a:t>50466 Windows® Azure™ Solutions with Microsoft® Visual Studio® 2010</a:t>
            </a:r>
            <a:endParaRPr lang="en-US" sz="1000">
              <a:solidFill>
                <a:srgbClr val="003366"/>
              </a:solidFill>
            </a:endParaRPr>
          </a:p>
        </p:txBody>
      </p:sp>
      <p:sp>
        <p:nvSpPr>
          <p:cNvPr id="28696" name="TextBox 1058"/>
          <p:cNvSpPr txBox="1">
            <a:spLocks noChangeArrowheads="1"/>
          </p:cNvSpPr>
          <p:nvPr/>
        </p:nvSpPr>
        <p:spPr bwMode="auto">
          <a:xfrm>
            <a:off x="318059" y="6383337"/>
            <a:ext cx="84449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en-US" sz="1050" dirty="0" smtClean="0">
                <a:latin typeface="Futura Hv BT" pitchFamily="34" charset="0"/>
              </a:rPr>
              <a:t>Slide </a:t>
            </a:r>
            <a:fld id="{77D2CF32-4139-4B06-90E8-7ACC97C343B3}" type="slidenum">
              <a:rPr lang="en-US" sz="1050">
                <a:latin typeface="Futura Hv BT" pitchFamily="34" charset="0"/>
              </a:rPr>
              <a:pPr algn="r" eaLnBrk="1" hangingPunct="1">
                <a:defRPr/>
              </a:pPr>
              <a:t>‹#›</a:t>
            </a:fld>
            <a:endParaRPr lang="en-US" sz="1050" dirty="0">
              <a:latin typeface="Futura Hv BT" pitchFamily="34" charset="0"/>
            </a:endParaRPr>
          </a:p>
        </p:txBody>
      </p:sp>
      <p:pic>
        <p:nvPicPr>
          <p:cNvPr id="7" name="Picture 12" descr="http://www.aiesec.org/australia/images/Partnerlogo/microsoft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403636"/>
            <a:ext cx="936625" cy="2257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6400800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B0B4BD"/>
                </a:solidFill>
                <a:latin typeface="Futura Hv BT" pitchFamily="34" charset="0"/>
              </a:rPr>
              <a:t>© 2010 - 2011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F8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F87"/>
          </a:solidFill>
          <a:latin typeface="FuturaEFOP-Bold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F87"/>
          </a:solidFill>
          <a:latin typeface="FuturaEFOP-Bold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F87"/>
          </a:solidFill>
          <a:latin typeface="FuturaEFOP-Bold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F87"/>
          </a:solidFill>
          <a:latin typeface="FuturaEFOP-Bold" pitchFamily="50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87"/>
          </a:solidFill>
          <a:latin typeface="FuturaEFOP-Bold" pitchFamily="5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87"/>
          </a:solidFill>
          <a:latin typeface="FuturaEFOP-Bold" pitchFamily="5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87"/>
          </a:solidFill>
          <a:latin typeface="FuturaEFOP-Bold" pitchFamily="5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87"/>
          </a:solidFill>
          <a:latin typeface="FuturaEFOP-Bold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003F87"/>
          </a:solidFill>
          <a:latin typeface="Futura Hv BT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333333"/>
          </a:solidFill>
          <a:latin typeface="Futura Md BT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Futura Md BT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Futura Md BT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More Windows Azure Administration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50466 Windows® Azure™ Solutions with Microsoft® Visual Studio® 2010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OS Family and Guest OS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dirty="0" smtClean="0"/>
              <a:t>You can also see (but not configure) the OS family and OS version supporting your virtual machines by looking in the Properties area when you click on a deployment.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OS Family, as of this writing can be either Windows Server 2008 SP2 or Windows Server 2008 R2. </a:t>
            </a:r>
          </a:p>
          <a:p>
            <a:endParaRPr lang="en-US" sz="18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Windows </a:t>
            </a:r>
            <a:r>
              <a:rPr lang="en-US" sz="1600" dirty="0" smtClean="0"/>
              <a:t>Server 2008 R2 support was made available with Windows Azure SDK 1.3.</a:t>
            </a:r>
          </a:p>
          <a:p>
            <a:pPr lvl="1"/>
            <a:r>
              <a:rPr lang="en-US" sz="1600" dirty="0" smtClean="0"/>
              <a:t>Windows Server 2008 R2 supports IIS 7.5, </a:t>
            </a:r>
            <a:r>
              <a:rPr lang="en-US" sz="1600" dirty="0" err="1" smtClean="0"/>
              <a:t>AppLocker</a:t>
            </a:r>
            <a:r>
              <a:rPr lang="en-US" sz="1600" dirty="0" smtClean="0"/>
              <a:t>, and enhanced command-line and automated management using </a:t>
            </a:r>
            <a:r>
              <a:rPr lang="en-US" sz="1600" dirty="0" err="1" smtClean="0"/>
              <a:t>PowerShell</a:t>
            </a:r>
            <a:r>
              <a:rPr lang="en-US" sz="1600" dirty="0" smtClean="0"/>
              <a:t> Version 2.0.</a:t>
            </a:r>
          </a:p>
          <a:p>
            <a:endParaRPr lang="en-US" dirty="0"/>
          </a:p>
        </p:txBody>
      </p:sp>
      <p:pic>
        <p:nvPicPr>
          <p:cNvPr id="4" name="Picture 3" descr="im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362200"/>
            <a:ext cx="3733800" cy="1795678"/>
          </a:xfrm>
          <a:prstGeom prst="rect">
            <a:avLst/>
          </a:prstGeom>
        </p:spPr>
      </p:pic>
      <p:pic>
        <p:nvPicPr>
          <p:cNvPr id="5" name="Picture 4" descr="image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648200"/>
            <a:ext cx="3604639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OS Family and Guest OS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The OS Version actually indicates the version of the operating system that runs on the virtual machine that hosts a role instance in Windows Azure.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lvl="1"/>
            <a:r>
              <a:rPr lang="en-US" sz="1600" dirty="0" smtClean="0"/>
              <a:t>There are many Guest OS versions and each has an associated release date to give you an appreciation of when it came into existence).</a:t>
            </a:r>
          </a:p>
          <a:p>
            <a:pPr lvl="1"/>
            <a:r>
              <a:rPr lang="en-US" sz="1600" dirty="0" smtClean="0"/>
              <a:t>Windows Server 2008 SP2 supports Guest OS versions 1.x (shown above).</a:t>
            </a:r>
          </a:p>
          <a:p>
            <a:pPr lvl="1"/>
            <a:r>
              <a:rPr lang="en-US" sz="1600" dirty="0" smtClean="0"/>
              <a:t>Windows Server 2008 R2 supports Guest OS versions 2.x (shown below).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lvl="1"/>
            <a:r>
              <a:rPr lang="en-US" sz="1600" dirty="0" smtClean="0"/>
              <a:t>According </a:t>
            </a:r>
            <a:r>
              <a:rPr lang="en-US" sz="1600" dirty="0" smtClean="0"/>
              <a:t>to MSDN, the goal is to have an updated Windows Azure Guest OS monthly.</a:t>
            </a:r>
          </a:p>
          <a:p>
            <a:endParaRPr lang="en-US" dirty="0"/>
          </a:p>
        </p:txBody>
      </p:sp>
      <p:pic>
        <p:nvPicPr>
          <p:cNvPr id="4" name="Picture 3" descr="imag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2362200"/>
            <a:ext cx="2083739" cy="1524000"/>
          </a:xfrm>
          <a:prstGeom prst="rect">
            <a:avLst/>
          </a:prstGeom>
        </p:spPr>
      </p:pic>
      <p:pic>
        <p:nvPicPr>
          <p:cNvPr id="5" name="Picture 4" descr="image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072886"/>
            <a:ext cx="1981201" cy="1023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OS Family and Guest OS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“Automatic” option listed in the OS Version menu allows Windows Azure to upgrade your virtual machines automatically.</a:t>
            </a:r>
          </a:p>
          <a:p>
            <a:pPr lvl="1"/>
            <a:r>
              <a:rPr lang="en-US" sz="1600" smtClean="0"/>
              <a:t>That is Windows Azure will automatically upgrade the virtual machines supporting your services to the latest release of the guest OS in the OS family, once available. </a:t>
            </a:r>
          </a:p>
          <a:p>
            <a:pPr lvl="1"/>
            <a:r>
              <a:rPr lang="en-US" sz="1600" smtClean="0"/>
              <a:t>This is the recommended setting and best practice as suggested by Microsoft.</a:t>
            </a:r>
          </a:p>
          <a:p>
            <a:r>
              <a:rPr lang="en-US" sz="1800" smtClean="0"/>
              <a:t>While you can configure the OS through the Portal, you also specify the OS Family and OS Version in your service configuration file.</a:t>
            </a:r>
          </a:p>
          <a:p>
            <a:pPr lvl="1"/>
            <a:r>
              <a:rPr lang="en-US" sz="1600" smtClean="0"/>
              <a:t>In the root element of the service configuration file, you might have noticed osFamily and osVersion attributes.</a:t>
            </a:r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pPr lvl="1"/>
            <a:r>
              <a:rPr lang="en-US" sz="1600" smtClean="0"/>
              <a:t>These indicate the OS Family and OS Version (Windows Azure Guest OS) to be setup for your services’ virtual machines.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4609237"/>
            <a:ext cx="8229600" cy="87716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&lt;ServiceConfiguration serviceName="HelloWorld" xmlns="http://schemas.microsoft.com/ServiceHosting/2008/10/ServiceConfiguration" </a:t>
            </a:r>
            <a:r>
              <a:rPr lang="en-US" sz="1700" b="1" smtClean="0"/>
              <a:t>osFamily="1" osVersion="*"</a:t>
            </a:r>
            <a:r>
              <a:rPr lang="en-US" sz="1700" smtClean="0"/>
              <a:t>&gt;</a:t>
            </a:r>
            <a:endParaRPr 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OS Family and Guest OS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value of the osFamily attribute can be set to 1 or 2.</a:t>
            </a:r>
          </a:p>
          <a:p>
            <a:pPr lvl="1"/>
            <a:r>
              <a:rPr lang="en-US" sz="1600" smtClean="0"/>
              <a:t>The value of “1” specifies using an OS “substantially compatible with” the Windows Server 2008 SP2.</a:t>
            </a:r>
          </a:p>
          <a:p>
            <a:pPr lvl="1"/>
            <a:r>
              <a:rPr lang="en-US" sz="1600" smtClean="0"/>
              <a:t>The value of “2” specifies using an OS “substantially compatible with” Windows Server 2008 R2.</a:t>
            </a:r>
          </a:p>
          <a:p>
            <a:pPr lvl="1"/>
            <a:r>
              <a:rPr lang="en-US" sz="1600" smtClean="0"/>
              <a:t>As of this writing, the VS Cloud templates associated with WAT for VS currently uses “1” as the default.</a:t>
            </a:r>
          </a:p>
          <a:p>
            <a:pPr lvl="1"/>
            <a:r>
              <a:rPr lang="en-US" sz="1600" smtClean="0"/>
              <a:t>In fact, if you do not provide an osFamily setting, “1” is the default and assumed value.</a:t>
            </a:r>
          </a:p>
          <a:p>
            <a:pPr lvl="1"/>
            <a:r>
              <a:rPr lang="en-US" sz="1600" smtClean="0"/>
              <a:t>Please note that Azure does not support an automatic upgrade of the OS family.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OS Family and Guest OS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osVersion can be set to a value of “*” or a specific Guest OS version.</a:t>
            </a:r>
          </a:p>
          <a:p>
            <a:pPr lvl="1"/>
            <a:r>
              <a:rPr lang="en-US" sz="1600" smtClean="0"/>
              <a:t>Set the osVersion attribute to “*” to indicate that you want the Windows Azure Guest OS updated automatically.</a:t>
            </a:r>
          </a:p>
          <a:p>
            <a:pPr lvl="1"/>
            <a:r>
              <a:rPr lang="en-US" sz="1600" smtClean="0"/>
              <a:t>Use the format “WA-GUEST-OS-M.m_YYYMM-nn” to dictate a specific Guest OS version.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r>
              <a:rPr lang="en-US" sz="1600" smtClean="0"/>
              <a:t>For example, the root &lt;ServiceConfiguration&gt; element below specifies the choice of Windows Azure Guest OS 1.2.</a:t>
            </a:r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8000" y="3520440"/>
          <a:ext cx="82169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700"/>
                <a:gridCol w="6934200"/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Format element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Format element description</a:t>
                      </a:r>
                      <a:endParaRPr lang="en-US" sz="140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1400" smtClean="0"/>
                        <a:t>M.m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Major and minor version numbers</a:t>
                      </a:r>
                      <a:endParaRPr lang="en-US" sz="140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1400" smtClean="0"/>
                        <a:t>YYYY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Year</a:t>
                      </a:r>
                      <a:endParaRPr lang="en-US" sz="140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Month</a:t>
                      </a:r>
                      <a:endParaRPr lang="en-US" sz="140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Sequence number to differentiate between releases made within the same month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8000" y="5943600"/>
            <a:ext cx="8229600" cy="87716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&lt;ServiceConfiguration serviceName="HelloWorld" xmlns="http://schemas.microsoft.com/ServiceHosting/2008/10/ServiceConfiguration" osFamily="1" osVersion="</a:t>
            </a:r>
            <a:r>
              <a:rPr lang="en-US" sz="1700" b="1" smtClean="0"/>
              <a:t>WA-GUEST-OS-1.2_201003-01</a:t>
            </a:r>
            <a:r>
              <a:rPr lang="en-US" sz="1700" smtClean="0"/>
              <a:t>"&gt;</a:t>
            </a:r>
            <a:endParaRPr 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OS Family and Guest OS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When working with Windows Azure OS versions, make sure your Windows Azure SDK (and WAT for VS) is compatible with the OS target.</a:t>
            </a:r>
          </a:p>
          <a:p>
            <a:pPr lvl="1"/>
            <a:r>
              <a:rPr lang="en-US" sz="1600" smtClean="0"/>
              <a:t>MSDN provides a matrix listing the available OS versions (and OS families) and their compatibility with the Window Azure SDK versions.</a:t>
            </a:r>
          </a:p>
          <a:p>
            <a:pPr lvl="1"/>
            <a:r>
              <a:rPr lang="en-US" sz="1600" smtClean="0"/>
              <a:t>Find that matrix here:  msdn.microsoft.com/en-us/library/ee924680.aspx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and Remote Desktop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Windows Azure now supports Remote Desktop to connect to the virtual machine in the cloud running an instance of their service.</a:t>
            </a:r>
          </a:p>
          <a:p>
            <a:pPr lvl="1"/>
            <a:r>
              <a:rPr lang="en-US" sz="1600" smtClean="0"/>
              <a:t>While not the only tool at your disposal, you may want use this facility to monitor the health and activity of your role or to troubleshoot an issue.</a:t>
            </a:r>
          </a:p>
          <a:p>
            <a:pPr lvl="1"/>
            <a:r>
              <a:rPr lang="en-US" sz="1600" smtClean="0"/>
              <a:t>Given the context of this chapter, you can use this capability to look in on the content of local storage.</a:t>
            </a:r>
          </a:p>
          <a:p>
            <a:pPr lvl="1"/>
            <a:r>
              <a:rPr lang="en-US" sz="1600" smtClean="0"/>
              <a:t>Remote Desktop capability was made available with Windows Azure SDK 1.3.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and Remote Desktop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Assuming you have Windows Azure SDK 1.3, there are several steps to use Remote Desktop in Azure.</a:t>
            </a:r>
          </a:p>
          <a:p>
            <a:pPr lvl="1"/>
            <a:r>
              <a:rPr lang="en-US" sz="1600" smtClean="0"/>
              <a:t>First, you must obtain (or create) a Personal Information Exchange certificate. </a:t>
            </a:r>
          </a:p>
          <a:p>
            <a:pPr lvl="1"/>
            <a:r>
              <a:rPr lang="en-US" sz="1600" smtClean="0"/>
              <a:t>Next, you must upload the certificate to the hosted service in Windows Azure (using the Portal or Service Management API).</a:t>
            </a:r>
          </a:p>
          <a:p>
            <a:pPr lvl="1"/>
            <a:r>
              <a:rPr lang="en-US" sz="1600" smtClean="0"/>
              <a:t>Then publish your Azure project configuring it for Remote Desktop connections to the targeted hosted service (using the certificate).</a:t>
            </a:r>
          </a:p>
          <a:p>
            <a:pPr lvl="1"/>
            <a:r>
              <a:rPr lang="en-US" sz="1600" smtClean="0"/>
              <a:t>After which, you can connect remotely to the virtual machine once the instance is deployed and running.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and Remote Desktop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pic>
        <p:nvPicPr>
          <p:cNvPr id="4" name="Picture 3" descr="image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11" y="1714500"/>
            <a:ext cx="5218176" cy="375513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and Remote Desktop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Again, the first step is to create or otherwise obtain a Personal Information Exchange (a.k.a. PFX) certificate.</a:t>
            </a:r>
          </a:p>
          <a:p>
            <a:pPr lvl="1"/>
            <a:r>
              <a:rPr lang="en-US" sz="1600" smtClean="0"/>
              <a:t>Windows Azure applications often use a couple of types of certificate files.  </a:t>
            </a:r>
          </a:p>
          <a:p>
            <a:pPr lvl="1"/>
            <a:r>
              <a:rPr lang="en-US" sz="1600" smtClean="0"/>
              <a:t>Use X.509 certificates to authenticate operations in Windows Azure.  If you completed the bonus lab in Chapter 2, you already encountered an X.509 certificate.</a:t>
            </a:r>
          </a:p>
          <a:p>
            <a:pPr lvl="1"/>
            <a:r>
              <a:rPr lang="en-US" sz="1600" smtClean="0"/>
              <a:t>X.509 certificates have a .cer extension. 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Subscriptions and Administrators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In order to deploy services and data to Windows Azure, you need a Windows Azure </a:t>
            </a:r>
            <a:r>
              <a:rPr lang="en-US" sz="1800" i="1" dirty="0" smtClean="0"/>
              <a:t>subscription</a:t>
            </a:r>
            <a:r>
              <a:rPr lang="en-US" sz="1800" dirty="0" smtClean="0"/>
              <a:t>.</a:t>
            </a:r>
          </a:p>
          <a:p>
            <a:pPr lvl="1"/>
            <a:r>
              <a:rPr lang="en-US" sz="1600" dirty="0" smtClean="0"/>
              <a:t>To set up a Windows Azure subscription you must setup an account with Microsoft Online Services.</a:t>
            </a:r>
          </a:p>
          <a:p>
            <a:pPr lvl="1"/>
            <a:r>
              <a:rPr lang="en-US" sz="1600" dirty="0" smtClean="0"/>
              <a:t>When establishing the subscription, you also establish the </a:t>
            </a:r>
            <a:r>
              <a:rPr lang="en-US" sz="1600" b="1" i="1" dirty="0" smtClean="0"/>
              <a:t>Account Administrator</a:t>
            </a:r>
            <a:r>
              <a:rPr lang="en-US" sz="1600" dirty="0" smtClean="0"/>
              <a:t> and </a:t>
            </a:r>
            <a:r>
              <a:rPr lang="en-US" sz="1600" b="1" i="1" dirty="0" smtClean="0"/>
              <a:t>Service Administrator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The account administrator is also known as </a:t>
            </a:r>
            <a:r>
              <a:rPr lang="en-US" sz="1600" b="1" i="1" dirty="0" smtClean="0"/>
              <a:t>Account Owner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The Account Administrator is the person responsible for paying the subscription bill.</a:t>
            </a:r>
          </a:p>
          <a:p>
            <a:pPr lvl="1"/>
            <a:r>
              <a:rPr lang="en-US" sz="1600" dirty="0" smtClean="0"/>
              <a:t>The Account Administrator has access to and works through the Microsoft Online Services Customer Portal (MCOP) to view and manage the subscription bills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Normally, the Account Administrator has financial responsibilities in your company.</a:t>
            </a:r>
          </a:p>
          <a:p>
            <a:pPr lvl="1"/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and Remote Desktop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 signing authority issues Personal Information Exchange certificates. </a:t>
            </a:r>
          </a:p>
          <a:p>
            <a:pPr lvl="1"/>
            <a:r>
              <a:rPr lang="en-US" sz="1600" smtClean="0"/>
              <a:t>However, you can use self-signed certificates for development/testing purposes.</a:t>
            </a:r>
          </a:p>
          <a:p>
            <a:pPr lvl="1"/>
            <a:r>
              <a:rPr lang="en-US" sz="1600" smtClean="0"/>
              <a:t>Personal Information Exchange certificates have a .pfx extension.</a:t>
            </a:r>
          </a:p>
          <a:p>
            <a:pPr lvl="1"/>
            <a:r>
              <a:rPr lang="en-US" sz="1600" smtClean="0"/>
              <a:t>Therefore, Personal Information Exchange certificates are usually referred to as PFX certificates.</a:t>
            </a:r>
          </a:p>
          <a:p>
            <a:pPr lvl="1"/>
            <a:r>
              <a:rPr lang="en-US" sz="1600" smtClean="0"/>
              <a:t>Importantly, you use PFX certificates for creating Remote Desktop connections.  </a:t>
            </a:r>
          </a:p>
          <a:p>
            <a:pPr lvl="1"/>
            <a:r>
              <a:rPr lang="en-US" sz="1600" smtClean="0"/>
              <a:t>Specifically, you use a PFX certificate to encrypt the password used to obtain a remote desktop connection.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and Remote Desktop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There are a couple of ways to create a PFX certificate.</a:t>
            </a:r>
          </a:p>
          <a:p>
            <a:pPr lvl="1"/>
            <a:r>
              <a:rPr lang="en-US" sz="1600" smtClean="0"/>
              <a:t>You can use the makecert.exe tool provided with the .NET Framework.</a:t>
            </a:r>
          </a:p>
          <a:p>
            <a:pPr lvl="1"/>
            <a:r>
              <a:rPr lang="en-US" sz="1600" smtClean="0"/>
              <a:t>Alternatively, you can use the Internet Information Services (IIS) Manager.  </a:t>
            </a:r>
          </a:p>
          <a:p>
            <a:pPr lvl="1"/>
            <a:r>
              <a:rPr lang="en-US" sz="1600" smtClean="0"/>
              <a:t>See msdn.microsoft.com/en-us/library/gg432987.aspx for more details on creating certificates using both tools.  </a:t>
            </a:r>
          </a:p>
          <a:p>
            <a:pPr lvl="1"/>
            <a:r>
              <a:rPr lang="en-US" sz="1600" smtClean="0"/>
              <a:t>The makecert tool is used here for demonstrations purposes.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and Remote Desktop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easiest way to make a PFX using makecert is through a Visual Studio Command Prompt.</a:t>
            </a:r>
          </a:p>
          <a:p>
            <a:pPr lvl="1"/>
            <a:r>
              <a:rPr lang="en-US" sz="1600" smtClean="0"/>
              <a:t>Make sure you start the VS Command Prompt as an administrator.</a:t>
            </a:r>
          </a:p>
          <a:p>
            <a:pPr lvl="1"/>
            <a:r>
              <a:rPr lang="en-US" sz="1600" smtClean="0"/>
              <a:t>In the VS command prompt window, the following command creates a PFX you can use to Remote Desktop into Azure virtual machines.</a:t>
            </a:r>
          </a:p>
          <a:p>
            <a:endParaRPr lang="en-US" sz="1700" smtClean="0"/>
          </a:p>
          <a:p>
            <a:endParaRPr lang="en-US" sz="1700" smtClean="0"/>
          </a:p>
          <a:p>
            <a:pPr lvl="1"/>
            <a:r>
              <a:rPr lang="en-US" sz="1600" smtClean="0"/>
              <a:t>This creates a certificate that you can find in your development machine’s local certificate store.</a:t>
            </a:r>
          </a:p>
          <a:p>
            <a:pPr lvl="1"/>
            <a:r>
              <a:rPr lang="en-US" sz="1600" smtClean="0"/>
              <a:t>See msdn.microsoft.com/en-us/library/bfsktky3(VS.80).aspx for more information regarding the makecert tool.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3200400"/>
            <a:ext cx="8229600" cy="61555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err="1" smtClean="0"/>
              <a:t>makecert</a:t>
            </a:r>
            <a:r>
              <a:rPr lang="en-US" sz="1700" dirty="0" smtClean="0"/>
              <a:t> -sky exchange -r -n "CN=[your certificate's name]" -</a:t>
            </a:r>
            <a:r>
              <a:rPr lang="en-US" sz="1700" dirty="0" err="1" smtClean="0"/>
              <a:t>pe</a:t>
            </a:r>
            <a:r>
              <a:rPr lang="en-US" sz="1700" dirty="0" smtClean="0"/>
              <a:t> -a sha1 -</a:t>
            </a:r>
            <a:r>
              <a:rPr lang="en-US" sz="1700" dirty="0" err="1" smtClean="0"/>
              <a:t>len</a:t>
            </a:r>
            <a:r>
              <a:rPr lang="en-US" sz="1700" dirty="0" smtClean="0"/>
              <a:t> 2048 -</a:t>
            </a:r>
            <a:r>
              <a:rPr lang="en-US" sz="1700" dirty="0" err="1" smtClean="0"/>
              <a:t>ss</a:t>
            </a:r>
            <a:r>
              <a:rPr lang="en-US" sz="1700" dirty="0" smtClean="0"/>
              <a:t> My "[your certificate's name].</a:t>
            </a:r>
            <a:r>
              <a:rPr lang="en-US" sz="1700" dirty="0" err="1" smtClean="0"/>
              <a:t>cer</a:t>
            </a:r>
            <a:r>
              <a:rPr lang="en-US" sz="1700" dirty="0" smtClean="0"/>
              <a:t>"</a:t>
            </a:r>
            <a:endParaRPr 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and Remote Desktop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With a certificate created, the next step is to export the certificate from your systems certificate store in PFX format.  </a:t>
            </a:r>
          </a:p>
          <a:p>
            <a:pPr lvl="1"/>
            <a:r>
              <a:rPr lang="en-US" sz="1600" smtClean="0"/>
              <a:t>Again, there are a few tools you can use to export PFX-formatted certificates.</a:t>
            </a:r>
          </a:p>
          <a:p>
            <a:pPr lvl="1"/>
            <a:r>
              <a:rPr lang="en-US" sz="1600" smtClean="0"/>
              <a:t>You can either use the Certificate Manager (certmgr.msc) tool provide as part of the .NET Framework.</a:t>
            </a:r>
          </a:p>
          <a:p>
            <a:pPr lvl="1"/>
            <a:r>
              <a:rPr lang="en-US" sz="1600" smtClean="0"/>
              <a:t>You can also use the export facility provided in the Internet Information Services (IIS) Manager.  The Certification Manager is used here for demonstration purposes.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and Remote Desktop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You can start the Certificate Manager by executing certmgr.msc in a command prompt window or in the Start menu textbox.</a:t>
            </a:r>
          </a:p>
          <a:p>
            <a:pPr lvl="1"/>
            <a:r>
              <a:rPr lang="en-US" sz="1600" dirty="0" smtClean="0"/>
              <a:t>Note a VS command prompt is not required.</a:t>
            </a:r>
          </a:p>
          <a:p>
            <a:pPr lvl="1"/>
            <a:r>
              <a:rPr lang="en-US" sz="1600" dirty="0" smtClean="0"/>
              <a:t>When the Certificate Manager starts, locate your newly created certificate under Personal &gt; Certificates listing (as shown below).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Right </a:t>
            </a:r>
            <a:r>
              <a:rPr lang="en-US" sz="1600" dirty="0" smtClean="0"/>
              <a:t>click on your certificate in the list and select All Tasks &gt; Export... from the menu. A wizard assists you in exporting your certificate.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dirty="0"/>
          </a:p>
        </p:txBody>
      </p:sp>
      <p:pic>
        <p:nvPicPr>
          <p:cNvPr id="4" name="Picture 3" descr="image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262859"/>
            <a:ext cx="3276600" cy="2018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and Remote Desktop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400" dirty="0" smtClean="0"/>
              <a:t>Right click on your certificate in the list and select All Tasks &gt; Export... from the menu. A wizard assists you in exporting your certificate.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A </a:t>
            </a:r>
            <a:r>
              <a:rPr lang="en-US" sz="1600" dirty="0" smtClean="0"/>
              <a:t>wizard provided by the tool assists you in exporting your certificate to a .</a:t>
            </a:r>
            <a:r>
              <a:rPr lang="en-US" sz="1600" dirty="0" err="1" smtClean="0"/>
              <a:t>pfx</a:t>
            </a:r>
            <a:r>
              <a:rPr lang="en-US" sz="1600" dirty="0" smtClean="0"/>
              <a:t> file.</a:t>
            </a:r>
          </a:p>
          <a:p>
            <a:endParaRPr lang="en-US" dirty="0"/>
          </a:p>
        </p:txBody>
      </p:sp>
      <p:pic>
        <p:nvPicPr>
          <p:cNvPr id="4" name="Picture 3" descr="im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62200"/>
            <a:ext cx="517414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and Remote Desktop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Given a PFX certificate, you upload the certificate and associate it to a new hosted service.</a:t>
            </a:r>
          </a:p>
          <a:p>
            <a:pPr lvl="1"/>
            <a:r>
              <a:rPr lang="en-US" sz="1600" dirty="0" smtClean="0"/>
              <a:t> You can accomplish this using the Portal or Service Management API.  For demonstration purposes, the Portal is used here.</a:t>
            </a:r>
          </a:p>
          <a:p>
            <a:pPr lvl="1"/>
            <a:r>
              <a:rPr lang="en-US" sz="1600" dirty="0" smtClean="0"/>
              <a:t>Once logged into the Portal, create a new hosted service, but do not deploy your code to the service – just create the hosted service.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You </a:t>
            </a:r>
            <a:r>
              <a:rPr lang="en-US" sz="1600" dirty="0" smtClean="0"/>
              <a:t>just need to create the hosted service shell to hold the new certificate.  </a:t>
            </a:r>
          </a:p>
          <a:p>
            <a:pPr lvl="1"/>
            <a:r>
              <a:rPr lang="en-US" sz="1600" dirty="0" smtClean="0"/>
              <a:t>This allows you to establish the PFX certificate with the hosted service before deploying code to the service.</a:t>
            </a:r>
          </a:p>
          <a:p>
            <a:endParaRPr lang="en-US" dirty="0"/>
          </a:p>
        </p:txBody>
      </p:sp>
      <p:pic>
        <p:nvPicPr>
          <p:cNvPr id="4" name="Picture 3" descr="image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717" y="3594100"/>
            <a:ext cx="2670551" cy="1663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and Remote Desktop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With the hosted service created (but the application not yet deployed), upload the PFX certificate through the Certificates folder in the hosted services listing.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pic>
        <p:nvPicPr>
          <p:cNvPr id="4" name="Picture 3" descr="image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438400"/>
            <a:ext cx="4681064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and Remote Desktop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Finally, given a hosted service associated to a PFX certificate, you can publish/deploy the project to the hosted service.</a:t>
            </a:r>
          </a:p>
          <a:p>
            <a:pPr lvl="1"/>
            <a:r>
              <a:rPr lang="en-US" sz="1600" dirty="0" smtClean="0"/>
              <a:t>When publishing, you inform VS to configure/enable the roles in the project for Remote Desktop connections.</a:t>
            </a:r>
          </a:p>
          <a:p>
            <a:pPr lvl="1"/>
            <a:r>
              <a:rPr lang="en-US" sz="1600" dirty="0" smtClean="0"/>
              <a:t>Using your PFX certificate, VS writes remote desktop configuration information into your role(s).</a:t>
            </a:r>
          </a:p>
          <a:p>
            <a:pPr lvl="1"/>
            <a:r>
              <a:rPr lang="en-US" sz="1600" dirty="0" smtClean="0"/>
              <a:t>A subtle option on the Deploy Windows Azure project window informs VS you want Remote Desktop configuration.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It’s </a:t>
            </a:r>
            <a:r>
              <a:rPr lang="en-US" sz="1600" dirty="0" smtClean="0"/>
              <a:t>not even a checkbox or button.  Clicking a link triggers VS to configure your project roles for Remote Desktop.</a:t>
            </a:r>
          </a:p>
          <a:p>
            <a:endParaRPr lang="en-US" dirty="0"/>
          </a:p>
        </p:txBody>
      </p:sp>
      <p:pic>
        <p:nvPicPr>
          <p:cNvPr id="4" name="Picture 3" descr="image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809999"/>
            <a:ext cx="2209800" cy="207922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and Remote Desktop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The Remote Desktop Configuration window that results from clicking this link has you provide the authentication material necessary to do Remote Desktop. </a:t>
            </a:r>
          </a:p>
          <a:p>
            <a:pPr lvl="1"/>
            <a:r>
              <a:rPr lang="en-US" sz="1600" dirty="0" smtClean="0"/>
              <a:t>Specifically, the window allows you to enter the username and password that you want to use to authenticate when you make a remote desktop connection.</a:t>
            </a:r>
          </a:p>
          <a:p>
            <a:pPr lvl="1"/>
            <a:r>
              <a:rPr lang="en-US" sz="1600" dirty="0" smtClean="0"/>
              <a:t>Note the use of the PFX certificate used to encrypt the user credentials.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While </a:t>
            </a:r>
            <a:r>
              <a:rPr lang="en-US" sz="1600" dirty="0" smtClean="0"/>
              <a:t>enabling Remote Desktop, you can also provide expiration date (the Account expiration date).</a:t>
            </a:r>
          </a:p>
          <a:p>
            <a:pPr lvl="1"/>
            <a:r>
              <a:rPr lang="en-US" sz="1600" dirty="0" smtClean="0"/>
              <a:t>After the date specified, Remote Desktop connections will be blocked.</a:t>
            </a:r>
          </a:p>
          <a:p>
            <a:endParaRPr lang="en-US" dirty="0"/>
          </a:p>
        </p:txBody>
      </p:sp>
      <p:pic>
        <p:nvPicPr>
          <p:cNvPr id="4" name="Picture 3" descr="image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505200"/>
            <a:ext cx="1905000" cy="18912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Subscriptions and Administrators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The </a:t>
            </a:r>
            <a:r>
              <a:rPr lang="en-US" sz="1800" dirty="0" smtClean="0"/>
              <a:t>Service Administrator is also known as the </a:t>
            </a:r>
            <a:r>
              <a:rPr lang="en-US" sz="1800" i="1" dirty="0" smtClean="0"/>
              <a:t>Service Owner</a:t>
            </a:r>
            <a:r>
              <a:rPr lang="en-US" sz="1800" dirty="0" smtClean="0"/>
              <a:t>.</a:t>
            </a:r>
          </a:p>
          <a:p>
            <a:pPr lvl="1"/>
            <a:r>
              <a:rPr lang="en-US" sz="1600" dirty="0" smtClean="0"/>
              <a:t>The Service Administrator manages the services that run in Windows Azure.</a:t>
            </a:r>
          </a:p>
          <a:p>
            <a:pPr lvl="1"/>
            <a:r>
              <a:rPr lang="en-US" sz="1600" dirty="0" smtClean="0"/>
              <a:t>The Service Administrator has access to and uses the Portal or Service Management API to orchestrate the applications and data running in Azure.</a:t>
            </a:r>
          </a:p>
          <a:p>
            <a:pPr lvl="1"/>
            <a:r>
              <a:rPr lang="en-US" sz="1600" dirty="0" smtClean="0"/>
              <a:t>Normally, the Service Administrator is a developer, system administrator, or other IT person responsible for IT services in your company.</a:t>
            </a:r>
          </a:p>
          <a:p>
            <a:r>
              <a:rPr lang="en-US" sz="1800" dirty="0" smtClean="0"/>
              <a:t>When creating your subscription, you can establish the Account Administrator and Service Administrator as the same person.</a:t>
            </a:r>
          </a:p>
          <a:p>
            <a:pPr lvl="1"/>
            <a:r>
              <a:rPr lang="en-US" sz="1600" dirty="0" smtClean="0"/>
              <a:t>The different administrator allows for separation between financial responsibilities and operational responsibilities.</a:t>
            </a:r>
          </a:p>
          <a:p>
            <a:pPr lvl="1"/>
            <a:r>
              <a:rPr lang="en-US" sz="1600" dirty="0" smtClean="0"/>
              <a:t>However, the role/responsibility separation is not required.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and Remote Desktop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This allows deployers/administrators to establish a small window of time whereby developers can remote in and configure/check on the roles.</a:t>
            </a:r>
          </a:p>
          <a:p>
            <a:pPr lvl="1"/>
            <a:r>
              <a:rPr lang="en-US" sz="1600" smtClean="0"/>
              <a:t>However, after this small window of time where they are configuring and monitoring the service, they are locked out.</a:t>
            </a:r>
          </a:p>
          <a:p>
            <a:r>
              <a:rPr lang="en-US" sz="1800" smtClean="0"/>
              <a:t>Once the project with Remote Desktop capability enabled on the roles is deployed and running, you can use standard Window Remote Desktop to connect.</a:t>
            </a:r>
          </a:p>
          <a:p>
            <a:pPr lvl="1"/>
            <a:r>
              <a:rPr lang="en-US" sz="1600" smtClean="0"/>
              <a:t>Through the Portal, you will notice that the hosted services listing indicates those roles that are Remote-Desktop enabled.</a:t>
            </a:r>
          </a:p>
          <a:p>
            <a:pPr lvl="1"/>
            <a:r>
              <a:rPr lang="en-US" sz="1600" smtClean="0"/>
              <a:t>The Remote Access icons and indicators are enabled on the Portal icon menu bar when instances of a selected role can be connected to via Remote Desktop.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pic>
        <p:nvPicPr>
          <p:cNvPr id="4" name="Picture 3" descr="image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800600"/>
            <a:ext cx="384739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and Remote Desktop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You can use the Enable checkbox to turn off remote desktop connections.</a:t>
            </a:r>
          </a:p>
          <a:p>
            <a:pPr lvl="1"/>
            <a:r>
              <a:rPr lang="en-US" sz="1600" dirty="0" smtClean="0"/>
              <a:t>After developers have confirmed things are in working order, this allows administrators to lock out further Remote Desktop connections.</a:t>
            </a:r>
          </a:p>
          <a:p>
            <a:pPr lvl="1"/>
            <a:r>
              <a:rPr lang="en-US" sz="1600" dirty="0" smtClean="0"/>
              <a:t>Use the Configure button to change the username, password, expiration time or certificate used as part of the connection.</a:t>
            </a:r>
          </a:p>
          <a:p>
            <a:pPr lvl="1"/>
            <a:r>
              <a:rPr lang="en-US" sz="1600" dirty="0" smtClean="0"/>
              <a:t>The Connect icon enables in the Portal display when you click on one of the Remote-Desktop-enabled role instances.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To </a:t>
            </a:r>
            <a:r>
              <a:rPr lang="en-US" sz="1600" dirty="0" smtClean="0"/>
              <a:t>make a remote desktop connection, pick one of the role instances and click the Connect icon in the portal icon bar at the top of the display.</a:t>
            </a:r>
          </a:p>
          <a:p>
            <a:endParaRPr lang="en-US" dirty="0"/>
          </a:p>
        </p:txBody>
      </p:sp>
      <p:pic>
        <p:nvPicPr>
          <p:cNvPr id="4" name="Picture 3" descr="image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038600"/>
            <a:ext cx="3352800" cy="147487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and Remote Desktop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You might be wondering why you have to select a role instance.</a:t>
            </a:r>
          </a:p>
          <a:p>
            <a:pPr lvl="1"/>
            <a:r>
              <a:rPr lang="en-US" sz="1600" smtClean="0"/>
              <a:t>Remember, you make a remote desktop connection to a virtual machine running a role and there may be (and probably will be) several instances for any role.</a:t>
            </a:r>
          </a:p>
          <a:p>
            <a:pPr lvl="1"/>
            <a:r>
              <a:rPr lang="en-US" sz="1600" smtClean="0"/>
              <a:t>Therefore, you must pick the precise role instance whose virtual machine you want to connect.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and Remote Desktop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Once authenticated to the virtual machine, you should be provided with a remote desktop screen just as if you connected to server in your data center.</a:t>
            </a:r>
          </a:p>
          <a:p>
            <a:pPr lvl="1"/>
            <a:r>
              <a:rPr lang="en-US" sz="1600" dirty="0" smtClean="0"/>
              <a:t>The Remote Desktop window’s label is a tipoff that you are connected to an Azure virtual machine.  Another tipoff is the screen’s background image.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Note </a:t>
            </a:r>
            <a:r>
              <a:rPr lang="en-US" sz="1600" dirty="0" smtClean="0"/>
              <a:t>the GUID and URL on the Remote Desktop window title bar.  </a:t>
            </a:r>
          </a:p>
          <a:p>
            <a:pPr lvl="1"/>
            <a:r>
              <a:rPr lang="en-US" sz="1600" dirty="0" smtClean="0"/>
              <a:t>In addition, notice the background image indicates that the copy of Windows "is not genuine" and is running Windows Server 2008 Enterprise.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dirty="0"/>
          </a:p>
        </p:txBody>
      </p:sp>
      <p:pic>
        <p:nvPicPr>
          <p:cNvPr id="4" name="Picture 3" descr="image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00400"/>
            <a:ext cx="5672663" cy="1143000"/>
          </a:xfrm>
          <a:prstGeom prst="rect">
            <a:avLst/>
          </a:prstGeom>
        </p:spPr>
      </p:pic>
      <p:pic>
        <p:nvPicPr>
          <p:cNvPr id="5" name="Picture 4" descr="image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5257800"/>
            <a:ext cx="2590800" cy="147583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Startup Tasks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Before a piece of code starts on a server, you often need to initialize the environment that will host that piece of code.</a:t>
            </a:r>
          </a:p>
          <a:p>
            <a:pPr lvl="1"/>
            <a:r>
              <a:rPr lang="en-US" sz="1600" smtClean="0"/>
              <a:t>For example, you may need to install other software, register a component, start another process, etc.</a:t>
            </a:r>
          </a:p>
          <a:p>
            <a:pPr lvl="1"/>
            <a:r>
              <a:rPr lang="en-US" sz="1600" smtClean="0"/>
              <a:t>The same might be true even when your code is a Windows Azure role and it is running in the cloud.</a:t>
            </a:r>
          </a:p>
          <a:p>
            <a:pPr lvl="1"/>
            <a:r>
              <a:rPr lang="en-US" sz="1600" smtClean="0"/>
              <a:t>Startup tasks allow you to run an initialization script or program (batch file, PowerShell script, etc.) on the hosting virtual machine before your role is started.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Startup Tasks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Startup tasks are created and added to your role project.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As </a:t>
            </a:r>
            <a:r>
              <a:rPr lang="en-US" sz="1600" dirty="0" smtClean="0"/>
              <a:t>a simple example, the GetIPConfig.cmd script below simply gathers the </a:t>
            </a:r>
            <a:r>
              <a:rPr lang="en-US" sz="1600" dirty="0" err="1" smtClean="0"/>
              <a:t>ipconfig</a:t>
            </a:r>
            <a:r>
              <a:rPr lang="en-US" sz="1600" dirty="0" smtClean="0"/>
              <a:t> information and stores it in a file called c:\ipdata.txt.</a:t>
            </a:r>
          </a:p>
          <a:p>
            <a:endParaRPr lang="en-US" sz="17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Obviously</a:t>
            </a:r>
            <a:r>
              <a:rPr lang="en-US" sz="1600" dirty="0" smtClean="0"/>
              <a:t>, your script can and probably will be more complex.</a:t>
            </a:r>
          </a:p>
          <a:p>
            <a:endParaRPr lang="en-US" dirty="0"/>
          </a:p>
        </p:txBody>
      </p:sp>
      <p:pic>
        <p:nvPicPr>
          <p:cNvPr id="4" name="Picture 3" descr="image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133600"/>
            <a:ext cx="1295400" cy="2261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181600"/>
            <a:ext cx="8229600" cy="35394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err="1" smtClean="0"/>
              <a:t>ipconfig</a:t>
            </a:r>
            <a:r>
              <a:rPr lang="en-US" sz="1700" dirty="0" smtClean="0"/>
              <a:t> &gt; c:\\ipdata.txt</a:t>
            </a:r>
            <a:endParaRPr lang="en-US" sz="17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Startup Tasks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As a note of warning, VS attaches a byte order mark to all files by default.</a:t>
            </a:r>
          </a:p>
          <a:p>
            <a:pPr lvl="1"/>
            <a:r>
              <a:rPr lang="en-US" sz="1600" dirty="0" smtClean="0"/>
              <a:t>A byte code order is a Unicode character used to signal the </a:t>
            </a:r>
            <a:r>
              <a:rPr lang="en-US" sz="1600" dirty="0" err="1" smtClean="0"/>
              <a:t>endianness</a:t>
            </a:r>
            <a:r>
              <a:rPr lang="en-US" sz="1600" dirty="0" smtClean="0"/>
              <a:t> (or byte order) of a text file.</a:t>
            </a:r>
          </a:p>
          <a:p>
            <a:pPr lvl="1"/>
            <a:r>
              <a:rPr lang="en-US" sz="1600" dirty="0" smtClean="0"/>
              <a:t>You do not want the byte code order in your simple script/text files (which is the basis for most script files).</a:t>
            </a:r>
          </a:p>
          <a:p>
            <a:pPr lvl="1"/>
            <a:r>
              <a:rPr lang="en-US" sz="1600" dirty="0" smtClean="0"/>
              <a:t>Therefore, make sure you select “Advanced Save Options…” from the file menu before saving script files.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Make </a:t>
            </a:r>
            <a:r>
              <a:rPr lang="en-US" sz="1600" dirty="0" smtClean="0"/>
              <a:t>sure the script files are saved with Unicode (UTF-8 without signature) – Codepage 650001 encoding.</a:t>
            </a:r>
          </a:p>
          <a:p>
            <a:endParaRPr lang="en-US" dirty="0"/>
          </a:p>
        </p:txBody>
      </p:sp>
      <p:pic>
        <p:nvPicPr>
          <p:cNvPr id="4" name="Picture 3" descr="image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157" y="3860800"/>
            <a:ext cx="1906018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Startup Tasks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Using </a:t>
            </a:r>
            <a:r>
              <a:rPr lang="en-US" sz="1800" dirty="0" smtClean="0"/>
              <a:t>the Properties editor in VS, configure the file to “Copy to Output Directory.”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This </a:t>
            </a:r>
            <a:r>
              <a:rPr lang="en-US" sz="1600" dirty="0" smtClean="0"/>
              <a:t>causes the file to be copied to bin folder of your role.  Windows Azure looks in the bin folder for the startup tasks.</a:t>
            </a:r>
          </a:p>
          <a:p>
            <a:endParaRPr lang="en-US" dirty="0"/>
          </a:p>
        </p:txBody>
      </p:sp>
      <p:pic>
        <p:nvPicPr>
          <p:cNvPr id="4" name="Picture 3" descr="image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52600"/>
            <a:ext cx="2596407" cy="1295400"/>
          </a:xfrm>
          <a:prstGeom prst="rect">
            <a:avLst/>
          </a:prstGeom>
        </p:spPr>
      </p:pic>
      <p:pic>
        <p:nvPicPr>
          <p:cNvPr id="5" name="Picture 4" descr="image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429000"/>
            <a:ext cx="1752600" cy="217340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Startup Tasks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Once you have a startup task file in your role project, register and configure the task in the service definition file.</a:t>
            </a:r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pPr lvl="1"/>
            <a:r>
              <a:rPr lang="en-US" sz="1600" smtClean="0"/>
              <a:t>Notice the &lt;Startup&gt; element (and therefore the &lt;Task&gt; element) is a child element of the role element in the service definition file.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2438400"/>
            <a:ext cx="8229600" cy="297004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smtClean="0"/>
              <a:t>&lt;?xml version="1.0" encoding="utf-8"?&gt;</a:t>
            </a:r>
          </a:p>
          <a:p>
            <a:r>
              <a:rPr lang="en-US" sz="1700" dirty="0" smtClean="0"/>
              <a:t>&lt;</a:t>
            </a:r>
            <a:r>
              <a:rPr lang="en-US" sz="1700" dirty="0" err="1" smtClean="0"/>
              <a:t>ServiceDefinition</a:t>
            </a:r>
            <a:r>
              <a:rPr lang="en-US" sz="1700" dirty="0" smtClean="0"/>
              <a:t> name="</a:t>
            </a:r>
            <a:r>
              <a:rPr lang="en-US" sz="1700" dirty="0" err="1" smtClean="0"/>
              <a:t>HelloWorld</a:t>
            </a:r>
            <a:r>
              <a:rPr lang="en-US" sz="1700" dirty="0" smtClean="0"/>
              <a:t>" </a:t>
            </a:r>
            <a:r>
              <a:rPr lang="en-US" sz="1700" dirty="0" err="1" smtClean="0"/>
              <a:t>xmlns</a:t>
            </a:r>
            <a:r>
              <a:rPr lang="en-US" sz="1700" dirty="0" smtClean="0"/>
              <a:t>= "http://schemas.microsoft.com/ServiceHosting/2008/10/ServiceDefinition"&gt;</a:t>
            </a:r>
          </a:p>
          <a:p>
            <a:r>
              <a:rPr lang="en-US" sz="1700" dirty="0" smtClean="0"/>
              <a:t>  &lt;</a:t>
            </a:r>
            <a:r>
              <a:rPr lang="en-US" sz="1700" dirty="0" err="1" smtClean="0"/>
              <a:t>WebRole</a:t>
            </a:r>
            <a:r>
              <a:rPr lang="en-US" sz="1700" dirty="0" smtClean="0"/>
              <a:t> name="</a:t>
            </a:r>
            <a:r>
              <a:rPr lang="en-US" sz="1700" dirty="0" err="1" smtClean="0"/>
              <a:t>HelloAzureWebRole</a:t>
            </a:r>
            <a:r>
              <a:rPr lang="en-US" sz="1700" dirty="0" smtClean="0"/>
              <a:t>"&gt;</a:t>
            </a:r>
          </a:p>
          <a:p>
            <a:r>
              <a:rPr lang="en-US" sz="1700" b="1" dirty="0" smtClean="0"/>
              <a:t>    &lt;Startup&gt;</a:t>
            </a:r>
            <a:endParaRPr lang="en-US" sz="1700" dirty="0" smtClean="0"/>
          </a:p>
          <a:p>
            <a:r>
              <a:rPr lang="en-US" sz="1700" b="1" dirty="0" smtClean="0"/>
              <a:t>      &lt;Task </a:t>
            </a:r>
            <a:r>
              <a:rPr lang="en-US" sz="1700" b="1" dirty="0" err="1" smtClean="0"/>
              <a:t>commandLine</a:t>
            </a:r>
            <a:r>
              <a:rPr lang="en-US" sz="1700" b="1" dirty="0" smtClean="0"/>
              <a:t>="GetIPConfig.cmd" </a:t>
            </a:r>
            <a:r>
              <a:rPr lang="en-US" sz="1700" b="1" dirty="0" err="1" smtClean="0"/>
              <a:t>executionContext</a:t>
            </a:r>
            <a:r>
              <a:rPr lang="en-US" sz="1700" b="1" dirty="0" smtClean="0"/>
              <a:t>="elevated" </a:t>
            </a:r>
            <a:endParaRPr lang="en-US" sz="1700" dirty="0" smtClean="0"/>
          </a:p>
          <a:p>
            <a:r>
              <a:rPr lang="en-US" sz="1700" b="1" dirty="0" smtClean="0"/>
              <a:t>         </a:t>
            </a:r>
            <a:r>
              <a:rPr lang="en-US" sz="1700" b="1" dirty="0" err="1" smtClean="0"/>
              <a:t>taskType</a:t>
            </a:r>
            <a:r>
              <a:rPr lang="en-US" sz="1700" b="1" dirty="0" smtClean="0"/>
              <a:t>="background"/&gt;</a:t>
            </a:r>
            <a:endParaRPr lang="en-US" sz="1700" dirty="0" smtClean="0"/>
          </a:p>
          <a:p>
            <a:r>
              <a:rPr lang="en-US" sz="1700" b="1" dirty="0" smtClean="0"/>
              <a:t>    &lt;/Startup&gt;</a:t>
            </a:r>
            <a:endParaRPr lang="en-US" sz="1700" dirty="0" smtClean="0"/>
          </a:p>
          <a:p>
            <a:r>
              <a:rPr lang="en-US" sz="1700" dirty="0" smtClean="0"/>
              <a:t>    ...</a:t>
            </a:r>
          </a:p>
          <a:p>
            <a:r>
              <a:rPr lang="en-US" sz="1700" dirty="0" smtClean="0"/>
              <a:t>  &lt;/</a:t>
            </a:r>
            <a:r>
              <a:rPr lang="en-US" sz="1700" dirty="0" err="1" smtClean="0"/>
              <a:t>WebRole</a:t>
            </a:r>
            <a:r>
              <a:rPr lang="en-US" sz="1700" dirty="0" smtClean="0"/>
              <a:t>&gt;</a:t>
            </a:r>
          </a:p>
          <a:p>
            <a:r>
              <a:rPr lang="en-US" sz="1700" dirty="0" smtClean="0"/>
              <a:t>&lt;/</a:t>
            </a:r>
            <a:r>
              <a:rPr lang="en-US" sz="1700" dirty="0" err="1" smtClean="0"/>
              <a:t>ServiceDefinition</a:t>
            </a:r>
            <a:r>
              <a:rPr lang="en-US" sz="1700" dirty="0" smtClean="0"/>
              <a:t>&gt;</a:t>
            </a:r>
            <a:endParaRPr lang="en-US" sz="17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Startup Tasks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This indicates that each role can have zero to many startup tasks.  However, the startup task is specific to a role.</a:t>
            </a:r>
          </a:p>
          <a:p>
            <a:r>
              <a:rPr lang="en-US" sz="1800" smtClean="0"/>
              <a:t>The commandLine attribute specifies the name of the script or program to execute before the role starts.</a:t>
            </a:r>
          </a:p>
          <a:p>
            <a:r>
              <a:rPr lang="en-US" sz="1800" smtClean="0"/>
              <a:t>The executionContext attribute determines the level of permissions needed for the startup task.</a:t>
            </a:r>
          </a:p>
          <a:p>
            <a:pPr lvl="1"/>
            <a:r>
              <a:rPr lang="en-US" sz="1600" smtClean="0"/>
              <a:t>Options include limited and elevated.</a:t>
            </a:r>
          </a:p>
          <a:p>
            <a:pPr lvl="1"/>
            <a:r>
              <a:rPr lang="en-US" sz="1600" smtClean="0"/>
              <a:t>Under limited permissions, the task runs with the same privileges as the role.</a:t>
            </a:r>
          </a:p>
          <a:p>
            <a:pPr lvl="1"/>
            <a:r>
              <a:rPr lang="en-US" sz="1600" smtClean="0"/>
              <a:t>Whereas, elevated permissions causes the task to run with administrative privileges.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Subscriptions and Administrators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Service Administrator can establish co-administrators.</a:t>
            </a:r>
          </a:p>
          <a:p>
            <a:pPr lvl="1"/>
            <a:r>
              <a:rPr lang="en-US" sz="1600" smtClean="0"/>
              <a:t>More precisely, the Service Administrator can create co-Service Administrators that help manage Windows Azure operations.</a:t>
            </a:r>
          </a:p>
          <a:p>
            <a:pPr lvl="1"/>
            <a:r>
              <a:rPr lang="en-US" sz="1600" smtClean="0"/>
              <a:t>When the subscription is created, only the single Service Administrator can manage the operations of the account.</a:t>
            </a:r>
          </a:p>
          <a:p>
            <a:pPr lvl="1"/>
            <a:r>
              <a:rPr lang="en-US" sz="1600" smtClean="0"/>
              <a:t>Co-administrators help manage the services and data running in Windows Azure.</a:t>
            </a:r>
          </a:p>
          <a:p>
            <a:r>
              <a:rPr lang="en-US" sz="1800" smtClean="0"/>
              <a:t>Co-administrators are identified by Windows Live ID.</a:t>
            </a:r>
          </a:p>
          <a:p>
            <a:pPr lvl="1"/>
            <a:r>
              <a:rPr lang="en-US" sz="1600" smtClean="0"/>
              <a:t>Therefore, a person that you want to be a co-administrator of your subscription must have his or her own Windows Live ID.</a:t>
            </a:r>
          </a:p>
          <a:p>
            <a:pPr lvl="1"/>
            <a:r>
              <a:rPr lang="en-US" sz="1600" smtClean="0"/>
              <a:t>If they do not have a Windows Live ID, they can create one at login.live.com.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Startup Tasks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 Lastly, the taskType indicates how the task should run.</a:t>
            </a:r>
          </a:p>
          <a:p>
            <a:pPr lvl="1"/>
            <a:r>
              <a:rPr lang="en-US" sz="1600" smtClean="0"/>
              <a:t>Options include simple, foreground, or background execution.</a:t>
            </a:r>
          </a:p>
          <a:p>
            <a:pPr lvl="1"/>
            <a:r>
              <a:rPr lang="en-US" sz="1600" smtClean="0"/>
              <a:t>A simple task type executes synchronously.  In other words, the task blocks execution of the role until the task completes.</a:t>
            </a:r>
          </a:p>
          <a:p>
            <a:pPr lvl="1"/>
            <a:r>
              <a:rPr lang="en-US" sz="1600" smtClean="0"/>
              <a:t>Simple is the default taskType.</a:t>
            </a:r>
          </a:p>
          <a:p>
            <a:pPr lvl="1"/>
            <a:r>
              <a:rPr lang="en-US" sz="1600" smtClean="0"/>
              <a:t>When run as a background type of task, the task launches and then Azure starts the role immediately.  In other words, background tasks are asynchronous.</a:t>
            </a:r>
          </a:p>
          <a:p>
            <a:pPr lvl="1"/>
            <a:r>
              <a:rPr lang="en-US" sz="1600" smtClean="0"/>
              <a:t>Foreground task types are also asynchronous.  However, the role cannot be shutdown until all startup such tasks exit/complete.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Startup Tasks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startup tasks will execute on your development machine when you run the solution in the Compute Emulator.</a:t>
            </a:r>
          </a:p>
          <a:p>
            <a:pPr lvl="1"/>
            <a:r>
              <a:rPr lang="en-US" sz="1600" smtClean="0"/>
              <a:t>It is particularly important to test simple tasks since they will block role startup if they do not complete successfully.</a:t>
            </a:r>
          </a:p>
          <a:p>
            <a:pPr lvl="1"/>
            <a:r>
              <a:rPr lang="en-US" sz="1600" smtClean="0"/>
              <a:t>Once running in the cloud, you may want to use Remote Desktop to check that the startup tasks executed correctly.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pic>
        <p:nvPicPr>
          <p:cNvPr id="4" name="Picture 3" descr="image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356" y="3594099"/>
            <a:ext cx="4429844" cy="316235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Lab Exercise: Remote Desktop Lab (Optional)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Summary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When establishing the subscription, you also establish the Account Administrator and Service Administrator.</a:t>
            </a:r>
          </a:p>
          <a:p>
            <a:pPr lvl="1"/>
            <a:r>
              <a:rPr lang="en-US" sz="1600" smtClean="0"/>
              <a:t>The Account Administrator, a.k.a. Account Owner, is the person responsible for paying the subscription bill.</a:t>
            </a:r>
          </a:p>
          <a:p>
            <a:pPr lvl="1"/>
            <a:r>
              <a:rPr lang="en-US" sz="1600" smtClean="0"/>
              <a:t>The Service Administrator, a.k.a. the Service Owner, manages the services that run in Windows Azure.</a:t>
            </a:r>
          </a:p>
          <a:p>
            <a:pPr lvl="1"/>
            <a:r>
              <a:rPr lang="en-US" sz="1600" smtClean="0"/>
              <a:t>While one person can be both administrators, the different administrator roles allows for separation between financial and operational responsibilities.</a:t>
            </a:r>
          </a:p>
          <a:p>
            <a:r>
              <a:rPr lang="en-US" sz="1800" smtClean="0"/>
              <a:t>The Service Administrator can establish co-administrators.</a:t>
            </a:r>
          </a:p>
          <a:p>
            <a:pPr lvl="1"/>
            <a:r>
              <a:rPr lang="en-US" sz="1600" smtClean="0"/>
              <a:t>Co-administrators help manage the services and data running in Windows Azure.</a:t>
            </a:r>
          </a:p>
          <a:p>
            <a:pPr lvl="1"/>
            <a:r>
              <a:rPr lang="en-US" sz="1600" smtClean="0"/>
              <a:t>Co-administrators are assigned by Windows Live ID.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Summary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Currently, the OS Family of the virtual machine supporting your role can be either Windows Server 2008 SP2 or Windows Server 2008 R2. </a:t>
            </a:r>
          </a:p>
          <a:p>
            <a:r>
              <a:rPr lang="en-US" sz="1800" smtClean="0"/>
              <a:t>The OS Version actually indicates the version of the operating system that runs on the virtual machine (VM) that hosts a role instance in Windows Azure.</a:t>
            </a:r>
          </a:p>
          <a:p>
            <a:pPr lvl="1"/>
            <a:r>
              <a:rPr lang="en-US" sz="1600" smtClean="0"/>
              <a:t>Windows Server 2008 SP2 supports Guest OS versions 1.x (shown above).</a:t>
            </a:r>
          </a:p>
          <a:p>
            <a:pPr lvl="1"/>
            <a:r>
              <a:rPr lang="en-US" sz="1600" smtClean="0"/>
              <a:t>Windows Server 2008 R2 supports Guest OS versions 2.x (shown below).</a:t>
            </a:r>
          </a:p>
          <a:p>
            <a:pPr lvl="1"/>
            <a:r>
              <a:rPr lang="en-US" sz="1600" smtClean="0"/>
              <a:t>You can configure your role for a specific OS Family and/or OS Version the Portal or via your service configuration file.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Summary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Windows Azure now supports Remote Desktop to connect to the virtual machine in the cloud running an instance of their service.</a:t>
            </a:r>
          </a:p>
          <a:p>
            <a:pPr lvl="1"/>
            <a:r>
              <a:rPr lang="en-US" sz="1600" smtClean="0"/>
              <a:t>You must obtain (or create) a Personal Information Exchange certificate. </a:t>
            </a:r>
          </a:p>
          <a:p>
            <a:pPr lvl="1"/>
            <a:r>
              <a:rPr lang="en-US" sz="1600" smtClean="0"/>
              <a:t>You must upload the certificate to the hosted service in Windows Azure.</a:t>
            </a:r>
          </a:p>
          <a:p>
            <a:pPr lvl="1"/>
            <a:r>
              <a:rPr lang="en-US" sz="1600" smtClean="0"/>
              <a:t>Then publish your Azure project configuring it for Remote Desktop connections to the targeted hosted service (using the certificate).</a:t>
            </a:r>
          </a:p>
          <a:p>
            <a:pPr lvl="1"/>
            <a:r>
              <a:rPr lang="en-US" sz="1600" smtClean="0"/>
              <a:t>After which, you can connect remotely to the virtual machine once the instance is deployed and running.</a:t>
            </a:r>
          </a:p>
          <a:p>
            <a:r>
              <a:rPr lang="en-US" sz="1800" smtClean="0"/>
              <a:t>Startup tasks allow you to run an initialization script or program (batch file, PowerShell script, etc.) on the hosting virtual machine before your role starts.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Subscriptions and Administrators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Co-administrators have complete access to the subscription services.</a:t>
            </a:r>
          </a:p>
          <a:p>
            <a:pPr lvl="1"/>
            <a:r>
              <a:rPr lang="en-US" sz="1600" smtClean="0"/>
              <a:t>They can even add or delete other co-administrators.</a:t>
            </a:r>
          </a:p>
          <a:p>
            <a:pPr lvl="1"/>
            <a:r>
              <a:rPr lang="en-US" sz="1600" smtClean="0"/>
              <a:t>However, they cannot remove the Service Owner (the Service Administrator).</a:t>
            </a:r>
          </a:p>
          <a:p>
            <a:pPr lvl="1"/>
            <a:r>
              <a:rPr lang="en-US" sz="1600" smtClean="0"/>
              <a:t>Co-administrators do not have access to payment/billing information (things managed by the Account Administrator).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Subscriptions and Administrators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To add a co-administrator to your subscription, first sign-in to the Portal.</a:t>
            </a:r>
          </a:p>
          <a:p>
            <a:pPr lvl="1"/>
            <a:r>
              <a:rPr lang="en-US" sz="1600" dirty="0" smtClean="0"/>
              <a:t>Select the User Management folder on the Portal.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Next</a:t>
            </a:r>
            <a:r>
              <a:rPr lang="en-US" sz="1600" dirty="0" smtClean="0"/>
              <a:t>, click on the Add New Co-Admin button on the icon menu bar at the top of the Portal.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dirty="0"/>
          </a:p>
        </p:txBody>
      </p:sp>
      <p:pic>
        <p:nvPicPr>
          <p:cNvPr id="4" name="Picture 3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33600"/>
            <a:ext cx="1447800" cy="2637692"/>
          </a:xfrm>
          <a:prstGeom prst="rect">
            <a:avLst/>
          </a:prstGeom>
        </p:spPr>
      </p:pic>
      <p:pic>
        <p:nvPicPr>
          <p:cNvPr id="5" name="Picture 4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5257800"/>
            <a:ext cx="2514600" cy="1547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Subscriptions and Administrators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An Add New Co-Administrator Role window prompts you for the Windows Live ID of the new admin along with the applicable subscription.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pic>
        <p:nvPicPr>
          <p:cNvPr id="4" name="Picture 3" descr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438400"/>
            <a:ext cx="2803186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Subscriptions and Administrators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Manage Co-Admin button in the Portal icon menu bar allows you to remove the co-admin from a subscription or add additional subscriptions to a co-admin.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pic>
        <p:nvPicPr>
          <p:cNvPr id="4" name="Picture 3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43200"/>
            <a:ext cx="1676400" cy="2256156"/>
          </a:xfrm>
          <a:prstGeom prst="rect">
            <a:avLst/>
          </a:prstGeom>
        </p:spPr>
      </p:pic>
      <p:pic>
        <p:nvPicPr>
          <p:cNvPr id="5" name="Picture 4" descr="imag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819400"/>
            <a:ext cx="3068252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OS Family and Guest OS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When you deploy a service, you can examine the operating system hosting your service.</a:t>
            </a:r>
          </a:p>
          <a:p>
            <a:pPr lvl="1"/>
            <a:r>
              <a:rPr lang="en-US" sz="1600" dirty="0" smtClean="0"/>
              <a:t>When deploying a service, click on a deployment in the list of hosted services.  Then click on the Configure OS button in the icon menu bar at the top of the Portal.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As </a:t>
            </a:r>
            <a:r>
              <a:rPr lang="en-US" sz="1600" dirty="0" smtClean="0"/>
              <a:t>a result, a Configure OS window pops up.  This will show you the operating system family and operating system version currently supporting your application.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dirty="0"/>
          </a:p>
        </p:txBody>
      </p:sp>
      <p:pic>
        <p:nvPicPr>
          <p:cNvPr id="4" name="Picture 3" descr="im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3048000"/>
            <a:ext cx="4708103" cy="1600200"/>
          </a:xfrm>
          <a:prstGeom prst="rect">
            <a:avLst/>
          </a:prstGeom>
        </p:spPr>
      </p:pic>
      <p:pic>
        <p:nvPicPr>
          <p:cNvPr id="5" name="Picture 4" descr="image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5334000"/>
            <a:ext cx="3200774" cy="1447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rtech Template(97)">
  <a:themeElements>
    <a:clrScheme name="Default Design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Default Design">
      <a:majorFont>
        <a:latin typeface="FuturaEFOP-Bold"/>
        <a:ea typeface=""/>
        <a:cs typeface=""/>
      </a:majorFont>
      <a:minorFont>
        <a:latin typeface="Futura Bk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Intertech_and_Microsoft_Slide_Template</Template>
  <TotalTime>6</TotalTime>
  <Words>3875</Words>
  <Application>Microsoft Office PowerPoint</Application>
  <PresentationFormat>On-screen Show (4:3)</PresentationFormat>
  <Paragraphs>409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Intertech Template(97)</vt:lpstr>
      <vt:lpstr>More Windows Azure Administration</vt:lpstr>
      <vt:lpstr>Windows Azure Subscriptions and Administrators</vt:lpstr>
      <vt:lpstr>Windows Azure Subscriptions and Administrators Cont.</vt:lpstr>
      <vt:lpstr>Windows Azure Subscriptions and Administrators Cont.</vt:lpstr>
      <vt:lpstr>Windows Azure Subscriptions and Administrators Cont.</vt:lpstr>
      <vt:lpstr>Windows Azure Subscriptions and Administrators Cont.</vt:lpstr>
      <vt:lpstr>Windows Azure Subscriptions and Administrators Cont.</vt:lpstr>
      <vt:lpstr>Windows Azure Subscriptions and Administrators Cont.</vt:lpstr>
      <vt:lpstr>Windows Azure OS Family and Guest OS</vt:lpstr>
      <vt:lpstr>Windows Azure OS Family and Guest OS Cont.</vt:lpstr>
      <vt:lpstr>Windows Azure OS Family and Guest OS Cont.</vt:lpstr>
      <vt:lpstr>Windows Azure OS Family and Guest OS Cont.</vt:lpstr>
      <vt:lpstr>Windows Azure OS Family and Guest OS Cont.</vt:lpstr>
      <vt:lpstr>Windows Azure OS Family and Guest OS Cont.</vt:lpstr>
      <vt:lpstr>Windows Azure OS Family and Guest OS Cont.</vt:lpstr>
      <vt:lpstr>Windows Azure and Remote Desktop</vt:lpstr>
      <vt:lpstr>Windows Azure and Remote Desktop Cont.</vt:lpstr>
      <vt:lpstr>Windows Azure and Remote Desktop Cont.</vt:lpstr>
      <vt:lpstr>Windows Azure and Remote Desktop Cont.</vt:lpstr>
      <vt:lpstr>Windows Azure and Remote Desktop Cont.</vt:lpstr>
      <vt:lpstr>Windows Azure and Remote Desktop Cont.</vt:lpstr>
      <vt:lpstr>Windows Azure and Remote Desktop Cont.</vt:lpstr>
      <vt:lpstr>Windows Azure and Remote Desktop Cont.</vt:lpstr>
      <vt:lpstr>Windows Azure and Remote Desktop Cont.</vt:lpstr>
      <vt:lpstr>Windows Azure and Remote Desktop Cont.</vt:lpstr>
      <vt:lpstr>Windows Azure and Remote Desktop Cont.</vt:lpstr>
      <vt:lpstr>Windows Azure and Remote Desktop Cont.</vt:lpstr>
      <vt:lpstr>Windows Azure and Remote Desktop Cont.</vt:lpstr>
      <vt:lpstr>Windows Azure and Remote Desktop Cont.</vt:lpstr>
      <vt:lpstr>Windows Azure and Remote Desktop Cont.</vt:lpstr>
      <vt:lpstr>Windows Azure and Remote Desktop Cont.</vt:lpstr>
      <vt:lpstr>Windows Azure and Remote Desktop Cont.</vt:lpstr>
      <vt:lpstr>Windows Azure and Remote Desktop Cont.</vt:lpstr>
      <vt:lpstr>Windows Azure Startup Tasks</vt:lpstr>
      <vt:lpstr>Windows Azure Startup Tasks Cont.</vt:lpstr>
      <vt:lpstr>Windows Azure Startup Tasks Cont.</vt:lpstr>
      <vt:lpstr>Windows Azure Startup Tasks Cont.</vt:lpstr>
      <vt:lpstr>Windows Azure Startup Tasks Cont.</vt:lpstr>
      <vt:lpstr>Windows Azure Startup Tasks Cont.</vt:lpstr>
      <vt:lpstr>Windows Azure Startup Tasks Cont.</vt:lpstr>
      <vt:lpstr>Windows Azure Startup Tasks Cont.</vt:lpstr>
      <vt:lpstr>Lab Exercise: Remote Desktop Lab (Optional)</vt:lpstr>
      <vt:lpstr>Chapter Summary</vt:lpstr>
      <vt:lpstr>Chapter Summary Cont.</vt:lpstr>
      <vt:lpstr>Chapter Summary Cont.</vt:lpstr>
    </vt:vector>
  </TitlesOfParts>
  <Company>Intertech,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Windows Azure Administration</dc:title>
  <dc:creator>jwhite</dc:creator>
  <cp:lastModifiedBy>jwhite</cp:lastModifiedBy>
  <cp:revision>2</cp:revision>
  <dcterms:created xsi:type="dcterms:W3CDTF">2011-04-27T23:52:28Z</dcterms:created>
  <dcterms:modified xsi:type="dcterms:W3CDTF">2011-04-28T01:16:34Z</dcterms:modified>
</cp:coreProperties>
</file>