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s/slide114.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374" r:id="rId117"/>
    <p:sldId id="375" r:id="rId118"/>
    <p:sldId id="376" r:id="rId119"/>
    <p:sldId id="377" r:id="rId120"/>
    <p:sldId id="378" r:id="rId121"/>
    <p:sldId id="379" r:id="rId122"/>
    <p:sldId id="380" r:id="rId1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7" d="100"/>
          <a:sy n="97" d="100"/>
        </p:scale>
        <p:origin x="-1042"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175" name="Picture 10" descr="Intertech Title Slide"/>
          <p:cNvPicPr>
            <a:picLocks noChangeAspect="1" noChangeArrowheads="1"/>
          </p:cNvPicPr>
          <p:nvPr/>
        </p:nvPicPr>
        <p:blipFill rotWithShape="1">
          <a:blip r:embed="rId2">
            <a:extLst>
              <a:ext uri="{28A0092B-C50C-407E-A947-70E740481C1C}">
                <a14:useLocalDpi xmlns="" xmlns:a14="http://schemas.microsoft.com/office/drawing/2010/main" val="0"/>
              </a:ext>
            </a:extLst>
          </a:blip>
          <a:srcRect b="36815"/>
          <a:stretch/>
        </p:blipFill>
        <p:spPr bwMode="auto">
          <a:xfrm>
            <a:off x="0" y="9525"/>
            <a:ext cx="9144000" cy="432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10"/>
          <p:cNvSpPr txBox="1">
            <a:spLocks noChangeArrowheads="1"/>
          </p:cNvSpPr>
          <p:nvPr/>
        </p:nvSpPr>
        <p:spPr bwMode="auto">
          <a:xfrm>
            <a:off x="4876800" y="4114800"/>
            <a:ext cx="3352800" cy="215444"/>
          </a:xfrm>
          <a:prstGeom prst="rect">
            <a:avLst/>
          </a:prstGeom>
          <a:noFill/>
          <a:ln w="9525">
            <a:noFill/>
            <a:miter lim="800000"/>
            <a:headEnd/>
            <a:tailEnd/>
          </a:ln>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sz="800" dirty="0">
                <a:solidFill>
                  <a:schemeClr val="tx1"/>
                </a:solidFill>
                <a:latin typeface="FuturaEFOP-Bold" pitchFamily="50" charset="0"/>
              </a:rPr>
              <a:t>An  Intertech </a:t>
            </a:r>
            <a:r>
              <a:rPr lang="en-US" sz="800" dirty="0" smtClean="0">
                <a:solidFill>
                  <a:schemeClr val="tx1"/>
                </a:solidFill>
                <a:latin typeface="FuturaEFOP-Bold" pitchFamily="50" charset="0"/>
              </a:rPr>
              <a:t>Authored</a:t>
            </a:r>
            <a:r>
              <a:rPr lang="en-US" sz="800" baseline="0" dirty="0" smtClean="0">
                <a:solidFill>
                  <a:schemeClr val="tx1"/>
                </a:solidFill>
                <a:latin typeface="FuturaEFOP-Bold" pitchFamily="50" charset="0"/>
              </a:rPr>
              <a:t> C</a:t>
            </a:r>
            <a:r>
              <a:rPr lang="en-US" sz="800" dirty="0" smtClean="0">
                <a:solidFill>
                  <a:schemeClr val="tx1"/>
                </a:solidFill>
                <a:latin typeface="FuturaEFOP-Bold" pitchFamily="50" charset="0"/>
              </a:rPr>
              <a:t>ourse in Partnership with Microsoft</a:t>
            </a:r>
            <a:endParaRPr lang="en-US" sz="800" dirty="0">
              <a:solidFill>
                <a:schemeClr val="tx1"/>
              </a:solidFill>
              <a:latin typeface="FuturaEFOP-Bold" pitchFamily="50" charset="0"/>
            </a:endParaRPr>
          </a:p>
        </p:txBody>
      </p:sp>
      <p:pic>
        <p:nvPicPr>
          <p:cNvPr id="7180" name="Picture 12" descr="http://www.aiesec.org/australia/images/Partnerlogo/microsoft.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58000" y="6243792"/>
            <a:ext cx="2232025" cy="538008"/>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1187" y="873089"/>
            <a:ext cx="8123295" cy="719173"/>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000">
                <a:latin typeface="Futura Hv BT" pitchFamily="34" charset="0"/>
              </a:defRPr>
            </a:lvl1pPr>
            <a:lvl2pPr>
              <a:defRPr sz="1800">
                <a:latin typeface="Futura Md BT" pitchFamily="34" charset="0"/>
              </a:defRPr>
            </a:lvl2pPr>
            <a:lvl3pPr>
              <a:defRPr sz="1600">
                <a:latin typeface="Futura Md BT" pitchFamily="34" charset="0"/>
              </a:defRPr>
            </a:lvl3pPr>
            <a:lvl4pPr>
              <a:buClrTx/>
              <a:defRPr sz="1400" b="0">
                <a:latin typeface="Futura Md BT" pitchFamily="34" charset="0"/>
              </a:defRPr>
            </a:lvl4pPr>
            <a:lvl5pPr>
              <a:buClrTx/>
              <a:buSzPct val="100000"/>
              <a:defRPr sz="1400" b="0">
                <a:latin typeface="Futura Md B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26250102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1752600"/>
            <a:ext cx="3962400" cy="4268823"/>
          </a:xfrm>
        </p:spPr>
        <p:txBody>
          <a:bodyPr/>
          <a:lstStyle>
            <a:lvl1pPr>
              <a:buClrTx/>
              <a:defRPr sz="2000"/>
            </a:lvl1pPr>
            <a:lvl2pPr>
              <a:buClrTx/>
              <a:defRPr sz="1800"/>
            </a:lvl2pPr>
            <a:lvl3pPr>
              <a:buClrTx/>
              <a:defRPr sz="1600"/>
            </a:lvl3pPr>
            <a:lvl4pPr>
              <a:defRPr sz="1400"/>
            </a:lvl4pPr>
            <a:lvl5pPr>
              <a:buClrTx/>
              <a:buSzPct val="100000"/>
              <a:defRPr sz="1400">
                <a:latin typeface="Futura Md BT"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0"/>
          </p:nvPr>
        </p:nvSpPr>
        <p:spPr>
          <a:xfrm>
            <a:off x="4772082" y="1749402"/>
            <a:ext cx="3962400" cy="4268823"/>
          </a:xfrm>
        </p:spPr>
        <p:txBody>
          <a:bodyPr/>
          <a:lstStyle>
            <a:lvl1pPr>
              <a:buClrTx/>
              <a:defRPr sz="2000"/>
            </a:lvl1pPr>
            <a:lvl2pPr>
              <a:buClrTx/>
              <a:defRPr sz="1800"/>
            </a:lvl2pPr>
            <a:lvl3pPr>
              <a:buClrTx/>
              <a:defRPr sz="1600"/>
            </a:lvl3pPr>
            <a:lvl4pPr>
              <a:defRPr sz="1400"/>
            </a:lvl4pPr>
            <a:lvl5pPr>
              <a:buClrTx/>
              <a:buSzPct val="100000"/>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16918961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8448303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3E0983B-ECD4-48F5-A0D5-5D9D9362F4DB}" type="datetimeFigureOut">
              <a:rPr lang="en-US" smtClean="0"/>
              <a:pPr/>
              <a:t>4/27/2011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1117F56-A57C-4904-8FE1-C1C9CFBAB1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3E0983B-ECD4-48F5-A0D5-5D9D9362F4DB}" type="datetimeFigureOut">
              <a:rPr lang="en-US" smtClean="0"/>
              <a:pPr/>
              <a:t>4/27/2011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1117F56-A57C-4904-8FE1-C1C9CFBAB1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9" descr="Intertech Text Slide"/>
          <p:cNvPicPr>
            <a:picLocks noChangeAspect="1" noChangeArrowheads="1"/>
          </p:cNvPicPr>
          <p:nvPr/>
        </p:nvPicPr>
        <p:blipFill rotWithShape="1">
          <a:blip r:embed="rId8">
            <a:extLst>
              <a:ext uri="{28A0092B-C50C-407E-A947-70E740481C1C}">
                <a14:useLocalDpi xmlns="" xmlns:a14="http://schemas.microsoft.com/office/drawing/2010/main" val="0"/>
              </a:ext>
            </a:extLst>
          </a:blip>
          <a:srcRect b="85996"/>
          <a:stretch/>
        </p:blipFill>
        <p:spPr bwMode="auto">
          <a:xfrm>
            <a:off x="0" y="11113"/>
            <a:ext cx="9144000" cy="957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11188" y="873125"/>
            <a:ext cx="8123237" cy="719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21"/>
          <p:cNvSpPr>
            <a:spLocks noGrp="1" noChangeArrowheads="1"/>
          </p:cNvSpPr>
          <p:nvPr>
            <p:ph type="body" idx="1"/>
          </p:nvPr>
        </p:nvSpPr>
        <p:spPr bwMode="auto">
          <a:xfrm>
            <a:off x="609600" y="1752600"/>
            <a:ext cx="8124825" cy="449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8694" name="Rectangle 22"/>
          <p:cNvSpPr>
            <a:spLocks noChangeArrowheads="1"/>
          </p:cNvSpPr>
          <p:nvPr/>
        </p:nvSpPr>
        <p:spPr bwMode="auto">
          <a:xfrm>
            <a:off x="1135063" y="595313"/>
            <a:ext cx="3733800" cy="152400"/>
          </a:xfrm>
          <a:prstGeom prst="rect">
            <a:avLst/>
          </a:prstGeom>
          <a:noFill/>
          <a:ln w="9525">
            <a:noFill/>
            <a:miter lim="800000"/>
            <a:headEnd/>
            <a:tailEnd/>
          </a:ln>
          <a:effectLst/>
        </p:spPr>
        <p:txBody>
          <a:bodyPr wrap="none" anchor="ctr"/>
          <a:lstStyle/>
          <a:p>
            <a:pPr>
              <a:defRPr/>
            </a:pPr>
            <a:r>
              <a:rPr lang="en-US" sz="1000" smtClean="0">
                <a:solidFill>
                  <a:srgbClr val="003366"/>
                </a:solidFill>
              </a:rPr>
              <a:t>50466 Windows® Azure™ Solutions with Microsoft® Visual Studio® 2010</a:t>
            </a:r>
            <a:endParaRPr lang="en-US" sz="1000">
              <a:solidFill>
                <a:srgbClr val="003366"/>
              </a:solidFill>
            </a:endParaRPr>
          </a:p>
        </p:txBody>
      </p:sp>
      <p:sp>
        <p:nvSpPr>
          <p:cNvPr id="28696" name="TextBox 1058"/>
          <p:cNvSpPr txBox="1">
            <a:spLocks noChangeArrowheads="1"/>
          </p:cNvSpPr>
          <p:nvPr/>
        </p:nvSpPr>
        <p:spPr bwMode="auto">
          <a:xfrm>
            <a:off x="318059" y="6383337"/>
            <a:ext cx="8444941" cy="253916"/>
          </a:xfrm>
          <a:prstGeom prst="rect">
            <a:avLst/>
          </a:prstGeom>
          <a:noFill/>
          <a:ln w="9525">
            <a:noFill/>
            <a:miter lim="800000"/>
            <a:headEnd/>
            <a:tailEnd/>
          </a:ln>
        </p:spPr>
        <p:txBody>
          <a:bodyPr wrap="square">
            <a:spAutoFit/>
          </a:bodyPr>
          <a:lstStyle/>
          <a:p>
            <a:pPr algn="r" eaLnBrk="1" hangingPunct="1">
              <a:defRPr/>
            </a:pPr>
            <a:r>
              <a:rPr lang="en-US" sz="1050" dirty="0" smtClean="0">
                <a:latin typeface="Futura Hv BT" pitchFamily="34" charset="0"/>
              </a:rPr>
              <a:t>Slide </a:t>
            </a:r>
            <a:fld id="{77D2CF32-4139-4B06-90E8-7ACC97C343B3}" type="slidenum">
              <a:rPr lang="en-US" sz="1050">
                <a:latin typeface="Futura Hv BT" pitchFamily="34" charset="0"/>
              </a:rPr>
              <a:pPr algn="r" eaLnBrk="1" hangingPunct="1">
                <a:defRPr/>
              </a:pPr>
              <a:t>‹#›</a:t>
            </a:fld>
            <a:endParaRPr lang="en-US" sz="1050" dirty="0">
              <a:latin typeface="Futura Hv BT" pitchFamily="34" charset="0"/>
            </a:endParaRPr>
          </a:p>
        </p:txBody>
      </p:sp>
      <p:pic>
        <p:nvPicPr>
          <p:cNvPr id="7" name="Picture 12" descr="http://www.aiesec.org/australia/images/Partnerlogo/microsoft.jpg"/>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1676400" y="6403636"/>
            <a:ext cx="936625" cy="22576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609600" y="6400800"/>
            <a:ext cx="1093569" cy="246221"/>
          </a:xfrm>
          <a:prstGeom prst="rect">
            <a:avLst/>
          </a:prstGeom>
          <a:noFill/>
        </p:spPr>
        <p:txBody>
          <a:bodyPr wrap="none" rtlCol="0">
            <a:spAutoFit/>
          </a:bodyPr>
          <a:lstStyle/>
          <a:p>
            <a:r>
              <a:rPr lang="en-US" sz="1000" dirty="0" smtClean="0">
                <a:solidFill>
                  <a:srgbClr val="B0B4BD"/>
                </a:solidFill>
                <a:latin typeface="Futura Hv BT" pitchFamily="34" charset="0"/>
              </a:rPr>
              <a:t>© 2010 - 2011</a:t>
            </a:r>
            <a:endParaRPr lang="en-US" sz="1000"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iming>
    <p:tnLst>
      <p:par>
        <p:cTn id="1" dur="indefinite" restart="never" nodeType="tmRoot"/>
      </p:par>
    </p:tnLst>
  </p:timing>
  <p:txStyles>
    <p:titleStyle>
      <a:lvl1pPr algn="l" rtl="0" eaLnBrk="1" fontAlgn="base" hangingPunct="1">
        <a:spcBef>
          <a:spcPct val="0"/>
        </a:spcBef>
        <a:spcAft>
          <a:spcPct val="0"/>
        </a:spcAft>
        <a:defRPr sz="2800">
          <a:solidFill>
            <a:srgbClr val="003F87"/>
          </a:solidFill>
          <a:latin typeface="+mj-lt"/>
          <a:ea typeface="+mj-ea"/>
          <a:cs typeface="+mj-cs"/>
        </a:defRPr>
      </a:lvl1pPr>
      <a:lvl2pPr algn="l" rtl="0" eaLnBrk="1" fontAlgn="base" hangingPunct="1">
        <a:spcBef>
          <a:spcPct val="0"/>
        </a:spcBef>
        <a:spcAft>
          <a:spcPct val="0"/>
        </a:spcAft>
        <a:defRPr sz="2800">
          <a:solidFill>
            <a:srgbClr val="003F87"/>
          </a:solidFill>
          <a:latin typeface="FuturaEFOP-Bold" pitchFamily="50" charset="0"/>
        </a:defRPr>
      </a:lvl2pPr>
      <a:lvl3pPr algn="l" rtl="0" eaLnBrk="1" fontAlgn="base" hangingPunct="1">
        <a:spcBef>
          <a:spcPct val="0"/>
        </a:spcBef>
        <a:spcAft>
          <a:spcPct val="0"/>
        </a:spcAft>
        <a:defRPr sz="2800">
          <a:solidFill>
            <a:srgbClr val="003F87"/>
          </a:solidFill>
          <a:latin typeface="FuturaEFOP-Bold" pitchFamily="50" charset="0"/>
        </a:defRPr>
      </a:lvl3pPr>
      <a:lvl4pPr algn="l" rtl="0" eaLnBrk="1" fontAlgn="base" hangingPunct="1">
        <a:spcBef>
          <a:spcPct val="0"/>
        </a:spcBef>
        <a:spcAft>
          <a:spcPct val="0"/>
        </a:spcAft>
        <a:defRPr sz="2800">
          <a:solidFill>
            <a:srgbClr val="003F87"/>
          </a:solidFill>
          <a:latin typeface="FuturaEFOP-Bold" pitchFamily="50" charset="0"/>
        </a:defRPr>
      </a:lvl4pPr>
      <a:lvl5pPr algn="l" rtl="0" eaLnBrk="1" fontAlgn="base" hangingPunct="1">
        <a:spcBef>
          <a:spcPct val="0"/>
        </a:spcBef>
        <a:spcAft>
          <a:spcPct val="0"/>
        </a:spcAft>
        <a:defRPr sz="2800">
          <a:solidFill>
            <a:srgbClr val="003F87"/>
          </a:solidFill>
          <a:latin typeface="FuturaEFOP-Bold" pitchFamily="50" charset="0"/>
        </a:defRPr>
      </a:lvl5pPr>
      <a:lvl6pPr marL="457200" algn="l" rtl="0" eaLnBrk="1" fontAlgn="base" hangingPunct="1">
        <a:spcBef>
          <a:spcPct val="0"/>
        </a:spcBef>
        <a:spcAft>
          <a:spcPct val="0"/>
        </a:spcAft>
        <a:defRPr sz="3200">
          <a:solidFill>
            <a:srgbClr val="003F87"/>
          </a:solidFill>
          <a:latin typeface="FuturaEFOP-Bold" pitchFamily="50" charset="0"/>
        </a:defRPr>
      </a:lvl6pPr>
      <a:lvl7pPr marL="914400" algn="l" rtl="0" eaLnBrk="1" fontAlgn="base" hangingPunct="1">
        <a:spcBef>
          <a:spcPct val="0"/>
        </a:spcBef>
        <a:spcAft>
          <a:spcPct val="0"/>
        </a:spcAft>
        <a:defRPr sz="3200">
          <a:solidFill>
            <a:srgbClr val="003F87"/>
          </a:solidFill>
          <a:latin typeface="FuturaEFOP-Bold" pitchFamily="50" charset="0"/>
        </a:defRPr>
      </a:lvl7pPr>
      <a:lvl8pPr marL="1371600" algn="l" rtl="0" eaLnBrk="1" fontAlgn="base" hangingPunct="1">
        <a:spcBef>
          <a:spcPct val="0"/>
        </a:spcBef>
        <a:spcAft>
          <a:spcPct val="0"/>
        </a:spcAft>
        <a:defRPr sz="3200">
          <a:solidFill>
            <a:srgbClr val="003F87"/>
          </a:solidFill>
          <a:latin typeface="FuturaEFOP-Bold" pitchFamily="50" charset="0"/>
        </a:defRPr>
      </a:lvl8pPr>
      <a:lvl9pPr marL="1828800" algn="l" rtl="0" eaLnBrk="1" fontAlgn="base" hangingPunct="1">
        <a:spcBef>
          <a:spcPct val="0"/>
        </a:spcBef>
        <a:spcAft>
          <a:spcPct val="0"/>
        </a:spcAft>
        <a:defRPr sz="3200">
          <a:solidFill>
            <a:srgbClr val="003F87"/>
          </a:solidFill>
          <a:latin typeface="FuturaEFOP-Bold" pitchFamily="50" charset="0"/>
        </a:defRPr>
      </a:lvl9pPr>
    </p:titleStyle>
    <p:bodyStyle>
      <a:lvl1pPr marL="342900" indent="-342900" algn="l" rtl="0" eaLnBrk="1" fontAlgn="base" hangingPunct="1">
        <a:spcBef>
          <a:spcPct val="20000"/>
        </a:spcBef>
        <a:spcAft>
          <a:spcPct val="0"/>
        </a:spcAft>
        <a:buFont typeface="Arial" charset="0"/>
        <a:buChar char="•"/>
        <a:defRPr sz="2000">
          <a:solidFill>
            <a:srgbClr val="003F87"/>
          </a:solidFill>
          <a:latin typeface="Futura Hv BT" pitchFamily="34" charset="0"/>
          <a:ea typeface="+mn-ea"/>
          <a:cs typeface="+mn-cs"/>
        </a:defRPr>
      </a:lvl1pPr>
      <a:lvl2pPr marL="742950" indent="-285750" algn="l" rtl="0" eaLnBrk="1" fontAlgn="base" hangingPunct="1">
        <a:spcBef>
          <a:spcPct val="20000"/>
        </a:spcBef>
        <a:spcAft>
          <a:spcPct val="0"/>
        </a:spcAft>
        <a:buFont typeface="Arial" charset="0"/>
        <a:buChar char="•"/>
        <a:defRPr sz="2000">
          <a:solidFill>
            <a:srgbClr val="333333"/>
          </a:solidFill>
          <a:latin typeface="Futura Md BT" pitchFamily="34" charset="0"/>
        </a:defRPr>
      </a:lvl2pPr>
      <a:lvl3pPr marL="1143000" indent="-228600" algn="l" rtl="0" eaLnBrk="1" fontAlgn="base" hangingPunct="1">
        <a:spcBef>
          <a:spcPct val="20000"/>
        </a:spcBef>
        <a:spcAft>
          <a:spcPct val="0"/>
        </a:spcAft>
        <a:buFont typeface="Arial" charset="0"/>
        <a:buChar char="•"/>
        <a:defRPr>
          <a:solidFill>
            <a:schemeClr val="tx1"/>
          </a:solidFill>
          <a:latin typeface="Futura Md BT" pitchFamily="34" charset="0"/>
        </a:defRPr>
      </a:lvl3pPr>
      <a:lvl4pPr marL="1600200" indent="-228600" algn="l" rtl="0" eaLnBrk="1" fontAlgn="base" hangingPunct="1">
        <a:spcBef>
          <a:spcPct val="20000"/>
        </a:spcBef>
        <a:spcAft>
          <a:spcPct val="0"/>
        </a:spcAft>
        <a:buFont typeface="Arial" charset="0"/>
        <a:buChar char="•"/>
        <a:defRPr sz="1600">
          <a:solidFill>
            <a:schemeClr val="tx1"/>
          </a:solidFill>
          <a:latin typeface="Futura Md BT" pitchFamily="34" charset="0"/>
        </a:defRPr>
      </a:lvl4pPr>
      <a:lvl5pPr marL="20574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5pPr>
      <a:lvl6pPr marL="25146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6pPr>
      <a:lvl7pPr marL="29718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7pPr>
      <a:lvl8pPr marL="34290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8pPr>
      <a:lvl9pPr marL="38862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Windows Azure Storage and Queues</a:t>
            </a:r>
            <a:endParaRPr lang="en-US"/>
          </a:p>
        </p:txBody>
      </p:sp>
      <p:sp>
        <p:nvSpPr>
          <p:cNvPr id="3" name="Subtitle 2"/>
          <p:cNvSpPr>
            <a:spLocks noGrp="1"/>
          </p:cNvSpPr>
          <p:nvPr>
            <p:ph type="subTitle" idx="1"/>
          </p:nvPr>
        </p:nvSpPr>
        <p:spPr/>
        <p:txBody>
          <a:bodyPr/>
          <a:lstStyle/>
          <a:p>
            <a:r>
              <a:rPr lang="en-US" smtClean="0"/>
              <a:t>50466 Windows® Azure™ Solutions with Microsoft® Visual Studio® 2010</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Windows Azure Storage Cont.</a:t>
            </a:r>
            <a:endParaRPr lang="en-US"/>
          </a:p>
        </p:txBody>
      </p:sp>
      <p:sp>
        <p:nvSpPr>
          <p:cNvPr id="3" name="Text Placeholder 2"/>
          <p:cNvSpPr>
            <a:spLocks noGrp="1"/>
          </p:cNvSpPr>
          <p:nvPr>
            <p:ph type="body" idx="1"/>
          </p:nvPr>
        </p:nvSpPr>
        <p:spPr/>
        <p:txBody>
          <a:bodyPr/>
          <a:lstStyle/>
          <a:p>
            <a:r>
              <a:rPr lang="en-US" sz="1800" smtClean="0"/>
              <a:t>Windows Azure offers SQL Azure when a relational database in the cloud is necessary.</a:t>
            </a:r>
          </a:p>
          <a:p>
            <a:pPr lvl="1"/>
            <a:r>
              <a:rPr lang="en-US" sz="1600" smtClean="0"/>
              <a:t>The chapter on table storage compares SQL Azure and tables in Windows Azure Storage.</a:t>
            </a:r>
          </a:p>
          <a:p>
            <a:pPr lvl="1"/>
            <a:r>
              <a:rPr lang="en-US" sz="1600" smtClean="0"/>
              <a:t>In that comparison, you’ll learn when you should consider using SQL Azure versus tables in Windows Azure Storage.</a:t>
            </a:r>
          </a:p>
          <a:p>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Queue Polling Cont.</a:t>
            </a:r>
            <a:endParaRPr lang="en-US"/>
          </a:p>
        </p:txBody>
      </p:sp>
      <p:sp>
        <p:nvSpPr>
          <p:cNvPr id="3" name="Text Placeholder 2"/>
          <p:cNvSpPr>
            <a:spLocks noGrp="1"/>
          </p:cNvSpPr>
          <p:nvPr>
            <p:ph type="body" idx="1"/>
          </p:nvPr>
        </p:nvSpPr>
        <p:spPr/>
        <p:txBody>
          <a:bodyPr/>
          <a:lstStyle/>
          <a:p>
            <a:pPr lvl="1"/>
            <a:r>
              <a:rPr lang="en-US" sz="1600" smtClean="0"/>
              <a:t>For situations where the process may be polling too much or not enough, consider using a truncated exponential back off algorithm.</a:t>
            </a:r>
          </a:p>
          <a:p>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Queue Polling Cont.</a:t>
            </a:r>
            <a:endParaRPr lang="en-US"/>
          </a:p>
        </p:txBody>
      </p:sp>
      <p:sp>
        <p:nvSpPr>
          <p:cNvPr id="3" name="Text Placeholder 2"/>
          <p:cNvSpPr>
            <a:spLocks noGrp="1"/>
          </p:cNvSpPr>
          <p:nvPr>
            <p:ph type="body" idx="1"/>
          </p:nvPr>
        </p:nvSpPr>
        <p:spPr/>
        <p:txBody>
          <a:bodyPr/>
          <a:lstStyle/>
          <a:p>
            <a:r>
              <a:rPr lang="en-US" sz="1800" smtClean="0"/>
              <a:t>This algorithm adjusts the polling interval based on the presence (or non-presence) of messages in the queue.</a:t>
            </a:r>
          </a:p>
          <a:p>
            <a:pPr lvl="1"/>
            <a:r>
              <a:rPr lang="en-US" sz="1600" smtClean="0"/>
              <a:t>As messages are repeatedly pulled, the loop sleep interval is decreased resulting in polling more often.</a:t>
            </a:r>
          </a:p>
          <a:p>
            <a:pPr lvl="1"/>
            <a:r>
              <a:rPr lang="en-US" sz="1600" smtClean="0"/>
              <a:t>As fewer messages are detected in the queue, the loop sleep interval is increased resulting in polling less often.</a:t>
            </a:r>
          </a:p>
          <a:p>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Queue Polling Cont.</a:t>
            </a:r>
            <a:endParaRPr lang="en-US"/>
          </a:p>
        </p:txBody>
      </p:sp>
      <p:sp>
        <p:nvSpPr>
          <p:cNvPr id="3" name="Text Placeholder 2"/>
          <p:cNvSpPr>
            <a:spLocks noGrp="1"/>
          </p:cNvSpPr>
          <p:nvPr>
            <p:ph type="body" idx="1"/>
          </p:nvPr>
        </p:nvSpPr>
        <p:spPr/>
        <p:txBody>
          <a:bodyPr/>
          <a:lstStyle/>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1714500"/>
            <a:ext cx="8229600" cy="6109365"/>
          </a:xfrm>
          <a:prstGeom prst="rect">
            <a:avLst/>
          </a:prstGeom>
          <a:pattFill>
            <a:fgClr>
              <a:schemeClr val="bg2"/>
            </a:fgClr>
            <a:bgClr>
              <a:schemeClr val="bg2"/>
            </a:bgClr>
          </a:pattFill>
        </p:spPr>
        <p:txBody>
          <a:bodyPr vert="horz" rtlCol="0">
            <a:spAutoFit/>
          </a:bodyPr>
          <a:lstStyle/>
          <a:p>
            <a:r>
              <a:rPr lang="en-US" sz="1700" smtClean="0"/>
              <a:t>int currentSleepInterval = 10;</a:t>
            </a:r>
          </a:p>
          <a:p>
            <a:r>
              <a:rPr lang="en-US" sz="1700" smtClean="0"/>
              <a:t>int minSleepInterval = 2;</a:t>
            </a:r>
          </a:p>
          <a:p>
            <a:r>
              <a:rPr lang="en-US" sz="1700" smtClean="0"/>
              <a:t>int maxSleepInterval = 60;</a:t>
            </a:r>
          </a:p>
          <a:p>
            <a:r>
              <a:rPr lang="en-US" sz="1700" smtClean="0"/>
              <a:t>while (true)</a:t>
            </a:r>
          </a:p>
          <a:p>
            <a:r>
              <a:rPr lang="en-US" sz="1700" smtClean="0"/>
              <a:t>{</a:t>
            </a:r>
          </a:p>
          <a:p>
            <a:r>
              <a:rPr lang="en-US" sz="1700" smtClean="0"/>
              <a:t>  CloudQueueMessage message = q.GetMessage();</a:t>
            </a:r>
          </a:p>
          <a:p>
            <a:r>
              <a:rPr lang="en-US" sz="1700" smtClean="0"/>
              <a:t>  if (message!= null)</a:t>
            </a:r>
          </a:p>
          <a:p>
            <a:r>
              <a:rPr lang="en-US" sz="1700" smtClean="0"/>
              <a:t>  {</a:t>
            </a:r>
          </a:p>
          <a:p>
            <a:r>
              <a:rPr lang="en-US" sz="1700" smtClean="0"/>
              <a:t>    //do work with message</a:t>
            </a:r>
          </a:p>
          <a:p>
            <a:r>
              <a:rPr lang="en-US" sz="1700" smtClean="0"/>
              <a:t>    //again – make sure your work is idempotent</a:t>
            </a:r>
          </a:p>
          <a:p>
            <a:r>
              <a:rPr lang="en-US" sz="1700" smtClean="0"/>
              <a:t>    q.DeleteMessage(message);</a:t>
            </a:r>
          </a:p>
          <a:p>
            <a:r>
              <a:rPr lang="en-US" sz="1700" smtClean="0"/>
              <a:t>    if (currentSleepInterval &gt; minSleepInterval)</a:t>
            </a:r>
          </a:p>
          <a:p>
            <a:r>
              <a:rPr lang="en-US" sz="1700" smtClean="0"/>
              <a:t>      currentSleepInterval = currentSleepInterval / 2;</a:t>
            </a:r>
          </a:p>
          <a:p>
            <a:r>
              <a:rPr lang="en-US" sz="1700" smtClean="0"/>
              <a:t>    else</a:t>
            </a:r>
          </a:p>
          <a:p>
            <a:r>
              <a:rPr lang="en-US" sz="1700" smtClean="0"/>
              <a:t>      currentSleepInterval = minSleepInterval;</a:t>
            </a:r>
          </a:p>
          <a:p>
            <a:r>
              <a:rPr lang="en-US" sz="1700" smtClean="0"/>
              <a:t>  }</a:t>
            </a:r>
          </a:p>
          <a:p>
            <a:r>
              <a:rPr lang="en-US" sz="1700" smtClean="0"/>
              <a:t>  else</a:t>
            </a:r>
          </a:p>
          <a:p>
            <a:r>
              <a:rPr lang="en-US" sz="1700" smtClean="0"/>
              <a:t>  {</a:t>
            </a:r>
          </a:p>
          <a:p>
            <a:r>
              <a:rPr lang="en-US" sz="1700" smtClean="0"/>
              <a:t>    if (currentSleepInterval &lt; maxSleepInterval)</a:t>
            </a:r>
          </a:p>
          <a:p>
            <a:r>
              <a:rPr lang="en-US" sz="1700" smtClean="0"/>
              <a:t>      currentSleepInterval = currentSleepInterval * 2;</a:t>
            </a:r>
          </a:p>
          <a:p>
            <a:r>
              <a:rPr lang="en-US" sz="1700" smtClean="0"/>
              <a:t>    Thread.Sleep(currentSleepInterval * 1000);</a:t>
            </a:r>
          </a:p>
          <a:p>
            <a:r>
              <a:rPr lang="en-US" sz="1700" smtClean="0"/>
              <a:t>  }</a:t>
            </a:r>
          </a:p>
          <a:p>
            <a:r>
              <a:rPr lang="en-US" sz="1700" smtClean="0"/>
              <a:t>}</a:t>
            </a:r>
            <a:endParaRPr lang="en-US" sz="17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Queue Polling Cont.</a:t>
            </a:r>
            <a:endParaRPr lang="en-US"/>
          </a:p>
        </p:txBody>
      </p:sp>
      <p:sp>
        <p:nvSpPr>
          <p:cNvPr id="3" name="Text Placeholder 2"/>
          <p:cNvSpPr>
            <a:spLocks noGrp="1"/>
          </p:cNvSpPr>
          <p:nvPr>
            <p:ph type="body" idx="1"/>
          </p:nvPr>
        </p:nvSpPr>
        <p:spPr/>
        <p:txBody>
          <a:bodyPr/>
          <a:lstStyle/>
          <a:p>
            <a:r>
              <a:rPr lang="en-US" sz="1800" smtClean="0"/>
              <a:t>Polling still results in a “Pull” system.  That is, the consumer is required to pull messages from the queue.</a:t>
            </a:r>
          </a:p>
          <a:p>
            <a:r>
              <a:rPr lang="en-US" sz="1800" smtClean="0"/>
              <a:t>To date, there is no “Push” or “event-driven” means of getting messages from a queue.</a:t>
            </a:r>
          </a:p>
          <a:p>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Queues (using REST)</a:t>
            </a:r>
            <a:endParaRPr lang="en-US"/>
          </a:p>
        </p:txBody>
      </p:sp>
      <p:sp>
        <p:nvSpPr>
          <p:cNvPr id="3" name="Text Placeholder 2"/>
          <p:cNvSpPr>
            <a:spLocks noGrp="1"/>
          </p:cNvSpPr>
          <p:nvPr>
            <p:ph type="body" idx="1"/>
          </p:nvPr>
        </p:nvSpPr>
        <p:spPr/>
        <p:txBody>
          <a:bodyPr/>
          <a:lstStyle/>
          <a:p>
            <a:r>
              <a:rPr lang="en-US" sz="1800" smtClean="0"/>
              <a:t>Using the Storage Client Library is a simple and easy way (for .NET developers) to access Windows Azure Storage from .NET applications.</a:t>
            </a:r>
          </a:p>
          <a:p>
            <a:pPr lvl="1"/>
            <a:r>
              <a:rPr lang="en-US" sz="1600" smtClean="0"/>
              <a:t>The Storage Client Library is a wrapper API around a RESTful HTTP API.</a:t>
            </a:r>
          </a:p>
          <a:p>
            <a:pPr lvl="1"/>
            <a:r>
              <a:rPr lang="en-US" sz="1600" smtClean="0"/>
              <a:t>The Storage Client Library helps to abstract away details of the REST protocol.</a:t>
            </a:r>
          </a:p>
          <a:p>
            <a:pPr lvl="1"/>
            <a:r>
              <a:rPr lang="en-US" sz="1600" smtClean="0"/>
              <a:t>However, under the covers of the Storage Client API, Windows Azure Storage services are using REST.</a:t>
            </a:r>
          </a:p>
          <a:p>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Queues (using REST) Cont.</a:t>
            </a:r>
            <a:endParaRPr lang="en-US"/>
          </a:p>
        </p:txBody>
      </p:sp>
      <p:sp>
        <p:nvSpPr>
          <p:cNvPr id="3" name="Text Placeholder 2"/>
          <p:cNvSpPr>
            <a:spLocks noGrp="1"/>
          </p:cNvSpPr>
          <p:nvPr>
            <p:ph type="body" idx="1"/>
          </p:nvPr>
        </p:nvSpPr>
        <p:spPr/>
        <p:txBody>
          <a:bodyPr/>
          <a:lstStyle/>
          <a:p>
            <a:r>
              <a:rPr lang="en-US" sz="1800" smtClean="0"/>
              <a:t>While considered a bit more complex, you can use the REST API to access Windows Azure Storage.</a:t>
            </a:r>
          </a:p>
          <a:p>
            <a:pPr lvl="1"/>
            <a:r>
              <a:rPr lang="en-US" sz="1600" smtClean="0"/>
              <a:t>Why use native REST?</a:t>
            </a:r>
          </a:p>
          <a:p>
            <a:pPr lvl="1"/>
            <a:r>
              <a:rPr lang="en-US" sz="1600" smtClean="0"/>
              <a:t>Perhaps you have a complex need not satisfied by the Storage Client Library.</a:t>
            </a:r>
          </a:p>
          <a:p>
            <a:pPr lvl="1"/>
            <a:r>
              <a:rPr lang="en-US" sz="1600" smtClean="0"/>
              <a:t>More importantly, perhaps you are a Windows Azure Storage client that does not have .NET and/or the Storage Client Library.</a:t>
            </a:r>
          </a:p>
          <a:p>
            <a:pPr lvl="1"/>
            <a:r>
              <a:rPr lang="en-US" sz="1600" smtClean="0"/>
              <a:t>The REST API allows other languages/platforms to access Windows Azure Storage.</a:t>
            </a:r>
          </a:p>
          <a:p>
            <a:pPr lvl="1"/>
            <a:r>
              <a:rPr lang="en-US" sz="1600" smtClean="0"/>
              <a:t>Lastly, the REST API is the only way to do batch work transactionally.</a:t>
            </a:r>
          </a:p>
          <a:p>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Queues (using REST) Cont.</a:t>
            </a:r>
            <a:endParaRPr lang="en-US"/>
          </a:p>
        </p:txBody>
      </p:sp>
      <p:sp>
        <p:nvSpPr>
          <p:cNvPr id="3" name="Text Placeholder 2"/>
          <p:cNvSpPr>
            <a:spLocks noGrp="1"/>
          </p:cNvSpPr>
          <p:nvPr>
            <p:ph type="body" idx="1"/>
          </p:nvPr>
        </p:nvSpPr>
        <p:spPr/>
        <p:txBody>
          <a:bodyPr/>
          <a:lstStyle/>
          <a:p>
            <a:r>
              <a:rPr lang="en-US" sz="1800" smtClean="0"/>
              <a:t>Of course, each of the Storage Client Library operations examined above is also supported in REST.  It has to be since REST is used under the covers.</a:t>
            </a:r>
          </a:p>
          <a:p>
            <a:pPr lvl="1"/>
            <a:r>
              <a:rPr lang="en-US" sz="1600" smtClean="0"/>
              <a:t>A complete re-examination of each operation is unwarranted and can be found in documentation (see msdn.microsoft.com/en-us/library/dd179355.aspx).</a:t>
            </a:r>
          </a:p>
          <a:p>
            <a:pPr lvl="1"/>
            <a:r>
              <a:rPr lang="en-US" sz="1600" smtClean="0"/>
              <a:t>However, a sampling is provided here to give you a feel for the REST API as it relates to queue storage.</a:t>
            </a:r>
          </a:p>
          <a:p>
            <a:pPr lvl="1"/>
            <a:r>
              <a:rPr lang="en-US" sz="1600" smtClean="0"/>
              <a:t>An understanding of basic REST is required to follow this section.</a:t>
            </a:r>
          </a:p>
          <a:p>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Queues (using REST) Cont.</a:t>
            </a:r>
            <a:endParaRPr lang="en-US"/>
          </a:p>
        </p:txBody>
      </p:sp>
      <p:sp>
        <p:nvSpPr>
          <p:cNvPr id="3" name="Text Placeholder 2"/>
          <p:cNvSpPr>
            <a:spLocks noGrp="1"/>
          </p:cNvSpPr>
          <p:nvPr>
            <p:ph type="body" idx="1"/>
          </p:nvPr>
        </p:nvSpPr>
        <p:spPr/>
        <p:txBody>
          <a:bodyPr/>
          <a:lstStyle/>
          <a:p>
            <a:r>
              <a:rPr lang="en-US" sz="1800" smtClean="0"/>
              <a:t>The endpoint for all REST requests for queue storage is &lt;account name&gt;.queue.core.windows.net.</a:t>
            </a:r>
          </a:p>
          <a:p>
            <a:pPr lvl="1"/>
            <a:r>
              <a:rPr lang="en-US" sz="1600" smtClean="0"/>
              <a:t>All requests on queues need to be </a:t>
            </a:r>
            <a:r>
              <a:rPr lang="en-US" sz="1600" b="1" i="1" smtClean="0"/>
              <a:t>signed</a:t>
            </a:r>
            <a:r>
              <a:rPr lang="en-US" sz="1600" smtClean="0"/>
              <a:t>.</a:t>
            </a:r>
          </a:p>
          <a:p>
            <a:pPr lvl="1"/>
            <a:r>
              <a:rPr lang="en-US" sz="1600" smtClean="0"/>
              <a:t>That is, each REST request must contain a Hash-based message authentication code (HMAC) SHA256 signature certificate added to the request message header.</a:t>
            </a:r>
          </a:p>
          <a:p>
            <a:pPr lvl="1"/>
            <a:r>
              <a:rPr lang="en-US" sz="1600" smtClean="0"/>
              <a:t>The algorithm to sign a request can be a bit complex and is left for your reading.</a:t>
            </a:r>
          </a:p>
          <a:p>
            <a:pPr lvl="1"/>
            <a:r>
              <a:rPr lang="en-US" sz="1600" smtClean="0"/>
              <a:t>Find information on signing requests here:  msdn.microsoft.com/en-us/library/dd179428.aspx.</a:t>
            </a:r>
          </a:p>
          <a:p>
            <a:pPr lvl="1"/>
            <a:r>
              <a:rPr lang="en-US" sz="1600" smtClean="0"/>
              <a:t>Thankfully, the Storage Client API handled all authentication and request signing (using your connection string information) under the covers.</a:t>
            </a:r>
          </a:p>
          <a:p>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Queues (using REST) Cont.</a:t>
            </a:r>
            <a:endParaRPr lang="en-US"/>
          </a:p>
        </p:txBody>
      </p:sp>
      <p:sp>
        <p:nvSpPr>
          <p:cNvPr id="3" name="Text Placeholder 2"/>
          <p:cNvSpPr>
            <a:spLocks noGrp="1"/>
          </p:cNvSpPr>
          <p:nvPr>
            <p:ph type="body" idx="1"/>
          </p:nvPr>
        </p:nvSpPr>
        <p:spPr/>
        <p:txBody>
          <a:bodyPr/>
          <a:lstStyle/>
          <a:p>
            <a:r>
              <a:rPr lang="en-US" sz="1800" smtClean="0"/>
              <a:t>Additional header data may be required, depending on the request.</a:t>
            </a:r>
          </a:p>
          <a:p>
            <a:pPr lvl="1"/>
            <a:r>
              <a:rPr lang="en-US" sz="1600" smtClean="0"/>
              <a:t>Most requests, for example require the header to contain a Date or x-ms-date name-value pair.</a:t>
            </a:r>
          </a:p>
          <a:p>
            <a:pPr lvl="1"/>
            <a:r>
              <a:rPr lang="en-US" sz="1600" smtClean="0"/>
              <a:t>The Date or x-ms-date specifies the Coordinated Universal Time (UTC) for the request.</a:t>
            </a:r>
          </a:p>
          <a:p>
            <a:pPr lvl="1"/>
            <a:r>
              <a:rPr lang="en-US" sz="1600" smtClean="0"/>
              <a:t>Details, to include required headers, for all queue related REST operations can be found here:  msdn.microsoft.com/en-us/library/dd179363.aspx.</a:t>
            </a:r>
          </a:p>
          <a:p>
            <a:r>
              <a:rPr lang="en-US" sz="1800" smtClean="0"/>
              <a:t>When building your applications and using the Storage Emulator, you can still run REST requests.  </a:t>
            </a:r>
          </a:p>
          <a:p>
            <a:pPr lvl="1"/>
            <a:r>
              <a:rPr lang="en-US" sz="1600" smtClean="0"/>
              <a:t>The endpoint changes for the requests to the Storage Emulator.</a:t>
            </a:r>
          </a:p>
          <a:p>
            <a:pPr lvl="1"/>
            <a:r>
              <a:rPr lang="en-US" sz="1600" smtClean="0"/>
              <a:t>The queue Storage Emulator endpoint is http://127.0.0.1:10001/devstoreaccount1.</a:t>
            </a:r>
          </a:p>
          <a:p>
            <a:pPr lvl="1"/>
            <a:r>
              <a:rPr lang="en-US" sz="1600" smtClean="0"/>
              <a:t>When creating the signed requests, use the devstoreaccount1 default account key (always static) provide below.</a:t>
            </a:r>
          </a:p>
          <a:p>
            <a:endParaRPr lang="en-US" sz="1700" smtClean="0"/>
          </a:p>
          <a:p>
            <a:endParaRPr lang="en-US" sz="1700" smtClean="0"/>
          </a:p>
          <a:p>
            <a:endParaRPr lang="en-US"/>
          </a:p>
        </p:txBody>
      </p:sp>
      <p:sp>
        <p:nvSpPr>
          <p:cNvPr id="4" name="TextBox 3"/>
          <p:cNvSpPr txBox="1"/>
          <p:nvPr/>
        </p:nvSpPr>
        <p:spPr>
          <a:xfrm>
            <a:off x="508000" y="5346700"/>
            <a:ext cx="8229600" cy="615553"/>
          </a:xfrm>
          <a:prstGeom prst="rect">
            <a:avLst/>
          </a:prstGeom>
          <a:pattFill>
            <a:fgClr>
              <a:schemeClr val="bg2"/>
            </a:fgClr>
            <a:bgClr>
              <a:schemeClr val="bg2"/>
            </a:bgClr>
          </a:pattFill>
        </p:spPr>
        <p:txBody>
          <a:bodyPr vert="horz" rtlCol="0">
            <a:spAutoFit/>
          </a:bodyPr>
          <a:lstStyle/>
          <a:p>
            <a:r>
              <a:rPr lang="en-US" sz="1700" smtClean="0"/>
              <a:t>Eby8vdM02xNOcqFlqUwJPLlmEtlCDXJ1OUzFT50uSRZ6IFsuFq2UVErCz4I6tq/K1SZFPTOtr/KBHBeksoGMGw==</a:t>
            </a:r>
            <a:endParaRPr lang="en-US" sz="17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Queues (using REST) Cont.</a:t>
            </a:r>
            <a:endParaRPr lang="en-US"/>
          </a:p>
        </p:txBody>
      </p:sp>
      <p:sp>
        <p:nvSpPr>
          <p:cNvPr id="3" name="Text Placeholder 2"/>
          <p:cNvSpPr>
            <a:spLocks noGrp="1"/>
          </p:cNvSpPr>
          <p:nvPr>
            <p:ph type="body" idx="1"/>
          </p:nvPr>
        </p:nvSpPr>
        <p:spPr/>
        <p:txBody>
          <a:bodyPr/>
          <a:lstStyle/>
          <a:p>
            <a:r>
              <a:rPr lang="en-US" sz="1800" smtClean="0"/>
              <a:t>To create a queue, send a signed HTTP PUT request with appropriate headers to &lt;accountname&gt;.queue.core.windows.net/&lt;queuename&gt;.</a:t>
            </a:r>
          </a:p>
          <a:p>
            <a:pPr lvl="1"/>
            <a:r>
              <a:rPr lang="en-US" sz="1600" smtClean="0"/>
              <a:t>For example, here is the URL to create a myqueue in the cwastorage account.</a:t>
            </a:r>
          </a:p>
          <a:p>
            <a:endParaRPr lang="en-US" sz="1700" smtClean="0"/>
          </a:p>
          <a:p>
            <a:pPr lvl="1"/>
            <a:r>
              <a:rPr lang="en-US" sz="1600" smtClean="0"/>
              <a:t>Once created, you reference the queue by the URL http:// &lt;accountname&gt;.queue.core.windows.net/&lt;queuename&gt;.</a:t>
            </a:r>
          </a:p>
          <a:p>
            <a:pPr lvl="1"/>
            <a:r>
              <a:rPr lang="en-US" sz="1600" smtClean="0"/>
              <a:t>For example sake, here is the URL to create myqueue in the Storage Emulator.</a:t>
            </a:r>
          </a:p>
          <a:p>
            <a:endParaRPr lang="en-US" sz="1700" smtClean="0"/>
          </a:p>
          <a:p>
            <a:endParaRPr lang="en-US"/>
          </a:p>
        </p:txBody>
      </p:sp>
      <p:sp>
        <p:nvSpPr>
          <p:cNvPr id="4" name="TextBox 3"/>
          <p:cNvSpPr txBox="1"/>
          <p:nvPr/>
        </p:nvSpPr>
        <p:spPr>
          <a:xfrm>
            <a:off x="508000" y="2819400"/>
            <a:ext cx="8229600" cy="353943"/>
          </a:xfrm>
          <a:prstGeom prst="rect">
            <a:avLst/>
          </a:prstGeom>
          <a:pattFill>
            <a:fgClr>
              <a:schemeClr val="bg2"/>
            </a:fgClr>
            <a:bgClr>
              <a:schemeClr val="bg2"/>
            </a:bgClr>
          </a:pattFill>
        </p:spPr>
        <p:txBody>
          <a:bodyPr vert="horz" rtlCol="0">
            <a:spAutoFit/>
          </a:bodyPr>
          <a:lstStyle/>
          <a:p>
            <a:r>
              <a:rPr lang="en-US" sz="1700" smtClean="0"/>
              <a:t>http://cwastorage.queue.core.windows.net/myqueue</a:t>
            </a:r>
            <a:endParaRPr lang="en-US" sz="1700"/>
          </a:p>
        </p:txBody>
      </p:sp>
      <p:sp>
        <p:nvSpPr>
          <p:cNvPr id="5" name="TextBox 4"/>
          <p:cNvSpPr txBox="1"/>
          <p:nvPr/>
        </p:nvSpPr>
        <p:spPr>
          <a:xfrm>
            <a:off x="508000" y="3962400"/>
            <a:ext cx="8229600" cy="353943"/>
          </a:xfrm>
          <a:prstGeom prst="rect">
            <a:avLst/>
          </a:prstGeom>
          <a:pattFill>
            <a:fgClr>
              <a:schemeClr val="bg2"/>
            </a:fgClr>
            <a:bgClr>
              <a:schemeClr val="bg2"/>
            </a:bgClr>
          </a:pattFill>
        </p:spPr>
        <p:txBody>
          <a:bodyPr vert="horz" rtlCol="0">
            <a:spAutoFit/>
          </a:bodyPr>
          <a:lstStyle/>
          <a:p>
            <a:r>
              <a:rPr lang="en-US" sz="1700" smtClean="0"/>
              <a:t>http://127.0.0.1:10001/devstoreaccount1/myqueue</a:t>
            </a:r>
            <a:endParaRPr lang="en-US" sz="17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Account</a:t>
            </a:r>
            <a:endParaRPr lang="en-US"/>
          </a:p>
        </p:txBody>
      </p:sp>
      <p:sp>
        <p:nvSpPr>
          <p:cNvPr id="3" name="Text Placeholder 2"/>
          <p:cNvSpPr>
            <a:spLocks noGrp="1"/>
          </p:cNvSpPr>
          <p:nvPr>
            <p:ph type="body" idx="1"/>
          </p:nvPr>
        </p:nvSpPr>
        <p:spPr/>
        <p:txBody>
          <a:bodyPr/>
          <a:lstStyle/>
          <a:p>
            <a:r>
              <a:rPr lang="en-US" sz="1800" dirty="0" smtClean="0"/>
              <a:t>In order to use any of the Windows Azure Storage capabilities (regardless of the type), you must set up a Windows Azure Storage account.</a:t>
            </a:r>
          </a:p>
          <a:p>
            <a:pPr lvl="1"/>
            <a:r>
              <a:rPr lang="en-US" sz="1600" dirty="0" smtClean="0"/>
              <a:t>First, head to the Windows Azure Developer Portal (windows.azure.com) and sign in with your Windows Live ID.</a:t>
            </a:r>
          </a:p>
          <a:p>
            <a:pPr lvl="1"/>
            <a:r>
              <a:rPr lang="en-US" sz="1600" dirty="0" smtClean="0"/>
              <a:t>In the Portal icon menu bar, you will find a New Storage Account button, which allows you to request a Windows Azure Storage account.</a:t>
            </a:r>
          </a:p>
          <a:p>
            <a:endParaRPr lang="en-US" sz="1800" dirty="0" smtClean="0"/>
          </a:p>
          <a:p>
            <a:endParaRPr lang="en-US" sz="1800" dirty="0" smtClean="0"/>
          </a:p>
          <a:p>
            <a:endParaRPr lang="en-US" sz="1800" dirty="0" smtClean="0"/>
          </a:p>
          <a:p>
            <a:endParaRPr lang="en-US" sz="1800" dirty="0" smtClean="0"/>
          </a:p>
          <a:p>
            <a:pPr lvl="1"/>
            <a:endParaRPr lang="en-US" sz="1600" dirty="0" smtClean="0"/>
          </a:p>
          <a:p>
            <a:pPr lvl="1"/>
            <a:endParaRPr lang="en-US" sz="1600" dirty="0" smtClean="0"/>
          </a:p>
          <a:p>
            <a:pPr lvl="1"/>
            <a:r>
              <a:rPr lang="en-US" sz="1600" dirty="0" smtClean="0"/>
              <a:t>You </a:t>
            </a:r>
            <a:r>
              <a:rPr lang="en-US" sz="1600" dirty="0" smtClean="0"/>
              <a:t>should also notice a Storage Accounts folder, not unlike the Hosted Services folder, that lists the storage accounts for your subscription.</a:t>
            </a:r>
          </a:p>
          <a:p>
            <a:endParaRPr lang="en-US" dirty="0"/>
          </a:p>
        </p:txBody>
      </p:sp>
      <p:pic>
        <p:nvPicPr>
          <p:cNvPr id="4" name="Picture 3" descr="image4.png"/>
          <p:cNvPicPr>
            <a:picLocks noChangeAspect="1"/>
          </p:cNvPicPr>
          <p:nvPr/>
        </p:nvPicPr>
        <p:blipFill>
          <a:blip r:embed="rId2"/>
          <a:stretch>
            <a:fillRect/>
          </a:stretch>
        </p:blipFill>
        <p:spPr>
          <a:xfrm>
            <a:off x="3657600" y="3733800"/>
            <a:ext cx="1752600" cy="1858527"/>
          </a:xfrm>
          <a:prstGeom prst="rect">
            <a:avLst/>
          </a:prstGeom>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Queues (using REST) Cont.</a:t>
            </a:r>
            <a:endParaRPr lang="en-US"/>
          </a:p>
        </p:txBody>
      </p:sp>
      <p:sp>
        <p:nvSpPr>
          <p:cNvPr id="3" name="Text Placeholder 2"/>
          <p:cNvSpPr>
            <a:spLocks noGrp="1"/>
          </p:cNvSpPr>
          <p:nvPr>
            <p:ph type="body" idx="1"/>
          </p:nvPr>
        </p:nvSpPr>
        <p:spPr/>
        <p:txBody>
          <a:bodyPr/>
          <a:lstStyle/>
          <a:p>
            <a:r>
              <a:rPr lang="en-US" sz="1800" smtClean="0"/>
              <a:t>A list of queues in the storage account can be obtained by sending an HTTP GET request to the account URL with “/?comp=list” appended to the URL.</a:t>
            </a:r>
          </a:p>
          <a:p>
            <a:endParaRPr lang="en-US" sz="1700" smtClean="0"/>
          </a:p>
          <a:p>
            <a:pPr lvl="1"/>
            <a:r>
              <a:rPr lang="en-US" sz="1600" smtClean="0"/>
              <a:t>The word “comp” is often used in Windows Azure REST strings.  It stands for “component.”</a:t>
            </a:r>
          </a:p>
          <a:p>
            <a:pPr lvl="1"/>
            <a:r>
              <a:rPr lang="en-US" sz="1600" smtClean="0"/>
              <a:t>The response message, in XML, contains a listing of the queues along with their name and REST endpoint URLs.</a:t>
            </a:r>
          </a:p>
          <a:p>
            <a:endParaRPr lang="en-US"/>
          </a:p>
        </p:txBody>
      </p:sp>
      <p:sp>
        <p:nvSpPr>
          <p:cNvPr id="4" name="TextBox 3"/>
          <p:cNvSpPr txBox="1"/>
          <p:nvPr/>
        </p:nvSpPr>
        <p:spPr>
          <a:xfrm>
            <a:off x="508000" y="2527300"/>
            <a:ext cx="8229600" cy="353943"/>
          </a:xfrm>
          <a:prstGeom prst="rect">
            <a:avLst/>
          </a:prstGeom>
          <a:pattFill>
            <a:fgClr>
              <a:schemeClr val="bg2"/>
            </a:fgClr>
            <a:bgClr>
              <a:schemeClr val="bg2"/>
            </a:bgClr>
          </a:pattFill>
        </p:spPr>
        <p:txBody>
          <a:bodyPr vert="horz" rtlCol="0">
            <a:spAutoFit/>
          </a:bodyPr>
          <a:lstStyle/>
          <a:p>
            <a:r>
              <a:rPr lang="en-US" sz="1700" smtClean="0"/>
              <a:t>http://cwastorage.queue.core.windows.net/?comp=list</a:t>
            </a:r>
            <a:endParaRPr lang="en-US" sz="17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Queues (using REST) Cont.</a:t>
            </a:r>
            <a:endParaRPr lang="en-US"/>
          </a:p>
        </p:txBody>
      </p:sp>
      <p:sp>
        <p:nvSpPr>
          <p:cNvPr id="3" name="Text Placeholder 2"/>
          <p:cNvSpPr>
            <a:spLocks noGrp="1"/>
          </p:cNvSpPr>
          <p:nvPr>
            <p:ph type="body" idx="1"/>
          </p:nvPr>
        </p:nvSpPr>
        <p:spPr/>
        <p:txBody>
          <a:bodyPr/>
          <a:lstStyle/>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1714500"/>
            <a:ext cx="8229600" cy="3493264"/>
          </a:xfrm>
          <a:prstGeom prst="rect">
            <a:avLst/>
          </a:prstGeom>
          <a:pattFill>
            <a:fgClr>
              <a:schemeClr val="bg2"/>
            </a:fgClr>
            <a:bgClr>
              <a:schemeClr val="bg2"/>
            </a:bgClr>
          </a:pattFill>
        </p:spPr>
        <p:txBody>
          <a:bodyPr vert="horz" rtlCol="0">
            <a:spAutoFit/>
          </a:bodyPr>
          <a:lstStyle/>
          <a:p>
            <a:r>
              <a:rPr lang="en-US" sz="1700" smtClean="0"/>
              <a:t>&lt;?xml version="1.0" encoding="utf-8"?&gt;</a:t>
            </a:r>
          </a:p>
          <a:p>
            <a:r>
              <a:rPr lang="en-US" sz="1700" smtClean="0"/>
              <a:t>&lt;EnumerationResults AccountName="http://cwastorage.queue.core.windows.net"&gt;</a:t>
            </a:r>
          </a:p>
          <a:p>
            <a:r>
              <a:rPr lang="en-US" sz="1700" smtClean="0"/>
              <a:t>  &lt;Queues&gt;</a:t>
            </a:r>
          </a:p>
          <a:p>
            <a:r>
              <a:rPr lang="en-US" sz="1700" smtClean="0"/>
              <a:t>    &lt;Queue&gt;</a:t>
            </a:r>
          </a:p>
          <a:p>
            <a:r>
              <a:rPr lang="en-US" sz="1700" smtClean="0"/>
              <a:t>      &lt;Name&gt;myqueue&lt;/Name&gt;</a:t>
            </a:r>
          </a:p>
          <a:p>
            <a:r>
              <a:rPr lang="en-US" sz="1700" smtClean="0"/>
              <a:t>      &lt;Url&gt;http://cwastorage.queue.core.windows.net/myqueue&lt;/Url&gt;</a:t>
            </a:r>
          </a:p>
          <a:p>
            <a:r>
              <a:rPr lang="en-US" sz="1700" smtClean="0"/>
              <a:t>    &lt;/Queue&gt;</a:t>
            </a:r>
          </a:p>
          <a:p>
            <a:r>
              <a:rPr lang="en-US" sz="1700" smtClean="0"/>
              <a:t>    &lt;Queue&gt;</a:t>
            </a:r>
          </a:p>
          <a:p>
            <a:r>
              <a:rPr lang="en-US" sz="1700" smtClean="0"/>
              <a:t>      &lt;Name&gt;q2&lt;/Name&gt;</a:t>
            </a:r>
          </a:p>
          <a:p>
            <a:r>
              <a:rPr lang="en-US" sz="1700" smtClean="0"/>
              <a:t>      &lt;Url&gt;http://cwastorage.queue.core.windows.net/q2&lt;/Url&gt;</a:t>
            </a:r>
          </a:p>
          <a:p>
            <a:r>
              <a:rPr lang="en-US" sz="1700" smtClean="0"/>
              <a:t>    &lt;/Queue&gt;</a:t>
            </a:r>
          </a:p>
          <a:p>
            <a:r>
              <a:rPr lang="en-US" sz="1700" smtClean="0"/>
              <a:t>  &lt;/Queues&gt;</a:t>
            </a:r>
          </a:p>
          <a:p>
            <a:r>
              <a:rPr lang="en-US" sz="1700" smtClean="0"/>
              <a:t>&lt;/EnumerationResults&gt;</a:t>
            </a:r>
            <a:endParaRPr lang="en-US" sz="17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Queues (using REST) Cont.</a:t>
            </a:r>
            <a:endParaRPr lang="en-US"/>
          </a:p>
        </p:txBody>
      </p:sp>
      <p:sp>
        <p:nvSpPr>
          <p:cNvPr id="3" name="Text Placeholder 2"/>
          <p:cNvSpPr>
            <a:spLocks noGrp="1"/>
          </p:cNvSpPr>
          <p:nvPr>
            <p:ph type="body" idx="1"/>
          </p:nvPr>
        </p:nvSpPr>
        <p:spPr/>
        <p:txBody>
          <a:bodyPr/>
          <a:lstStyle/>
          <a:p>
            <a:r>
              <a:rPr lang="en-US" sz="1800" smtClean="0"/>
              <a:t>To get the metadata for the queue, send an HTTP GET request to the queue URL followed by /?comp=metadata.</a:t>
            </a:r>
          </a:p>
          <a:p>
            <a:endParaRPr lang="en-US" sz="1700" smtClean="0"/>
          </a:p>
          <a:p>
            <a:endParaRPr lang="en-US"/>
          </a:p>
        </p:txBody>
      </p:sp>
      <p:sp>
        <p:nvSpPr>
          <p:cNvPr id="4" name="TextBox 3"/>
          <p:cNvSpPr txBox="1"/>
          <p:nvPr/>
        </p:nvSpPr>
        <p:spPr>
          <a:xfrm>
            <a:off x="508000" y="2527300"/>
            <a:ext cx="8229600" cy="353943"/>
          </a:xfrm>
          <a:prstGeom prst="rect">
            <a:avLst/>
          </a:prstGeom>
          <a:pattFill>
            <a:fgClr>
              <a:schemeClr val="bg2"/>
            </a:fgClr>
            <a:bgClr>
              <a:schemeClr val="bg2"/>
            </a:bgClr>
          </a:pattFill>
        </p:spPr>
        <p:txBody>
          <a:bodyPr vert="horz" rtlCol="0">
            <a:spAutoFit/>
          </a:bodyPr>
          <a:lstStyle/>
          <a:p>
            <a:r>
              <a:rPr lang="en-US" sz="1700" smtClean="0"/>
              <a:t>http://cwastorage.queue.core.windows.net/myqueue?comp=metadata</a:t>
            </a:r>
            <a:endParaRPr lang="en-US" sz="170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Messages (using REST)</a:t>
            </a:r>
            <a:endParaRPr lang="en-US"/>
          </a:p>
        </p:txBody>
      </p:sp>
      <p:sp>
        <p:nvSpPr>
          <p:cNvPr id="3" name="Text Placeholder 2"/>
          <p:cNvSpPr>
            <a:spLocks noGrp="1"/>
          </p:cNvSpPr>
          <p:nvPr>
            <p:ph type="body" idx="1"/>
          </p:nvPr>
        </p:nvSpPr>
        <p:spPr/>
        <p:txBody>
          <a:bodyPr/>
          <a:lstStyle/>
          <a:p>
            <a:r>
              <a:rPr lang="en-US" sz="1800" smtClean="0"/>
              <a:t>Adding a message to a queue requires you to send an HTTP POST message to the queue URL appended with “/messages”.</a:t>
            </a:r>
          </a:p>
          <a:p>
            <a:endParaRPr lang="en-US" sz="1700" smtClean="0"/>
          </a:p>
          <a:p>
            <a:pPr lvl="1"/>
            <a:r>
              <a:rPr lang="en-US" sz="1600" smtClean="0"/>
              <a:t>The body of the request message must contain &lt;QueueMessage&gt;, &lt;MessageText&gt; elements as shown in the captured example message below.</a:t>
            </a:r>
          </a:p>
          <a:p>
            <a:endParaRPr lang="en-US" sz="1700" smtClean="0"/>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2527300"/>
            <a:ext cx="8229600" cy="353943"/>
          </a:xfrm>
          <a:prstGeom prst="rect">
            <a:avLst/>
          </a:prstGeom>
          <a:pattFill>
            <a:fgClr>
              <a:schemeClr val="bg2"/>
            </a:fgClr>
            <a:bgClr>
              <a:schemeClr val="bg2"/>
            </a:bgClr>
          </a:pattFill>
        </p:spPr>
        <p:txBody>
          <a:bodyPr vert="horz" rtlCol="0">
            <a:spAutoFit/>
          </a:bodyPr>
          <a:lstStyle/>
          <a:p>
            <a:r>
              <a:rPr lang="en-US" sz="1700" smtClean="0"/>
              <a:t>http://cwastorage.queue.core.windows.net/myqueue/messages</a:t>
            </a:r>
            <a:endParaRPr lang="en-US" sz="1700"/>
          </a:p>
        </p:txBody>
      </p:sp>
      <p:sp>
        <p:nvSpPr>
          <p:cNvPr id="5" name="TextBox 4"/>
          <p:cNvSpPr txBox="1"/>
          <p:nvPr/>
        </p:nvSpPr>
        <p:spPr>
          <a:xfrm>
            <a:off x="508000" y="3378200"/>
            <a:ext cx="8229600" cy="1400383"/>
          </a:xfrm>
          <a:prstGeom prst="rect">
            <a:avLst/>
          </a:prstGeom>
          <a:pattFill>
            <a:fgClr>
              <a:schemeClr val="bg2"/>
            </a:fgClr>
            <a:bgClr>
              <a:schemeClr val="bg2"/>
            </a:bgClr>
          </a:pattFill>
        </p:spPr>
        <p:txBody>
          <a:bodyPr vert="horz" rtlCol="0">
            <a:spAutoFit/>
          </a:bodyPr>
          <a:lstStyle/>
          <a:p>
            <a:r>
              <a:rPr lang="en-US" sz="1700" smtClean="0"/>
              <a:t>POST /myqueue/messages?timeout=30 HTTP/1.1</a:t>
            </a:r>
          </a:p>
          <a:p>
            <a:r>
              <a:rPr lang="en-US" sz="1700" smtClean="0"/>
              <a:t>x-ms-date: Fri, 07 Jul 2010 11:45:25 GMT</a:t>
            </a:r>
          </a:p>
          <a:p>
            <a:r>
              <a:rPr lang="en-US" sz="1700" smtClean="0"/>
              <a:t>Authorization: SharedKey usa0351:&lt;the signed key&gt;</a:t>
            </a:r>
          </a:p>
          <a:p>
            <a:r>
              <a:rPr lang="en-US" sz="1700" smtClean="0"/>
              <a:t>Host: cwastorage.queue.core.windows.net</a:t>
            </a:r>
          </a:p>
          <a:p>
            <a:r>
              <a:rPr lang="en-US" sz="1700" b="1" smtClean="0"/>
              <a:t>&lt;QueueMessage&gt;&lt;MessageText&gt;hello world&lt;/MessageText&gt;&lt;/QueueMessage&gt;</a:t>
            </a:r>
            <a:endParaRPr lang="en-US" sz="1700" b="1"/>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Messages (using REST) Cont.</a:t>
            </a:r>
            <a:endParaRPr lang="en-US"/>
          </a:p>
        </p:txBody>
      </p:sp>
      <p:sp>
        <p:nvSpPr>
          <p:cNvPr id="3" name="Text Placeholder 2"/>
          <p:cNvSpPr>
            <a:spLocks noGrp="1"/>
          </p:cNvSpPr>
          <p:nvPr>
            <p:ph type="body" idx="1"/>
          </p:nvPr>
        </p:nvSpPr>
        <p:spPr/>
        <p:txBody>
          <a:bodyPr/>
          <a:lstStyle/>
          <a:p>
            <a:r>
              <a:rPr lang="en-US" sz="1800" smtClean="0"/>
              <a:t>To get and peek at messages use the same HTTP GET request directed at the queue URL.</a:t>
            </a:r>
          </a:p>
          <a:p>
            <a:endParaRPr lang="en-US" sz="1700" smtClean="0"/>
          </a:p>
          <a:p>
            <a:pPr lvl="1"/>
            <a:r>
              <a:rPr lang="en-US" sz="1600" smtClean="0"/>
              <a:t>The only difference is that to peek at a message, append the request URL with “?peekonly=true”.</a:t>
            </a:r>
          </a:p>
          <a:p>
            <a:endParaRPr lang="en-US" sz="1700" smtClean="0"/>
          </a:p>
          <a:p>
            <a:pPr lvl="1"/>
            <a:r>
              <a:rPr lang="en-US" sz="1600" smtClean="0"/>
              <a:t>Add a numofmessages parameter to get more than one message (use for either get or peek operations).</a:t>
            </a:r>
          </a:p>
          <a:p>
            <a:endParaRPr lang="en-US" sz="1700" smtClean="0"/>
          </a:p>
          <a:p>
            <a:pPr lvl="1"/>
            <a:r>
              <a:rPr lang="en-US" sz="1600" smtClean="0"/>
              <a:t>On get message requests, you can also add a visibilitytimeout parameter to set the timeout (in seconds) for the message.</a:t>
            </a:r>
          </a:p>
          <a:p>
            <a:endParaRPr lang="en-US" sz="1700" smtClean="0"/>
          </a:p>
          <a:p>
            <a:endParaRPr lang="en-US"/>
          </a:p>
        </p:txBody>
      </p:sp>
      <p:sp>
        <p:nvSpPr>
          <p:cNvPr id="4" name="TextBox 3"/>
          <p:cNvSpPr txBox="1"/>
          <p:nvPr/>
        </p:nvSpPr>
        <p:spPr>
          <a:xfrm>
            <a:off x="508000" y="2527300"/>
            <a:ext cx="8229600" cy="353943"/>
          </a:xfrm>
          <a:prstGeom prst="rect">
            <a:avLst/>
          </a:prstGeom>
          <a:pattFill>
            <a:fgClr>
              <a:schemeClr val="bg2"/>
            </a:fgClr>
            <a:bgClr>
              <a:schemeClr val="bg2"/>
            </a:bgClr>
          </a:pattFill>
        </p:spPr>
        <p:txBody>
          <a:bodyPr vert="horz" rtlCol="0">
            <a:spAutoFit/>
          </a:bodyPr>
          <a:lstStyle/>
          <a:p>
            <a:r>
              <a:rPr lang="en-US" sz="1700" smtClean="0"/>
              <a:t>http://cwastorage.queue.core.windows.net/myqueue/messages</a:t>
            </a:r>
            <a:endParaRPr lang="en-US" sz="1700"/>
          </a:p>
        </p:txBody>
      </p:sp>
      <p:sp>
        <p:nvSpPr>
          <p:cNvPr id="5" name="TextBox 4"/>
          <p:cNvSpPr txBox="1"/>
          <p:nvPr/>
        </p:nvSpPr>
        <p:spPr>
          <a:xfrm>
            <a:off x="508000" y="3378200"/>
            <a:ext cx="8229600" cy="353943"/>
          </a:xfrm>
          <a:prstGeom prst="rect">
            <a:avLst/>
          </a:prstGeom>
          <a:pattFill>
            <a:fgClr>
              <a:schemeClr val="bg2"/>
            </a:fgClr>
            <a:bgClr>
              <a:schemeClr val="bg2"/>
            </a:bgClr>
          </a:pattFill>
        </p:spPr>
        <p:txBody>
          <a:bodyPr vert="horz" rtlCol="0">
            <a:spAutoFit/>
          </a:bodyPr>
          <a:lstStyle/>
          <a:p>
            <a:r>
              <a:rPr lang="en-US" sz="1700" smtClean="0"/>
              <a:t>http://cwastorage.queue.core.windows.net/myqueue/messages?peekonly=true</a:t>
            </a:r>
            <a:endParaRPr lang="en-US" sz="1700"/>
          </a:p>
        </p:txBody>
      </p:sp>
      <p:sp>
        <p:nvSpPr>
          <p:cNvPr id="6" name="TextBox 5"/>
          <p:cNvSpPr txBox="1"/>
          <p:nvPr/>
        </p:nvSpPr>
        <p:spPr>
          <a:xfrm>
            <a:off x="508000" y="4216400"/>
            <a:ext cx="8229600" cy="353943"/>
          </a:xfrm>
          <a:prstGeom prst="rect">
            <a:avLst/>
          </a:prstGeom>
          <a:pattFill>
            <a:fgClr>
              <a:schemeClr val="bg2"/>
            </a:fgClr>
            <a:bgClr>
              <a:schemeClr val="bg2"/>
            </a:bgClr>
          </a:pattFill>
        </p:spPr>
        <p:txBody>
          <a:bodyPr vert="horz" rtlCol="0">
            <a:spAutoFit/>
          </a:bodyPr>
          <a:lstStyle/>
          <a:p>
            <a:r>
              <a:rPr lang="en-US" sz="1700" smtClean="0"/>
              <a:t>http://cwastorage.queue.core.windows.net/myqueue/messages?numofmessages=5</a:t>
            </a:r>
            <a:endParaRPr lang="en-US" sz="1700"/>
          </a:p>
        </p:txBody>
      </p:sp>
      <p:sp>
        <p:nvSpPr>
          <p:cNvPr id="7" name="TextBox 6"/>
          <p:cNvSpPr txBox="1"/>
          <p:nvPr/>
        </p:nvSpPr>
        <p:spPr>
          <a:xfrm>
            <a:off x="508000" y="5067300"/>
            <a:ext cx="8229600" cy="353943"/>
          </a:xfrm>
          <a:prstGeom prst="rect">
            <a:avLst/>
          </a:prstGeom>
          <a:pattFill>
            <a:fgClr>
              <a:schemeClr val="bg2"/>
            </a:fgClr>
            <a:bgClr>
              <a:schemeClr val="bg2"/>
            </a:bgClr>
          </a:pattFill>
        </p:spPr>
        <p:txBody>
          <a:bodyPr vert="horz" rtlCol="0">
            <a:spAutoFit/>
          </a:bodyPr>
          <a:lstStyle/>
          <a:p>
            <a:r>
              <a:rPr lang="en-US" sz="1700" smtClean="0"/>
              <a:t>http://cwastorage.queue.core.windows.net/myqueue/messages?visibilitytimeout=60</a:t>
            </a:r>
            <a:endParaRPr lang="en-US" sz="170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Messages (using REST) Cont.</a:t>
            </a:r>
            <a:endParaRPr lang="en-US"/>
          </a:p>
        </p:txBody>
      </p:sp>
      <p:sp>
        <p:nvSpPr>
          <p:cNvPr id="3" name="Text Placeholder 2"/>
          <p:cNvSpPr>
            <a:spLocks noGrp="1"/>
          </p:cNvSpPr>
          <p:nvPr>
            <p:ph type="body" idx="1"/>
          </p:nvPr>
        </p:nvSpPr>
        <p:spPr/>
        <p:txBody>
          <a:bodyPr/>
          <a:lstStyle/>
          <a:p>
            <a:r>
              <a:rPr lang="en-US" sz="1800" smtClean="0"/>
              <a:t>The body of the response message from a get or peek request contains both the properties and text of the message.</a:t>
            </a:r>
          </a:p>
          <a:p>
            <a:pPr lvl="1"/>
            <a:r>
              <a:rPr lang="en-US" sz="1600" smtClean="0"/>
              <a:t>This response example is from the MSDN API reference.</a:t>
            </a:r>
          </a:p>
          <a:p>
            <a:endParaRPr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Messages (using REST) Cont.</a:t>
            </a:r>
            <a:endParaRPr lang="en-US"/>
          </a:p>
        </p:txBody>
      </p:sp>
      <p:sp>
        <p:nvSpPr>
          <p:cNvPr id="3" name="Text Placeholder 2"/>
          <p:cNvSpPr>
            <a:spLocks noGrp="1"/>
          </p:cNvSpPr>
          <p:nvPr>
            <p:ph type="body" idx="1"/>
          </p:nvPr>
        </p:nvSpPr>
        <p:spPr/>
        <p:txBody>
          <a:bodyPr/>
          <a:lstStyle/>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1714500"/>
            <a:ext cx="8229600" cy="5847755"/>
          </a:xfrm>
          <a:prstGeom prst="rect">
            <a:avLst/>
          </a:prstGeom>
          <a:pattFill>
            <a:fgClr>
              <a:schemeClr val="bg2"/>
            </a:fgClr>
            <a:bgClr>
              <a:schemeClr val="bg2"/>
            </a:bgClr>
          </a:pattFill>
        </p:spPr>
        <p:txBody>
          <a:bodyPr vert="horz" rtlCol="0">
            <a:spAutoFit/>
          </a:bodyPr>
          <a:lstStyle/>
          <a:p>
            <a:r>
              <a:rPr lang="en-US" sz="1700" smtClean="0"/>
              <a:t>Response Status:</a:t>
            </a:r>
          </a:p>
          <a:p>
            <a:r>
              <a:rPr lang="en-US" sz="1700" smtClean="0"/>
              <a:t>HTTP/1.1 200 OK</a:t>
            </a:r>
          </a:p>
          <a:p>
            <a:r>
              <a:rPr lang="en-US" sz="1700" smtClean="0"/>
              <a:t>Response Headers:</a:t>
            </a:r>
          </a:p>
          <a:p>
            <a:r>
              <a:rPr lang="en-US" sz="1700" smtClean="0"/>
              <a:t>Transfer-Encoding: chunked</a:t>
            </a:r>
          </a:p>
          <a:p>
            <a:r>
              <a:rPr lang="en-US" sz="1700" smtClean="0"/>
              <a:t>Content-Type: application/xml</a:t>
            </a:r>
          </a:p>
          <a:p>
            <a:r>
              <a:rPr lang="en-US" sz="1700" smtClean="0"/>
              <a:t>Date: Fri, 09 Oct 2009 21:04:30 GMT</a:t>
            </a:r>
          </a:p>
          <a:p>
            <a:r>
              <a:rPr lang="en-US" sz="1700" smtClean="0"/>
              <a:t>Server: Windows-Azure-Queue/1.0 Microsoft-HTTPAPI/2.0</a:t>
            </a:r>
          </a:p>
          <a:p>
            <a:r>
              <a:rPr lang="en-US" sz="1700" smtClean="0"/>
              <a:t>Response Body:</a:t>
            </a:r>
          </a:p>
          <a:p>
            <a:r>
              <a:rPr lang="en-US" sz="1700" smtClean="0"/>
              <a:t>﻿&lt;?xml version="1.0" encoding="utf-8"?&gt;</a:t>
            </a:r>
          </a:p>
          <a:p>
            <a:r>
              <a:rPr lang="en-US" sz="1700" smtClean="0"/>
              <a:t>&lt;QueueMessagesList&gt;</a:t>
            </a:r>
          </a:p>
          <a:p>
            <a:r>
              <a:rPr lang="en-US" sz="1700" smtClean="0"/>
              <a:t>  &lt;QueueMessage&gt;</a:t>
            </a:r>
          </a:p>
          <a:p>
            <a:r>
              <a:rPr lang="en-US" sz="1700" smtClean="0"/>
              <a:t>    &lt;MessageId&gt;5974b586-0df3-4e2d-ad0c-18e3892bfca2&lt;/MessageId&gt;</a:t>
            </a:r>
          </a:p>
          <a:p>
            <a:r>
              <a:rPr lang="en-US" sz="1700" smtClean="0"/>
              <a:t>    &lt;InsertionTime&gt;Fri, 09 Oct 2009 21:04:30 GMT&lt;/InsertionTime&gt;</a:t>
            </a:r>
          </a:p>
          <a:p>
            <a:r>
              <a:rPr lang="en-US" sz="1700" smtClean="0"/>
              <a:t>    &lt;ExpirationTime&gt;Fri, 16 Oct 2009 21:04:30 GMT&lt;/ExpirationTime&gt;</a:t>
            </a:r>
          </a:p>
          <a:p>
            <a:r>
              <a:rPr lang="en-US" sz="1700" smtClean="0"/>
              <a:t>    &lt;PopReceipt&gt;YzQ4Yzg1MDItYTc0Ny00OWNjLTkxYTUtZGM0MDFiZDAwYzEw</a:t>
            </a:r>
          </a:p>
          <a:p>
            <a:r>
              <a:rPr lang="en-US" sz="1700" smtClean="0"/>
              <a:t>    &lt;/PopReceipt&gt;</a:t>
            </a:r>
          </a:p>
          <a:p>
            <a:r>
              <a:rPr lang="en-US" sz="1700" smtClean="0"/>
              <a:t>    &lt;TimeNextVisible&gt;Fri, 09 Oct 2009 23:29:20 GMT&lt;/TimeNextVisible&gt;</a:t>
            </a:r>
          </a:p>
          <a:p>
            <a:r>
              <a:rPr lang="en-US" sz="1700" smtClean="0"/>
              <a:t>    &lt;DequeueCount&gt;1&lt;/DequeueCount&gt;</a:t>
            </a:r>
          </a:p>
          <a:p>
            <a:r>
              <a:rPr lang="en-US" sz="1700" smtClean="0"/>
              <a:t>    &lt;MessageText&gt;PHRlc3Q+dGhpcyBpcyBhIHRlc3QgbWVzc2FnZTwvdGVzdD4=</a:t>
            </a:r>
          </a:p>
          <a:p>
            <a:r>
              <a:rPr lang="en-US" sz="1700" smtClean="0"/>
              <a:t>    &lt;/MessageText&gt;</a:t>
            </a:r>
          </a:p>
          <a:p>
            <a:r>
              <a:rPr lang="en-US" sz="1700" smtClean="0"/>
              <a:t>  &lt;/QueueMessage&gt;</a:t>
            </a:r>
          </a:p>
          <a:p>
            <a:r>
              <a:rPr lang="en-US" sz="1700" smtClean="0"/>
              <a:t>&lt;/QueueMessagesList&gt;</a:t>
            </a:r>
            <a:endParaRPr lang="en-US" sz="17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Messages (using REST) Cont.</a:t>
            </a:r>
            <a:endParaRPr lang="en-US"/>
          </a:p>
        </p:txBody>
      </p:sp>
      <p:sp>
        <p:nvSpPr>
          <p:cNvPr id="3" name="Text Placeholder 2"/>
          <p:cNvSpPr>
            <a:spLocks noGrp="1"/>
          </p:cNvSpPr>
          <p:nvPr>
            <p:ph type="body" idx="1"/>
          </p:nvPr>
        </p:nvSpPr>
        <p:spPr/>
        <p:txBody>
          <a:bodyPr/>
          <a:lstStyle/>
          <a:p>
            <a:r>
              <a:rPr lang="en-US" sz="1800" smtClean="0"/>
              <a:t>Lastly, to delete a message from the queue using REST, send an HTTP DELETE request to the queue URL.</a:t>
            </a:r>
          </a:p>
          <a:p>
            <a:pPr lvl="1"/>
            <a:r>
              <a:rPr lang="en-US" sz="1600" smtClean="0"/>
              <a:t>The URL must be appended with “/messages/&lt;messageid&gt;?popreceipt=&lt;popreceipt&gt;.</a:t>
            </a:r>
          </a:p>
          <a:p>
            <a:pPr lvl="1"/>
            <a:r>
              <a:rPr lang="en-US" sz="1600" smtClean="0"/>
              <a:t>Here is an example delete request using the Message ID and PopReceipt of the last example.</a:t>
            </a:r>
          </a:p>
          <a:p>
            <a:endParaRPr lang="en-US" sz="1700" smtClean="0"/>
          </a:p>
          <a:p>
            <a:endParaRPr lang="en-US" sz="1700" smtClean="0"/>
          </a:p>
          <a:p>
            <a:endParaRPr lang="en-US" sz="1700" smtClean="0"/>
          </a:p>
          <a:p>
            <a:endParaRPr lang="en-US"/>
          </a:p>
        </p:txBody>
      </p:sp>
      <p:sp>
        <p:nvSpPr>
          <p:cNvPr id="4" name="TextBox 3"/>
          <p:cNvSpPr txBox="1"/>
          <p:nvPr/>
        </p:nvSpPr>
        <p:spPr>
          <a:xfrm>
            <a:off x="508000" y="3352800"/>
            <a:ext cx="8229600" cy="877163"/>
          </a:xfrm>
          <a:prstGeom prst="rect">
            <a:avLst/>
          </a:prstGeom>
          <a:pattFill>
            <a:fgClr>
              <a:schemeClr val="bg2"/>
            </a:fgClr>
            <a:bgClr>
              <a:schemeClr val="bg2"/>
            </a:bgClr>
          </a:pattFill>
        </p:spPr>
        <p:txBody>
          <a:bodyPr vert="horz" rtlCol="0">
            <a:spAutoFit/>
          </a:bodyPr>
          <a:lstStyle/>
          <a:p>
            <a:r>
              <a:rPr lang="en-US" sz="1700" smtClean="0"/>
              <a:t>http://cwastorage.queue.core.windows.net/myqueue/messages/5974b586-0df3-4e2d-ad0c-18e3892bfca2/?popreceipt= YzQ4Yzg1MDItYTc0Ny00OWNjLTkxYTUtZGM0MDFiZDAwYzEw</a:t>
            </a:r>
            <a:endParaRPr lang="en-US" sz="17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Exercise: Queue Lab</a:t>
            </a:r>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Summary</a:t>
            </a:r>
            <a:endParaRPr lang="en-US"/>
          </a:p>
        </p:txBody>
      </p:sp>
      <p:sp>
        <p:nvSpPr>
          <p:cNvPr id="3" name="Text Placeholder 2"/>
          <p:cNvSpPr>
            <a:spLocks noGrp="1"/>
          </p:cNvSpPr>
          <p:nvPr>
            <p:ph type="body" idx="1"/>
          </p:nvPr>
        </p:nvSpPr>
        <p:spPr/>
        <p:txBody>
          <a:bodyPr/>
          <a:lstStyle/>
          <a:p>
            <a:r>
              <a:rPr lang="en-US" sz="1800" smtClean="0"/>
              <a:t>Windows Azure Storage consists of three types of data storage in the cloud:  tables, blobs and queues.</a:t>
            </a:r>
          </a:p>
          <a:p>
            <a:pPr lvl="1"/>
            <a:r>
              <a:rPr lang="en-US" sz="1600" smtClean="0"/>
              <a:t>Through observing other cloud offerings, Microsoft found that the scale out of the file system storage or relational databases very difficult and expensive.</a:t>
            </a:r>
          </a:p>
          <a:p>
            <a:pPr lvl="1"/>
            <a:r>
              <a:rPr lang="en-US" sz="1600" smtClean="0"/>
              <a:t>Microsoft provides Windows Azure Storage as a storage mechanism that scales well and supports the pay for what you use model.</a:t>
            </a:r>
          </a:p>
          <a:p>
            <a:r>
              <a:rPr lang="en-US" sz="1800" smtClean="0"/>
              <a:t>To work with Windows Azure Storage you have two options:  RESTful or the Storage Client API.</a:t>
            </a:r>
          </a:p>
          <a:p>
            <a:pPr lvl="1"/>
            <a:r>
              <a:rPr lang="en-US" sz="1600" smtClean="0"/>
              <a:t>All Windows Azure Storage services are exposed through a RESTful HTTP API.</a:t>
            </a:r>
          </a:p>
          <a:p>
            <a:pPr lvl="1"/>
            <a:r>
              <a:rPr lang="en-US" sz="1600" smtClean="0"/>
              <a:t>Use the RESTful API to access Windows Azure Storage services from inside or outside data centers.</a:t>
            </a:r>
          </a:p>
          <a:p>
            <a:pPr lvl="1"/>
            <a:r>
              <a:rPr lang="en-US" sz="1600" smtClean="0"/>
              <a:t>The REST API allows other languages/platforms to access Windows Azure Storage.</a:t>
            </a:r>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Account Cont.</a:t>
            </a:r>
            <a:endParaRPr lang="en-US"/>
          </a:p>
        </p:txBody>
      </p:sp>
      <p:sp>
        <p:nvSpPr>
          <p:cNvPr id="3" name="Text Placeholder 2"/>
          <p:cNvSpPr>
            <a:spLocks noGrp="1"/>
          </p:cNvSpPr>
          <p:nvPr>
            <p:ph type="body" idx="1"/>
          </p:nvPr>
        </p:nvSpPr>
        <p:spPr/>
        <p:txBody>
          <a:bodyPr/>
          <a:lstStyle/>
          <a:p>
            <a:endParaRPr lang="en-US" sz="1800" dirty="0" smtClean="0"/>
          </a:p>
          <a:p>
            <a:endParaRPr lang="en-US" sz="1800" dirty="0" smtClean="0"/>
          </a:p>
          <a:p>
            <a:endParaRPr lang="en-US" sz="1800" dirty="0" smtClean="0"/>
          </a:p>
          <a:p>
            <a:endParaRPr lang="en-US" sz="1800" dirty="0" smtClean="0"/>
          </a:p>
          <a:p>
            <a:endParaRPr lang="en-US" sz="1800" dirty="0" smtClean="0"/>
          </a:p>
          <a:p>
            <a:pPr lvl="1"/>
            <a:endParaRPr lang="en-US" sz="1600" dirty="0" smtClean="0"/>
          </a:p>
          <a:p>
            <a:pPr lvl="1"/>
            <a:endParaRPr lang="en-US" sz="1600" dirty="0" smtClean="0"/>
          </a:p>
          <a:p>
            <a:pPr lvl="1"/>
            <a:endParaRPr lang="en-US" sz="1600" dirty="0" smtClean="0"/>
          </a:p>
          <a:p>
            <a:pPr lvl="1"/>
            <a:r>
              <a:rPr lang="en-US" sz="1600" dirty="0" smtClean="0"/>
              <a:t>It </a:t>
            </a:r>
            <a:r>
              <a:rPr lang="en-US" sz="1600" dirty="0" smtClean="0"/>
              <a:t>is through the Storage Accounts folder display that you manage (get pertinent storage account details, delete, modify, add) your storage accounts.</a:t>
            </a:r>
          </a:p>
          <a:p>
            <a:endParaRPr lang="en-US" dirty="0"/>
          </a:p>
        </p:txBody>
      </p:sp>
      <p:pic>
        <p:nvPicPr>
          <p:cNvPr id="4" name="Picture 3" descr="image5.png"/>
          <p:cNvPicPr>
            <a:picLocks noChangeAspect="1"/>
          </p:cNvPicPr>
          <p:nvPr/>
        </p:nvPicPr>
        <p:blipFill>
          <a:blip r:embed="rId2"/>
          <a:stretch>
            <a:fillRect/>
          </a:stretch>
        </p:blipFill>
        <p:spPr>
          <a:xfrm>
            <a:off x="2971800" y="1905000"/>
            <a:ext cx="3963149" cy="2324100"/>
          </a:xfrm>
          <a:prstGeom prst="rect">
            <a:avLst/>
          </a:prstGeom>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Summary Cont.</a:t>
            </a:r>
            <a:endParaRPr lang="en-US"/>
          </a:p>
        </p:txBody>
      </p:sp>
      <p:sp>
        <p:nvSpPr>
          <p:cNvPr id="3" name="Text Placeholder 2"/>
          <p:cNvSpPr>
            <a:spLocks noGrp="1"/>
          </p:cNvSpPr>
          <p:nvPr>
            <p:ph type="body" idx="1"/>
          </p:nvPr>
        </p:nvSpPr>
        <p:spPr/>
        <p:txBody>
          <a:bodyPr/>
          <a:lstStyle/>
          <a:p>
            <a:r>
              <a:rPr lang="en-US" sz="1800" smtClean="0"/>
              <a:t>The Windows Azure SDK provides the Storage Client library.</a:t>
            </a:r>
          </a:p>
          <a:p>
            <a:pPr lvl="1"/>
            <a:r>
              <a:rPr lang="en-US" sz="1600" smtClean="0"/>
              <a:t>The Storage Client library greatly simplifies the access and use of storage services in .NET applications.</a:t>
            </a:r>
          </a:p>
          <a:p>
            <a:pPr lvl="1"/>
            <a:r>
              <a:rPr lang="en-US" sz="1600" smtClean="0"/>
              <a:t>This library is a wrapper API around the RESTful HTTP API.</a:t>
            </a:r>
          </a:p>
          <a:p>
            <a:r>
              <a:rPr lang="en-US" sz="1800" smtClean="0"/>
              <a:t>Using the Storage Client Library begins (regardless of storage type) by obtaining a CloudStorageAccount instance.</a:t>
            </a:r>
          </a:p>
          <a:p>
            <a:pPr lvl="1"/>
            <a:r>
              <a:rPr lang="en-US" sz="1600" smtClean="0"/>
              <a:t>CloudStorageAccount objects provide access to Windows Azure Storage account information.</a:t>
            </a:r>
          </a:p>
          <a:p>
            <a:pPr lvl="1"/>
            <a:r>
              <a:rPr lang="en-US" sz="1600" smtClean="0"/>
              <a:t>CloudStorageAccount objects also provide client objects to access each type of storage service.</a:t>
            </a:r>
          </a:p>
          <a:p>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Summary Cont.</a:t>
            </a:r>
            <a:endParaRPr lang="en-US"/>
          </a:p>
        </p:txBody>
      </p:sp>
      <p:sp>
        <p:nvSpPr>
          <p:cNvPr id="3" name="Text Placeholder 2"/>
          <p:cNvSpPr>
            <a:spLocks noGrp="1"/>
          </p:cNvSpPr>
          <p:nvPr>
            <p:ph type="body" idx="1"/>
          </p:nvPr>
        </p:nvSpPr>
        <p:spPr/>
        <p:txBody>
          <a:bodyPr/>
          <a:lstStyle/>
          <a:p>
            <a:r>
              <a:rPr lang="en-US" sz="1800" smtClean="0"/>
              <a:t>Queue storage provides a reliable and asynchronous message transport system for building loosely coupled systems.</a:t>
            </a:r>
          </a:p>
          <a:p>
            <a:pPr lvl="1"/>
            <a:r>
              <a:rPr lang="en-US" sz="1600" smtClean="0"/>
              <a:t>Queues (and queuing) promote loosely coupled systems because the services that send and receive messages through a queue know little about each other.</a:t>
            </a:r>
          </a:p>
          <a:p>
            <a:pPr lvl="1"/>
            <a:r>
              <a:rPr lang="en-US" sz="1600" smtClean="0"/>
              <a:t>In fact, services don’t even have to be of the same type of platform.</a:t>
            </a:r>
          </a:p>
          <a:p>
            <a:pPr lvl="1"/>
            <a:r>
              <a:rPr lang="en-US" sz="1600" smtClean="0"/>
              <a:t>This allows senders or receivers of messages to grow, change, or even fail on occasion without the other knowing (or caring).</a:t>
            </a:r>
          </a:p>
          <a:p>
            <a:endParaRPr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Summary Cont.</a:t>
            </a:r>
            <a:endParaRPr lang="en-US"/>
          </a:p>
        </p:txBody>
      </p:sp>
      <p:sp>
        <p:nvSpPr>
          <p:cNvPr id="3" name="Text Placeholder 2"/>
          <p:cNvSpPr>
            <a:spLocks noGrp="1"/>
          </p:cNvSpPr>
          <p:nvPr>
            <p:ph type="body" idx="1"/>
          </p:nvPr>
        </p:nvSpPr>
        <p:spPr/>
        <p:txBody>
          <a:bodyPr/>
          <a:lstStyle/>
          <a:p>
            <a:r>
              <a:rPr lang="en-US" sz="1800" smtClean="0"/>
              <a:t>To create or access a queue using the Storage Client Library, you need a CloudQueueClient object.</a:t>
            </a:r>
          </a:p>
          <a:p>
            <a:pPr lvl="1"/>
            <a:r>
              <a:rPr lang="en-US" sz="1600" smtClean="0"/>
              <a:t>Create the CloudQueueClient object via the CloudStorageAccount object.</a:t>
            </a:r>
          </a:p>
          <a:p>
            <a:pPr lvl="1"/>
            <a:r>
              <a:rPr lang="en-US" sz="1600" smtClean="0"/>
              <a:t>The CloudQueueClient object provides methods to get and create CloudQueue objects, which represent the actual queues.</a:t>
            </a:r>
          </a:p>
          <a:p>
            <a:pPr lvl="1"/>
            <a:r>
              <a:rPr lang="en-US" sz="1600" smtClean="0"/>
              <a:t>CloudQueueClient objects also provide queue properties such as timeout and retry policies for queue operations.</a:t>
            </a:r>
          </a:p>
          <a:p>
            <a:pPr lvl="1"/>
            <a:r>
              <a:rPr lang="en-US" sz="1600" smtClean="0"/>
              <a:t>CloudQueueMessage objects represent messages in the queue.</a:t>
            </a:r>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Account Cont.</a:t>
            </a:r>
            <a:endParaRPr lang="en-US"/>
          </a:p>
        </p:txBody>
      </p:sp>
      <p:sp>
        <p:nvSpPr>
          <p:cNvPr id="3" name="Text Placeholder 2"/>
          <p:cNvSpPr>
            <a:spLocks noGrp="1"/>
          </p:cNvSpPr>
          <p:nvPr>
            <p:ph type="body" idx="1"/>
          </p:nvPr>
        </p:nvSpPr>
        <p:spPr/>
        <p:txBody>
          <a:bodyPr/>
          <a:lstStyle/>
          <a:p>
            <a:r>
              <a:rPr lang="en-US" sz="1800" smtClean="0"/>
              <a:t>When creating a new Storage Account, you must give your storage account a name and specify its geographical location.</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6.png"/>
          <p:cNvPicPr>
            <a:picLocks noChangeAspect="1"/>
          </p:cNvPicPr>
          <p:nvPr/>
        </p:nvPicPr>
        <p:blipFill>
          <a:blip r:embed="rId2"/>
          <a:stretch>
            <a:fillRect/>
          </a:stretch>
        </p:blipFill>
        <p:spPr>
          <a:xfrm>
            <a:off x="3220894" y="2527300"/>
            <a:ext cx="2803810" cy="23161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Account Cont.</a:t>
            </a:r>
            <a:endParaRPr lang="en-US"/>
          </a:p>
        </p:txBody>
      </p:sp>
      <p:sp>
        <p:nvSpPr>
          <p:cNvPr id="3" name="Text Placeholder 2"/>
          <p:cNvSpPr>
            <a:spLocks noGrp="1"/>
          </p:cNvSpPr>
          <p:nvPr>
            <p:ph type="body" idx="1"/>
          </p:nvPr>
        </p:nvSpPr>
        <p:spPr/>
        <p:txBody>
          <a:bodyPr/>
          <a:lstStyle/>
          <a:p>
            <a:r>
              <a:rPr lang="en-US" sz="1800" smtClean="0"/>
              <a:t>Windows Azure creates three endpoints from the name you provide, one each for the three types of Windows Azure Storage.</a:t>
            </a:r>
          </a:p>
          <a:p>
            <a:pPr lvl="1"/>
            <a:r>
              <a:rPr lang="en-US" sz="1600" smtClean="0"/>
              <a:t>The URL uniquely identifies your storage account (and type) across all of Windows Azure.</a:t>
            </a:r>
          </a:p>
          <a:p>
            <a:pPr lvl="1"/>
            <a:r>
              <a:rPr lang="en-US" sz="1600" smtClean="0"/>
              <a:t>The Portal shows .*.core.windows.net as the suffix of the endpoint URLs for your storage.</a:t>
            </a:r>
          </a:p>
          <a:p>
            <a:pPr lvl="1"/>
            <a:r>
              <a:rPr lang="en-US" sz="1600" smtClean="0"/>
              <a:t>The * in the suffix is replaced by blob, queue, or table depending on which type of storage is referenced.</a:t>
            </a:r>
          </a:p>
          <a:p>
            <a:pPr lvl="1"/>
            <a:r>
              <a:rPr lang="en-US" sz="1600" smtClean="0"/>
              <a:t>For example, the actual endpoint would look like azurestudentdata.blob.core.windows.net using blob storage and the name above.</a:t>
            </a:r>
          </a:p>
          <a:p>
            <a:pPr lvl="1"/>
            <a:r>
              <a:rPr lang="en-US" sz="1600" smtClean="0"/>
              <a:t>After creating your Windows Azure Storage account, the Portal displays the URL endpoints for each type of storage.</a:t>
            </a:r>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Account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r>
              <a:rPr lang="en-US" sz="1800" smtClean="0"/>
              <a:t>The region you pick dictates the geographical location (and data center) hosting your storage account.</a:t>
            </a:r>
          </a:p>
          <a:p>
            <a:endParaRPr lang="en-US"/>
          </a:p>
        </p:txBody>
      </p:sp>
      <p:pic>
        <p:nvPicPr>
          <p:cNvPr id="4" name="Picture 3" descr="image7.png"/>
          <p:cNvPicPr>
            <a:picLocks noChangeAspect="1"/>
          </p:cNvPicPr>
          <p:nvPr/>
        </p:nvPicPr>
        <p:blipFill>
          <a:blip r:embed="rId2"/>
          <a:stretch>
            <a:fillRect/>
          </a:stretch>
        </p:blipFill>
        <p:spPr>
          <a:xfrm>
            <a:off x="457200" y="1981200"/>
            <a:ext cx="8227429" cy="216857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Account Cont.</a:t>
            </a:r>
            <a:endParaRPr lang="en-US"/>
          </a:p>
        </p:txBody>
      </p:sp>
      <p:sp>
        <p:nvSpPr>
          <p:cNvPr id="3" name="Text Placeholder 2"/>
          <p:cNvSpPr>
            <a:spLocks noGrp="1"/>
          </p:cNvSpPr>
          <p:nvPr>
            <p:ph type="body" idx="1"/>
          </p:nvPr>
        </p:nvSpPr>
        <p:spPr/>
        <p:txBody>
          <a:bodyPr/>
          <a:lstStyle/>
          <a:p>
            <a:r>
              <a:rPr lang="en-US" sz="1800" smtClean="0"/>
              <a:t>Choosing the geographical location of your service is an important selection in setting up your storage service (or hosted service for that matter).</a:t>
            </a:r>
          </a:p>
          <a:p>
            <a:pPr lvl="1"/>
            <a:r>
              <a:rPr lang="en-US" sz="1600" smtClean="0"/>
              <a:t>For cost and performance reasons, you typically want to put your data as close to consuming users/services as possible.</a:t>
            </a:r>
          </a:p>
          <a:p>
            <a:pPr lvl="1"/>
            <a:r>
              <a:rPr lang="en-US" sz="1600" smtClean="0"/>
              <a:t>In fact, you are not charged for data transferred between hosted services and/or other storage accounts in the same region.  </a:t>
            </a:r>
          </a:p>
          <a:p>
            <a:pPr lvl="1"/>
            <a:r>
              <a:rPr lang="en-US" sz="1600" smtClean="0"/>
              <a:t>Costs for Windows Azure Storage are covered later in this chapter.</a:t>
            </a:r>
          </a:p>
          <a:p>
            <a:pPr lvl="1"/>
            <a:r>
              <a:rPr lang="en-US" sz="1600" smtClean="0"/>
              <a:t>However, for legal/regulatory reasons, you may want your data located (or not located) within a particular country or geographical region.</a:t>
            </a:r>
          </a:p>
          <a:p>
            <a:pPr lvl="1"/>
            <a:r>
              <a:rPr lang="en-US" sz="1600" smtClean="0"/>
              <a:t>In fact, Microsoft closed its Washington data center due to local tax laws.</a:t>
            </a:r>
          </a:p>
          <a:p>
            <a:pPr lvl="1"/>
            <a:r>
              <a:rPr lang="en-US" sz="1600" smtClean="0"/>
              <a:t>You may also want services in separate regions for disaster recovery purposes.</a:t>
            </a:r>
          </a:p>
          <a:p>
            <a:r>
              <a:rPr lang="en-US" sz="1800" smtClean="0"/>
              <a:t>If your storage account needs to be in the same region as a hosted service or other storage account, set up an affinity group (see the next section).</a:t>
            </a:r>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Account Cont.</a:t>
            </a:r>
            <a:endParaRPr lang="en-US"/>
          </a:p>
        </p:txBody>
      </p:sp>
      <p:sp>
        <p:nvSpPr>
          <p:cNvPr id="3" name="Text Placeholder 2"/>
          <p:cNvSpPr>
            <a:spLocks noGrp="1"/>
          </p:cNvSpPr>
          <p:nvPr>
            <p:ph type="body" idx="1"/>
          </p:nvPr>
        </p:nvSpPr>
        <p:spPr/>
        <p:txBody>
          <a:bodyPr/>
          <a:lstStyle/>
          <a:p>
            <a:r>
              <a:rPr lang="en-US" sz="1800" smtClean="0"/>
              <a:t>Importantly, you cannot change the geographical location of any hosted service or storage account without redeploying.</a:t>
            </a:r>
          </a:p>
          <a:p>
            <a:pPr lvl="1"/>
            <a:r>
              <a:rPr lang="en-US" sz="1600" smtClean="0"/>
              <a:t>A redeploy causes you to have to migrate data or lose data.</a:t>
            </a:r>
          </a:p>
          <a:p>
            <a:pPr lvl="1"/>
            <a:r>
              <a:rPr lang="en-US" sz="1600" smtClean="0"/>
              <a:t>So choose the location carefully.</a:t>
            </a:r>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Account Cont.</a:t>
            </a:r>
            <a:endParaRPr lang="en-US"/>
          </a:p>
        </p:txBody>
      </p:sp>
      <p:sp>
        <p:nvSpPr>
          <p:cNvPr id="3" name="Text Placeholder 2"/>
          <p:cNvSpPr>
            <a:spLocks noGrp="1"/>
          </p:cNvSpPr>
          <p:nvPr>
            <p:ph type="body" idx="1"/>
          </p:nvPr>
        </p:nvSpPr>
        <p:spPr/>
        <p:txBody>
          <a:bodyPr/>
          <a:lstStyle/>
          <a:p>
            <a:r>
              <a:rPr lang="en-US" sz="1800" smtClean="0"/>
              <a:t>In addition to the endpoint URLs, the Portal has buttons to see/copy the account access keys.</a:t>
            </a:r>
          </a:p>
          <a:p>
            <a:endParaRPr lang="en-US" sz="1800" smtClean="0"/>
          </a:p>
          <a:p>
            <a:endParaRPr lang="en-US" sz="1800" smtClean="0"/>
          </a:p>
          <a:p>
            <a:endParaRPr lang="en-US" sz="1800" smtClean="0"/>
          </a:p>
          <a:p>
            <a:endParaRPr lang="en-US" sz="1800" smtClean="0"/>
          </a:p>
          <a:p>
            <a:pPr lvl="1"/>
            <a:r>
              <a:rPr lang="en-US" sz="1600" smtClean="0"/>
              <a:t>Azure provides primary and secondary account access keys.</a:t>
            </a:r>
          </a:p>
          <a:p>
            <a:pPr lvl="1"/>
            <a:r>
              <a:rPr lang="en-US" sz="1600" smtClean="0"/>
              <a:t>Push the View button to popup a window that allows you to copy the keys to the clipboard.</a:t>
            </a:r>
          </a:p>
          <a:p>
            <a:endParaRPr lang="en-US"/>
          </a:p>
        </p:txBody>
      </p:sp>
      <p:pic>
        <p:nvPicPr>
          <p:cNvPr id="4" name="Picture 3" descr="image8.png"/>
          <p:cNvPicPr>
            <a:picLocks noChangeAspect="1"/>
          </p:cNvPicPr>
          <p:nvPr/>
        </p:nvPicPr>
        <p:blipFill>
          <a:blip r:embed="rId2"/>
          <a:stretch>
            <a:fillRect/>
          </a:stretch>
        </p:blipFill>
        <p:spPr>
          <a:xfrm>
            <a:off x="158037" y="2362200"/>
            <a:ext cx="8929525" cy="129523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Account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Both the storage endpoint URLs and access account key are needed to add/remove data in storage (more coming up).</a:t>
            </a:r>
          </a:p>
          <a:p>
            <a:endParaRPr lang="en-US"/>
          </a:p>
        </p:txBody>
      </p:sp>
      <p:pic>
        <p:nvPicPr>
          <p:cNvPr id="4" name="Picture 3" descr="image9.png"/>
          <p:cNvPicPr>
            <a:picLocks noChangeAspect="1"/>
          </p:cNvPicPr>
          <p:nvPr/>
        </p:nvPicPr>
        <p:blipFill>
          <a:blip r:embed="rId2"/>
          <a:stretch>
            <a:fillRect/>
          </a:stretch>
        </p:blipFill>
        <p:spPr>
          <a:xfrm>
            <a:off x="2394228" y="1714500"/>
            <a:ext cx="4457143" cy="173714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a:t>
            </a:r>
            <a:endParaRPr lang="en-US"/>
          </a:p>
        </p:txBody>
      </p:sp>
      <p:sp>
        <p:nvSpPr>
          <p:cNvPr id="3" name="Text Placeholder 2"/>
          <p:cNvSpPr>
            <a:spLocks noGrp="1"/>
          </p:cNvSpPr>
          <p:nvPr>
            <p:ph type="body" idx="1"/>
          </p:nvPr>
        </p:nvSpPr>
        <p:spPr/>
        <p:txBody>
          <a:bodyPr/>
          <a:lstStyle/>
          <a:p>
            <a:r>
              <a:rPr lang="en-US" sz="1800" smtClean="0"/>
              <a:t>As you learned earlier, Windows Azure Storage consists of three types of data storage in the cloud:  tables, blobs and queues.</a:t>
            </a:r>
          </a:p>
          <a:p>
            <a:pPr lvl="1"/>
            <a:r>
              <a:rPr lang="en-US" sz="1600" smtClean="0"/>
              <a:t>Each storage type, while allowing data to be stored in non-relational database form, offers distinct advantages to cover a variety of application requirements.</a:t>
            </a:r>
          </a:p>
          <a:p>
            <a:pPr lvl="1"/>
            <a:r>
              <a:rPr lang="en-US" sz="1600" smtClean="0"/>
              <a:t>For those that need it, there is SQL Azure to support relational database needs.</a:t>
            </a:r>
          </a:p>
          <a:p>
            <a:pPr lvl="1"/>
            <a:r>
              <a:rPr lang="en-US" sz="1600" smtClean="0"/>
              <a:t>Windows Azure Storage, as with the entire Windows Azure platform, is built to be highly scalable and available.</a:t>
            </a:r>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Account Cont.</a:t>
            </a:r>
            <a:endParaRPr lang="en-US"/>
          </a:p>
        </p:txBody>
      </p:sp>
      <p:sp>
        <p:nvSpPr>
          <p:cNvPr id="3" name="Text Placeholder 2"/>
          <p:cNvSpPr>
            <a:spLocks noGrp="1"/>
          </p:cNvSpPr>
          <p:nvPr>
            <p:ph type="body" idx="1"/>
          </p:nvPr>
        </p:nvSpPr>
        <p:spPr/>
        <p:txBody>
          <a:bodyPr/>
          <a:lstStyle/>
          <a:p>
            <a:r>
              <a:rPr lang="en-US" sz="1800" smtClean="0"/>
              <a:t>If you believe the keys have been compromised or otherwise need/want to reset them you can.</a:t>
            </a:r>
          </a:p>
          <a:p>
            <a:pPr lvl="1"/>
            <a:r>
              <a:rPr lang="en-US" sz="1600" smtClean="0"/>
              <a:t>Select the storage account from the Storage Account listing and a Regenerate Access Keys button enables on the Portal icon menu bar.</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Push this button to open the Regenerate Access Keys window.  Use the options in the window to regenerate the primary and/or secondary keys. </a:t>
            </a:r>
          </a:p>
          <a:p>
            <a:endParaRPr lang="en-US"/>
          </a:p>
        </p:txBody>
      </p:sp>
      <p:pic>
        <p:nvPicPr>
          <p:cNvPr id="4" name="Picture 3" descr="image10.png"/>
          <p:cNvPicPr>
            <a:picLocks noChangeAspect="1"/>
          </p:cNvPicPr>
          <p:nvPr/>
        </p:nvPicPr>
        <p:blipFill>
          <a:blip r:embed="rId2"/>
          <a:stretch>
            <a:fillRect/>
          </a:stretch>
        </p:blipFill>
        <p:spPr>
          <a:xfrm>
            <a:off x="2268514" y="3060700"/>
            <a:ext cx="4708572" cy="197333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Account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11.png"/>
          <p:cNvPicPr>
            <a:picLocks noChangeAspect="1"/>
          </p:cNvPicPr>
          <p:nvPr/>
        </p:nvPicPr>
        <p:blipFill>
          <a:blip r:embed="rId2"/>
          <a:stretch>
            <a:fillRect/>
          </a:stretch>
        </p:blipFill>
        <p:spPr>
          <a:xfrm>
            <a:off x="1552323" y="1714500"/>
            <a:ext cx="7233581" cy="20193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Affinity Group</a:t>
            </a:r>
            <a:endParaRPr lang="en-US"/>
          </a:p>
        </p:txBody>
      </p:sp>
      <p:sp>
        <p:nvSpPr>
          <p:cNvPr id="3" name="Text Placeholder 2"/>
          <p:cNvSpPr>
            <a:spLocks noGrp="1"/>
          </p:cNvSpPr>
          <p:nvPr>
            <p:ph type="body" idx="1"/>
          </p:nvPr>
        </p:nvSpPr>
        <p:spPr/>
        <p:txBody>
          <a:bodyPr/>
          <a:lstStyle/>
          <a:p>
            <a:r>
              <a:rPr lang="en-US" sz="1800" smtClean="0"/>
              <a:t>When you want to co-locate services and/or storage accounts, consider setting up an affinity group.</a:t>
            </a:r>
          </a:p>
          <a:p>
            <a:pPr lvl="1"/>
            <a:r>
              <a:rPr lang="en-US" sz="1600" smtClean="0"/>
              <a:t>By setting up an affinity group and assigning services/accounts to the group, you tell Windows Azure that you want these as close as possible to each other.</a:t>
            </a:r>
          </a:p>
          <a:p>
            <a:pPr lvl="1"/>
            <a:r>
              <a:rPr lang="en-US" sz="1600" smtClean="0"/>
              <a:t>When establishing an affinity group, you tell Windows Azure what region you want the affinity group assigned.</a:t>
            </a:r>
          </a:p>
          <a:p>
            <a:pPr lvl="1"/>
            <a:r>
              <a:rPr lang="en-US" sz="1600" smtClean="0"/>
              <a:t>Then you assign the hosted services and storage accounts to the affinity group.</a:t>
            </a:r>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Affinity Group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Importantly, there is no bandwidth charge for communications between hosted service and storage when they share affinity group.</a:t>
            </a:r>
          </a:p>
          <a:p>
            <a:endParaRPr lang="en-US"/>
          </a:p>
        </p:txBody>
      </p:sp>
      <p:pic>
        <p:nvPicPr>
          <p:cNvPr id="4" name="Picture 3" descr="image12.png"/>
          <p:cNvPicPr>
            <a:picLocks noChangeAspect="1"/>
          </p:cNvPicPr>
          <p:nvPr/>
        </p:nvPicPr>
        <p:blipFill>
          <a:blip r:embed="rId2"/>
          <a:stretch>
            <a:fillRect/>
          </a:stretch>
        </p:blipFill>
        <p:spPr>
          <a:xfrm>
            <a:off x="773176" y="1714500"/>
            <a:ext cx="7699248" cy="243230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Affinity Group Cont.</a:t>
            </a:r>
            <a:endParaRPr lang="en-US"/>
          </a:p>
        </p:txBody>
      </p:sp>
      <p:sp>
        <p:nvSpPr>
          <p:cNvPr id="3" name="Text Placeholder 2"/>
          <p:cNvSpPr>
            <a:spLocks noGrp="1"/>
          </p:cNvSpPr>
          <p:nvPr>
            <p:ph type="body" idx="1"/>
          </p:nvPr>
        </p:nvSpPr>
        <p:spPr/>
        <p:txBody>
          <a:bodyPr/>
          <a:lstStyle/>
          <a:p>
            <a:r>
              <a:rPr lang="en-US" sz="1800" smtClean="0"/>
              <a:t>The Affinity Group folder on the Portal allows you to see and manage (add and remove) affinity groups.</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With the Affinity Group folder selected, buttons at the top of the Portal icon menu bar allow you to add new affinity groups or delete a selected group from the list.</a:t>
            </a:r>
          </a:p>
          <a:p>
            <a:pPr lvl="1"/>
            <a:r>
              <a:rPr lang="en-US" sz="1600" smtClean="0"/>
              <a:t>Alternately, you can create an affinity group when you create a hosted service or storage account.</a:t>
            </a:r>
          </a:p>
          <a:p>
            <a:endParaRPr lang="en-US"/>
          </a:p>
        </p:txBody>
      </p:sp>
      <p:pic>
        <p:nvPicPr>
          <p:cNvPr id="4" name="Picture 3" descr="image13.png"/>
          <p:cNvPicPr>
            <a:picLocks noChangeAspect="1"/>
          </p:cNvPicPr>
          <p:nvPr/>
        </p:nvPicPr>
        <p:blipFill>
          <a:blip r:embed="rId2"/>
          <a:stretch>
            <a:fillRect/>
          </a:stretch>
        </p:blipFill>
        <p:spPr>
          <a:xfrm>
            <a:off x="1998037" y="2527300"/>
            <a:ext cx="5249524" cy="197333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Affinity Group Cont.</a:t>
            </a:r>
            <a:endParaRPr lang="en-US"/>
          </a:p>
        </p:txBody>
      </p:sp>
      <p:sp>
        <p:nvSpPr>
          <p:cNvPr id="3" name="Text Placeholder 2"/>
          <p:cNvSpPr>
            <a:spLocks noGrp="1"/>
          </p:cNvSpPr>
          <p:nvPr>
            <p:ph type="body" idx="1"/>
          </p:nvPr>
        </p:nvSpPr>
        <p:spPr/>
        <p:txBody>
          <a:bodyPr/>
          <a:lstStyle/>
          <a:p>
            <a:r>
              <a:rPr lang="en-US" sz="1800" smtClean="0"/>
              <a:t>When creating a hosted service or storage account, you must choose a region or affinity group.</a:t>
            </a:r>
          </a:p>
          <a:p>
            <a:pPr lvl="1"/>
            <a:r>
              <a:rPr lang="en-US" sz="1600" smtClean="0"/>
              <a:t>Instead of picking a region from the “Choose a Region” drop down box, select the radio button to “Create or choose an affinity group.”</a:t>
            </a:r>
          </a:p>
          <a:p>
            <a:pPr lvl="1"/>
            <a:r>
              <a:rPr lang="en-US" sz="1600" smtClean="0"/>
              <a:t>Then, in order to create a new affinity group, select the “Create a new affinity group…” from the drop down box provided.</a:t>
            </a:r>
          </a:p>
          <a:p>
            <a:pPr lvl="1"/>
            <a:r>
              <a:rPr lang="en-US" sz="1600" smtClean="0"/>
              <a:t>The option is available in both the storage account and hosted services creation window.</a:t>
            </a:r>
          </a:p>
          <a:p>
            <a:endParaRPr lang="en-US"/>
          </a:p>
        </p:txBody>
      </p:sp>
      <p:pic>
        <p:nvPicPr>
          <p:cNvPr id="4" name="Picture 3" descr="image14.png"/>
          <p:cNvPicPr>
            <a:picLocks noChangeAspect="1"/>
          </p:cNvPicPr>
          <p:nvPr/>
        </p:nvPicPr>
        <p:blipFill>
          <a:blip r:embed="rId2"/>
          <a:stretch>
            <a:fillRect/>
          </a:stretch>
        </p:blipFill>
        <p:spPr>
          <a:xfrm>
            <a:off x="1219200" y="4038600"/>
            <a:ext cx="3161905" cy="2384762"/>
          </a:xfrm>
          <a:prstGeom prst="rect">
            <a:avLst/>
          </a:prstGeom>
        </p:spPr>
      </p:pic>
      <p:pic>
        <p:nvPicPr>
          <p:cNvPr id="5" name="Picture 4" descr="image15.png"/>
          <p:cNvPicPr>
            <a:picLocks noChangeAspect="1"/>
          </p:cNvPicPr>
          <p:nvPr/>
        </p:nvPicPr>
        <p:blipFill>
          <a:blip r:embed="rId3"/>
          <a:stretch>
            <a:fillRect/>
          </a:stretch>
        </p:blipFill>
        <p:spPr>
          <a:xfrm>
            <a:off x="4572000" y="3962400"/>
            <a:ext cx="4144762" cy="265904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Affinity Group Cont.</a:t>
            </a:r>
            <a:endParaRPr lang="en-US"/>
          </a:p>
        </p:txBody>
      </p:sp>
      <p:sp>
        <p:nvSpPr>
          <p:cNvPr id="3" name="Text Placeholder 2"/>
          <p:cNvSpPr>
            <a:spLocks noGrp="1"/>
          </p:cNvSpPr>
          <p:nvPr>
            <p:ph type="body" idx="1"/>
          </p:nvPr>
        </p:nvSpPr>
        <p:spPr/>
        <p:txBody>
          <a:bodyPr/>
          <a:lstStyle/>
          <a:p>
            <a:r>
              <a:rPr lang="en-US" sz="1800" dirty="0" smtClean="0"/>
              <a:t>Regardless of how you choose to do it, when you request a new affinity group, you get a window to create the affinity group.</a:t>
            </a:r>
          </a:p>
          <a:p>
            <a:endParaRPr lang="en-US" sz="1800" dirty="0" smtClean="0"/>
          </a:p>
          <a:p>
            <a:endParaRPr lang="en-US" sz="1800" dirty="0" smtClean="0"/>
          </a:p>
          <a:p>
            <a:endParaRPr lang="en-US" sz="1800" dirty="0" smtClean="0"/>
          </a:p>
          <a:p>
            <a:endParaRPr lang="en-US" sz="1800" dirty="0" smtClean="0"/>
          </a:p>
          <a:p>
            <a:endParaRPr lang="en-US" sz="1800" dirty="0" smtClean="0"/>
          </a:p>
          <a:p>
            <a:pPr lvl="1"/>
            <a:endParaRPr lang="en-US" sz="1600" dirty="0" smtClean="0"/>
          </a:p>
          <a:p>
            <a:pPr lvl="1"/>
            <a:endParaRPr lang="en-US" sz="1600" dirty="0" smtClean="0"/>
          </a:p>
          <a:p>
            <a:pPr lvl="1"/>
            <a:r>
              <a:rPr lang="en-US" sz="1600" dirty="0" smtClean="0"/>
              <a:t>Provide </a:t>
            </a:r>
            <a:r>
              <a:rPr lang="en-US" sz="1600" dirty="0" smtClean="0"/>
              <a:t>a name for the new group.  You use this name in the creation of subsequent services or accounts to associate them to the same group.</a:t>
            </a:r>
          </a:p>
          <a:p>
            <a:pPr lvl="1"/>
            <a:r>
              <a:rPr lang="en-US" sz="1600" dirty="0" smtClean="0"/>
              <a:t>You also select the region for the affinity group.</a:t>
            </a:r>
          </a:p>
          <a:p>
            <a:endParaRPr lang="en-US" dirty="0"/>
          </a:p>
        </p:txBody>
      </p:sp>
      <p:pic>
        <p:nvPicPr>
          <p:cNvPr id="4" name="Picture 3" descr="image16.png"/>
          <p:cNvPicPr>
            <a:picLocks noChangeAspect="1"/>
          </p:cNvPicPr>
          <p:nvPr/>
        </p:nvPicPr>
        <p:blipFill>
          <a:blip r:embed="rId2"/>
          <a:stretch>
            <a:fillRect/>
          </a:stretch>
        </p:blipFill>
        <p:spPr>
          <a:xfrm>
            <a:off x="2390419" y="2527300"/>
            <a:ext cx="4464762" cy="162285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Affinity Group Cont.</a:t>
            </a:r>
            <a:endParaRPr lang="en-US"/>
          </a:p>
        </p:txBody>
      </p:sp>
      <p:sp>
        <p:nvSpPr>
          <p:cNvPr id="3" name="Text Placeholder 2"/>
          <p:cNvSpPr>
            <a:spLocks noGrp="1"/>
          </p:cNvSpPr>
          <p:nvPr>
            <p:ph type="body" idx="1"/>
          </p:nvPr>
        </p:nvSpPr>
        <p:spPr/>
        <p:txBody>
          <a:bodyPr/>
          <a:lstStyle/>
          <a:p>
            <a:r>
              <a:rPr lang="en-US" sz="1800" dirty="0" smtClean="0"/>
              <a:t>You only need to create the affinity group once.</a:t>
            </a:r>
          </a:p>
          <a:p>
            <a:pPr lvl="1"/>
            <a:r>
              <a:rPr lang="en-US" sz="1600" dirty="0" smtClean="0"/>
              <a:t>The affinity group is associated to and managed with your subscription.</a:t>
            </a:r>
          </a:p>
          <a:p>
            <a:pPr lvl="1"/>
            <a:r>
              <a:rPr lang="en-US" sz="1600" dirty="0" smtClean="0"/>
              <a:t>After creating the affinity group, you can just select the affinity group name when you pick the region for any subsequent services or accounts.</a:t>
            </a:r>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In </a:t>
            </a:r>
            <a:r>
              <a:rPr lang="en-US" sz="1800" dirty="0" smtClean="0"/>
              <a:t>addition to the Portal, optionally use the Service Management API (and CSManage.exe) to manage affinity groups.</a:t>
            </a:r>
          </a:p>
          <a:p>
            <a:endParaRPr lang="en-US" dirty="0"/>
          </a:p>
        </p:txBody>
      </p:sp>
      <p:pic>
        <p:nvPicPr>
          <p:cNvPr id="4" name="Picture 3" descr="image17.png"/>
          <p:cNvPicPr>
            <a:picLocks noChangeAspect="1"/>
          </p:cNvPicPr>
          <p:nvPr/>
        </p:nvPicPr>
        <p:blipFill>
          <a:blip r:embed="rId2"/>
          <a:stretch>
            <a:fillRect/>
          </a:stretch>
        </p:blipFill>
        <p:spPr>
          <a:xfrm>
            <a:off x="2504705" y="3073400"/>
            <a:ext cx="4236190" cy="124952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Storage Emulator</a:t>
            </a:r>
            <a:endParaRPr lang="en-US"/>
          </a:p>
        </p:txBody>
      </p:sp>
      <p:sp>
        <p:nvSpPr>
          <p:cNvPr id="3" name="Text Placeholder 2"/>
          <p:cNvSpPr>
            <a:spLocks noGrp="1"/>
          </p:cNvSpPr>
          <p:nvPr>
            <p:ph type="body" idx="1"/>
          </p:nvPr>
        </p:nvSpPr>
        <p:spPr/>
        <p:txBody>
          <a:bodyPr/>
          <a:lstStyle/>
          <a:p>
            <a:r>
              <a:rPr lang="en-US" sz="1800" smtClean="0"/>
              <a:t>Just as there is a Compute Emulator to test out Windows Azure applications, so too is there the Storage Emulator to test Windows Azure Storage locally.</a:t>
            </a:r>
          </a:p>
          <a:p>
            <a:pPr lvl="1"/>
            <a:r>
              <a:rPr lang="en-US" sz="1600" smtClean="0"/>
              <a:t>The Storage Emulator is part of the Windows Azure SDK.</a:t>
            </a:r>
          </a:p>
          <a:p>
            <a:pPr lvl="1"/>
            <a:r>
              <a:rPr lang="en-US" sz="1600" smtClean="0"/>
              <a:t>The Storage Emulator simulates Windows Azure Storage tables, queues, and blobs in the local development environment.</a:t>
            </a:r>
          </a:p>
          <a:p>
            <a:pPr lvl="1"/>
            <a:r>
              <a:rPr lang="en-US" sz="1600" smtClean="0"/>
              <a:t>You access the data in the Storage Emulator endpoints with the same REST or Storage Client API you start to learn in this chapter.</a:t>
            </a:r>
          </a:p>
          <a:p>
            <a:pPr lvl="1"/>
            <a:r>
              <a:rPr lang="en-US" sz="1600" smtClean="0"/>
              <a:t>Therefore, switching between Windows Azure Storage and the Storage Emulator, from an application’s perspective, is just a configuration setting change.</a:t>
            </a:r>
          </a:p>
          <a:p>
            <a:pPr lvl="1"/>
            <a:r>
              <a:rPr lang="en-US" sz="1600" smtClean="0"/>
              <a:t>However, the Storage Emulator is implemented very differently from the actual Windows Azure Storage in the cloud.</a:t>
            </a:r>
          </a:p>
          <a:p>
            <a:pPr lvl="1"/>
            <a:r>
              <a:rPr lang="en-US" sz="1600" smtClean="0"/>
              <a:t>In particular, don’t assume performance with Storage Emulator mimics performance of Windows Azure Storage.</a:t>
            </a:r>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Storage Emulator Cont.</a:t>
            </a:r>
            <a:endParaRPr lang="en-US"/>
          </a:p>
        </p:txBody>
      </p:sp>
      <p:sp>
        <p:nvSpPr>
          <p:cNvPr id="3" name="Text Placeholder 2"/>
          <p:cNvSpPr>
            <a:spLocks noGrp="1"/>
          </p:cNvSpPr>
          <p:nvPr>
            <p:ph type="body" idx="1"/>
          </p:nvPr>
        </p:nvSpPr>
        <p:spPr/>
        <p:txBody>
          <a:bodyPr/>
          <a:lstStyle/>
          <a:p>
            <a:r>
              <a:rPr lang="en-US" sz="1800" smtClean="0"/>
              <a:t>By default, Storage Emulator creates and uses a database created in the SQLEXPRESS named instance of SQL Server on your development machine.</a:t>
            </a:r>
          </a:p>
          <a:p>
            <a:pPr lvl="1"/>
            <a:r>
              <a:rPr lang="en-US" sz="1600" smtClean="0"/>
              <a:t>The Visual Studio installation normally installs this instance.</a:t>
            </a:r>
          </a:p>
          <a:p>
            <a:pPr lvl="1"/>
            <a:r>
              <a:rPr lang="en-US" sz="1600" smtClean="0"/>
              <a:t>If you want to install this instance or use a different database instance, you can use the SDK tool called DSInit.exe.</a:t>
            </a:r>
          </a:p>
          <a:p>
            <a:pPr lvl="1"/>
            <a:r>
              <a:rPr lang="en-US" sz="1600" smtClean="0"/>
              <a:t>See msdn.microsoft.com/en-us/library/gg433005.aspx for information on how to use DSInit.exe.</a:t>
            </a:r>
          </a:p>
          <a:p>
            <a:pPr lvl="1"/>
            <a:r>
              <a:rPr lang="en-US" sz="1600" smtClean="0"/>
              <a:t>In fact, you can run queries against and explore the tables that house the Storage Emulator data.</a:t>
            </a: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Cont.</a:t>
            </a:r>
            <a:endParaRPr lang="en-US"/>
          </a:p>
        </p:txBody>
      </p:sp>
      <p:sp>
        <p:nvSpPr>
          <p:cNvPr id="3" name="Text Placeholder 2"/>
          <p:cNvSpPr>
            <a:spLocks noGrp="1"/>
          </p:cNvSpPr>
          <p:nvPr>
            <p:ph type="body" idx="1"/>
          </p:nvPr>
        </p:nvSpPr>
        <p:spPr/>
        <p:txBody>
          <a:bodyPr/>
          <a:lstStyle/>
          <a:p>
            <a:r>
              <a:rPr lang="en-US" sz="1800" smtClean="0"/>
              <a:t>Queue storage provides reliable and durable message stores.</a:t>
            </a:r>
          </a:p>
          <a:p>
            <a:pPr lvl="1"/>
            <a:r>
              <a:rPr lang="en-US" sz="1600" smtClean="0"/>
              <a:t>Think of queue storage as a kind of MSMQ or WebSphere MQ Series in the cloud.  However, be mindful of the fact that implementation is quite different.</a:t>
            </a:r>
          </a:p>
          <a:p>
            <a:pPr lvl="1"/>
            <a:r>
              <a:rPr lang="en-US" sz="1600" smtClean="0"/>
              <a:t>Queues allow for cross service/application (in or out of the cloud) communications in a loosely coupled fashion.</a:t>
            </a:r>
          </a:p>
          <a:p>
            <a:endParaRPr lang="en-US" sz="1800" smtClean="0"/>
          </a:p>
          <a:p>
            <a:endParaRPr lang="en-US" sz="1800" smtClean="0"/>
          </a:p>
          <a:p>
            <a:endParaRPr lang="en-US" sz="1800" smtClean="0"/>
          </a:p>
          <a:p>
            <a:endParaRPr lang="en-US"/>
          </a:p>
        </p:txBody>
      </p:sp>
      <p:pic>
        <p:nvPicPr>
          <p:cNvPr id="4" name="Picture 3" descr="image1.png"/>
          <p:cNvPicPr>
            <a:picLocks noChangeAspect="1"/>
          </p:cNvPicPr>
          <p:nvPr/>
        </p:nvPicPr>
        <p:blipFill>
          <a:blip r:embed="rId2"/>
          <a:stretch>
            <a:fillRect/>
          </a:stretch>
        </p:blipFill>
        <p:spPr>
          <a:xfrm>
            <a:off x="2562760" y="3327400"/>
            <a:ext cx="3373727" cy="12446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Storage Emulator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18.png"/>
          <p:cNvPicPr>
            <a:picLocks noChangeAspect="1"/>
          </p:cNvPicPr>
          <p:nvPr/>
        </p:nvPicPr>
        <p:blipFill>
          <a:blip r:embed="rId2"/>
          <a:stretch>
            <a:fillRect/>
          </a:stretch>
        </p:blipFill>
        <p:spPr>
          <a:xfrm>
            <a:off x="3232323" y="1714500"/>
            <a:ext cx="2780953" cy="3794286"/>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Storage Emulator Cont.</a:t>
            </a:r>
            <a:endParaRPr lang="en-US"/>
          </a:p>
        </p:txBody>
      </p:sp>
      <p:sp>
        <p:nvSpPr>
          <p:cNvPr id="3" name="Text Placeholder 2"/>
          <p:cNvSpPr>
            <a:spLocks noGrp="1"/>
          </p:cNvSpPr>
          <p:nvPr>
            <p:ph type="body" idx="1"/>
          </p:nvPr>
        </p:nvSpPr>
        <p:spPr/>
        <p:txBody>
          <a:bodyPr/>
          <a:lstStyle/>
          <a:p>
            <a:pPr lvl="1"/>
            <a:r>
              <a:rPr lang="en-US" sz="1600" smtClean="0"/>
              <a:t>Be careful not to alter the database in your exploration or else you run the risk of ruining the Storage Emulator and the ability to test on your local box.</a:t>
            </a:r>
          </a:p>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Storage Emulator Cont.</a:t>
            </a:r>
            <a:endParaRPr lang="en-US"/>
          </a:p>
        </p:txBody>
      </p:sp>
      <p:sp>
        <p:nvSpPr>
          <p:cNvPr id="3" name="Text Placeholder 2"/>
          <p:cNvSpPr>
            <a:spLocks noGrp="1"/>
          </p:cNvSpPr>
          <p:nvPr>
            <p:ph type="body" idx="1"/>
          </p:nvPr>
        </p:nvSpPr>
        <p:spPr/>
        <p:txBody>
          <a:bodyPr/>
          <a:lstStyle/>
          <a:p>
            <a:r>
              <a:rPr lang="en-US" sz="1800" smtClean="0"/>
              <a:t>Again, the implementation of the Storage Emulator and Windows Azure Storage is different – in some cases quite different.</a:t>
            </a:r>
          </a:p>
          <a:p>
            <a:pPr lvl="1"/>
            <a:r>
              <a:rPr lang="en-US" sz="1600" smtClean="0"/>
              <a:t>Blobs, for example, do not get stored in SQL tables in the cloud.</a:t>
            </a:r>
          </a:p>
          <a:p>
            <a:pPr lvl="1"/>
            <a:r>
              <a:rPr lang="en-US" sz="1600" smtClean="0"/>
              <a:t>The actual storage implementation for blobs in the cloud is more scalable and better performing.</a:t>
            </a:r>
          </a:p>
          <a:p>
            <a:pPr lvl="1"/>
            <a:r>
              <a:rPr lang="en-US" sz="1600" smtClean="0"/>
              <a:t>Furthermore, you can only access the Storage Emulator from the local machine.  You can work around this with complex port redirectors, but it’s a pain to setup.</a:t>
            </a:r>
          </a:p>
          <a:p>
            <a:pPr lvl="1"/>
            <a:r>
              <a:rPr lang="en-US" sz="1600" smtClean="0"/>
              <a:t>The maximum size for some objects in the Storage Emulator varies from Windows Azure Storage.</a:t>
            </a:r>
          </a:p>
          <a:p>
            <a:pPr lvl="1"/>
            <a:r>
              <a:rPr lang="en-US" sz="1600" smtClean="0"/>
              <a:t>For example, blobs can only be up to 2 GB in the Storage Emulator versus 1 TB in Windows Azure Storage.</a:t>
            </a:r>
          </a:p>
          <a:p>
            <a:pPr lvl="1"/>
            <a:r>
              <a:rPr lang="en-US" sz="1600" smtClean="0"/>
              <a:t>Other differences include the fact that the Storage Emulator only supports a single fixed developer account and account key.</a:t>
            </a:r>
          </a:p>
          <a:p>
            <a:pPr lvl="1"/>
            <a:r>
              <a:rPr lang="en-US" sz="1600" smtClean="0"/>
              <a:t>The Storage Emulator only supports HTTP (not HTTPS) access.</a:t>
            </a:r>
          </a:p>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Storage Emulator Cont.</a:t>
            </a:r>
            <a:endParaRPr lang="en-US"/>
          </a:p>
        </p:txBody>
      </p:sp>
      <p:sp>
        <p:nvSpPr>
          <p:cNvPr id="3" name="Text Placeholder 2"/>
          <p:cNvSpPr>
            <a:spLocks noGrp="1"/>
          </p:cNvSpPr>
          <p:nvPr>
            <p:ph type="body" idx="1"/>
          </p:nvPr>
        </p:nvSpPr>
        <p:spPr/>
        <p:txBody>
          <a:bodyPr/>
          <a:lstStyle/>
          <a:p>
            <a:r>
              <a:rPr lang="en-US" sz="1800" smtClean="0"/>
              <a:t>Windows Azure Storage (tables, queues, or blobs) is replicated three times in the cloud.</a:t>
            </a:r>
          </a:p>
          <a:p>
            <a:pPr lvl="1"/>
            <a:r>
              <a:rPr lang="en-US" sz="1600" smtClean="0"/>
              <a:t>The replication provides failover and performance enhancements (more on this behavior as you explore each type of storage).</a:t>
            </a:r>
          </a:p>
          <a:p>
            <a:pPr lvl="1"/>
            <a:r>
              <a:rPr lang="en-US" sz="1600" smtClean="0"/>
              <a:t>Recall that in the data centers, there are a number of virtual machines to host your Windows Azure Compute services (hosted services).</a:t>
            </a:r>
          </a:p>
          <a:p>
            <a:pPr lvl="1"/>
            <a:r>
              <a:rPr lang="en-US" sz="1600" smtClean="0"/>
              <a:t>Likewise, there are a number of virtual machines dedicated to hosting Windows Azure Storage services.</a:t>
            </a:r>
          </a:p>
          <a:p>
            <a:pPr lvl="1"/>
            <a:r>
              <a:rPr lang="en-US" sz="1600" smtClean="0"/>
              <a:t>The FC moves your data around to these virtual machines as needed.</a:t>
            </a:r>
          </a:p>
          <a:p>
            <a:pPr lvl="1"/>
            <a:r>
              <a:rPr lang="en-US" sz="1600" smtClean="0"/>
              <a:t>The Storage Emulator does not simulate this replication and failover activity.</a:t>
            </a:r>
          </a:p>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Storage Emulator Cont.</a:t>
            </a:r>
            <a:endParaRPr lang="en-US"/>
          </a:p>
        </p:txBody>
      </p:sp>
      <p:sp>
        <p:nvSpPr>
          <p:cNvPr id="3" name="Text Placeholder 2"/>
          <p:cNvSpPr>
            <a:spLocks noGrp="1"/>
          </p:cNvSpPr>
          <p:nvPr>
            <p:ph type="body" idx="1"/>
          </p:nvPr>
        </p:nvSpPr>
        <p:spPr/>
        <p:txBody>
          <a:bodyPr/>
          <a:lstStyle/>
          <a:p>
            <a:r>
              <a:rPr lang="en-US" sz="1800" smtClean="0"/>
              <a:t>Like the Compute Emulator, the Storage Emulator starts automatically when you test a Windows Azure application in VS.</a:t>
            </a:r>
          </a:p>
          <a:p>
            <a:pPr lvl="1"/>
            <a:r>
              <a:rPr lang="en-US" sz="1600" smtClean="0"/>
              <a:t>Likewise, Azure provides a Storage Emulator UI to see the status of table, blob, and queue storage.</a:t>
            </a:r>
          </a:p>
          <a:p>
            <a:pPr lvl="1"/>
            <a:r>
              <a:rPr lang="en-US" sz="1600" smtClean="0"/>
              <a:t>To see the Storage Emulator UI, find the Computer Emulator icon in the system tray when emulator environment is running.</a:t>
            </a:r>
          </a:p>
          <a:p>
            <a:pPr lvl="1"/>
            <a:r>
              <a:rPr lang="en-US" sz="1600" smtClean="0"/>
              <a:t> Right click on the icon and select Show Storage Emulator UI from the menu.</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19.png"/>
          <p:cNvPicPr>
            <a:picLocks noChangeAspect="1"/>
          </p:cNvPicPr>
          <p:nvPr/>
        </p:nvPicPr>
        <p:blipFill>
          <a:blip r:embed="rId2"/>
          <a:stretch>
            <a:fillRect/>
          </a:stretch>
        </p:blipFill>
        <p:spPr>
          <a:xfrm>
            <a:off x="3495181" y="3886200"/>
            <a:ext cx="2255238" cy="211047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Storage Emulator Cont.</a:t>
            </a:r>
            <a:endParaRPr lang="en-US"/>
          </a:p>
        </p:txBody>
      </p:sp>
      <p:sp>
        <p:nvSpPr>
          <p:cNvPr id="3" name="Text Placeholder 2"/>
          <p:cNvSpPr>
            <a:spLocks noGrp="1"/>
          </p:cNvSpPr>
          <p:nvPr>
            <p:ph type="body" idx="1"/>
          </p:nvPr>
        </p:nvSpPr>
        <p:spPr/>
        <p:txBody>
          <a:bodyPr/>
          <a:lstStyle/>
          <a:p>
            <a:r>
              <a:rPr lang="en-US" sz="1800" smtClean="0"/>
              <a:t>The Storage Emulator UI provides only a few operations to perform on development storage:  start, stop and reset.</a:t>
            </a:r>
          </a:p>
          <a:p>
            <a:endParaRPr lang="en-US" sz="1800" smtClean="0"/>
          </a:p>
          <a:p>
            <a:endParaRPr lang="en-US" sz="1800" smtClean="0"/>
          </a:p>
          <a:p>
            <a:endParaRPr lang="en-US" sz="1800" smtClean="0"/>
          </a:p>
          <a:p>
            <a:endParaRPr lang="en-US" sz="1800" smtClean="0"/>
          </a:p>
          <a:p>
            <a:endParaRPr lang="en-US" sz="1800" smtClean="0"/>
          </a:p>
          <a:p>
            <a:pPr lvl="1"/>
            <a:r>
              <a:rPr lang="en-US" sz="1600" smtClean="0"/>
              <a:t>DSService.exe (from the SDK) can also be used to operate the Storage Emulator.</a:t>
            </a:r>
          </a:p>
          <a:p>
            <a:pPr lvl="1"/>
            <a:r>
              <a:rPr lang="en-US" sz="1600" smtClean="0"/>
              <a:t>Resetting any of the blob, queue or table services stops the service, cleans all data for that service from the SQL database, and restarts the service.</a:t>
            </a:r>
          </a:p>
          <a:p>
            <a:endParaRPr lang="en-US"/>
          </a:p>
        </p:txBody>
      </p:sp>
      <p:pic>
        <p:nvPicPr>
          <p:cNvPr id="4" name="Picture 3" descr="image20.png"/>
          <p:cNvPicPr>
            <a:picLocks noChangeAspect="1"/>
          </p:cNvPicPr>
          <p:nvPr/>
        </p:nvPicPr>
        <p:blipFill>
          <a:blip r:embed="rId2"/>
          <a:stretch>
            <a:fillRect/>
          </a:stretch>
        </p:blipFill>
        <p:spPr>
          <a:xfrm>
            <a:off x="2363752" y="2527300"/>
            <a:ext cx="4518095" cy="148571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Storage Emulator Cont.</a:t>
            </a:r>
            <a:endParaRPr lang="en-US"/>
          </a:p>
        </p:txBody>
      </p:sp>
      <p:sp>
        <p:nvSpPr>
          <p:cNvPr id="3" name="Text Placeholder 2"/>
          <p:cNvSpPr>
            <a:spLocks noGrp="1"/>
          </p:cNvSpPr>
          <p:nvPr>
            <p:ph type="body" idx="1"/>
          </p:nvPr>
        </p:nvSpPr>
        <p:spPr/>
        <p:txBody>
          <a:bodyPr/>
          <a:lstStyle/>
          <a:p>
            <a:r>
              <a:rPr lang="en-US" sz="1800" smtClean="0"/>
              <a:t>Note as well, the Storage Emulator UI provides limited information about your development storage.  </a:t>
            </a:r>
          </a:p>
          <a:p>
            <a:pPr lvl="1"/>
            <a:r>
              <a:rPr lang="en-US" sz="1600" smtClean="0"/>
              <a:t>Endpoint URLs and status are all that are available through the Storage Emulator UI.</a:t>
            </a:r>
          </a:p>
          <a:p>
            <a:pPr lvl="1"/>
            <a:r>
              <a:rPr lang="en-US" sz="1600" smtClean="0"/>
              <a:t>By the way, the port numbers of 10000, 10001, and 10002 are the defaults, but Storage Emulator grabs the next available port at startup if it finds any used.</a:t>
            </a:r>
          </a:p>
          <a:p>
            <a:pPr lvl="1"/>
            <a:r>
              <a:rPr lang="en-US" sz="1600" smtClean="0"/>
              <a:t>Additional 3rd party tools are available to explore development storage (as well as Windows Azure Storage).  </a:t>
            </a:r>
          </a:p>
          <a:p>
            <a:pPr lvl="1"/>
            <a:r>
              <a:rPr lang="en-US" sz="1600" smtClean="0"/>
              <a:t>Some of these are covered over the next few chapters and labs.</a:t>
            </a:r>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Costs</a:t>
            </a:r>
            <a:endParaRPr lang="en-US"/>
          </a:p>
        </p:txBody>
      </p:sp>
      <p:sp>
        <p:nvSpPr>
          <p:cNvPr id="3" name="Text Placeholder 2"/>
          <p:cNvSpPr>
            <a:spLocks noGrp="1"/>
          </p:cNvSpPr>
          <p:nvPr>
            <p:ph type="body" idx="1"/>
          </p:nvPr>
        </p:nvSpPr>
        <p:spPr/>
        <p:txBody>
          <a:bodyPr/>
          <a:lstStyle/>
          <a:p>
            <a:r>
              <a:rPr lang="en-US" sz="1800" smtClean="0"/>
              <a:t>As with all of Windows Azure, you “pay to play.”  </a:t>
            </a:r>
          </a:p>
          <a:p>
            <a:pPr lvl="1"/>
            <a:r>
              <a:rPr lang="en-US" sz="1600" smtClean="0"/>
              <a:t>This means you only pay for data storage you use and for bandwidth to transfer data in/out of Windows Azure.</a:t>
            </a:r>
          </a:p>
          <a:p>
            <a:pPr lvl="1"/>
            <a:r>
              <a:rPr lang="en-US" sz="1600" smtClean="0"/>
              <a:t>The cost for Windows Azure Storage is the same for all types (blobs, queues, and tables).</a:t>
            </a:r>
          </a:p>
          <a:p>
            <a:pPr lvl="1"/>
            <a:r>
              <a:rPr lang="en-US" sz="1600" smtClean="0"/>
              <a:t>Windows Azure Storage is not SQL Azure.  The cost for SQL Azure is typically more expensive than Windows Azure Storage.</a:t>
            </a:r>
          </a:p>
          <a:p>
            <a:r>
              <a:rPr lang="en-US" sz="1800" smtClean="0"/>
              <a:t>Under the “Pay as You Go” plan, Windows Azure Storage costs $0.15 per GB per month.</a:t>
            </a:r>
          </a:p>
          <a:p>
            <a:pPr lvl="1"/>
            <a:r>
              <a:rPr lang="en-US" sz="1600" smtClean="0"/>
              <a:t>Size is measured by the average daily amount of data stored over a month.</a:t>
            </a:r>
          </a:p>
          <a:p>
            <a:pPr lvl="1"/>
            <a:r>
              <a:rPr lang="en-US" sz="1600" smtClean="0"/>
              <a:t>So, if you stored 30 GB of data into blob storage for one day this month, you are charged for 1 GB of storage this month.</a:t>
            </a:r>
          </a:p>
          <a:p>
            <a:pPr lvl="1"/>
            <a:r>
              <a:rPr lang="en-US" sz="1600" smtClean="0"/>
              <a:t>If you stored 30 GB of data on the first day of the billing month and left it there all month, you would be charged for the full 30 GB of storage this month.</a:t>
            </a:r>
          </a:p>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Costs Cont.</a:t>
            </a:r>
            <a:endParaRPr lang="en-US"/>
          </a:p>
        </p:txBody>
      </p:sp>
      <p:sp>
        <p:nvSpPr>
          <p:cNvPr id="3" name="Text Placeholder 2"/>
          <p:cNvSpPr>
            <a:spLocks noGrp="1"/>
          </p:cNvSpPr>
          <p:nvPr>
            <p:ph type="body" idx="1"/>
          </p:nvPr>
        </p:nvSpPr>
        <p:spPr/>
        <p:txBody>
          <a:bodyPr/>
          <a:lstStyle/>
          <a:p>
            <a:r>
              <a:rPr lang="en-US" sz="1800" smtClean="0"/>
              <a:t>In addition to physical space, you are also charged for data transfer and transactions.</a:t>
            </a:r>
          </a:p>
          <a:p>
            <a:pPr lvl="1"/>
            <a:r>
              <a:rPr lang="en-US" sz="1600" smtClean="0"/>
              <a:t>Each 10,000 storage transactions cost $0.01.</a:t>
            </a:r>
          </a:p>
          <a:p>
            <a:pPr lvl="1"/>
            <a:r>
              <a:rPr lang="en-US" sz="1600" smtClean="0"/>
              <a:t>Data transfer costs depend on the direction and location of the data store.</a:t>
            </a:r>
          </a:p>
          <a:p>
            <a:pPr lvl="1"/>
            <a:r>
              <a:rPr lang="en-US" sz="1600" smtClean="0"/>
              <a:t>Data transferred in to Windows Azure cost $0.30 per GB in Asia Pacific regions and $0.10 in other regions.</a:t>
            </a:r>
          </a:p>
          <a:p>
            <a:pPr lvl="1"/>
            <a:r>
              <a:rPr lang="en-US" sz="1600" smtClean="0"/>
              <a:t>Data transferred out of Windows Azure costs $0.45 per GB in Asia and $0.15 in other regions.</a:t>
            </a:r>
          </a:p>
          <a:p>
            <a:pPr lvl="1"/>
            <a:r>
              <a:rPr lang="en-US" sz="1600" smtClean="0"/>
              <a:t>According to Microsoft, it costs more to build and operate Asian data centers.</a:t>
            </a:r>
          </a:p>
          <a:p>
            <a:pPr lvl="1"/>
            <a:r>
              <a:rPr lang="en-US" sz="1600" smtClean="0"/>
              <a:t>Importantly, however, remember that data transfer is free when data is moved around (between a hosted service and table storage for example) a data center.</a:t>
            </a:r>
          </a:p>
          <a:p>
            <a:pPr lvl="1"/>
            <a:r>
              <a:rPr lang="en-US" sz="1600" smtClean="0"/>
              <a:t>Costs can vary depending on promotions, peak vs. off-peak utilization, different price plans for volume use, etc.</a:t>
            </a:r>
          </a:p>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Costs Cont.</a:t>
            </a:r>
            <a:endParaRPr lang="en-US"/>
          </a:p>
        </p:txBody>
      </p:sp>
      <p:sp>
        <p:nvSpPr>
          <p:cNvPr id="3" name="Text Placeholder 2"/>
          <p:cNvSpPr>
            <a:spLocks noGrp="1"/>
          </p:cNvSpPr>
          <p:nvPr>
            <p:ph type="body" idx="1"/>
          </p:nvPr>
        </p:nvSpPr>
        <p:spPr/>
        <p:txBody>
          <a:bodyPr/>
          <a:lstStyle/>
          <a:p>
            <a:pPr lvl="1"/>
            <a:r>
              <a:rPr lang="en-US" sz="1600" smtClean="0"/>
              <a:t>As previously mentioned, always consult the Windows Azure Platform pricing Web site for details and latest pricing:  www.microsoft.com/windowsazure/pricing.</a:t>
            </a: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Cont.</a:t>
            </a:r>
            <a:endParaRPr lang="en-US"/>
          </a:p>
        </p:txBody>
      </p:sp>
      <p:sp>
        <p:nvSpPr>
          <p:cNvPr id="3" name="Text Placeholder 2"/>
          <p:cNvSpPr>
            <a:spLocks noGrp="1"/>
          </p:cNvSpPr>
          <p:nvPr>
            <p:ph type="body" idx="1"/>
          </p:nvPr>
        </p:nvSpPr>
        <p:spPr/>
        <p:txBody>
          <a:bodyPr/>
          <a:lstStyle/>
          <a:p>
            <a:r>
              <a:rPr lang="en-US" sz="1800" smtClean="0"/>
              <a:t>Binary Large Object (Blob) storage houses large binary data such as images, videos, music, documents, etc. in an organized file system.</a:t>
            </a:r>
          </a:p>
          <a:p>
            <a:pPr lvl="1"/>
            <a:r>
              <a:rPr lang="en-US" sz="1600" smtClean="0"/>
              <a:t>Essentially, blob storage is a container for unstructured data up to several hundred gigabytes in size.</a:t>
            </a:r>
          </a:p>
          <a:p>
            <a:pPr lvl="1"/>
            <a:r>
              <a:rPr lang="en-US" sz="1600" smtClean="0"/>
              <a:t>Think of blob storages as a large directory (addressable by URL) in the cloud.  </a:t>
            </a:r>
          </a:p>
          <a:p>
            <a:pPr lvl="1"/>
            <a:r>
              <a:rPr lang="en-US" sz="1600" smtClean="0"/>
              <a:t>In this directory, you can store and retrieve files (also uniquely identified by URL).</a:t>
            </a:r>
          </a:p>
          <a:p>
            <a:pPr lvl="1"/>
            <a:r>
              <a:rPr lang="en-US" sz="1600" smtClean="0"/>
              <a:t>Blobs are the under-the-covers storage mechanism implementing Windows Azure Drive.</a:t>
            </a:r>
          </a:p>
          <a:p>
            <a:endParaRPr lang="en-US"/>
          </a:p>
        </p:txBody>
      </p:sp>
      <p:pic>
        <p:nvPicPr>
          <p:cNvPr id="4" name="Picture 3" descr="image2.png"/>
          <p:cNvPicPr>
            <a:picLocks noChangeAspect="1"/>
          </p:cNvPicPr>
          <p:nvPr/>
        </p:nvPicPr>
        <p:blipFill>
          <a:blip r:embed="rId2"/>
          <a:stretch>
            <a:fillRect/>
          </a:stretch>
        </p:blipFill>
        <p:spPr>
          <a:xfrm>
            <a:off x="3810000" y="4267200"/>
            <a:ext cx="2755392" cy="230428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Exercise: Storage Account Setup Lab (Optional)</a:t>
            </a:r>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Accessing Windows Azure Storage</a:t>
            </a:r>
            <a:endParaRPr lang="en-US"/>
          </a:p>
        </p:txBody>
      </p:sp>
      <p:sp>
        <p:nvSpPr>
          <p:cNvPr id="3" name="Text Placeholder 2"/>
          <p:cNvSpPr>
            <a:spLocks noGrp="1"/>
          </p:cNvSpPr>
          <p:nvPr>
            <p:ph type="body" idx="1"/>
          </p:nvPr>
        </p:nvSpPr>
        <p:spPr/>
        <p:txBody>
          <a:bodyPr/>
          <a:lstStyle/>
          <a:p>
            <a:r>
              <a:rPr lang="en-US" sz="1800" smtClean="0"/>
              <a:t>To work with Windows Azure Storage you have two options:  REST API or Storage Client API.</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21.png"/>
          <p:cNvPicPr>
            <a:picLocks noChangeAspect="1"/>
          </p:cNvPicPr>
          <p:nvPr/>
        </p:nvPicPr>
        <p:blipFill>
          <a:blip r:embed="rId2"/>
          <a:stretch>
            <a:fillRect/>
          </a:stretch>
        </p:blipFill>
        <p:spPr>
          <a:xfrm>
            <a:off x="2736088" y="2527300"/>
            <a:ext cx="3773424" cy="2017776"/>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Accessing Windows Azure Storage Cont.</a:t>
            </a:r>
            <a:endParaRPr lang="en-US"/>
          </a:p>
        </p:txBody>
      </p:sp>
      <p:sp>
        <p:nvSpPr>
          <p:cNvPr id="3" name="Text Placeholder 2"/>
          <p:cNvSpPr>
            <a:spLocks noGrp="1"/>
          </p:cNvSpPr>
          <p:nvPr>
            <p:ph type="body" idx="1"/>
          </p:nvPr>
        </p:nvSpPr>
        <p:spPr/>
        <p:txBody>
          <a:bodyPr/>
          <a:lstStyle/>
          <a:p>
            <a:r>
              <a:rPr lang="en-US" sz="1800" smtClean="0"/>
              <a:t>All Windows Azure Storage services are exposed through a REST HTTP API.</a:t>
            </a:r>
          </a:p>
          <a:p>
            <a:pPr lvl="1"/>
            <a:r>
              <a:rPr lang="en-US" sz="1600" smtClean="0"/>
              <a:t>Use the RESTful API to access Windows Azure Storage services from inside or outside data centers.</a:t>
            </a:r>
          </a:p>
          <a:p>
            <a:pPr lvl="1"/>
            <a:r>
              <a:rPr lang="en-US" sz="1600" smtClean="0"/>
              <a:t>This means you can use any of Windows Azure Storage services (blobs, tables, queues) from on-premise application and not even have Windows Azure hosted services.</a:t>
            </a:r>
          </a:p>
          <a:p>
            <a:pPr lvl="1"/>
            <a:r>
              <a:rPr lang="en-US" sz="1600" smtClean="0"/>
              <a:t>It also means you can access Windows Azure Storage services via non-.NET or even non-Windows applications.</a:t>
            </a:r>
          </a:p>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Accessing Windows Azure Storage Cont.</a:t>
            </a:r>
            <a:endParaRPr lang="en-US"/>
          </a:p>
        </p:txBody>
      </p:sp>
      <p:sp>
        <p:nvSpPr>
          <p:cNvPr id="3" name="Text Placeholder 2"/>
          <p:cNvSpPr>
            <a:spLocks noGrp="1"/>
          </p:cNvSpPr>
          <p:nvPr>
            <p:ph type="body" idx="1"/>
          </p:nvPr>
        </p:nvSpPr>
        <p:spPr/>
        <p:txBody>
          <a:bodyPr/>
          <a:lstStyle/>
          <a:p>
            <a:r>
              <a:rPr lang="en-US" sz="1800" smtClean="0"/>
              <a:t>The Windows Azure SDK provides the Storage Client Library.</a:t>
            </a:r>
          </a:p>
          <a:p>
            <a:pPr lvl="1"/>
            <a:r>
              <a:rPr lang="en-US" sz="1600" smtClean="0"/>
              <a:t>The Storage Client Library greatly simplifies the access and use of storage services in .NET applications.</a:t>
            </a:r>
          </a:p>
          <a:p>
            <a:pPr lvl="1"/>
            <a:r>
              <a:rPr lang="en-US" sz="1600" smtClean="0"/>
              <a:t>While you can use the Storage Client API on-premise or in the cloud, use of the Storage Client API requires you have a .NET platform.</a:t>
            </a:r>
          </a:p>
          <a:p>
            <a:pPr lvl="1"/>
            <a:r>
              <a:rPr lang="en-US" sz="1600" smtClean="0"/>
              <a:t>This library is a wrapper API around the RESTful HTTP API.</a:t>
            </a:r>
          </a:p>
          <a:p>
            <a:pPr lvl="1"/>
            <a:r>
              <a:rPr lang="en-US" sz="1600" smtClean="0"/>
              <a:t>The Microsoft.WindowsAzure.StorageClient namespace contains the library.</a:t>
            </a:r>
          </a:p>
          <a:p>
            <a:pPr lvl="1"/>
            <a:r>
              <a:rPr lang="en-US" sz="1600" smtClean="0"/>
              <a:t>When using VS and the cloud templates to build an application, the library is automatically referenced in Web role and worker role projects.</a:t>
            </a:r>
          </a:p>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Storage Client Library</a:t>
            </a:r>
            <a:endParaRPr lang="en-US"/>
          </a:p>
        </p:txBody>
      </p:sp>
      <p:sp>
        <p:nvSpPr>
          <p:cNvPr id="3" name="Text Placeholder 2"/>
          <p:cNvSpPr>
            <a:spLocks noGrp="1"/>
          </p:cNvSpPr>
          <p:nvPr>
            <p:ph type="body" idx="1"/>
          </p:nvPr>
        </p:nvSpPr>
        <p:spPr/>
        <p:txBody>
          <a:bodyPr/>
          <a:lstStyle/>
          <a:p>
            <a:r>
              <a:rPr lang="en-US" sz="1800" smtClean="0"/>
              <a:t>Using the Storage Client Library begins (regardless of storage type) by obtaining a CloudStorageAccount instance.</a:t>
            </a:r>
          </a:p>
          <a:p>
            <a:pPr lvl="1"/>
            <a:r>
              <a:rPr lang="en-US" sz="1600" smtClean="0"/>
              <a:t>CloudStorageAccount (Microsoft.WindowsAzure namespace) objects provide access to Windows Azure Storage account information.</a:t>
            </a:r>
          </a:p>
          <a:p>
            <a:pPr lvl="1"/>
            <a:r>
              <a:rPr lang="en-US" sz="1600" smtClean="0"/>
              <a:t>CloudStorageAccount objects also provide client objects to access each type of storage service.</a:t>
            </a:r>
          </a:p>
          <a:p>
            <a:pPr lvl="1"/>
            <a:r>
              <a:rPr lang="en-US" sz="1600" smtClean="0"/>
              <a:t>Storage service client objects are used to perform most work with blobs, tables, and queues.</a:t>
            </a:r>
          </a:p>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Storage Client Library Cont.</a:t>
            </a:r>
            <a:endParaRPr lang="en-US"/>
          </a:p>
        </p:txBody>
      </p:sp>
      <p:sp>
        <p:nvSpPr>
          <p:cNvPr id="3" name="Text Placeholder 2"/>
          <p:cNvSpPr>
            <a:spLocks noGrp="1"/>
          </p:cNvSpPr>
          <p:nvPr>
            <p:ph type="body" idx="1"/>
          </p:nvPr>
        </p:nvSpPr>
        <p:spPr/>
        <p:txBody>
          <a:bodyPr/>
          <a:lstStyle/>
          <a:p>
            <a:r>
              <a:rPr lang="en-US" sz="1800" smtClean="0"/>
              <a:t>To get a CloudStorageAccount object, you need your storage service account name and account key.</a:t>
            </a:r>
          </a:p>
          <a:p>
            <a:pPr lvl="1"/>
            <a:r>
              <a:rPr lang="en-US" sz="1600" smtClean="0"/>
              <a:t>You can use the StorageCredentialsAccountAndKey (Microsoft.WindowsAzure) object to get a CloudStorageAccount.</a:t>
            </a:r>
          </a:p>
          <a:p>
            <a:pPr lvl="1"/>
            <a:r>
              <a:rPr lang="en-US" sz="1600" smtClean="0"/>
              <a:t>The code shown here uses the storage account name and key created earlier.</a:t>
            </a:r>
          </a:p>
          <a:p>
            <a:endParaRPr lang="en-US" sz="1700" smtClean="0"/>
          </a:p>
          <a:p>
            <a:endParaRPr lang="en-US" sz="1700" smtClean="0"/>
          </a:p>
          <a:p>
            <a:endParaRPr lang="en-US" sz="1700" smtClean="0"/>
          </a:p>
          <a:p>
            <a:endParaRPr lang="en-US" sz="1700" smtClean="0"/>
          </a:p>
          <a:p>
            <a:endParaRPr lang="en-US" sz="1700" smtClean="0"/>
          </a:p>
          <a:p>
            <a:endParaRPr lang="en-US" sz="1700" smtClean="0"/>
          </a:p>
          <a:p>
            <a:pPr lvl="1"/>
            <a:r>
              <a:rPr lang="en-US" sz="1600" smtClean="0"/>
              <a:t>The boolean parameter to the CloudStorageAccount indicates whether HTTPS should be used.</a:t>
            </a:r>
          </a:p>
          <a:p>
            <a:endParaRPr lang="en-US"/>
          </a:p>
        </p:txBody>
      </p:sp>
      <p:sp>
        <p:nvSpPr>
          <p:cNvPr id="4" name="TextBox 3"/>
          <p:cNvSpPr txBox="1"/>
          <p:nvPr/>
        </p:nvSpPr>
        <p:spPr>
          <a:xfrm>
            <a:off x="508000" y="3352800"/>
            <a:ext cx="8229600" cy="1923604"/>
          </a:xfrm>
          <a:prstGeom prst="rect">
            <a:avLst/>
          </a:prstGeom>
          <a:pattFill>
            <a:fgClr>
              <a:schemeClr val="bg2"/>
            </a:fgClr>
            <a:bgClr>
              <a:schemeClr val="bg2"/>
            </a:bgClr>
          </a:pattFill>
        </p:spPr>
        <p:txBody>
          <a:bodyPr vert="horz" rtlCol="0">
            <a:spAutoFit/>
          </a:bodyPr>
          <a:lstStyle/>
          <a:p>
            <a:r>
              <a:rPr lang="en-US" sz="1700" smtClean="0"/>
              <a:t>byte[] byteAccountKey = Convert.FromBase64String(</a:t>
            </a:r>
          </a:p>
          <a:p>
            <a:r>
              <a:rPr lang="en-US" sz="1700" smtClean="0"/>
              <a:t>"EYSHCtzZToVa5uM5QoPzskOAbCrIbxGmHR8WyzGZrtXPb/lUC9TU+7ONq2Xgv7lg1/95aeQObXkiV77rkUirVw==");</a:t>
            </a:r>
          </a:p>
          <a:p>
            <a:r>
              <a:rPr lang="en-US" sz="1700" smtClean="0"/>
              <a:t>StorageCredentialsAccountAndKey accountAndKey = new </a:t>
            </a:r>
          </a:p>
          <a:p>
            <a:r>
              <a:rPr lang="en-US" sz="1700" smtClean="0"/>
              <a:t>  StorageCredentialsAccountAndKey("cwastorage",byteAccountKey );</a:t>
            </a:r>
          </a:p>
          <a:p>
            <a:r>
              <a:rPr lang="en-US" sz="1700" smtClean="0"/>
              <a:t>CloudStorageAccount storageAccount = new </a:t>
            </a:r>
          </a:p>
          <a:p>
            <a:r>
              <a:rPr lang="en-US" sz="1700" smtClean="0"/>
              <a:t>  CloudStorageAccount(accountAndKey, false);</a:t>
            </a:r>
            <a:endParaRPr lang="en-US" sz="17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Storage Client Library Cont.</a:t>
            </a:r>
            <a:endParaRPr lang="en-US"/>
          </a:p>
        </p:txBody>
      </p:sp>
      <p:sp>
        <p:nvSpPr>
          <p:cNvPr id="3" name="Text Placeholder 2"/>
          <p:cNvSpPr>
            <a:spLocks noGrp="1"/>
          </p:cNvSpPr>
          <p:nvPr>
            <p:ph type="body" idx="1"/>
          </p:nvPr>
        </p:nvSpPr>
        <p:spPr/>
        <p:txBody>
          <a:bodyPr/>
          <a:lstStyle/>
          <a:p>
            <a:r>
              <a:rPr lang="en-US" sz="1800" smtClean="0"/>
              <a:t>This code, however, cannot be used with the Storage Emulator.  </a:t>
            </a:r>
          </a:p>
          <a:p>
            <a:pPr lvl="1"/>
            <a:r>
              <a:rPr lang="en-US" sz="1600" smtClean="0"/>
              <a:t>To get a CloudStorageAccount object in the Storage Emulator, you don’t need an account name or key.</a:t>
            </a:r>
          </a:p>
          <a:p>
            <a:pPr lvl="1"/>
            <a:r>
              <a:rPr lang="en-US" sz="1600" smtClean="0"/>
              <a:t>Just get a special static property (DevelopmentStorageAccount) on CloudStorageAccount.</a:t>
            </a:r>
          </a:p>
          <a:p>
            <a:endParaRPr lang="en-US" sz="1700" smtClean="0"/>
          </a:p>
          <a:p>
            <a:endParaRPr lang="en-US" sz="1700" smtClean="0"/>
          </a:p>
          <a:p>
            <a:endParaRPr lang="en-US"/>
          </a:p>
        </p:txBody>
      </p:sp>
      <p:sp>
        <p:nvSpPr>
          <p:cNvPr id="4" name="TextBox 3"/>
          <p:cNvSpPr txBox="1"/>
          <p:nvPr/>
        </p:nvSpPr>
        <p:spPr>
          <a:xfrm>
            <a:off x="508000" y="3327400"/>
            <a:ext cx="8229600" cy="615553"/>
          </a:xfrm>
          <a:prstGeom prst="rect">
            <a:avLst/>
          </a:prstGeom>
          <a:pattFill>
            <a:fgClr>
              <a:schemeClr val="bg2"/>
            </a:fgClr>
            <a:bgClr>
              <a:schemeClr val="bg2"/>
            </a:bgClr>
          </a:pattFill>
        </p:spPr>
        <p:txBody>
          <a:bodyPr vert="horz" rtlCol="0">
            <a:spAutoFit/>
          </a:bodyPr>
          <a:lstStyle/>
          <a:p>
            <a:r>
              <a:rPr lang="en-US" sz="1700" smtClean="0"/>
              <a:t>CloudStorageAccount storageAccount = </a:t>
            </a:r>
          </a:p>
          <a:p>
            <a:r>
              <a:rPr lang="en-US" sz="1700" smtClean="0"/>
              <a:t>  CloudStorageAccount.DevelopmentStorageAccount;</a:t>
            </a:r>
            <a:endParaRPr lang="en-US" sz="17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Storage Client Library Cont.</a:t>
            </a:r>
            <a:endParaRPr lang="en-US"/>
          </a:p>
        </p:txBody>
      </p:sp>
      <p:sp>
        <p:nvSpPr>
          <p:cNvPr id="3" name="Text Placeholder 2"/>
          <p:cNvSpPr>
            <a:spLocks noGrp="1"/>
          </p:cNvSpPr>
          <p:nvPr>
            <p:ph type="body" idx="1"/>
          </p:nvPr>
        </p:nvSpPr>
        <p:spPr/>
        <p:txBody>
          <a:bodyPr/>
          <a:lstStyle/>
          <a:p>
            <a:r>
              <a:rPr lang="en-US" sz="1800" smtClean="0"/>
              <a:t>There are big problems with getting the CloudStorageAccount object via both of these chunks of code.</a:t>
            </a:r>
          </a:p>
          <a:p>
            <a:pPr lvl="1"/>
            <a:r>
              <a:rPr lang="en-US" sz="1600" smtClean="0"/>
              <a:t>First, do you really want to conditionalize your code that accesses data in storage to check for whether you are running in the cloud or in a testing environment?</a:t>
            </a:r>
          </a:p>
          <a:p>
            <a:pPr lvl="1"/>
            <a:r>
              <a:rPr lang="en-US" sz="1600" smtClean="0"/>
              <a:t>Secondly, do you really want the account name and key hardcoded into your code?</a:t>
            </a:r>
          </a:p>
          <a:p>
            <a:pPr lvl="1"/>
            <a:r>
              <a:rPr lang="en-US" sz="1600" smtClean="0"/>
              <a:t>If the answer to both of these questions is NO (and it should be), then the alternative is to use a connection string.</a:t>
            </a:r>
          </a:p>
          <a:p>
            <a:pPr lvl="1"/>
            <a:r>
              <a:rPr lang="en-US" sz="1600" smtClean="0"/>
              <a:t>You configure connection strings in your service definition and configuration files.</a:t>
            </a:r>
          </a:p>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Storage Client Library Cont.</a:t>
            </a:r>
            <a:endParaRPr lang="en-US"/>
          </a:p>
        </p:txBody>
      </p:sp>
      <p:sp>
        <p:nvSpPr>
          <p:cNvPr id="3" name="Text Placeholder 2"/>
          <p:cNvSpPr>
            <a:spLocks noGrp="1"/>
          </p:cNvSpPr>
          <p:nvPr>
            <p:ph type="body" idx="1"/>
          </p:nvPr>
        </p:nvSpPr>
        <p:spPr/>
        <p:txBody>
          <a:bodyPr/>
          <a:lstStyle/>
          <a:p>
            <a:r>
              <a:rPr lang="en-US" sz="1800" smtClean="0"/>
              <a:t>In the service definition and service configuration files, create a connection string that provides account name and key information to the service.</a:t>
            </a:r>
          </a:p>
          <a:p>
            <a:pPr lvl="1"/>
            <a:r>
              <a:rPr lang="en-US" sz="1600" smtClean="0"/>
              <a:t>Most documentation you read calls this configuration setting “DataConnectionString.”</a:t>
            </a:r>
          </a:p>
          <a:p>
            <a:pPr lvl="1"/>
            <a:r>
              <a:rPr lang="en-US" sz="1600" smtClean="0"/>
              <a:t>The value of the connection string should be in the form specified below.</a:t>
            </a:r>
          </a:p>
          <a:p>
            <a:endParaRPr lang="en-US" sz="1700" smtClean="0"/>
          </a:p>
          <a:p>
            <a:endParaRPr lang="en-US" sz="1700" smtClean="0"/>
          </a:p>
          <a:p>
            <a:pPr lvl="1"/>
            <a:r>
              <a:rPr lang="en-US" sz="1600" smtClean="0"/>
              <a:t>For example, here are the relevant service definition and configuration file elements to establish the connection to Windows Azure Storage in the cloud.</a:t>
            </a:r>
          </a:p>
          <a:p>
            <a:pPr lvl="1"/>
            <a:r>
              <a:rPr lang="en-US" sz="1600" smtClean="0"/>
              <a:t>Notice the account name and access key come from the Portal when the storage account was established (</a:t>
            </a:r>
            <a:r>
              <a:rPr lang="en-US" sz="1600" b="1" smtClean="0"/>
              <a:t>YES</a:t>
            </a:r>
            <a:r>
              <a:rPr lang="en-US" sz="1600" smtClean="0"/>
              <a:t> – that’s == at the end of the key).</a:t>
            </a:r>
          </a:p>
          <a:p>
            <a:endParaRPr lang="en-US"/>
          </a:p>
        </p:txBody>
      </p:sp>
      <p:sp>
        <p:nvSpPr>
          <p:cNvPr id="4" name="TextBox 3"/>
          <p:cNvSpPr txBox="1"/>
          <p:nvPr/>
        </p:nvSpPr>
        <p:spPr>
          <a:xfrm>
            <a:off x="508000" y="3111500"/>
            <a:ext cx="8229600" cy="615553"/>
          </a:xfrm>
          <a:prstGeom prst="rect">
            <a:avLst/>
          </a:prstGeom>
          <a:pattFill>
            <a:fgClr>
              <a:schemeClr val="bg2"/>
            </a:fgClr>
            <a:bgClr>
              <a:schemeClr val="bg2"/>
            </a:bgClr>
          </a:pattFill>
        </p:spPr>
        <p:txBody>
          <a:bodyPr vert="horz" rtlCol="0">
            <a:spAutoFit/>
          </a:bodyPr>
          <a:lstStyle/>
          <a:p>
            <a:r>
              <a:rPr lang="en-US" sz="1700" smtClean="0"/>
              <a:t>"DefaultEndpointProtocol=[http|https];AccountName=[YourAccountName];AccountKey=[YourAccountKey]"</a:t>
            </a:r>
            <a:endParaRPr lang="en-US" sz="17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Storage Client Library Cont.</a:t>
            </a:r>
            <a:endParaRPr lang="en-US"/>
          </a:p>
        </p:txBody>
      </p:sp>
      <p:sp>
        <p:nvSpPr>
          <p:cNvPr id="3" name="Text Placeholder 2"/>
          <p:cNvSpPr>
            <a:spLocks noGrp="1"/>
          </p:cNvSpPr>
          <p:nvPr>
            <p:ph type="body" idx="1"/>
          </p:nvPr>
        </p:nvSpPr>
        <p:spPr/>
        <p:txBody>
          <a:bodyPr/>
          <a:lstStyle/>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1714500"/>
            <a:ext cx="8229600" cy="4016484"/>
          </a:xfrm>
          <a:prstGeom prst="rect">
            <a:avLst/>
          </a:prstGeom>
          <a:pattFill>
            <a:fgClr>
              <a:schemeClr val="bg2"/>
            </a:fgClr>
            <a:bgClr>
              <a:schemeClr val="bg2"/>
            </a:bgClr>
          </a:pattFill>
        </p:spPr>
        <p:txBody>
          <a:bodyPr vert="horz" rtlCol="0">
            <a:spAutoFit/>
          </a:bodyPr>
          <a:lstStyle/>
          <a:p>
            <a:r>
              <a:rPr lang="en-US" sz="1700" smtClean="0"/>
              <a:t>&lt;WebRole name="ReadFromQueueWebRole"&gt;</a:t>
            </a:r>
          </a:p>
          <a:p>
            <a:r>
              <a:rPr lang="en-US" sz="1700" smtClean="0"/>
              <a:t>  ...</a:t>
            </a:r>
          </a:p>
          <a:p>
            <a:r>
              <a:rPr lang="en-US" sz="1700" smtClean="0"/>
              <a:t>  &lt;ConfigurationSettings&gt;</a:t>
            </a:r>
          </a:p>
          <a:p>
            <a:r>
              <a:rPr lang="en-US" sz="1700" b="1" smtClean="0"/>
              <a:t>    &lt;Setting name="DataConnectionString" /&gt;</a:t>
            </a:r>
            <a:endParaRPr lang="en-US" sz="1700" smtClean="0"/>
          </a:p>
          <a:p>
            <a:r>
              <a:rPr lang="en-US" sz="1700" smtClean="0"/>
              <a:t>  &lt;/ConfigurationSettings&gt;</a:t>
            </a:r>
          </a:p>
          <a:p>
            <a:r>
              <a:rPr lang="en-US" sz="1700" smtClean="0"/>
              <a:t>&lt;/WebRole&gt;</a:t>
            </a:r>
          </a:p>
          <a:p>
            <a:r>
              <a:rPr lang="en-US" sz="1700" smtClean="0"/>
              <a:t>&lt;Role name="ReadFromQueueWebRole"&gt;</a:t>
            </a:r>
          </a:p>
          <a:p>
            <a:r>
              <a:rPr lang="en-US" sz="1700" smtClean="0"/>
              <a:t>  ...</a:t>
            </a:r>
          </a:p>
          <a:p>
            <a:r>
              <a:rPr lang="en-US" sz="1700" smtClean="0"/>
              <a:t>  &lt;ConfigurationSettings&gt;</a:t>
            </a:r>
          </a:p>
          <a:p>
            <a:r>
              <a:rPr lang="en-US" sz="1700" b="1" smtClean="0"/>
              <a:t>    &lt;Setting name="DataConnectionString" value="DefaultEndpointsProtocol=https;AccountName=cwastorage;AccountKey=EYSHCtzZToVa5uM5QoPzskOAbCrIbxGmHR8WyzGZrtXPb/lUC9TU+7ONq2Xgv7lg1/95aeQObXkiV77rkUirVw==" /&gt;</a:t>
            </a:r>
            <a:endParaRPr lang="en-US" sz="1700" smtClean="0"/>
          </a:p>
          <a:p>
            <a:r>
              <a:rPr lang="en-US" sz="1700" smtClean="0"/>
              <a:t>  &lt;/ConfigurationSettings&gt;</a:t>
            </a:r>
          </a:p>
          <a:p>
            <a:r>
              <a:rPr lang="en-US" sz="1700" smtClean="0"/>
              <a:t>&lt;/Role&gt;</a:t>
            </a:r>
            <a:endParaRPr lang="en-US"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Cont.</a:t>
            </a:r>
            <a:endParaRPr lang="en-US"/>
          </a:p>
        </p:txBody>
      </p:sp>
      <p:sp>
        <p:nvSpPr>
          <p:cNvPr id="3" name="Text Placeholder 2"/>
          <p:cNvSpPr>
            <a:spLocks noGrp="1"/>
          </p:cNvSpPr>
          <p:nvPr>
            <p:ph type="body" idx="1"/>
          </p:nvPr>
        </p:nvSpPr>
        <p:spPr/>
        <p:txBody>
          <a:bodyPr/>
          <a:lstStyle/>
          <a:p>
            <a:r>
              <a:rPr lang="en-US" sz="1800" dirty="0" smtClean="0"/>
              <a:t>Table storage offers structured tables similar to what you would find in a relational database, but without indexes and relationships to other tables.</a:t>
            </a:r>
          </a:p>
          <a:p>
            <a:pPr lvl="1"/>
            <a:r>
              <a:rPr lang="en-US" sz="1600" dirty="0" smtClean="0"/>
              <a:t>Use table storage to persist properties from application entities.</a:t>
            </a:r>
          </a:p>
          <a:p>
            <a:endParaRPr lang="en-US" sz="1800" dirty="0" smtClean="0"/>
          </a:p>
          <a:p>
            <a:endParaRPr lang="en-US" sz="1800" dirty="0" smtClean="0"/>
          </a:p>
          <a:p>
            <a:endParaRPr lang="en-US" sz="1800" dirty="0" smtClean="0"/>
          </a:p>
          <a:p>
            <a:endParaRPr lang="en-US" sz="1800" dirty="0" smtClean="0"/>
          </a:p>
          <a:p>
            <a:endParaRPr lang="en-US" sz="1800" dirty="0" smtClean="0"/>
          </a:p>
          <a:p>
            <a:pPr lvl="1"/>
            <a:endParaRPr lang="en-US" sz="1600" dirty="0" smtClean="0"/>
          </a:p>
          <a:p>
            <a:pPr lvl="1"/>
            <a:endParaRPr lang="en-US" sz="1600" dirty="0" smtClean="0"/>
          </a:p>
          <a:p>
            <a:pPr lvl="1"/>
            <a:r>
              <a:rPr lang="en-US" sz="1600" dirty="0" smtClean="0"/>
              <a:t>Data </a:t>
            </a:r>
            <a:r>
              <a:rPr lang="en-US" sz="1600" dirty="0" smtClean="0"/>
              <a:t>is stored in row-column form, but relationships between rows, columns or other tables are limited.</a:t>
            </a:r>
          </a:p>
          <a:p>
            <a:pPr lvl="1"/>
            <a:r>
              <a:rPr lang="en-US" sz="1600" dirty="0" smtClean="0"/>
              <a:t>Also, there is no fixed schema for each table.  So, for example, customer and order entities could be stored in the same table.</a:t>
            </a:r>
          </a:p>
          <a:p>
            <a:endParaRPr lang="en-US" dirty="0"/>
          </a:p>
        </p:txBody>
      </p:sp>
      <p:pic>
        <p:nvPicPr>
          <p:cNvPr id="4" name="Picture 3" descr="image3.png"/>
          <p:cNvPicPr>
            <a:picLocks noChangeAspect="1"/>
          </p:cNvPicPr>
          <p:nvPr/>
        </p:nvPicPr>
        <p:blipFill>
          <a:blip r:embed="rId2"/>
          <a:stretch>
            <a:fillRect/>
          </a:stretch>
        </p:blipFill>
        <p:spPr>
          <a:xfrm>
            <a:off x="3056127" y="3048000"/>
            <a:ext cx="3603346" cy="17526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Storage Client Library Cont.</a:t>
            </a:r>
            <a:endParaRPr lang="en-US"/>
          </a:p>
        </p:txBody>
      </p:sp>
      <p:sp>
        <p:nvSpPr>
          <p:cNvPr id="3" name="Text Placeholder 2"/>
          <p:cNvSpPr>
            <a:spLocks noGrp="1"/>
          </p:cNvSpPr>
          <p:nvPr>
            <p:ph type="body" idx="1"/>
          </p:nvPr>
        </p:nvSpPr>
        <p:spPr/>
        <p:txBody>
          <a:bodyPr/>
          <a:lstStyle/>
          <a:p>
            <a:r>
              <a:rPr lang="en-US" sz="1800" smtClean="0"/>
              <a:t>A special connection string value defines when you are running in your local environment and using the Storage Emulator.</a:t>
            </a:r>
          </a:p>
          <a:p>
            <a:pPr lvl="1"/>
            <a:r>
              <a:rPr lang="en-US" sz="1600" smtClean="0"/>
              <a:t>Simply set the same DataConnectionString to a value of “UseDevelopmentStorage=true”.</a:t>
            </a:r>
          </a:p>
          <a:p>
            <a:pPr lvl="1"/>
            <a:r>
              <a:rPr lang="en-US" sz="1600" smtClean="0"/>
              <a:t>Here are the pertinent elements in the service definition and configuration files for using the Storage Emulator.</a:t>
            </a:r>
          </a:p>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Storage Client Library Cont.</a:t>
            </a:r>
            <a:endParaRPr lang="en-US"/>
          </a:p>
        </p:txBody>
      </p:sp>
      <p:sp>
        <p:nvSpPr>
          <p:cNvPr id="3" name="Text Placeholder 2"/>
          <p:cNvSpPr>
            <a:spLocks noGrp="1"/>
          </p:cNvSpPr>
          <p:nvPr>
            <p:ph type="body" idx="1"/>
          </p:nvPr>
        </p:nvSpPr>
        <p:spPr/>
        <p:txBody>
          <a:bodyPr/>
          <a:lstStyle/>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1714500"/>
            <a:ext cx="8229600" cy="3493264"/>
          </a:xfrm>
          <a:prstGeom prst="rect">
            <a:avLst/>
          </a:prstGeom>
          <a:pattFill>
            <a:fgClr>
              <a:schemeClr val="bg2"/>
            </a:fgClr>
            <a:bgClr>
              <a:schemeClr val="bg2"/>
            </a:bgClr>
          </a:pattFill>
        </p:spPr>
        <p:txBody>
          <a:bodyPr vert="horz" rtlCol="0">
            <a:spAutoFit/>
          </a:bodyPr>
          <a:lstStyle/>
          <a:p>
            <a:r>
              <a:rPr lang="en-US" sz="1700" smtClean="0"/>
              <a:t>&lt;WebRole name="ReadFromQueueWebRole"&gt;</a:t>
            </a:r>
          </a:p>
          <a:p>
            <a:r>
              <a:rPr lang="en-US" sz="1700" smtClean="0"/>
              <a:t>  ...</a:t>
            </a:r>
          </a:p>
          <a:p>
            <a:r>
              <a:rPr lang="en-US" sz="1700" smtClean="0"/>
              <a:t>  &lt;ConfigurationSettings&gt;</a:t>
            </a:r>
          </a:p>
          <a:p>
            <a:r>
              <a:rPr lang="en-US" sz="1700" b="1" smtClean="0"/>
              <a:t>    &lt;Setting name="DataConnectionString" /&gt;</a:t>
            </a:r>
            <a:endParaRPr lang="en-US" sz="1700" smtClean="0"/>
          </a:p>
          <a:p>
            <a:r>
              <a:rPr lang="en-US" sz="1700" smtClean="0"/>
              <a:t>  &lt;/ConfigurationSettings&gt;</a:t>
            </a:r>
          </a:p>
          <a:p>
            <a:r>
              <a:rPr lang="en-US" sz="1700" smtClean="0"/>
              <a:t>&lt;/WebRole&gt;</a:t>
            </a:r>
          </a:p>
          <a:p>
            <a:r>
              <a:rPr lang="en-US" sz="1700" smtClean="0"/>
              <a:t>&lt;Role name="ReadFromQueueWebRole"&gt;</a:t>
            </a:r>
          </a:p>
          <a:p>
            <a:r>
              <a:rPr lang="en-US" sz="1700" smtClean="0"/>
              <a:t>  ...</a:t>
            </a:r>
          </a:p>
          <a:p>
            <a:r>
              <a:rPr lang="en-US" sz="1700" smtClean="0"/>
              <a:t>  &lt;ConfigurationSettings&gt;</a:t>
            </a:r>
          </a:p>
          <a:p>
            <a:r>
              <a:rPr lang="en-US" sz="1700" b="1" smtClean="0"/>
              <a:t>    &lt;Setting name="DataConnectionString" </a:t>
            </a:r>
            <a:endParaRPr lang="en-US" sz="1700" smtClean="0"/>
          </a:p>
          <a:p>
            <a:r>
              <a:rPr lang="en-US" sz="1700" b="1" smtClean="0"/>
              <a:t>      value="UseDevelopmentStorage=true" /&gt;</a:t>
            </a:r>
            <a:endParaRPr lang="en-US" sz="1700" smtClean="0"/>
          </a:p>
          <a:p>
            <a:r>
              <a:rPr lang="en-US" sz="1700" smtClean="0"/>
              <a:t>  &lt;/ConfigurationSettings&gt;</a:t>
            </a:r>
          </a:p>
          <a:p>
            <a:r>
              <a:rPr lang="en-US" sz="1700" smtClean="0"/>
              <a:t>&lt;/Role&gt;</a:t>
            </a:r>
            <a:endParaRPr lang="en-US" sz="17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Storage Client Library Cont.</a:t>
            </a:r>
            <a:endParaRPr lang="en-US"/>
          </a:p>
        </p:txBody>
      </p:sp>
      <p:sp>
        <p:nvSpPr>
          <p:cNvPr id="3" name="Text Placeholder 2"/>
          <p:cNvSpPr>
            <a:spLocks noGrp="1"/>
          </p:cNvSpPr>
          <p:nvPr>
            <p:ph type="body" idx="1"/>
          </p:nvPr>
        </p:nvSpPr>
        <p:spPr/>
        <p:txBody>
          <a:bodyPr/>
          <a:lstStyle/>
          <a:p>
            <a:r>
              <a:rPr lang="en-US" sz="1800" smtClean="0"/>
              <a:t>Conveniently, when you have WAT for VS, VS provides a useful GUI to enter either real or development storage connection strings.</a:t>
            </a:r>
          </a:p>
          <a:p>
            <a:pPr lvl="1"/>
            <a:r>
              <a:rPr lang="en-US" sz="1600" smtClean="0"/>
              <a:t>On the Settings tab of the configuration GUI, after creating the DataConnectionString setting, find the ellipsis button at the end of the value entry.</a:t>
            </a:r>
          </a:p>
          <a:p>
            <a:endParaRPr lang="en-US" sz="1800" smtClean="0"/>
          </a:p>
          <a:p>
            <a:endParaRPr lang="en-US" sz="1800" smtClean="0"/>
          </a:p>
          <a:p>
            <a:endParaRPr lang="en-US" sz="1800" smtClean="0"/>
          </a:p>
          <a:p>
            <a:endParaRPr lang="en-US" sz="1800" smtClean="0"/>
          </a:p>
          <a:p>
            <a:endParaRPr lang="en-US" sz="1800" smtClean="0"/>
          </a:p>
          <a:p>
            <a:pPr lvl="1"/>
            <a:r>
              <a:rPr lang="en-US" sz="1600" smtClean="0"/>
              <a:t>When you click on this button, you can select to use development storage or enter the appropriate account name and key information for real storage endpoints.</a:t>
            </a:r>
          </a:p>
          <a:p>
            <a:endParaRPr lang="en-US"/>
          </a:p>
        </p:txBody>
      </p:sp>
      <p:pic>
        <p:nvPicPr>
          <p:cNvPr id="4" name="Picture 3" descr="image22.png"/>
          <p:cNvPicPr>
            <a:picLocks noChangeAspect="1"/>
          </p:cNvPicPr>
          <p:nvPr/>
        </p:nvPicPr>
        <p:blipFill>
          <a:blip r:embed="rId2"/>
          <a:stretch>
            <a:fillRect/>
          </a:stretch>
        </p:blipFill>
        <p:spPr>
          <a:xfrm>
            <a:off x="1198038" y="3060700"/>
            <a:ext cx="6849524" cy="147809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Storage Client Library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23.png"/>
          <p:cNvPicPr>
            <a:picLocks noChangeAspect="1"/>
          </p:cNvPicPr>
          <p:nvPr/>
        </p:nvPicPr>
        <p:blipFill>
          <a:blip r:embed="rId2"/>
          <a:stretch>
            <a:fillRect/>
          </a:stretch>
        </p:blipFill>
        <p:spPr>
          <a:xfrm>
            <a:off x="2184704" y="1714500"/>
            <a:ext cx="4876191" cy="2986667"/>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Storage Client Library Cont.</a:t>
            </a:r>
            <a:endParaRPr lang="en-US"/>
          </a:p>
        </p:txBody>
      </p:sp>
      <p:sp>
        <p:nvSpPr>
          <p:cNvPr id="3" name="Text Placeholder 2"/>
          <p:cNvSpPr>
            <a:spLocks noGrp="1"/>
          </p:cNvSpPr>
          <p:nvPr>
            <p:ph type="body" idx="1"/>
          </p:nvPr>
        </p:nvSpPr>
        <p:spPr/>
        <p:txBody>
          <a:bodyPr/>
          <a:lstStyle/>
          <a:p>
            <a:r>
              <a:rPr lang="en-US" sz="1800" smtClean="0"/>
              <a:t>Now, to use the DataConnectionString and avoid hard coding in your service code, you use RoleEnvironment to the get connection string value(s).</a:t>
            </a:r>
          </a:p>
          <a:p>
            <a:endParaRPr lang="en-US" sz="1700" smtClean="0"/>
          </a:p>
          <a:p>
            <a:endParaRPr lang="en-US" sz="1700" smtClean="0"/>
          </a:p>
          <a:p>
            <a:endParaRPr lang="en-US" sz="1700" smtClean="0"/>
          </a:p>
          <a:p>
            <a:pPr lvl="1"/>
            <a:r>
              <a:rPr lang="en-US" sz="1600" smtClean="0"/>
              <a:t>Now you don’t need to conditionalize your code for cloud storage versus the Storage Emulator .</a:t>
            </a:r>
          </a:p>
          <a:p>
            <a:pPr lvl="1"/>
            <a:r>
              <a:rPr lang="en-US" sz="1600" smtClean="0"/>
              <a:t>Further, you don’t have to change your code if you change your Windows Azure Storage account.</a:t>
            </a:r>
          </a:p>
          <a:p>
            <a:pPr lvl="1"/>
            <a:r>
              <a:rPr lang="en-US" sz="1600" smtClean="0"/>
              <a:t>Just make changes to the configuration setting (which can be done in VS, through the Portal, or via the Service Management API).</a:t>
            </a:r>
          </a:p>
          <a:p>
            <a:endParaRPr lang="en-US"/>
          </a:p>
        </p:txBody>
      </p:sp>
      <p:sp>
        <p:nvSpPr>
          <p:cNvPr id="4" name="TextBox 3"/>
          <p:cNvSpPr txBox="1"/>
          <p:nvPr/>
        </p:nvSpPr>
        <p:spPr>
          <a:xfrm>
            <a:off x="508000" y="2527300"/>
            <a:ext cx="8229600" cy="877163"/>
          </a:xfrm>
          <a:prstGeom prst="rect">
            <a:avLst/>
          </a:prstGeom>
          <a:pattFill>
            <a:fgClr>
              <a:schemeClr val="bg2"/>
            </a:fgClr>
            <a:bgClr>
              <a:schemeClr val="bg2"/>
            </a:bgClr>
          </a:pattFill>
        </p:spPr>
        <p:txBody>
          <a:bodyPr vert="horz" rtlCol="0">
            <a:spAutoFit/>
          </a:bodyPr>
          <a:lstStyle/>
          <a:p>
            <a:r>
              <a:rPr lang="en-US" sz="1700" smtClean="0"/>
              <a:t>storageAccount = CloudStorageAccount.Parse(RoleEnvironment.GetConfigurationSettingValue("DataConnectionString"));</a:t>
            </a:r>
            <a:endParaRPr lang="en-US" sz="17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Storage Client Library Cont.</a:t>
            </a:r>
            <a:endParaRPr lang="en-US"/>
          </a:p>
        </p:txBody>
      </p:sp>
      <p:sp>
        <p:nvSpPr>
          <p:cNvPr id="3" name="Text Placeholder 2"/>
          <p:cNvSpPr>
            <a:spLocks noGrp="1"/>
          </p:cNvSpPr>
          <p:nvPr>
            <p:ph type="body" idx="1"/>
          </p:nvPr>
        </p:nvSpPr>
        <p:spPr/>
        <p:txBody>
          <a:bodyPr/>
          <a:lstStyle/>
          <a:p>
            <a:r>
              <a:rPr lang="en-US" sz="1800" smtClean="0"/>
              <a:t>Before using the code shown above, consider one other design issue.</a:t>
            </a:r>
          </a:p>
          <a:p>
            <a:pPr lvl="1"/>
            <a:r>
              <a:rPr lang="en-US" sz="1600" smtClean="0"/>
              <a:t>Will this code always run in the cloud?  Is there a possibility that your application runs on-premise?</a:t>
            </a:r>
          </a:p>
          <a:p>
            <a:pPr lvl="1"/>
            <a:r>
              <a:rPr lang="en-US" sz="1600" smtClean="0"/>
              <a:t>Remember, you can leverage Windows Azure Storage from applications outside of Microsoft data centers.</a:t>
            </a:r>
          </a:p>
          <a:p>
            <a:pPr lvl="1"/>
            <a:r>
              <a:rPr lang="en-US" sz="1600" smtClean="0"/>
              <a:t>For example, maybe the application runs in your own data center in IIS.</a:t>
            </a:r>
          </a:p>
          <a:p>
            <a:pPr lvl="1"/>
            <a:r>
              <a:rPr lang="en-US" sz="1600" smtClean="0"/>
              <a:t>Perhaps, conditionally, the code might run on-premise in some situations and in the cloud in others.</a:t>
            </a:r>
          </a:p>
          <a:p>
            <a:pPr lvl="1"/>
            <a:r>
              <a:rPr lang="en-US" sz="1600" smtClean="0"/>
              <a:t>RoleEnvironment and configuration settings won’t be available when running on-premise outside of the development environment.</a:t>
            </a:r>
          </a:p>
          <a:p>
            <a:pPr lvl="1"/>
            <a:r>
              <a:rPr lang="en-US" sz="1600" smtClean="0"/>
              <a:t>Therefore, using the code above, a CloudStorageAccount cannot be established.</a:t>
            </a:r>
          </a:p>
          <a:p>
            <a:pPr lvl="1"/>
            <a:r>
              <a:rPr lang="en-US" sz="1600" smtClean="0"/>
              <a:t>Nuts - what to do now?</a:t>
            </a:r>
          </a:p>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Storage Client Library Cont.</a:t>
            </a:r>
            <a:endParaRPr lang="en-US"/>
          </a:p>
        </p:txBody>
      </p:sp>
      <p:sp>
        <p:nvSpPr>
          <p:cNvPr id="3" name="Text Placeholder 2"/>
          <p:cNvSpPr>
            <a:spLocks noGrp="1"/>
          </p:cNvSpPr>
          <p:nvPr>
            <p:ph type="body" idx="1"/>
          </p:nvPr>
        </p:nvSpPr>
        <p:spPr/>
        <p:txBody>
          <a:bodyPr/>
          <a:lstStyle/>
          <a:p>
            <a:r>
              <a:rPr lang="en-US" sz="1800" smtClean="0"/>
              <a:t>As the preferred means to handle establishing the CloudStorageAccount object, setup a configuration publisher.</a:t>
            </a:r>
          </a:p>
          <a:p>
            <a:pPr lvl="1"/>
            <a:r>
              <a:rPr lang="en-US" sz="1600" smtClean="0"/>
              <a:t>First, create a method that, when requested returns the appropriate configuration value.</a:t>
            </a:r>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2819400"/>
            <a:ext cx="8229600" cy="2970044"/>
          </a:xfrm>
          <a:prstGeom prst="rect">
            <a:avLst/>
          </a:prstGeom>
          <a:pattFill>
            <a:fgClr>
              <a:schemeClr val="bg2"/>
            </a:fgClr>
            <a:bgClr>
              <a:schemeClr val="bg2"/>
            </a:bgClr>
          </a:pattFill>
        </p:spPr>
        <p:txBody>
          <a:bodyPr vert="horz" rtlCol="0">
            <a:spAutoFit/>
          </a:bodyPr>
          <a:lstStyle/>
          <a:p>
            <a:r>
              <a:rPr lang="en-US" sz="1700" smtClean="0"/>
              <a:t>//static method defined on SomeClass</a:t>
            </a:r>
          </a:p>
          <a:p>
            <a:r>
              <a:rPr lang="en-US" sz="1700" smtClean="0"/>
              <a:t>public static Action&lt;string, Func&lt;string,bool&gt;&gt; GetConfigurationSettingPublisher()</a:t>
            </a:r>
          </a:p>
          <a:p>
            <a:r>
              <a:rPr lang="en-US" sz="1700" smtClean="0"/>
              <a:t>{</a:t>
            </a:r>
          </a:p>
          <a:p>
            <a:r>
              <a:rPr lang="en-US" sz="1700" smtClean="0"/>
              <a:t>  if (RoleEnvironment.IsAvailable)</a:t>
            </a:r>
          </a:p>
          <a:p>
            <a:r>
              <a:rPr lang="en-US" sz="1700" smtClean="0"/>
              <a:t>  {</a:t>
            </a:r>
          </a:p>
          <a:p>
            <a:r>
              <a:rPr lang="en-US" sz="1700" smtClean="0"/>
              <a:t>    return (configName, configSetter) =&gt; configSetter(RoleEnvironment. </a:t>
            </a:r>
          </a:p>
          <a:p>
            <a:r>
              <a:rPr lang="en-US" sz="1700" smtClean="0"/>
              <a:t>      GetConfigurationSettingValue(configName));</a:t>
            </a:r>
          </a:p>
          <a:p>
            <a:r>
              <a:rPr lang="en-US" sz="1700" smtClean="0"/>
              <a:t>  }  //else</a:t>
            </a:r>
          </a:p>
          <a:p>
            <a:r>
              <a:rPr lang="en-US" sz="1700" smtClean="0"/>
              <a:t>  return (configName, configSetter) =&gt; </a:t>
            </a:r>
          </a:p>
          <a:p>
            <a:r>
              <a:rPr lang="en-US" sz="1700" smtClean="0"/>
              <a:t>configSetter(ConfigurationManager.AppSettings[configName]);</a:t>
            </a:r>
          </a:p>
          <a:p>
            <a:r>
              <a:rPr lang="en-US" sz="1700" smtClean="0"/>
              <a:t>}</a:t>
            </a:r>
            <a:endParaRPr lang="en-US" sz="17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Storage Client Library Cont.</a:t>
            </a:r>
            <a:endParaRPr lang="en-US"/>
          </a:p>
        </p:txBody>
      </p:sp>
      <p:sp>
        <p:nvSpPr>
          <p:cNvPr id="3" name="Text Placeholder 2"/>
          <p:cNvSpPr>
            <a:spLocks noGrp="1"/>
          </p:cNvSpPr>
          <p:nvPr>
            <p:ph type="body" idx="1"/>
          </p:nvPr>
        </p:nvSpPr>
        <p:spPr/>
        <p:txBody>
          <a:bodyPr/>
          <a:lstStyle/>
          <a:p>
            <a:pPr lvl="1"/>
            <a:r>
              <a:rPr lang="en-US" sz="1600" smtClean="0"/>
              <a:t>Secondly, before getting and using a CloudStorageAccount object, execute the following code.</a:t>
            </a:r>
          </a:p>
          <a:p>
            <a:endParaRPr lang="en-US" sz="1700" smtClean="0"/>
          </a:p>
          <a:p>
            <a:endParaRPr lang="en-US" sz="1700" smtClean="0"/>
          </a:p>
          <a:p>
            <a:endParaRPr lang="en-US" sz="1700" smtClean="0"/>
          </a:p>
          <a:p>
            <a:pPr lvl="1"/>
            <a:r>
              <a:rPr lang="en-US" sz="1600" smtClean="0"/>
              <a:t>This code should execute just once.  Therefore, it is typically placed in the Application_Start() method of your Global.asax.cs in Web roles.</a:t>
            </a:r>
          </a:p>
          <a:p>
            <a:endParaRPr lang="en-US"/>
          </a:p>
        </p:txBody>
      </p:sp>
      <p:sp>
        <p:nvSpPr>
          <p:cNvPr id="4" name="TextBox 3"/>
          <p:cNvSpPr txBox="1"/>
          <p:nvPr/>
        </p:nvSpPr>
        <p:spPr>
          <a:xfrm>
            <a:off x="508000" y="2463800"/>
            <a:ext cx="8229600" cy="877163"/>
          </a:xfrm>
          <a:prstGeom prst="rect">
            <a:avLst/>
          </a:prstGeom>
          <a:pattFill>
            <a:fgClr>
              <a:schemeClr val="bg2"/>
            </a:fgClr>
            <a:bgClr>
              <a:schemeClr val="bg2"/>
            </a:bgClr>
          </a:pattFill>
        </p:spPr>
        <p:txBody>
          <a:bodyPr vert="horz" rtlCol="0">
            <a:spAutoFit/>
          </a:bodyPr>
          <a:lstStyle/>
          <a:p>
            <a:r>
              <a:rPr lang="en-US" sz="1700" smtClean="0"/>
              <a:t>CloudStorageAccount.SetConfigurationSettingPublisher(</a:t>
            </a:r>
          </a:p>
          <a:p>
            <a:r>
              <a:rPr lang="en-US" sz="1700" smtClean="0"/>
              <a:t>    SomeClass.GetConfigurationSettingPublisher()</a:t>
            </a:r>
          </a:p>
          <a:p>
            <a:r>
              <a:rPr lang="en-US" sz="1700" smtClean="0"/>
              <a:t>);</a:t>
            </a:r>
            <a:endParaRPr lang="en-US" sz="17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Storage Client Library Cont.</a:t>
            </a:r>
            <a:endParaRPr lang="en-US"/>
          </a:p>
        </p:txBody>
      </p:sp>
      <p:sp>
        <p:nvSpPr>
          <p:cNvPr id="3" name="Text Placeholder 2"/>
          <p:cNvSpPr>
            <a:spLocks noGrp="1"/>
          </p:cNvSpPr>
          <p:nvPr>
            <p:ph type="body" idx="1"/>
          </p:nvPr>
        </p:nvSpPr>
        <p:spPr/>
        <p:txBody>
          <a:bodyPr/>
          <a:lstStyle/>
          <a:p>
            <a:r>
              <a:rPr lang="en-US" sz="1800" smtClean="0"/>
              <a:t>The publisher is an Action delegate.  When called, it gives the caller the value for the requested configuration setting.</a:t>
            </a:r>
          </a:p>
          <a:p>
            <a:pPr lvl="1"/>
            <a:r>
              <a:rPr lang="en-US" sz="1600" smtClean="0"/>
              <a:t>When in the cloud, configuration values come from the service configuration file.</a:t>
            </a:r>
          </a:p>
          <a:p>
            <a:pPr lvl="1"/>
            <a:r>
              <a:rPr lang="en-US" sz="1600" smtClean="0"/>
              <a:t>However, when not in the cloud but, as in the example when running in IIS, configuration values come from web.config.</a:t>
            </a:r>
          </a:p>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Storage Client Library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24.png"/>
          <p:cNvPicPr>
            <a:picLocks noChangeAspect="1"/>
          </p:cNvPicPr>
          <p:nvPr/>
        </p:nvPicPr>
        <p:blipFill>
          <a:blip r:embed="rId2"/>
          <a:stretch>
            <a:fillRect/>
          </a:stretch>
        </p:blipFill>
        <p:spPr>
          <a:xfrm>
            <a:off x="2608072" y="1714500"/>
            <a:ext cx="4029456" cy="32979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Windows Azure Storage</a:t>
            </a:r>
            <a:endParaRPr lang="en-US"/>
          </a:p>
        </p:txBody>
      </p:sp>
      <p:sp>
        <p:nvSpPr>
          <p:cNvPr id="3" name="Text Placeholder 2"/>
          <p:cNvSpPr>
            <a:spLocks noGrp="1"/>
          </p:cNvSpPr>
          <p:nvPr>
            <p:ph type="body" idx="1"/>
          </p:nvPr>
        </p:nvSpPr>
        <p:spPr/>
        <p:txBody>
          <a:bodyPr/>
          <a:lstStyle/>
          <a:p>
            <a:r>
              <a:rPr lang="en-US" sz="1800" smtClean="0"/>
              <a:t>“Why do we have Windows Azure Storage?” is a typical question from those studying Windows Azure.</a:t>
            </a:r>
          </a:p>
          <a:p>
            <a:pPr lvl="1"/>
            <a:r>
              <a:rPr lang="en-US" sz="1600" smtClean="0"/>
              <a:t>As most .NET developers are familiar with file systems, SQL Server, and MSMQ, many ask why theses mechanisms aren’t the staple of data storage in the cloud.</a:t>
            </a:r>
          </a:p>
          <a:p>
            <a:pPr lvl="1"/>
            <a:r>
              <a:rPr lang="en-US" sz="1600" smtClean="0"/>
              <a:t>In other words, why change to a new set of storage systems?  The answer is scale and availability.</a:t>
            </a:r>
          </a:p>
          <a:p>
            <a:pPr lvl="1"/>
            <a:r>
              <a:rPr lang="en-US" sz="1600" smtClean="0"/>
              <a:t>Microsoft found that scaling out file system storage or relational databases very difficult and expensive.</a:t>
            </a:r>
          </a:p>
          <a:p>
            <a:pPr lvl="1"/>
            <a:r>
              <a:rPr lang="en-US" sz="1600" smtClean="0"/>
              <a:t>Microsoft decided to provide a set of storage mechanisms that scaled well and supported the “pay-for-what-you-use” or “pay-for-play” model.</a:t>
            </a:r>
          </a:p>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Storage Client Library Cont.</a:t>
            </a:r>
            <a:endParaRPr lang="en-US"/>
          </a:p>
        </p:txBody>
      </p:sp>
      <p:sp>
        <p:nvSpPr>
          <p:cNvPr id="3" name="Text Placeholder 2"/>
          <p:cNvSpPr>
            <a:spLocks noGrp="1"/>
          </p:cNvSpPr>
          <p:nvPr>
            <p:ph type="body" idx="1"/>
          </p:nvPr>
        </p:nvSpPr>
        <p:spPr/>
        <p:txBody>
          <a:bodyPr/>
          <a:lstStyle/>
          <a:p>
            <a:r>
              <a:rPr lang="en-US" sz="1800" smtClean="0"/>
              <a:t>Now, finally, to get the CloudStorageAccount object using this environmentally flexible configuration, use the following line of code.</a:t>
            </a:r>
          </a:p>
          <a:p>
            <a:endParaRPr lang="en-US" sz="1700" smtClean="0"/>
          </a:p>
          <a:p>
            <a:endParaRPr lang="en-US" sz="1700" smtClean="0"/>
          </a:p>
          <a:p>
            <a:pPr lvl="1"/>
            <a:r>
              <a:rPr lang="en-US" sz="1600" smtClean="0"/>
              <a:t>Now, your service contains no hardcoded account information.</a:t>
            </a:r>
          </a:p>
          <a:p>
            <a:pPr lvl="1"/>
            <a:r>
              <a:rPr lang="en-US" sz="1600" smtClean="0"/>
              <a:t>Your service can conveniently use the Storage Emulator or Windows Azure Storage with a simple configuration setting change.</a:t>
            </a:r>
          </a:p>
          <a:p>
            <a:pPr lvl="1"/>
            <a:r>
              <a:rPr lang="en-US" sz="1600" smtClean="0"/>
              <a:t>Your service can run in the cloud or on-premise and get the connection string setting it needs from almost any configuration source.</a:t>
            </a:r>
          </a:p>
          <a:p>
            <a:endParaRPr lang="en-US"/>
          </a:p>
        </p:txBody>
      </p:sp>
      <p:sp>
        <p:nvSpPr>
          <p:cNvPr id="4" name="TextBox 3"/>
          <p:cNvSpPr txBox="1"/>
          <p:nvPr/>
        </p:nvSpPr>
        <p:spPr>
          <a:xfrm>
            <a:off x="508000" y="2527300"/>
            <a:ext cx="8229600" cy="615553"/>
          </a:xfrm>
          <a:prstGeom prst="rect">
            <a:avLst/>
          </a:prstGeom>
          <a:pattFill>
            <a:fgClr>
              <a:schemeClr val="bg2"/>
            </a:fgClr>
            <a:bgClr>
              <a:schemeClr val="bg2"/>
            </a:bgClr>
          </a:pattFill>
        </p:spPr>
        <p:txBody>
          <a:bodyPr vert="horz" rtlCol="0">
            <a:spAutoFit/>
          </a:bodyPr>
          <a:lstStyle/>
          <a:p>
            <a:r>
              <a:rPr lang="en-US" sz="1700" smtClean="0"/>
              <a:t>storageAccount = CloudStorageAccount.</a:t>
            </a:r>
          </a:p>
          <a:p>
            <a:r>
              <a:rPr lang="en-US" sz="1700" smtClean="0"/>
              <a:t>                   FromConfigurationSetting ("DataConnectionString");</a:t>
            </a:r>
            <a:endParaRPr lang="en-US" sz="17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Queues</a:t>
            </a:r>
            <a:endParaRPr lang="en-US"/>
          </a:p>
        </p:txBody>
      </p:sp>
      <p:sp>
        <p:nvSpPr>
          <p:cNvPr id="3" name="Text Placeholder 2"/>
          <p:cNvSpPr>
            <a:spLocks noGrp="1"/>
          </p:cNvSpPr>
          <p:nvPr>
            <p:ph type="body" idx="1"/>
          </p:nvPr>
        </p:nvSpPr>
        <p:spPr/>
        <p:txBody>
          <a:bodyPr/>
          <a:lstStyle/>
          <a:p>
            <a:r>
              <a:rPr lang="en-US" sz="1800" smtClean="0"/>
              <a:t>Because most consider queues the easiest of Windows Azure Storage services to understand and work with, your study of Windows Azure Storage starts with queues.</a:t>
            </a:r>
          </a:p>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Queues Cont.</a:t>
            </a:r>
            <a:endParaRPr lang="en-US"/>
          </a:p>
        </p:txBody>
      </p:sp>
      <p:sp>
        <p:nvSpPr>
          <p:cNvPr id="3" name="Text Placeholder 2"/>
          <p:cNvSpPr>
            <a:spLocks noGrp="1"/>
          </p:cNvSpPr>
          <p:nvPr>
            <p:ph type="body" idx="1"/>
          </p:nvPr>
        </p:nvSpPr>
        <p:spPr/>
        <p:txBody>
          <a:bodyPr/>
          <a:lstStyle/>
          <a:p>
            <a:r>
              <a:rPr lang="en-US" sz="1800" smtClean="0"/>
              <a:t>Queue storage provides a reliable and asynchronous message transport system for building loosely coupled systems.</a:t>
            </a:r>
          </a:p>
          <a:p>
            <a:pPr lvl="1"/>
            <a:r>
              <a:rPr lang="en-US" sz="1600" smtClean="0"/>
              <a:t>What does that mean?  Think of queues as providing an email service between service components that may live in or out of the cloud.</a:t>
            </a:r>
          </a:p>
          <a:p>
            <a:pPr lvl="1"/>
            <a:r>
              <a:rPr lang="en-US" sz="1600" smtClean="0"/>
              <a:t>Services communicate with each other by creating a message, putting it into storage and allowing other services to retrieve it from storage and act on it.</a:t>
            </a:r>
          </a:p>
          <a:p>
            <a:pPr lvl="1"/>
            <a:r>
              <a:rPr lang="en-US" sz="1600" smtClean="0"/>
              <a:t>If you have experience with MSMQ or MQ Series from IBM, you can think, loosely, of queues as being either of these moved into the cloud.</a:t>
            </a:r>
          </a:p>
          <a:p>
            <a:pPr lvl="1"/>
            <a:r>
              <a:rPr lang="en-US" sz="1600" smtClean="0"/>
              <a:t>Queues (and queuing) promote loosely coupled systems because message producers and message consumers don’t need to be aware of each other.</a:t>
            </a:r>
          </a:p>
          <a:p>
            <a:pPr lvl="1"/>
            <a:r>
              <a:rPr lang="en-US" sz="1600" smtClean="0"/>
              <a:t>This allows senders or receivers of messages to grow, change, or even fail on occasion without the other knowing (or caring).</a:t>
            </a:r>
          </a:p>
          <a:p>
            <a:pPr lvl="1"/>
            <a:r>
              <a:rPr lang="en-US" sz="1600" smtClean="0"/>
              <a:t>Senders (a.k.a. producers) and receivers (a.k.a. consumers) just need to honor the message contract.</a:t>
            </a:r>
          </a:p>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Queues Cont.</a:t>
            </a:r>
            <a:endParaRPr lang="en-US"/>
          </a:p>
        </p:txBody>
      </p:sp>
      <p:sp>
        <p:nvSpPr>
          <p:cNvPr id="3" name="Text Placeholder 2"/>
          <p:cNvSpPr>
            <a:spLocks noGrp="1"/>
          </p:cNvSpPr>
          <p:nvPr>
            <p:ph type="body" idx="1"/>
          </p:nvPr>
        </p:nvSpPr>
        <p:spPr/>
        <p:txBody>
          <a:bodyPr/>
          <a:lstStyle/>
          <a:p>
            <a:r>
              <a:rPr lang="en-US" sz="1800" smtClean="0"/>
              <a:t>There are many scenarios for queue use.</a:t>
            </a:r>
          </a:p>
          <a:p>
            <a:pPr lvl="1"/>
            <a:r>
              <a:rPr lang="en-US" sz="1600" smtClean="0"/>
              <a:t>Consider an application where orders are taken from a user-facing front end.</a:t>
            </a:r>
          </a:p>
          <a:p>
            <a:pPr lvl="1"/>
            <a:r>
              <a:rPr lang="en-US" sz="1600" smtClean="0"/>
              <a:t>A queue might be used to have the front facing service communicate with a backend service to process the order.</a:t>
            </a:r>
          </a:p>
          <a:p>
            <a:pPr lvl="1"/>
            <a:r>
              <a:rPr lang="en-US" sz="1600" smtClean="0"/>
              <a:t>In Windows Azure, the user-facing front end would be a Web role while the backend process is a worker role.</a:t>
            </a:r>
          </a:p>
          <a:p>
            <a:endParaRPr lang="en-US" sz="1800" smtClean="0"/>
          </a:p>
          <a:p>
            <a:endParaRPr lang="en-US" sz="1800" smtClean="0"/>
          </a:p>
          <a:p>
            <a:endParaRPr lang="en-US" sz="1800" smtClean="0"/>
          </a:p>
          <a:p>
            <a:endParaRPr lang="en-US"/>
          </a:p>
        </p:txBody>
      </p:sp>
      <p:pic>
        <p:nvPicPr>
          <p:cNvPr id="4" name="Picture 3" descr="image1.png"/>
          <p:cNvPicPr>
            <a:picLocks noChangeAspect="1"/>
          </p:cNvPicPr>
          <p:nvPr/>
        </p:nvPicPr>
        <p:blipFill>
          <a:blip r:embed="rId2"/>
          <a:stretch>
            <a:fillRect/>
          </a:stretch>
        </p:blipFill>
        <p:spPr>
          <a:xfrm>
            <a:off x="3309111" y="3619500"/>
            <a:ext cx="2627376" cy="969264"/>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Queues Cont.</a:t>
            </a:r>
            <a:endParaRPr lang="en-US"/>
          </a:p>
        </p:txBody>
      </p:sp>
      <p:sp>
        <p:nvSpPr>
          <p:cNvPr id="3" name="Text Placeholder 2"/>
          <p:cNvSpPr>
            <a:spLocks noGrp="1"/>
          </p:cNvSpPr>
          <p:nvPr>
            <p:ph type="body" idx="1"/>
          </p:nvPr>
        </p:nvSpPr>
        <p:spPr/>
        <p:txBody>
          <a:bodyPr/>
          <a:lstStyle/>
          <a:p>
            <a:r>
              <a:rPr lang="en-US" sz="1800" smtClean="0"/>
              <a:t>You can use queues to break up a large process into many smaller processes.  This allows for better distribution of work.</a:t>
            </a:r>
          </a:p>
          <a:p>
            <a:pPr lvl="1"/>
            <a:r>
              <a:rPr lang="en-US" sz="1600" smtClean="0"/>
              <a:t>Consider a loan application process.  </a:t>
            </a:r>
          </a:p>
          <a:p>
            <a:pPr lvl="1"/>
            <a:r>
              <a:rPr lang="en-US" sz="1600" smtClean="0"/>
              <a:t>To approve a loan, a system might have to confirm employment, validate account balances, inspect existing loan payments, and check a person’s credit score.</a:t>
            </a:r>
          </a:p>
          <a:p>
            <a:pPr lvl="1"/>
            <a:r>
              <a:rPr lang="en-US" sz="1600" smtClean="0"/>
              <a:t>Using a queue, work can be broken into a set of smaller independent processes.</a:t>
            </a:r>
          </a:p>
          <a:p>
            <a:pPr lvl="1"/>
            <a:r>
              <a:rPr lang="en-US" sz="1600" smtClean="0"/>
              <a:t>The smaller processes can all be accomplished simultaneously to get the overall process done more quickly.</a:t>
            </a:r>
          </a:p>
          <a:p>
            <a:pPr lvl="1"/>
            <a:r>
              <a:rPr lang="en-US" sz="1600" smtClean="0"/>
              <a:t>In this scenario, each smaller process watches a queue for messages.  The messages tell the process to start work and what data it needs to do its work.</a:t>
            </a:r>
          </a:p>
          <a:p>
            <a:pPr lvl="1"/>
            <a:r>
              <a:rPr lang="en-US" sz="1600" smtClean="0"/>
              <a:t>Each smaller process signals it completed work by issuing another message into another queue.</a:t>
            </a:r>
          </a:p>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Queues Cont.</a:t>
            </a:r>
            <a:endParaRPr lang="en-US"/>
          </a:p>
        </p:txBody>
      </p:sp>
      <p:sp>
        <p:nvSpPr>
          <p:cNvPr id="3" name="Text Placeholder 2"/>
          <p:cNvSpPr>
            <a:spLocks noGrp="1"/>
          </p:cNvSpPr>
          <p:nvPr>
            <p:ph type="body" idx="1"/>
          </p:nvPr>
        </p:nvSpPr>
        <p:spPr/>
        <p:txBody>
          <a:bodyPr/>
          <a:lstStyle/>
          <a:p>
            <a:pPr lvl="1"/>
            <a:r>
              <a:rPr lang="en-US" sz="1600" smtClean="0"/>
              <a:t>A management process then just needs to send out start messages and watch the result queue for four completion messages.</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25.png"/>
          <p:cNvPicPr>
            <a:picLocks noChangeAspect="1"/>
          </p:cNvPicPr>
          <p:nvPr/>
        </p:nvPicPr>
        <p:blipFill>
          <a:blip r:embed="rId2"/>
          <a:stretch>
            <a:fillRect/>
          </a:stretch>
        </p:blipFill>
        <p:spPr>
          <a:xfrm>
            <a:off x="2013711" y="2463800"/>
            <a:ext cx="5218176" cy="3041904"/>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Queues Cont.</a:t>
            </a:r>
            <a:endParaRPr lang="en-US"/>
          </a:p>
        </p:txBody>
      </p:sp>
      <p:sp>
        <p:nvSpPr>
          <p:cNvPr id="3" name="Text Placeholder 2"/>
          <p:cNvSpPr>
            <a:spLocks noGrp="1"/>
          </p:cNvSpPr>
          <p:nvPr>
            <p:ph type="body" idx="1"/>
          </p:nvPr>
        </p:nvSpPr>
        <p:spPr/>
        <p:txBody>
          <a:bodyPr/>
          <a:lstStyle/>
          <a:p>
            <a:r>
              <a:rPr lang="en-US" sz="1800" smtClean="0"/>
              <a:t>Queues can be used to provide interoperable communications.</a:t>
            </a:r>
          </a:p>
          <a:p>
            <a:pPr lvl="1"/>
            <a:r>
              <a:rPr lang="en-US" sz="1600" smtClean="0"/>
              <a:t>Services communicating via messages in a queue share just two things.</a:t>
            </a:r>
          </a:p>
          <a:p>
            <a:pPr lvl="1"/>
            <a:r>
              <a:rPr lang="en-US" sz="1600" smtClean="0"/>
              <a:t>They both must understand how to communicate with the queue.</a:t>
            </a:r>
          </a:p>
          <a:p>
            <a:pPr lvl="1"/>
            <a:r>
              <a:rPr lang="en-US" sz="1600" smtClean="0"/>
              <a:t>They both must understand the information in the message.</a:t>
            </a:r>
          </a:p>
          <a:p>
            <a:pPr lvl="1"/>
            <a:r>
              <a:rPr lang="en-US" sz="1600" smtClean="0"/>
              <a:t>Because communication with Windows Azure Storage is based on the REST API, it is easy for almost any platform to communicate with the queue.</a:t>
            </a:r>
          </a:p>
          <a:p>
            <a:pPr lvl="1"/>
            <a:r>
              <a:rPr lang="en-US" sz="1600" smtClean="0"/>
              <a:t>In this way, for example, Windows Azure Storage queues can help Java services talk to .NET services and vice versa.</a:t>
            </a:r>
          </a:p>
          <a:p>
            <a:endParaRPr lang="en-US" sz="1800" smtClean="0"/>
          </a:p>
          <a:p>
            <a:endParaRPr lang="en-US" sz="1800" smtClean="0"/>
          </a:p>
          <a:p>
            <a:endParaRPr lang="en-US" sz="1800" smtClean="0"/>
          </a:p>
          <a:p>
            <a:endParaRPr lang="en-US"/>
          </a:p>
        </p:txBody>
      </p:sp>
      <p:pic>
        <p:nvPicPr>
          <p:cNvPr id="4" name="Picture 3" descr="image26.png"/>
          <p:cNvPicPr>
            <a:picLocks noChangeAspect="1"/>
          </p:cNvPicPr>
          <p:nvPr/>
        </p:nvPicPr>
        <p:blipFill>
          <a:blip r:embed="rId2"/>
          <a:stretch>
            <a:fillRect/>
          </a:stretch>
        </p:blipFill>
        <p:spPr>
          <a:xfrm>
            <a:off x="3242055" y="4203700"/>
            <a:ext cx="2761488" cy="969264"/>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Queues (using the Storage Client Library)</a:t>
            </a:r>
            <a:endParaRPr lang="en-US"/>
          </a:p>
        </p:txBody>
      </p:sp>
      <p:sp>
        <p:nvSpPr>
          <p:cNvPr id="3" name="Text Placeholder 2"/>
          <p:cNvSpPr>
            <a:spLocks noGrp="1"/>
          </p:cNvSpPr>
          <p:nvPr>
            <p:ph type="body" idx="1"/>
          </p:nvPr>
        </p:nvSpPr>
        <p:spPr/>
        <p:txBody>
          <a:bodyPr/>
          <a:lstStyle/>
          <a:p>
            <a:r>
              <a:rPr lang="en-US" sz="1800" smtClean="0"/>
              <a:t>To send and receive messages through a queue, you first need to obtain the queue.</a:t>
            </a:r>
          </a:p>
          <a:p>
            <a:pPr lvl="1"/>
            <a:r>
              <a:rPr lang="en-US" sz="1600" smtClean="0"/>
              <a:t>You can have any number of queues in your Windows Azure Storage account.</a:t>
            </a:r>
          </a:p>
          <a:p>
            <a:pPr lvl="1"/>
            <a:r>
              <a:rPr lang="en-US" sz="1600" smtClean="0"/>
              <a:t>Each queue can store an unlimited number of messages (at least in theory and considering you have to pay for your storage space).</a:t>
            </a:r>
          </a:p>
          <a:p>
            <a:pPr lvl="1"/>
            <a:r>
              <a:rPr lang="en-US" sz="1600" smtClean="0"/>
              <a:t>However, each message put in the queue is limited to 8 KB.</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27.png"/>
          <p:cNvPicPr>
            <a:picLocks noChangeAspect="1"/>
          </p:cNvPicPr>
          <p:nvPr/>
        </p:nvPicPr>
        <p:blipFill>
          <a:blip r:embed="rId2"/>
          <a:stretch>
            <a:fillRect/>
          </a:stretch>
        </p:blipFill>
        <p:spPr>
          <a:xfrm>
            <a:off x="3095752" y="3644900"/>
            <a:ext cx="3054096" cy="252984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Queues (using the Storage Client Library) Cont.</a:t>
            </a:r>
            <a:endParaRPr lang="en-US"/>
          </a:p>
        </p:txBody>
      </p:sp>
      <p:sp>
        <p:nvSpPr>
          <p:cNvPr id="3" name="Text Placeholder 2"/>
          <p:cNvSpPr>
            <a:spLocks noGrp="1"/>
          </p:cNvSpPr>
          <p:nvPr>
            <p:ph type="body" idx="1"/>
          </p:nvPr>
        </p:nvSpPr>
        <p:spPr/>
        <p:txBody>
          <a:bodyPr/>
          <a:lstStyle/>
          <a:p>
            <a:pPr lvl="1"/>
            <a:r>
              <a:rPr lang="en-US" sz="1600" smtClean="0"/>
              <a:t>Also, messages can only remain in a queue for a maximum length of time, which is one week by default.  After which, they are automatically garbage collected.</a:t>
            </a:r>
          </a:p>
          <a:p>
            <a:pPr lvl="1"/>
            <a:r>
              <a:rPr lang="en-US" sz="1600" smtClean="0"/>
              <a:t>Per MSDN blog post, a single queue is targeted to be able to process up 500 transactions per second.</a:t>
            </a:r>
          </a:p>
          <a:p>
            <a:r>
              <a:rPr lang="en-US" sz="1800" smtClean="0"/>
              <a:t>To create or access a queue using the Storage Client Library, you need a CloudQueueClient (Microsoft.WindowsAzure.StorageClient) object.</a:t>
            </a:r>
          </a:p>
          <a:p>
            <a:pPr lvl="1"/>
            <a:r>
              <a:rPr lang="en-US" sz="1600" smtClean="0"/>
              <a:t>Create the CloudQueueClient object via the CloudStorageAccount object.</a:t>
            </a:r>
          </a:p>
          <a:p>
            <a:endParaRPr lang="en-US" sz="1700" smtClean="0"/>
          </a:p>
          <a:p>
            <a:pPr lvl="1"/>
            <a:r>
              <a:rPr lang="en-US" sz="1600" smtClean="0"/>
              <a:t>The CloudQueueClient object provides methods to get and create CloudQueue objects, which represent the actual queues.</a:t>
            </a:r>
          </a:p>
          <a:p>
            <a:pPr lvl="1"/>
            <a:r>
              <a:rPr lang="en-US" sz="1600" smtClean="0"/>
              <a:t>The CloudQueueClient object also provides queue properties such as timeout and retry policies.  </a:t>
            </a:r>
          </a:p>
          <a:p>
            <a:pPr lvl="1"/>
            <a:r>
              <a:rPr lang="en-US" sz="1600" smtClean="0"/>
              <a:t>These properties dictate default behavior of queues and messages.</a:t>
            </a:r>
          </a:p>
          <a:p>
            <a:endParaRPr lang="en-US"/>
          </a:p>
        </p:txBody>
      </p:sp>
      <p:sp>
        <p:nvSpPr>
          <p:cNvPr id="4" name="TextBox 3"/>
          <p:cNvSpPr txBox="1"/>
          <p:nvPr/>
        </p:nvSpPr>
        <p:spPr>
          <a:xfrm>
            <a:off x="508000" y="3898900"/>
            <a:ext cx="8229600" cy="353943"/>
          </a:xfrm>
          <a:prstGeom prst="rect">
            <a:avLst/>
          </a:prstGeom>
          <a:pattFill>
            <a:fgClr>
              <a:schemeClr val="bg2"/>
            </a:fgClr>
            <a:bgClr>
              <a:schemeClr val="bg2"/>
            </a:bgClr>
          </a:pattFill>
        </p:spPr>
        <p:txBody>
          <a:bodyPr vert="horz" rtlCol="0">
            <a:spAutoFit/>
          </a:bodyPr>
          <a:lstStyle/>
          <a:p>
            <a:r>
              <a:rPr lang="en-US" sz="1700" smtClean="0"/>
              <a:t>CloudQueuClient queueClient = storageAccount.CreateCloudQueueClient();</a:t>
            </a:r>
            <a:endParaRPr lang="en-US" sz="17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Queues (using the Storage Client Library) Cont.</a:t>
            </a:r>
            <a:endParaRPr lang="en-US"/>
          </a:p>
        </p:txBody>
      </p:sp>
      <p:sp>
        <p:nvSpPr>
          <p:cNvPr id="3" name="Text Placeholder 2"/>
          <p:cNvSpPr>
            <a:spLocks noGrp="1"/>
          </p:cNvSpPr>
          <p:nvPr>
            <p:ph type="body" idx="1"/>
          </p:nvPr>
        </p:nvSpPr>
        <p:spPr/>
        <p:txBody>
          <a:bodyPr/>
          <a:lstStyle/>
          <a:p>
            <a:r>
              <a:rPr lang="en-US" sz="1800" smtClean="0"/>
              <a:t>To get a CloudQueue object, ask the CloudQueueClient object to get a reference to the queue by name.</a:t>
            </a:r>
          </a:p>
          <a:p>
            <a:endParaRPr lang="en-US" sz="17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Please note: while the “queuename” is shown hardcoded into examples of this chapter, it is only to simplify learning the API.</a:t>
            </a:r>
          </a:p>
          <a:p>
            <a:pPr lvl="1"/>
            <a:r>
              <a:rPr lang="en-US" sz="1600" smtClean="0"/>
              <a:t>Use configuration settings to provide the queue name to operations like the one above in order to avoid changing code for different environments (dev, test, etc). </a:t>
            </a:r>
          </a:p>
          <a:p>
            <a:endParaRPr lang="en-US"/>
          </a:p>
        </p:txBody>
      </p:sp>
      <p:sp>
        <p:nvSpPr>
          <p:cNvPr id="4" name="TextBox 3"/>
          <p:cNvSpPr txBox="1"/>
          <p:nvPr/>
        </p:nvSpPr>
        <p:spPr>
          <a:xfrm>
            <a:off x="508000" y="2527300"/>
            <a:ext cx="8229600" cy="353943"/>
          </a:xfrm>
          <a:prstGeom prst="rect">
            <a:avLst/>
          </a:prstGeom>
          <a:pattFill>
            <a:fgClr>
              <a:schemeClr val="bg2"/>
            </a:fgClr>
            <a:bgClr>
              <a:schemeClr val="bg2"/>
            </a:bgClr>
          </a:pattFill>
        </p:spPr>
        <p:txBody>
          <a:bodyPr vert="horz" rtlCol="0">
            <a:spAutoFit/>
          </a:bodyPr>
          <a:lstStyle/>
          <a:p>
            <a:r>
              <a:rPr lang="en-US" sz="1700" smtClean="0"/>
              <a:t>CloudQueue queue = queueClient.GetQueueReference("queuename");</a:t>
            </a:r>
            <a:endParaRPr lang="en-US" sz="1700"/>
          </a:p>
        </p:txBody>
      </p:sp>
      <p:pic>
        <p:nvPicPr>
          <p:cNvPr id="5" name="Picture 4" descr="image28.png"/>
          <p:cNvPicPr>
            <a:picLocks noChangeAspect="1"/>
          </p:cNvPicPr>
          <p:nvPr/>
        </p:nvPicPr>
        <p:blipFill>
          <a:blip r:embed="rId2"/>
          <a:stretch>
            <a:fillRect/>
          </a:stretch>
        </p:blipFill>
        <p:spPr>
          <a:xfrm>
            <a:off x="1693672" y="2870200"/>
            <a:ext cx="5858256" cy="14874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Windows Azure Storage Cont.</a:t>
            </a:r>
            <a:endParaRPr lang="en-US"/>
          </a:p>
        </p:txBody>
      </p:sp>
      <p:sp>
        <p:nvSpPr>
          <p:cNvPr id="3" name="Text Placeholder 2"/>
          <p:cNvSpPr>
            <a:spLocks noGrp="1"/>
          </p:cNvSpPr>
          <p:nvPr>
            <p:ph type="body" idx="1"/>
          </p:nvPr>
        </p:nvSpPr>
        <p:spPr/>
        <p:txBody>
          <a:bodyPr/>
          <a:lstStyle/>
          <a:p>
            <a:r>
              <a:rPr lang="en-US" sz="1800" smtClean="0"/>
              <a:t>In more traditional data stores, a data center must provision very large and expensive hardware to host large amounts of expected data.</a:t>
            </a:r>
          </a:p>
          <a:p>
            <a:pPr lvl="1"/>
            <a:r>
              <a:rPr lang="en-US" sz="1600" smtClean="0"/>
              <a:t>The size of the provisioned hardware limits, to some extent, the ultimate size of the database.</a:t>
            </a:r>
          </a:p>
          <a:p>
            <a:pPr lvl="1"/>
            <a:r>
              <a:rPr lang="en-US" sz="1600" smtClean="0"/>
              <a:t>In addition, the larger the traditional data store, the slower the performance.</a:t>
            </a:r>
          </a:p>
          <a:p>
            <a:pPr lvl="1"/>
            <a:r>
              <a:rPr lang="en-US" sz="1600" smtClean="0"/>
              <a:t>Of course, you have to pay for the whole thing up front, regardless of how much of the platform you use at the start.</a:t>
            </a:r>
          </a:p>
          <a:p>
            <a:pPr lvl="1"/>
            <a:r>
              <a:rPr lang="en-US" sz="1600" smtClean="0"/>
              <a:t>Finally, failure of the large system means non-availability of the entire system.</a:t>
            </a:r>
          </a:p>
          <a:p>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Queues (using the Storage Client Library) Cont.</a:t>
            </a:r>
            <a:endParaRPr lang="en-US"/>
          </a:p>
        </p:txBody>
      </p:sp>
      <p:sp>
        <p:nvSpPr>
          <p:cNvPr id="3" name="Text Placeholder 2"/>
          <p:cNvSpPr>
            <a:spLocks noGrp="1"/>
          </p:cNvSpPr>
          <p:nvPr>
            <p:ph type="body" idx="1"/>
          </p:nvPr>
        </p:nvSpPr>
        <p:spPr/>
        <p:txBody>
          <a:bodyPr/>
          <a:lstStyle/>
          <a:p>
            <a:r>
              <a:rPr lang="en-US" sz="1800" smtClean="0"/>
              <a:t>The methods Create() and CreateIfNotExist() on the CloudQueue object allows you to create a new queue.</a:t>
            </a:r>
          </a:p>
          <a:p>
            <a:endParaRPr lang="en-US" sz="1700" smtClean="0"/>
          </a:p>
          <a:p>
            <a:r>
              <a:rPr lang="en-US" sz="1800" smtClean="0"/>
              <a:t>Queue names must follow a number of rules.</a:t>
            </a:r>
          </a:p>
          <a:p>
            <a:pPr lvl="1"/>
            <a:r>
              <a:rPr lang="en-US" sz="1600" smtClean="0"/>
              <a:t>Queue names must be valid DNS names and must be unique within a storage account.  All the characters in the name </a:t>
            </a:r>
            <a:r>
              <a:rPr lang="en-US" sz="1600" b="1" u="sng" smtClean="0"/>
              <a:t>must be lowercase</a:t>
            </a:r>
            <a:r>
              <a:rPr lang="en-US" sz="1600" smtClean="0"/>
              <a:t>.</a:t>
            </a:r>
          </a:p>
          <a:p>
            <a:pPr lvl="1"/>
            <a:r>
              <a:rPr lang="en-US" sz="1600" smtClean="0"/>
              <a:t>Queue name must start with a letter or number and cannot contain special characters with the exception of a dash.</a:t>
            </a:r>
          </a:p>
          <a:p>
            <a:pPr lvl="1"/>
            <a:r>
              <a:rPr lang="en-US" sz="1600" smtClean="0"/>
              <a:t>Queue names must be more than 3 characters long and less than 63 characters long.</a:t>
            </a:r>
          </a:p>
          <a:p>
            <a:endParaRPr lang="en-US"/>
          </a:p>
        </p:txBody>
      </p:sp>
      <p:sp>
        <p:nvSpPr>
          <p:cNvPr id="4" name="TextBox 3"/>
          <p:cNvSpPr txBox="1"/>
          <p:nvPr/>
        </p:nvSpPr>
        <p:spPr>
          <a:xfrm>
            <a:off x="508000" y="2527300"/>
            <a:ext cx="8229600" cy="353943"/>
          </a:xfrm>
          <a:prstGeom prst="rect">
            <a:avLst/>
          </a:prstGeom>
          <a:pattFill>
            <a:fgClr>
              <a:schemeClr val="bg2"/>
            </a:fgClr>
            <a:bgClr>
              <a:schemeClr val="bg2"/>
            </a:bgClr>
          </a:pattFill>
        </p:spPr>
        <p:txBody>
          <a:bodyPr vert="horz" rtlCol="0">
            <a:spAutoFit/>
          </a:bodyPr>
          <a:lstStyle/>
          <a:p>
            <a:r>
              <a:rPr lang="en-US" sz="1700" smtClean="0"/>
              <a:t>queue.CreateIfNotExist();</a:t>
            </a:r>
            <a:endParaRPr lang="en-US" sz="17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Queues (using the Storage Client Library) Cont.</a:t>
            </a:r>
            <a:endParaRPr lang="en-US"/>
          </a:p>
        </p:txBody>
      </p:sp>
      <p:sp>
        <p:nvSpPr>
          <p:cNvPr id="3" name="Text Placeholder 2"/>
          <p:cNvSpPr>
            <a:spLocks noGrp="1"/>
          </p:cNvSpPr>
          <p:nvPr>
            <p:ph type="body" idx="1"/>
          </p:nvPr>
        </p:nvSpPr>
        <p:spPr/>
        <p:txBody>
          <a:bodyPr/>
          <a:lstStyle/>
          <a:p>
            <a:r>
              <a:rPr lang="en-US" sz="1800" smtClean="0"/>
              <a:t>The CloudQueueClient object also provides a set of overloaded methods to get a list of queues in your storage account.</a:t>
            </a:r>
          </a:p>
          <a:p>
            <a:pPr lvl="1"/>
            <a:r>
              <a:rPr lang="en-US" sz="1600" smtClean="0"/>
              <a:t>The simplest form returns all the queues in the storage account.</a:t>
            </a:r>
          </a:p>
          <a:p>
            <a:endParaRPr lang="en-US" sz="1700" smtClean="0"/>
          </a:p>
          <a:p>
            <a:pPr lvl="1"/>
            <a:r>
              <a:rPr lang="en-US" sz="1600" smtClean="0"/>
              <a:t>Another form of the method allows you to limit or filter the queues of interest to those queues with a name that match a specified prefix.</a:t>
            </a:r>
          </a:p>
          <a:p>
            <a:endParaRPr lang="en-US" sz="1700" smtClean="0"/>
          </a:p>
          <a:p>
            <a:endParaRPr lang="en-US"/>
          </a:p>
        </p:txBody>
      </p:sp>
      <p:sp>
        <p:nvSpPr>
          <p:cNvPr id="4" name="TextBox 3"/>
          <p:cNvSpPr txBox="1"/>
          <p:nvPr/>
        </p:nvSpPr>
        <p:spPr>
          <a:xfrm>
            <a:off x="508000" y="2819400"/>
            <a:ext cx="8229600" cy="353943"/>
          </a:xfrm>
          <a:prstGeom prst="rect">
            <a:avLst/>
          </a:prstGeom>
          <a:pattFill>
            <a:fgClr>
              <a:schemeClr val="bg2"/>
            </a:fgClr>
            <a:bgClr>
              <a:schemeClr val="bg2"/>
            </a:bgClr>
          </a:pattFill>
        </p:spPr>
        <p:txBody>
          <a:bodyPr vert="horz" rtlCol="0">
            <a:spAutoFit/>
          </a:bodyPr>
          <a:lstStyle/>
          <a:p>
            <a:r>
              <a:rPr lang="en-US" sz="1700" smtClean="0"/>
              <a:t>IEnumerable&lt;CloudQueue&gt; queueList = queueClient.ListQueues();</a:t>
            </a:r>
            <a:endParaRPr lang="en-US" sz="1700"/>
          </a:p>
        </p:txBody>
      </p:sp>
      <p:sp>
        <p:nvSpPr>
          <p:cNvPr id="5" name="TextBox 4"/>
          <p:cNvSpPr txBox="1"/>
          <p:nvPr/>
        </p:nvSpPr>
        <p:spPr>
          <a:xfrm>
            <a:off x="508000" y="3670300"/>
            <a:ext cx="8229600" cy="353943"/>
          </a:xfrm>
          <a:prstGeom prst="rect">
            <a:avLst/>
          </a:prstGeom>
          <a:pattFill>
            <a:fgClr>
              <a:schemeClr val="bg2"/>
            </a:fgClr>
            <a:bgClr>
              <a:schemeClr val="bg2"/>
            </a:bgClr>
          </a:pattFill>
        </p:spPr>
        <p:txBody>
          <a:bodyPr vert="horz" rtlCol="0">
            <a:spAutoFit/>
          </a:bodyPr>
          <a:lstStyle/>
          <a:p>
            <a:r>
              <a:rPr lang="en-US" sz="1700" smtClean="0"/>
              <a:t>IEnumerable&lt;CloudQueue&gt; queueList = queueClient.ListQueues("inter");</a:t>
            </a:r>
            <a:endParaRPr lang="en-US" sz="17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Queues (using the Storage Client Library) Cont.</a:t>
            </a:r>
            <a:endParaRPr lang="en-US"/>
          </a:p>
        </p:txBody>
      </p:sp>
      <p:sp>
        <p:nvSpPr>
          <p:cNvPr id="3" name="Text Placeholder 2"/>
          <p:cNvSpPr>
            <a:spLocks noGrp="1"/>
          </p:cNvSpPr>
          <p:nvPr>
            <p:ph type="body" idx="1"/>
          </p:nvPr>
        </p:nvSpPr>
        <p:spPr/>
        <p:txBody>
          <a:bodyPr/>
          <a:lstStyle/>
          <a:p>
            <a:r>
              <a:rPr lang="en-US" sz="1800" smtClean="0"/>
              <a:t>Lastly, a queue (and any messages it contains) can be deleted.</a:t>
            </a:r>
          </a:p>
          <a:p>
            <a:endParaRPr lang="en-US" sz="1700" smtClean="0"/>
          </a:p>
          <a:p>
            <a:pPr lvl="1"/>
            <a:r>
              <a:rPr lang="en-US" sz="1600" smtClean="0"/>
              <a:t>The delete operation actually just marks the queue to be garbage collected.</a:t>
            </a:r>
          </a:p>
          <a:p>
            <a:pPr lvl="1"/>
            <a:r>
              <a:rPr lang="en-US" sz="1600" smtClean="0"/>
              <a:t>Garbage collection may take some time.</a:t>
            </a:r>
          </a:p>
          <a:p>
            <a:pPr lvl="1"/>
            <a:r>
              <a:rPr lang="en-US" sz="1600" smtClean="0"/>
              <a:t>While the queue and any messages it contains are immediately inaccessible after a delete operation, you may find recreating the queue right away problematic.</a:t>
            </a:r>
          </a:p>
          <a:p>
            <a:pPr lvl="1"/>
            <a:r>
              <a:rPr lang="en-US" sz="1600" smtClean="0"/>
              <a:t>Windows Azure Storage may think the queue still exists until it has been properly garbage collected.</a:t>
            </a:r>
          </a:p>
          <a:p>
            <a:pPr lvl="1"/>
            <a:r>
              <a:rPr lang="en-US" sz="1600" smtClean="0"/>
              <a:t>You can clear a queue without deleting it.  Clearing a queue removes all its messages.</a:t>
            </a:r>
          </a:p>
          <a:p>
            <a:endParaRPr lang="en-US" sz="1700" smtClean="0"/>
          </a:p>
          <a:p>
            <a:endParaRPr lang="en-US"/>
          </a:p>
        </p:txBody>
      </p:sp>
      <p:sp>
        <p:nvSpPr>
          <p:cNvPr id="4" name="TextBox 3"/>
          <p:cNvSpPr txBox="1"/>
          <p:nvPr/>
        </p:nvSpPr>
        <p:spPr>
          <a:xfrm>
            <a:off x="508000" y="2247900"/>
            <a:ext cx="8229600" cy="353943"/>
          </a:xfrm>
          <a:prstGeom prst="rect">
            <a:avLst/>
          </a:prstGeom>
          <a:pattFill>
            <a:fgClr>
              <a:schemeClr val="bg2"/>
            </a:fgClr>
            <a:bgClr>
              <a:schemeClr val="bg2"/>
            </a:bgClr>
          </a:pattFill>
        </p:spPr>
        <p:txBody>
          <a:bodyPr vert="horz" rtlCol="0">
            <a:spAutoFit/>
          </a:bodyPr>
          <a:lstStyle/>
          <a:p>
            <a:r>
              <a:rPr lang="en-US" sz="1700" smtClean="0"/>
              <a:t>queue.Delete();</a:t>
            </a:r>
            <a:endParaRPr lang="en-US" sz="1700"/>
          </a:p>
        </p:txBody>
      </p:sp>
      <p:sp>
        <p:nvSpPr>
          <p:cNvPr id="5" name="TextBox 4"/>
          <p:cNvSpPr txBox="1"/>
          <p:nvPr/>
        </p:nvSpPr>
        <p:spPr>
          <a:xfrm>
            <a:off x="508000" y="4508500"/>
            <a:ext cx="8229600" cy="353943"/>
          </a:xfrm>
          <a:prstGeom prst="rect">
            <a:avLst/>
          </a:prstGeom>
          <a:pattFill>
            <a:fgClr>
              <a:schemeClr val="bg2"/>
            </a:fgClr>
            <a:bgClr>
              <a:schemeClr val="bg2"/>
            </a:bgClr>
          </a:pattFill>
        </p:spPr>
        <p:txBody>
          <a:bodyPr vert="horz" rtlCol="0">
            <a:spAutoFit/>
          </a:bodyPr>
          <a:lstStyle/>
          <a:p>
            <a:r>
              <a:rPr lang="en-US" sz="1700" smtClean="0"/>
              <a:t>queue.Clear();</a:t>
            </a:r>
            <a:endParaRPr lang="en-US" sz="17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Queue Metadata</a:t>
            </a:r>
            <a:endParaRPr lang="en-US"/>
          </a:p>
        </p:txBody>
      </p:sp>
      <p:sp>
        <p:nvSpPr>
          <p:cNvPr id="3" name="Text Placeholder 2"/>
          <p:cNvSpPr>
            <a:spLocks noGrp="1"/>
          </p:cNvSpPr>
          <p:nvPr>
            <p:ph type="body" idx="1"/>
          </p:nvPr>
        </p:nvSpPr>
        <p:spPr/>
        <p:txBody>
          <a:bodyPr/>
          <a:lstStyle/>
          <a:p>
            <a:r>
              <a:rPr lang="en-US" sz="1800" smtClean="0"/>
              <a:t>Each queue can have metadata associated to it.</a:t>
            </a:r>
          </a:p>
          <a:p>
            <a:pPr lvl="1"/>
            <a:r>
              <a:rPr lang="en-US" sz="1600" smtClean="0"/>
              <a:t>Metadata is simple name-value pairs that provide details about the queue itself.</a:t>
            </a:r>
          </a:p>
          <a:p>
            <a:pPr lvl="1"/>
            <a:r>
              <a:rPr lang="en-US" sz="1600" smtClean="0"/>
              <a:t>It is completely at your discretion.</a:t>
            </a:r>
          </a:p>
          <a:p>
            <a:pPr lvl="1"/>
            <a:r>
              <a:rPr lang="en-US" sz="1600" smtClean="0"/>
              <a:t>Queue metadata might include the types of messages the queue holds, the purpose of the queue (and messages), when the queue was created, etc.</a:t>
            </a:r>
          </a:p>
          <a:p>
            <a:pPr lvl="1"/>
            <a:r>
              <a:rPr lang="en-US" sz="1600" smtClean="0"/>
              <a:t>Metadata is not widely used at this time.</a:t>
            </a:r>
          </a:p>
          <a:p>
            <a:pPr lvl="1"/>
            <a:r>
              <a:rPr lang="en-US" sz="1600" smtClean="0"/>
              <a:t>Metadata is not queryable (meaning you cannot query storage for queues by metadata property).</a:t>
            </a:r>
          </a:p>
          <a:p>
            <a:pPr lvl="1"/>
            <a:r>
              <a:rPr lang="en-US" sz="1600" smtClean="0"/>
              <a:t>However, since queue names cannot change, many envision metadata providing dynamic information about how and why to use a particular queue.</a:t>
            </a:r>
          </a:p>
          <a:p>
            <a:pPr lvl="1"/>
            <a:r>
              <a:rPr lang="en-US" sz="1600" smtClean="0"/>
              <a:t>Metadata on a queue can be up to 8 KB in size.</a:t>
            </a:r>
          </a:p>
          <a:p>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Queue Metadata Cont.</a:t>
            </a:r>
            <a:endParaRPr lang="en-US"/>
          </a:p>
        </p:txBody>
      </p:sp>
      <p:sp>
        <p:nvSpPr>
          <p:cNvPr id="3" name="Text Placeholder 2"/>
          <p:cNvSpPr>
            <a:spLocks noGrp="1"/>
          </p:cNvSpPr>
          <p:nvPr>
            <p:ph type="body" idx="1"/>
          </p:nvPr>
        </p:nvSpPr>
        <p:spPr/>
        <p:txBody>
          <a:bodyPr/>
          <a:lstStyle/>
          <a:p>
            <a:r>
              <a:rPr lang="en-US" sz="1800" smtClean="0"/>
              <a:t>The Metadata property on a CloudQueue object provides access to queue metadata.</a:t>
            </a:r>
          </a:p>
          <a:p>
            <a:pPr lvl="1"/>
            <a:r>
              <a:rPr lang="en-US" sz="1600" smtClean="0"/>
              <a:t>The property returns a NameValueCollection object.</a:t>
            </a:r>
          </a:p>
          <a:p>
            <a:pPr lvl="1"/>
            <a:r>
              <a:rPr lang="en-US" sz="1600" smtClean="0"/>
              <a:t>As expected, you can read, add, update (essentially replace), and remove name-value pairs from this collection.</a:t>
            </a:r>
          </a:p>
          <a:p>
            <a:pPr lvl="1"/>
            <a:r>
              <a:rPr lang="en-US" sz="1600" smtClean="0"/>
              <a:t>Before accessing metadata from the CloudQueue’s Metadata property, call FetchAttributes( ) on the CloudQueue object.</a:t>
            </a:r>
          </a:p>
          <a:p>
            <a:pPr lvl="1"/>
            <a:r>
              <a:rPr lang="en-US" sz="1600" smtClean="0"/>
              <a:t>This retrieves the metadata from the queue service and puts it into the Metadata’s NameValueCollection.</a:t>
            </a:r>
          </a:p>
          <a:p>
            <a:pPr lvl="1"/>
            <a:r>
              <a:rPr lang="en-US" sz="1600" smtClean="0"/>
              <a:t>Likewise, after modifying the data in the Metadata property, call SetMetadata() to set or save the metadata pairs in the queue storage.</a:t>
            </a:r>
          </a:p>
          <a:p>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Queue Metadata Cont.</a:t>
            </a:r>
            <a:endParaRPr lang="en-US"/>
          </a:p>
        </p:txBody>
      </p:sp>
      <p:sp>
        <p:nvSpPr>
          <p:cNvPr id="3" name="Text Placeholder 2"/>
          <p:cNvSpPr>
            <a:spLocks noGrp="1"/>
          </p:cNvSpPr>
          <p:nvPr>
            <p:ph type="body" idx="1"/>
          </p:nvPr>
        </p:nvSpPr>
        <p:spPr/>
        <p:txBody>
          <a:bodyPr/>
          <a:lstStyle/>
          <a:p>
            <a:endParaRPr lang="en-US" sz="1700" smtClean="0"/>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1714500"/>
            <a:ext cx="8229600" cy="1661993"/>
          </a:xfrm>
          <a:prstGeom prst="rect">
            <a:avLst/>
          </a:prstGeom>
          <a:pattFill>
            <a:fgClr>
              <a:schemeClr val="bg2"/>
            </a:fgClr>
            <a:bgClr>
              <a:schemeClr val="bg2"/>
            </a:bgClr>
          </a:pattFill>
        </p:spPr>
        <p:txBody>
          <a:bodyPr vert="horz" rtlCol="0">
            <a:spAutoFit/>
          </a:bodyPr>
          <a:lstStyle/>
          <a:p>
            <a:r>
              <a:rPr lang="en-US" sz="1700" smtClean="0"/>
              <a:t>//code to set metadata</a:t>
            </a:r>
          </a:p>
          <a:p>
            <a:r>
              <a:rPr lang="en-US" sz="1700" smtClean="0"/>
              <a:t>queue.Metadata.Add("format","xml");</a:t>
            </a:r>
          </a:p>
          <a:p>
            <a:r>
              <a:rPr lang="en-US" sz="1700" smtClean="0"/>
              <a:t>queue.SetMetadata();</a:t>
            </a:r>
          </a:p>
          <a:p>
            <a:r>
              <a:rPr lang="en-US" sz="1700" smtClean="0"/>
              <a:t>//code to get metadata</a:t>
            </a:r>
          </a:p>
          <a:p>
            <a:r>
              <a:rPr lang="en-US" sz="1700" smtClean="0"/>
              <a:t>queue.FetchAttributes();</a:t>
            </a:r>
          </a:p>
          <a:p>
            <a:r>
              <a:rPr lang="en-US" sz="1700" smtClean="0"/>
              <a:t>string format = queue.Metadata.Get("format");</a:t>
            </a:r>
            <a:endParaRPr lang="en-US" sz="17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Messages (using the Storage Client Library)</a:t>
            </a:r>
            <a:endParaRPr lang="en-US"/>
          </a:p>
        </p:txBody>
      </p:sp>
      <p:sp>
        <p:nvSpPr>
          <p:cNvPr id="3" name="Text Placeholder 2"/>
          <p:cNvSpPr>
            <a:spLocks noGrp="1"/>
          </p:cNvSpPr>
          <p:nvPr>
            <p:ph type="body" idx="1"/>
          </p:nvPr>
        </p:nvSpPr>
        <p:spPr/>
        <p:txBody>
          <a:bodyPr/>
          <a:lstStyle/>
          <a:p>
            <a:r>
              <a:rPr lang="en-US" sz="1800" smtClean="0"/>
              <a:t>Queues hold messages.  Messages hold information other processes need to perform work.</a:t>
            </a:r>
          </a:p>
          <a:p>
            <a:pPr lvl="1"/>
            <a:r>
              <a:rPr lang="en-US" sz="1600" smtClean="0"/>
              <a:t>As previously mentioned, there is no limit to the number of messages in a queue, but each message is limited to 8 KB (once encoded and including http overhead).</a:t>
            </a:r>
          </a:p>
          <a:p>
            <a:pPr lvl="1"/>
            <a:r>
              <a:rPr lang="en-US" sz="1600" smtClean="0"/>
              <a:t>Because message size is limited, implement the “work-ticket” pattern in messages.</a:t>
            </a:r>
          </a:p>
          <a:p>
            <a:pPr lvl="1"/>
            <a:r>
              <a:rPr lang="en-US" sz="1600" smtClean="0"/>
              <a:t>That is, don’t put the data needed by a process in the message itself.</a:t>
            </a:r>
          </a:p>
          <a:p>
            <a:pPr lvl="1"/>
            <a:r>
              <a:rPr lang="en-US" sz="1600" smtClean="0"/>
              <a:t>Instead, messages should contain pointers to the real data needed by consumers.</a:t>
            </a:r>
          </a:p>
          <a:p>
            <a:pPr lvl="1"/>
            <a:r>
              <a:rPr lang="en-US" sz="1600" smtClean="0"/>
              <a:t>For example, in a message communicating a loan needs to be processed, have the message contain a GUID to a loan application record in some data storage.</a:t>
            </a:r>
          </a:p>
          <a:p>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Messages (using the Storage Client Library) Cont.</a:t>
            </a:r>
            <a:endParaRPr lang="en-US"/>
          </a:p>
        </p:txBody>
      </p:sp>
      <p:sp>
        <p:nvSpPr>
          <p:cNvPr id="3" name="Text Placeholder 2"/>
          <p:cNvSpPr>
            <a:spLocks noGrp="1"/>
          </p:cNvSpPr>
          <p:nvPr>
            <p:ph type="body" idx="1"/>
          </p:nvPr>
        </p:nvSpPr>
        <p:spPr/>
        <p:txBody>
          <a:bodyPr/>
          <a:lstStyle/>
          <a:p>
            <a:pPr lvl="1"/>
            <a:r>
              <a:rPr lang="en-US" sz="1600" smtClean="0"/>
              <a:t>Allow the receiving process to fetch the loan application itself rather trying to use the message to pass all the loan application data to the process.</a:t>
            </a:r>
          </a:p>
          <a:p>
            <a:r>
              <a:rPr lang="en-US" sz="1800" smtClean="0"/>
              <a:t>Messages sent into a queue contain either text or binary data (byte[]).</a:t>
            </a:r>
          </a:p>
          <a:p>
            <a:pPr lvl="1"/>
            <a:r>
              <a:rPr lang="en-US" sz="1600" smtClean="0"/>
              <a:t>Base64-encoding is imposed by the .NET Storage Client Library.</a:t>
            </a:r>
          </a:p>
          <a:p>
            <a:pPr lvl="1"/>
            <a:r>
              <a:rPr lang="en-US" sz="1600" smtClean="0"/>
              <a:t>Therefore, if you're using the Storage Client Library, you application sees everything getting Base64-encoded/decoded.</a:t>
            </a:r>
          </a:p>
          <a:p>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Messages (using the Storage Client Library) Cont.</a:t>
            </a:r>
            <a:endParaRPr lang="en-US"/>
          </a:p>
        </p:txBody>
      </p:sp>
      <p:sp>
        <p:nvSpPr>
          <p:cNvPr id="3" name="Text Placeholder 2"/>
          <p:cNvSpPr>
            <a:spLocks noGrp="1"/>
          </p:cNvSpPr>
          <p:nvPr>
            <p:ph type="body" idx="1"/>
          </p:nvPr>
        </p:nvSpPr>
        <p:spPr/>
        <p:txBody>
          <a:bodyPr/>
          <a:lstStyle/>
          <a:p>
            <a:r>
              <a:rPr lang="en-US" sz="1800" smtClean="0"/>
              <a:t>In addition to the data content or “payload” of a message, a message has several attributes.</a:t>
            </a:r>
          </a:p>
          <a:p>
            <a:pPr lvl="1"/>
            <a:r>
              <a:rPr lang="en-US" sz="1600" smtClean="0"/>
              <a:t>Each message has a message identifier called a message ID.  This GUID uniquely identifies the message within the queue.</a:t>
            </a:r>
          </a:p>
          <a:p>
            <a:pPr lvl="1"/>
            <a:r>
              <a:rPr lang="en-US" sz="1600" smtClean="0"/>
              <a:t>A message’s VisibilityTimeout attribute specifies how long the message is unavailable after it has been pulled off the queue, but not yet deleted (see below).</a:t>
            </a:r>
          </a:p>
          <a:p>
            <a:pPr lvl="1"/>
            <a:r>
              <a:rPr lang="en-US" sz="1600" smtClean="0"/>
              <a:t>The message consumer uses the PopReceipt attribute to delete a message (again, more in a bit).</a:t>
            </a:r>
          </a:p>
          <a:p>
            <a:pPr lvl="1"/>
            <a:r>
              <a:rPr lang="en-US" sz="1600" smtClean="0"/>
              <a:t>The MessageTTL represents the message’s time to live.  This attribute defines in seconds the time a message can remain in the queue.</a:t>
            </a:r>
          </a:p>
          <a:p>
            <a:pPr lvl="1"/>
            <a:r>
              <a:rPr lang="en-US" sz="1600" smtClean="0"/>
              <a:t>By default, a message can live in a queue for maximum of seven days.  The MessageTTL allows the queue’s default to be overridden to a lower TTL.</a:t>
            </a:r>
          </a:p>
          <a:p>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Messages (using the Storage Client Library) Cont.</a:t>
            </a:r>
            <a:endParaRPr lang="en-US"/>
          </a:p>
        </p:txBody>
      </p:sp>
      <p:sp>
        <p:nvSpPr>
          <p:cNvPr id="3" name="Text Placeholder 2"/>
          <p:cNvSpPr>
            <a:spLocks noGrp="1"/>
          </p:cNvSpPr>
          <p:nvPr>
            <p:ph type="body" idx="1"/>
          </p:nvPr>
        </p:nvSpPr>
        <p:spPr/>
        <p:txBody>
          <a:bodyPr/>
          <a:lstStyle/>
          <a:p>
            <a:r>
              <a:rPr lang="en-US" sz="1800" smtClean="0"/>
              <a:t>CloudQueueMessage (Microsoft.WindowsAzure.StorageClient) objects represent messages in the queue.</a:t>
            </a:r>
          </a:p>
          <a:p>
            <a:pPr lvl="1"/>
            <a:r>
              <a:rPr lang="en-US" sz="1600" smtClean="0"/>
              <a:t>You create a CloudQueueMessage object with either a string or byte[] payload.</a:t>
            </a:r>
          </a:p>
          <a:p>
            <a:endParaRPr lang="en-US" sz="1700" smtClean="0"/>
          </a:p>
          <a:p>
            <a:endParaRPr lang="en-US" sz="1700" smtClean="0"/>
          </a:p>
          <a:p>
            <a:endParaRPr lang="en-US" sz="1700" smtClean="0"/>
          </a:p>
          <a:p>
            <a:pPr lvl="1"/>
            <a:r>
              <a:rPr lang="en-US" sz="1600" smtClean="0"/>
              <a:t>Once a message is created, add it to the queue with AddMessage( ).</a:t>
            </a:r>
          </a:p>
          <a:p>
            <a:endParaRPr lang="en-US" sz="1700" smtClean="0"/>
          </a:p>
          <a:p>
            <a:pPr lvl="1"/>
            <a:r>
              <a:rPr lang="en-US" sz="1600" smtClean="0"/>
              <a:t>Adding a message to a queue puts the message at the end of the queue.</a:t>
            </a:r>
          </a:p>
          <a:p>
            <a:pPr lvl="1"/>
            <a:r>
              <a:rPr lang="en-US" sz="1600" smtClean="0"/>
              <a:t>Generally speaking, queues are first-in-first-out (FIFO) data structures.</a:t>
            </a:r>
          </a:p>
          <a:p>
            <a:pPr lvl="1"/>
            <a:r>
              <a:rPr lang="en-US" sz="1600" smtClean="0"/>
              <a:t>However, as you’re about to see, order is not guaranteed.</a:t>
            </a:r>
          </a:p>
          <a:p>
            <a:endParaRPr lang="en-US"/>
          </a:p>
        </p:txBody>
      </p:sp>
      <p:sp>
        <p:nvSpPr>
          <p:cNvPr id="4" name="TextBox 3"/>
          <p:cNvSpPr txBox="1"/>
          <p:nvPr/>
        </p:nvSpPr>
        <p:spPr>
          <a:xfrm>
            <a:off x="508000" y="2819400"/>
            <a:ext cx="8229600" cy="877163"/>
          </a:xfrm>
          <a:prstGeom prst="rect">
            <a:avLst/>
          </a:prstGeom>
          <a:pattFill>
            <a:fgClr>
              <a:schemeClr val="bg2"/>
            </a:fgClr>
            <a:bgClr>
              <a:schemeClr val="bg2"/>
            </a:bgClr>
          </a:pattFill>
        </p:spPr>
        <p:txBody>
          <a:bodyPr vert="horz" rtlCol="0">
            <a:spAutoFit/>
          </a:bodyPr>
          <a:lstStyle/>
          <a:p>
            <a:r>
              <a:rPr lang="en-US" sz="1700" smtClean="0"/>
              <a:t>CloudQueueMessage messageByString = new CloudQueueMessage("Greetings Earthlings");</a:t>
            </a:r>
          </a:p>
          <a:p>
            <a:r>
              <a:rPr lang="en-US" sz="1700" smtClean="0"/>
              <a:t>var bytes = someStream.ToArray();</a:t>
            </a:r>
          </a:p>
          <a:p>
            <a:r>
              <a:rPr lang="en-US" sz="1700" smtClean="0"/>
              <a:t>CloudQueueMessage messageByBytes = new CloudQueueMessage(bytes);</a:t>
            </a:r>
            <a:endParaRPr lang="en-US" sz="1700"/>
          </a:p>
        </p:txBody>
      </p:sp>
      <p:sp>
        <p:nvSpPr>
          <p:cNvPr id="5" name="TextBox 4"/>
          <p:cNvSpPr txBox="1"/>
          <p:nvPr/>
        </p:nvSpPr>
        <p:spPr>
          <a:xfrm>
            <a:off x="508000" y="4038600"/>
            <a:ext cx="8229600" cy="353943"/>
          </a:xfrm>
          <a:prstGeom prst="rect">
            <a:avLst/>
          </a:prstGeom>
          <a:pattFill>
            <a:fgClr>
              <a:schemeClr val="bg2"/>
            </a:fgClr>
            <a:bgClr>
              <a:schemeClr val="bg2"/>
            </a:bgClr>
          </a:pattFill>
        </p:spPr>
        <p:txBody>
          <a:bodyPr vert="horz" rtlCol="0">
            <a:spAutoFit/>
          </a:bodyPr>
          <a:lstStyle/>
          <a:p>
            <a:r>
              <a:rPr lang="en-US" sz="1700" smtClean="0"/>
              <a:t>queue.AddMessage(messageByString);</a:t>
            </a:r>
            <a:endParaRPr lang="en-US" sz="1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Windows Azure Storage Cont.</a:t>
            </a:r>
            <a:endParaRPr lang="en-US"/>
          </a:p>
        </p:txBody>
      </p:sp>
      <p:sp>
        <p:nvSpPr>
          <p:cNvPr id="3" name="Text Placeholder 2"/>
          <p:cNvSpPr>
            <a:spLocks noGrp="1"/>
          </p:cNvSpPr>
          <p:nvPr>
            <p:ph type="body" idx="1"/>
          </p:nvPr>
        </p:nvSpPr>
        <p:spPr/>
        <p:txBody>
          <a:bodyPr/>
          <a:lstStyle/>
          <a:p>
            <a:r>
              <a:rPr lang="en-US" sz="1800" smtClean="0"/>
              <a:t>Windows Azure Storage services are heavily distributed.</a:t>
            </a:r>
          </a:p>
          <a:p>
            <a:pPr lvl="1"/>
            <a:r>
              <a:rPr lang="en-US" sz="1600" smtClean="0"/>
              <a:t>Data is spread out over several smaller machines.  To scale, Windows Azure simply adds more machines.</a:t>
            </a:r>
          </a:p>
          <a:p>
            <a:pPr lvl="1"/>
            <a:r>
              <a:rPr lang="en-US" sz="1600" smtClean="0"/>
              <a:t>Yes, there are limits on the size of a single blob or single table in Windows Azure Storage.</a:t>
            </a:r>
          </a:p>
          <a:p>
            <a:pPr lvl="1"/>
            <a:r>
              <a:rPr lang="en-US" sz="1600" smtClean="0"/>
              <a:t>However, there are virtually no limits on the number of blobs or number of rows you can store.</a:t>
            </a:r>
          </a:p>
          <a:p>
            <a:pPr lvl="1"/>
            <a:r>
              <a:rPr lang="en-US" sz="1600" smtClean="0"/>
              <a:t>This makes Windows Azure Storage limited only by your cost allowance.</a:t>
            </a:r>
          </a:p>
          <a:p>
            <a:pPr lvl="1"/>
            <a:r>
              <a:rPr lang="en-US" sz="1600" smtClean="0"/>
              <a:t>Further, Windows Azure Storage deals with the failure of individual systems through software (chiefly the FC) and use of even more machines.  </a:t>
            </a:r>
          </a:p>
          <a:p>
            <a:pPr lvl="1"/>
            <a:r>
              <a:rPr lang="en-US" sz="1600" smtClean="0"/>
              <a:t>This allows the data stores to remain available and reliable, even in the presence of failure.</a:t>
            </a:r>
          </a:p>
          <a:p>
            <a:pPr lvl="1"/>
            <a:r>
              <a:rPr lang="en-US" sz="1600" smtClean="0"/>
              <a:t>Windows Azure Storage also does work behind the scenes (data store copies, cache, etc.) to ensure performance stays the same regardless of the number of machines.</a:t>
            </a:r>
          </a:p>
          <a:p>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Messages (using the Storage Client Library) Cont.</a:t>
            </a:r>
            <a:endParaRPr lang="en-US"/>
          </a:p>
        </p:txBody>
      </p:sp>
      <p:sp>
        <p:nvSpPr>
          <p:cNvPr id="3" name="Text Placeholder 2"/>
          <p:cNvSpPr>
            <a:spLocks noGrp="1"/>
          </p:cNvSpPr>
          <p:nvPr>
            <p:ph type="body" idx="1"/>
          </p:nvPr>
        </p:nvSpPr>
        <p:spPr/>
        <p:txBody>
          <a:bodyPr/>
          <a:lstStyle/>
          <a:p>
            <a:r>
              <a:rPr lang="en-US" sz="1800" smtClean="0"/>
              <a:t>To retrieve a message from the queue, you have a few options.  You can “get” a message from a queue.</a:t>
            </a:r>
          </a:p>
          <a:p>
            <a:endParaRPr lang="en-US" sz="1700" smtClean="0"/>
          </a:p>
          <a:p>
            <a:pPr lvl="1"/>
            <a:r>
              <a:rPr lang="en-US" sz="1600" smtClean="0"/>
              <a:t>When you get a message from a queue, you have suggested to the queue service you intend to ultimately use or “consume” the message.</a:t>
            </a:r>
          </a:p>
          <a:p>
            <a:pPr lvl="1"/>
            <a:r>
              <a:rPr lang="en-US" sz="1600" smtClean="0"/>
              <a:t>When you get a message, no other service can get the same message for a period of time.</a:t>
            </a:r>
          </a:p>
          <a:p>
            <a:pPr lvl="1"/>
            <a:r>
              <a:rPr lang="en-US" sz="1600" smtClean="0"/>
              <a:t>That period is equal to the VisibilityTimeout of the message (which defaults to 30 seconds).</a:t>
            </a:r>
          </a:p>
          <a:p>
            <a:pPr lvl="1"/>
            <a:r>
              <a:rPr lang="en-US" sz="1600" smtClean="0"/>
              <a:t>In that time, as a consuming process, you are expected to complete whatever work you need to do and to delete the message (deleting covered below).</a:t>
            </a:r>
          </a:p>
          <a:p>
            <a:pPr lvl="1"/>
            <a:r>
              <a:rPr lang="en-US" sz="1600" smtClean="0"/>
              <a:t>If the process does not delete before the timeout, the message again becomes available on the queue as if no process ever pulled the message from the queue.</a:t>
            </a:r>
          </a:p>
          <a:p>
            <a:endParaRPr lang="en-US"/>
          </a:p>
        </p:txBody>
      </p:sp>
      <p:sp>
        <p:nvSpPr>
          <p:cNvPr id="4" name="TextBox 3"/>
          <p:cNvSpPr txBox="1"/>
          <p:nvPr/>
        </p:nvSpPr>
        <p:spPr>
          <a:xfrm>
            <a:off x="508000" y="2527300"/>
            <a:ext cx="8229600" cy="353943"/>
          </a:xfrm>
          <a:prstGeom prst="rect">
            <a:avLst/>
          </a:prstGeom>
          <a:pattFill>
            <a:fgClr>
              <a:schemeClr val="bg2"/>
            </a:fgClr>
            <a:bgClr>
              <a:schemeClr val="bg2"/>
            </a:bgClr>
          </a:pattFill>
        </p:spPr>
        <p:txBody>
          <a:bodyPr vert="horz" rtlCol="0">
            <a:spAutoFit/>
          </a:bodyPr>
          <a:lstStyle/>
          <a:p>
            <a:r>
              <a:rPr lang="en-US" sz="1700" smtClean="0"/>
              <a:t>CloudQueueMessage message = queue.GetMessage();</a:t>
            </a:r>
            <a:endParaRPr lang="en-US" sz="17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Messages (using the Storage Client Library) Cont.</a:t>
            </a:r>
            <a:endParaRPr lang="en-US"/>
          </a:p>
        </p:txBody>
      </p:sp>
      <p:sp>
        <p:nvSpPr>
          <p:cNvPr id="3" name="Text Placeholder 2"/>
          <p:cNvSpPr>
            <a:spLocks noGrp="1"/>
          </p:cNvSpPr>
          <p:nvPr>
            <p:ph type="body" idx="1"/>
          </p:nvPr>
        </p:nvSpPr>
        <p:spPr/>
        <p:txBody>
          <a:bodyPr/>
          <a:lstStyle/>
          <a:p>
            <a:r>
              <a:rPr lang="en-US" sz="1800" smtClean="0"/>
              <a:t>For this reason, the order of message consumption is not guaranteed.</a:t>
            </a:r>
          </a:p>
          <a:p>
            <a:pPr lvl="1"/>
            <a:r>
              <a:rPr lang="en-US" sz="1600" smtClean="0"/>
              <a:t>Windows Azure queues “guarantee at-least once” delivery, but do not provide “guarantee only once” delivery.</a:t>
            </a:r>
          </a:p>
          <a:p>
            <a:pPr lvl="1"/>
            <a:r>
              <a:rPr lang="en-US" sz="1600" smtClean="0"/>
              <a:t>This makes Windows Azure Storage queues reliable in that they guarantee delivery.  </a:t>
            </a:r>
          </a:p>
          <a:p>
            <a:pPr lvl="1"/>
            <a:r>
              <a:rPr lang="en-US" sz="1600" smtClean="0"/>
              <a:t>They just don’t guarantee the number of times or the order in which a message gets used.</a:t>
            </a:r>
          </a:p>
          <a:p>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Messages (using the Storage Client Library) Cont.</a:t>
            </a:r>
            <a:endParaRPr lang="en-US"/>
          </a:p>
        </p:txBody>
      </p:sp>
      <p:sp>
        <p:nvSpPr>
          <p:cNvPr id="3" name="Text Placeholder 2"/>
          <p:cNvSpPr>
            <a:spLocks noGrp="1"/>
          </p:cNvSpPr>
          <p:nvPr>
            <p:ph type="body" idx="1"/>
          </p:nvPr>
        </p:nvSpPr>
        <p:spPr/>
        <p:txBody>
          <a:bodyPr/>
          <a:lstStyle/>
          <a:p>
            <a:r>
              <a:rPr lang="en-US" sz="1800" smtClean="0"/>
              <a:t>Consider an example where there are 2 messages in the queue and 2 worker processes pulling messages from the queue.</a:t>
            </a:r>
          </a:p>
          <a:p>
            <a:pPr lvl="1"/>
            <a:r>
              <a:rPr lang="en-US" sz="1600" smtClean="0"/>
              <a:t>The 1st process calls GetMessage() to pull message #1 from the queue.  This blocks other processes from getting message #1 for the VisibilityTimeout.</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Shortly thereafter, the 2nd process calls GetMessage().  With message #1 blocked, the queue provides message #2 to the 2nd process.</a:t>
            </a:r>
          </a:p>
          <a:p>
            <a:endParaRPr lang="en-US"/>
          </a:p>
        </p:txBody>
      </p:sp>
      <p:pic>
        <p:nvPicPr>
          <p:cNvPr id="4" name="Picture 3" descr="image29.png"/>
          <p:cNvPicPr>
            <a:picLocks noChangeAspect="1"/>
          </p:cNvPicPr>
          <p:nvPr/>
        </p:nvPicPr>
        <p:blipFill>
          <a:blip r:embed="rId2"/>
          <a:stretch>
            <a:fillRect/>
          </a:stretch>
        </p:blipFill>
        <p:spPr>
          <a:xfrm>
            <a:off x="3616959" y="3060700"/>
            <a:ext cx="2011680" cy="2542032"/>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Messages (using the Storage Client Library)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The 2nd process does its work and deletes message #2 from the queue before the 1st process finishes.</a:t>
            </a:r>
          </a:p>
          <a:p>
            <a:endParaRPr lang="en-US"/>
          </a:p>
        </p:txBody>
      </p:sp>
      <p:pic>
        <p:nvPicPr>
          <p:cNvPr id="4" name="Picture 3" descr="image30.png"/>
          <p:cNvPicPr>
            <a:picLocks noChangeAspect="1"/>
          </p:cNvPicPr>
          <p:nvPr/>
        </p:nvPicPr>
        <p:blipFill>
          <a:blip r:embed="rId2"/>
          <a:stretch>
            <a:fillRect/>
          </a:stretch>
        </p:blipFill>
        <p:spPr>
          <a:xfrm>
            <a:off x="3473703" y="1714500"/>
            <a:ext cx="2298192" cy="2535936"/>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Messages (using the Storage Client Library)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The 1st process takes too long to process message #1.  So, message #1 is released for other processes to consume.</a:t>
            </a:r>
          </a:p>
          <a:p>
            <a:pPr lvl="1"/>
            <a:r>
              <a:rPr lang="en-US" sz="1600" smtClean="0"/>
              <a:t>In fact, the 2nd process, with nothing to do, now pulls message #1 from the queue.</a:t>
            </a:r>
          </a:p>
          <a:p>
            <a:endParaRPr lang="en-US"/>
          </a:p>
        </p:txBody>
      </p:sp>
      <p:pic>
        <p:nvPicPr>
          <p:cNvPr id="4" name="Picture 3" descr="image31.png"/>
          <p:cNvPicPr>
            <a:picLocks noChangeAspect="1"/>
          </p:cNvPicPr>
          <p:nvPr/>
        </p:nvPicPr>
        <p:blipFill>
          <a:blip r:embed="rId2"/>
          <a:stretch>
            <a:fillRect/>
          </a:stretch>
        </p:blipFill>
        <p:spPr>
          <a:xfrm>
            <a:off x="3616959" y="1714500"/>
            <a:ext cx="2011680" cy="2090928"/>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Messages (using the Storage Client Library)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The 2nd process may complete its work and delete the message.  The 1st process, when it finally completes it work, fails when attempting to remove message #1.</a:t>
            </a:r>
          </a:p>
          <a:p>
            <a:endParaRPr lang="en-US"/>
          </a:p>
        </p:txBody>
      </p:sp>
      <p:pic>
        <p:nvPicPr>
          <p:cNvPr id="4" name="Picture 3" descr="image32.png"/>
          <p:cNvPicPr>
            <a:picLocks noChangeAspect="1"/>
          </p:cNvPicPr>
          <p:nvPr/>
        </p:nvPicPr>
        <p:blipFill>
          <a:blip r:embed="rId2"/>
          <a:stretch>
            <a:fillRect/>
          </a:stretch>
        </p:blipFill>
        <p:spPr>
          <a:xfrm>
            <a:off x="3473703" y="1714500"/>
            <a:ext cx="2298192" cy="2535936"/>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Messages (using the Storage Client Library)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Processes consumed both message #1 and #2 as guaranteed by Windows Azure.</a:t>
            </a:r>
          </a:p>
          <a:p>
            <a:pPr lvl="1"/>
            <a:r>
              <a:rPr lang="en-US" sz="1600" smtClean="0"/>
              <a:t>However, consumption was out of order (#2 and then #1).  Furthermore, message #1 was worked with (i.e. consumed) twice.</a:t>
            </a:r>
          </a:p>
          <a:p>
            <a:endParaRPr lang="en-US"/>
          </a:p>
        </p:txBody>
      </p:sp>
      <p:pic>
        <p:nvPicPr>
          <p:cNvPr id="4" name="Picture 3" descr="image33.png"/>
          <p:cNvPicPr>
            <a:picLocks noChangeAspect="1"/>
          </p:cNvPicPr>
          <p:nvPr/>
        </p:nvPicPr>
        <p:blipFill>
          <a:blip r:embed="rId2"/>
          <a:stretch>
            <a:fillRect/>
          </a:stretch>
        </p:blipFill>
        <p:spPr>
          <a:xfrm>
            <a:off x="3616959" y="1714500"/>
            <a:ext cx="2011680" cy="2542032"/>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Messages (using the Storage Client Library) Cont.</a:t>
            </a:r>
            <a:endParaRPr lang="en-US"/>
          </a:p>
        </p:txBody>
      </p:sp>
      <p:sp>
        <p:nvSpPr>
          <p:cNvPr id="3" name="Text Placeholder 2"/>
          <p:cNvSpPr>
            <a:spLocks noGrp="1"/>
          </p:cNvSpPr>
          <p:nvPr>
            <p:ph type="body" idx="1"/>
          </p:nvPr>
        </p:nvSpPr>
        <p:spPr/>
        <p:txBody>
          <a:bodyPr/>
          <a:lstStyle/>
          <a:p>
            <a:r>
              <a:rPr lang="en-US" sz="1800" smtClean="0"/>
              <a:t>As shown in this little example, the consumption order of messages is not guaranteed and a message may be processed multiple times.</a:t>
            </a:r>
          </a:p>
          <a:p>
            <a:pPr lvl="1"/>
            <a:r>
              <a:rPr lang="en-US" sz="1600" smtClean="0"/>
              <a:t>Therefore, processes that work with messages should be </a:t>
            </a:r>
            <a:r>
              <a:rPr lang="en-US" sz="1600" b="1" i="1" smtClean="0"/>
              <a:t>idempotent</a:t>
            </a:r>
            <a:r>
              <a:rPr lang="en-US" sz="1600" smtClean="0"/>
              <a:t>.</a:t>
            </a:r>
          </a:p>
          <a:p>
            <a:pPr lvl="1"/>
            <a:r>
              <a:rPr lang="en-US" sz="1600" smtClean="0"/>
              <a:t>This fancy term means you should write code allowing a message to be received and processed many times without causing any different results.</a:t>
            </a:r>
          </a:p>
          <a:p>
            <a:pPr lvl="1"/>
            <a:r>
              <a:rPr lang="en-US" sz="1600" smtClean="0"/>
              <a:t>Typically, this means keeping state somewhere that tracks the work indicated by a message.</a:t>
            </a:r>
          </a:p>
          <a:p>
            <a:pPr lvl="1"/>
            <a:r>
              <a:rPr lang="en-US" sz="1600" smtClean="0"/>
              <a:t>Check this state before performing any operation again.</a:t>
            </a:r>
          </a:p>
          <a:p>
            <a:r>
              <a:rPr lang="en-US" sz="1800" smtClean="0"/>
              <a:t>The GetMessage( ) method is overloaded.  When getting a message, specify a TimeSpan to set the VisibilityTimeout for that message.</a:t>
            </a:r>
          </a:p>
          <a:p>
            <a:endParaRPr lang="en-US" sz="1700" smtClean="0"/>
          </a:p>
          <a:p>
            <a:endParaRPr lang="en-US" sz="1700" smtClean="0"/>
          </a:p>
          <a:p>
            <a:endParaRPr lang="en-US"/>
          </a:p>
        </p:txBody>
      </p:sp>
      <p:sp>
        <p:nvSpPr>
          <p:cNvPr id="4" name="TextBox 3"/>
          <p:cNvSpPr txBox="1"/>
          <p:nvPr/>
        </p:nvSpPr>
        <p:spPr>
          <a:xfrm>
            <a:off x="508000" y="4787900"/>
            <a:ext cx="8229600" cy="615553"/>
          </a:xfrm>
          <a:prstGeom prst="rect">
            <a:avLst/>
          </a:prstGeom>
          <a:pattFill>
            <a:fgClr>
              <a:schemeClr val="bg2"/>
            </a:fgClr>
            <a:bgClr>
              <a:schemeClr val="bg2"/>
            </a:bgClr>
          </a:pattFill>
        </p:spPr>
        <p:txBody>
          <a:bodyPr vert="horz" rtlCol="0">
            <a:spAutoFit/>
          </a:bodyPr>
          <a:lstStyle/>
          <a:p>
            <a:r>
              <a:rPr lang="en-US" sz="1700" smtClean="0"/>
              <a:t>TimeSpan moreTime = TimeSpan.FromSeconds(60);</a:t>
            </a:r>
          </a:p>
          <a:p>
            <a:r>
              <a:rPr lang="en-US" sz="1700" smtClean="0"/>
              <a:t>CloudQueueMessage message = queue.GetMessage(moreTime);</a:t>
            </a:r>
            <a:endParaRPr lang="en-US" sz="17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Messages (using the Storage Client Library) Cont.</a:t>
            </a:r>
            <a:endParaRPr lang="en-US"/>
          </a:p>
        </p:txBody>
      </p:sp>
      <p:sp>
        <p:nvSpPr>
          <p:cNvPr id="3" name="Text Placeholder 2"/>
          <p:cNvSpPr>
            <a:spLocks noGrp="1"/>
          </p:cNvSpPr>
          <p:nvPr>
            <p:ph type="body" idx="1"/>
          </p:nvPr>
        </p:nvSpPr>
        <p:spPr/>
        <p:txBody>
          <a:bodyPr/>
          <a:lstStyle/>
          <a:p>
            <a:r>
              <a:rPr lang="en-US" sz="1800" smtClean="0"/>
              <a:t>There are also two GetMessages( ) methods allowing you to get multiple messages from the queue.</a:t>
            </a:r>
          </a:p>
          <a:p>
            <a:endParaRPr lang="en-US" sz="1700" smtClean="0"/>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2527300"/>
            <a:ext cx="8229600" cy="1661993"/>
          </a:xfrm>
          <a:prstGeom prst="rect">
            <a:avLst/>
          </a:prstGeom>
          <a:pattFill>
            <a:fgClr>
              <a:schemeClr val="bg2"/>
            </a:fgClr>
            <a:bgClr>
              <a:schemeClr val="bg2"/>
            </a:bgClr>
          </a:pattFill>
        </p:spPr>
        <p:txBody>
          <a:bodyPr vert="horz" rtlCol="0">
            <a:spAutoFit/>
          </a:bodyPr>
          <a:lstStyle/>
          <a:p>
            <a:r>
              <a:rPr lang="en-US" sz="1700" smtClean="0"/>
              <a:t>//get 5 messages from the queue</a:t>
            </a:r>
          </a:p>
          <a:p>
            <a:r>
              <a:rPr lang="en-US" sz="1700" smtClean="0"/>
              <a:t>IEnumerable&lt;CloudQueueMessage&gt; messageList = queue.GetMessages(5); </a:t>
            </a:r>
          </a:p>
          <a:p>
            <a:r>
              <a:rPr lang="en-US" sz="1700" smtClean="0"/>
              <a:t>//get 5 messages with 60 sec visibility timeout</a:t>
            </a:r>
          </a:p>
          <a:p>
            <a:r>
              <a:rPr lang="en-US" sz="1700" smtClean="0"/>
              <a:t>TimeSpan moreTime = TimeSpan.FromSeconds(60);</a:t>
            </a:r>
          </a:p>
          <a:p>
            <a:r>
              <a:rPr lang="en-US" sz="1700" smtClean="0"/>
              <a:t>IEnumerable&lt;CloudQueueMessage&gt; messageList = </a:t>
            </a:r>
          </a:p>
          <a:p>
            <a:r>
              <a:rPr lang="en-US" sz="1700" smtClean="0"/>
              <a:t>  queue.GetMessages(5, moreTime);</a:t>
            </a:r>
            <a:endParaRPr lang="en-US" sz="17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Messages (using the Storage Client Library) Cont.</a:t>
            </a:r>
            <a:endParaRPr lang="en-US"/>
          </a:p>
        </p:txBody>
      </p:sp>
      <p:sp>
        <p:nvSpPr>
          <p:cNvPr id="3" name="Text Placeholder 2"/>
          <p:cNvSpPr>
            <a:spLocks noGrp="1"/>
          </p:cNvSpPr>
          <p:nvPr>
            <p:ph type="body" idx="1"/>
          </p:nvPr>
        </p:nvSpPr>
        <p:spPr/>
        <p:txBody>
          <a:bodyPr/>
          <a:lstStyle/>
          <a:p>
            <a:r>
              <a:rPr lang="en-US" sz="1800" smtClean="0"/>
              <a:t>When using GetMessages( ), it might be useful to know how many messages are in the queue.</a:t>
            </a:r>
          </a:p>
          <a:p>
            <a:pPr lvl="1"/>
            <a:r>
              <a:rPr lang="en-US" sz="1600" smtClean="0"/>
              <a:t>Use the RetrieveApproximateMessageCount( ) method and ApproximateMessageCount property to get the number of messages in the queue.</a:t>
            </a:r>
          </a:p>
          <a:p>
            <a:pPr lvl="1"/>
            <a:r>
              <a:rPr lang="en-US" sz="1600" smtClean="0"/>
              <a:t>Call RetrieveApproximateMessageCount( ) before you use the ApproximateMessageCount property.</a:t>
            </a:r>
          </a:p>
          <a:p>
            <a:pPr lvl="1"/>
            <a:r>
              <a:rPr lang="en-US" sz="1600" smtClean="0"/>
              <a:t>RetrieveApproximateMessageCount ( ) fetches the count into the property from the queue in the cloud.</a:t>
            </a:r>
          </a:p>
          <a:p>
            <a:endParaRPr lang="en-US" sz="1700" smtClean="0"/>
          </a:p>
          <a:p>
            <a:endParaRPr lang="en-US" sz="1700" smtClean="0"/>
          </a:p>
          <a:p>
            <a:pPr lvl="1"/>
            <a:r>
              <a:rPr lang="en-US" sz="1600" smtClean="0"/>
              <a:t>This is an approximate count because the queue, as all of Windows Azure Storage, is stored in triplicate.  </a:t>
            </a:r>
          </a:p>
          <a:p>
            <a:pPr lvl="1"/>
            <a:r>
              <a:rPr lang="en-US" sz="1600" smtClean="0"/>
              <a:t>An operation that adds or deletes a message might have completed on one queue instance but not on all of them when the message count request arrives.</a:t>
            </a:r>
          </a:p>
          <a:p>
            <a:endParaRPr lang="en-US"/>
          </a:p>
        </p:txBody>
      </p:sp>
      <p:sp>
        <p:nvSpPr>
          <p:cNvPr id="4" name="TextBox 3"/>
          <p:cNvSpPr txBox="1"/>
          <p:nvPr/>
        </p:nvSpPr>
        <p:spPr>
          <a:xfrm>
            <a:off x="508000" y="4140200"/>
            <a:ext cx="8229600" cy="615553"/>
          </a:xfrm>
          <a:prstGeom prst="rect">
            <a:avLst/>
          </a:prstGeom>
          <a:pattFill>
            <a:fgClr>
              <a:schemeClr val="bg2"/>
            </a:fgClr>
            <a:bgClr>
              <a:schemeClr val="bg2"/>
            </a:bgClr>
          </a:pattFill>
        </p:spPr>
        <p:txBody>
          <a:bodyPr vert="horz" rtlCol="0">
            <a:spAutoFit/>
          </a:bodyPr>
          <a:lstStyle/>
          <a:p>
            <a:r>
              <a:rPr lang="en-US" sz="1700" smtClean="0"/>
              <a:t>queue.RetrieveApproximateMessageCount();</a:t>
            </a:r>
          </a:p>
          <a:p>
            <a:r>
              <a:rPr lang="en-US" sz="1700" smtClean="0"/>
              <a:t>int messageCount = queue.ApproximateMessageCount;</a:t>
            </a:r>
            <a:endParaRPr lang="en-US" sz="1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Windows Azure Storage Cont.</a:t>
            </a:r>
            <a:endParaRPr lang="en-US"/>
          </a:p>
        </p:txBody>
      </p:sp>
      <p:sp>
        <p:nvSpPr>
          <p:cNvPr id="3" name="Text Placeholder 2"/>
          <p:cNvSpPr>
            <a:spLocks noGrp="1"/>
          </p:cNvSpPr>
          <p:nvPr>
            <p:ph type="body" idx="1"/>
          </p:nvPr>
        </p:nvSpPr>
        <p:spPr/>
        <p:txBody>
          <a:bodyPr/>
          <a:lstStyle/>
          <a:p>
            <a:pPr lvl="1"/>
            <a:r>
              <a:rPr lang="en-US" sz="1600" smtClean="0"/>
              <a:t>In other words, Windows Azure Storage performance remains the same even as the scale and load on the system increases.</a:t>
            </a:r>
          </a:p>
          <a:p>
            <a:r>
              <a:rPr lang="en-US" sz="1800" smtClean="0"/>
              <a:t>To be fair and precise, there are limits on the scalability of anything, to include Windows Azure Storage.</a:t>
            </a:r>
          </a:p>
          <a:p>
            <a:pPr lvl="1"/>
            <a:r>
              <a:rPr lang="en-US" sz="1600" smtClean="0"/>
              <a:t>In an MSDN blog post, members of the Windows Azure team have laid out the rough upper scalability limits of today’s Windows Azure Storage.</a:t>
            </a:r>
          </a:p>
          <a:p>
            <a:pPr lvl="1"/>
            <a:r>
              <a:rPr lang="en-US" sz="1600" smtClean="0"/>
              <a:t>They are provided in the table below.</a:t>
            </a:r>
          </a:p>
          <a:p>
            <a:endParaRPr lang="en-US" sz="1800" smtClean="0"/>
          </a:p>
          <a:p>
            <a:endParaRPr lang="en-US" sz="1800" smtClean="0"/>
          </a:p>
          <a:p>
            <a:endParaRPr lang="en-US" sz="1800" smtClean="0"/>
          </a:p>
          <a:p>
            <a:endParaRPr lang="en-US" sz="1800" smtClean="0"/>
          </a:p>
          <a:p>
            <a:endParaRPr lang="en-US" sz="1800" smtClean="0"/>
          </a:p>
          <a:p>
            <a:endParaRPr lang="en-US"/>
          </a:p>
        </p:txBody>
      </p:sp>
      <p:graphicFrame>
        <p:nvGraphicFramePr>
          <p:cNvPr id="4" name="Table 3"/>
          <p:cNvGraphicFramePr>
            <a:graphicFrameLocks noGrp="1"/>
          </p:cNvGraphicFramePr>
          <p:nvPr/>
        </p:nvGraphicFramePr>
        <p:xfrm>
          <a:off x="508000" y="3898900"/>
          <a:ext cx="8216900" cy="1828800"/>
        </p:xfrm>
        <a:graphic>
          <a:graphicData uri="http://schemas.openxmlformats.org/drawingml/2006/table">
            <a:tbl>
              <a:tblPr firstRow="1" bandRow="1">
                <a:tableStyleId>{5C22544A-7EE6-4342-B048-85BDC9FD1C3A}</a:tableStyleId>
              </a:tblPr>
              <a:tblGrid>
                <a:gridCol w="4648200"/>
                <a:gridCol w="3568700"/>
              </a:tblGrid>
              <a:tr h="257175">
                <a:tc>
                  <a:txBody>
                    <a:bodyPr/>
                    <a:lstStyle/>
                    <a:p>
                      <a:r>
                        <a:rPr lang="en-US" sz="1600" dirty="0" smtClean="0"/>
                        <a:t>Scalability Dimension</a:t>
                      </a:r>
                      <a:endParaRPr lang="en-US" sz="1600" dirty="0"/>
                    </a:p>
                  </a:txBody>
                  <a:tcPr/>
                </a:tc>
                <a:tc>
                  <a:txBody>
                    <a:bodyPr/>
                    <a:lstStyle/>
                    <a:p>
                      <a:r>
                        <a:rPr lang="en-US" sz="1600" smtClean="0"/>
                        <a:t>Target</a:t>
                      </a:r>
                      <a:endParaRPr lang="en-US" sz="1600"/>
                    </a:p>
                  </a:txBody>
                  <a:tcPr/>
                </a:tc>
              </a:tr>
              <a:tr h="257175">
                <a:tc>
                  <a:txBody>
                    <a:bodyPr/>
                    <a:lstStyle/>
                    <a:p>
                      <a:r>
                        <a:rPr lang="en-US" sz="1600" smtClean="0"/>
                        <a:t>Total Windows Azure Storage Account Capacity</a:t>
                      </a:r>
                      <a:endParaRPr lang="en-US" sz="1600"/>
                    </a:p>
                  </a:txBody>
                  <a:tcPr/>
                </a:tc>
                <a:tc>
                  <a:txBody>
                    <a:bodyPr/>
                    <a:lstStyle/>
                    <a:p>
                      <a:r>
                        <a:rPr lang="en-US" sz="1600" smtClean="0"/>
                        <a:t>Up to 100 TBs</a:t>
                      </a:r>
                      <a:endParaRPr lang="en-US" sz="1600"/>
                    </a:p>
                  </a:txBody>
                  <a:tcPr/>
                </a:tc>
              </a:tr>
              <a:tr h="257175">
                <a:tc>
                  <a:txBody>
                    <a:bodyPr/>
                    <a:lstStyle/>
                    <a:p>
                      <a:r>
                        <a:rPr lang="en-US" sz="1600" smtClean="0"/>
                        <a:t>Number of Windows Azure Storage Account Transactions</a:t>
                      </a:r>
                      <a:endParaRPr lang="en-US" sz="1600"/>
                    </a:p>
                  </a:txBody>
                  <a:tcPr/>
                </a:tc>
                <a:tc>
                  <a:txBody>
                    <a:bodyPr/>
                    <a:lstStyle/>
                    <a:p>
                      <a:r>
                        <a:rPr lang="en-US" sz="1600" smtClean="0"/>
                        <a:t>Up to a few thousand requests per second</a:t>
                      </a:r>
                      <a:endParaRPr lang="en-US" sz="1600"/>
                    </a:p>
                  </a:txBody>
                  <a:tcPr/>
                </a:tc>
              </a:tr>
              <a:tr h="257175">
                <a:tc>
                  <a:txBody>
                    <a:bodyPr/>
                    <a:lstStyle/>
                    <a:p>
                      <a:r>
                        <a:rPr lang="en-US" sz="1600" smtClean="0"/>
                        <a:t>Total Windows Azure Storage Account Bandwidth</a:t>
                      </a:r>
                      <a:endParaRPr lang="en-US" sz="1600"/>
                    </a:p>
                  </a:txBody>
                  <a:tcPr/>
                </a:tc>
                <a:tc>
                  <a:txBody>
                    <a:bodyPr/>
                    <a:lstStyle/>
                    <a:p>
                      <a:r>
                        <a:rPr lang="en-US" sz="1600" dirty="0" smtClean="0"/>
                        <a:t>Up to a few hundred megabytes per second</a:t>
                      </a:r>
                      <a:endParaRPr lang="en-US" sz="1600" dirty="0"/>
                    </a:p>
                  </a:txBody>
                  <a:tcPr/>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Messages (using the Storage Client Library) Cont.</a:t>
            </a:r>
            <a:endParaRPr lang="en-US"/>
          </a:p>
        </p:txBody>
      </p:sp>
      <p:sp>
        <p:nvSpPr>
          <p:cNvPr id="3" name="Text Placeholder 2"/>
          <p:cNvSpPr>
            <a:spLocks noGrp="1"/>
          </p:cNvSpPr>
          <p:nvPr>
            <p:ph type="body" idx="1"/>
          </p:nvPr>
        </p:nvSpPr>
        <p:spPr/>
        <p:txBody>
          <a:bodyPr/>
          <a:lstStyle/>
          <a:p>
            <a:pPr lvl="1"/>
            <a:r>
              <a:rPr lang="en-US" sz="1600" smtClean="0"/>
              <a:t>Further, the count may be off due to timeouts.  Messages that have been pulled using GetMessage( ) and not yet deleted are not counted.</a:t>
            </a:r>
          </a:p>
          <a:p>
            <a:pPr lvl="1"/>
            <a:r>
              <a:rPr lang="en-US" sz="1600" smtClean="0"/>
              <a:t>If a message becomes available again due to a visibility timeout, the count will be off.</a:t>
            </a:r>
          </a:p>
          <a:p>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Messages (using the Storage Client Library) Cont.</a:t>
            </a:r>
            <a:endParaRPr lang="en-US"/>
          </a:p>
        </p:txBody>
      </p:sp>
      <p:sp>
        <p:nvSpPr>
          <p:cNvPr id="3" name="Text Placeholder 2"/>
          <p:cNvSpPr>
            <a:spLocks noGrp="1"/>
          </p:cNvSpPr>
          <p:nvPr>
            <p:ph type="body" idx="1"/>
          </p:nvPr>
        </p:nvSpPr>
        <p:spPr/>
        <p:txBody>
          <a:bodyPr/>
          <a:lstStyle/>
          <a:p>
            <a:r>
              <a:rPr lang="en-US" sz="1800" smtClean="0"/>
              <a:t>As the alternative to GetMessage( ), you can also retrieve a message from the queue using the PeekMessage( ) method.</a:t>
            </a:r>
          </a:p>
          <a:p>
            <a:pPr lvl="1"/>
            <a:r>
              <a:rPr lang="en-US" sz="1600" smtClean="0"/>
              <a:t>This is called peeking at a message.</a:t>
            </a:r>
          </a:p>
          <a:p>
            <a:endParaRPr lang="en-US" sz="1700" smtClean="0"/>
          </a:p>
          <a:p>
            <a:pPr lvl="1"/>
            <a:r>
              <a:rPr lang="en-US" sz="1600" smtClean="0"/>
              <a:t>Peeking allows you to get the content of a message from the queue, without taking the message off the queue.</a:t>
            </a:r>
          </a:p>
          <a:p>
            <a:pPr lvl="1"/>
            <a:r>
              <a:rPr lang="en-US" sz="1600" smtClean="0"/>
              <a:t>When peeking at a message, the message is still on the queue so that another process can grab it (with GetMessage( ) for example).</a:t>
            </a:r>
          </a:p>
          <a:p>
            <a:endParaRPr lang="en-US"/>
          </a:p>
        </p:txBody>
      </p:sp>
      <p:sp>
        <p:nvSpPr>
          <p:cNvPr id="4" name="TextBox 3"/>
          <p:cNvSpPr txBox="1"/>
          <p:nvPr/>
        </p:nvSpPr>
        <p:spPr>
          <a:xfrm>
            <a:off x="508000" y="2819400"/>
            <a:ext cx="8229600" cy="353943"/>
          </a:xfrm>
          <a:prstGeom prst="rect">
            <a:avLst/>
          </a:prstGeom>
          <a:pattFill>
            <a:fgClr>
              <a:schemeClr val="bg2"/>
            </a:fgClr>
            <a:bgClr>
              <a:schemeClr val="bg2"/>
            </a:bgClr>
          </a:pattFill>
        </p:spPr>
        <p:txBody>
          <a:bodyPr vert="horz" rtlCol="0">
            <a:spAutoFit/>
          </a:bodyPr>
          <a:lstStyle/>
          <a:p>
            <a:r>
              <a:rPr lang="en-US" sz="1700" smtClean="0"/>
              <a:t>CloudQueueMessage message = queue.PeekMessage();</a:t>
            </a:r>
            <a:endParaRPr lang="en-US" sz="17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Messages (using the Storage Client Library)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In other words, peeking does not start the visibility timeout clock and does not block the message from other processes.</a:t>
            </a:r>
          </a:p>
          <a:p>
            <a:pPr lvl="1"/>
            <a:r>
              <a:rPr lang="en-US" sz="1600" smtClean="0"/>
              <a:t>Peeking allows services to determine if they want to process the message or not.</a:t>
            </a:r>
          </a:p>
          <a:p>
            <a:endParaRPr lang="en-US"/>
          </a:p>
        </p:txBody>
      </p:sp>
      <p:pic>
        <p:nvPicPr>
          <p:cNvPr id="4" name="Picture 3" descr="image34.png"/>
          <p:cNvPicPr>
            <a:picLocks noChangeAspect="1"/>
          </p:cNvPicPr>
          <p:nvPr/>
        </p:nvPicPr>
        <p:blipFill>
          <a:blip r:embed="rId2"/>
          <a:stretch>
            <a:fillRect/>
          </a:stretch>
        </p:blipFill>
        <p:spPr>
          <a:xfrm>
            <a:off x="3315208" y="1714500"/>
            <a:ext cx="2615184" cy="2535936"/>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Messages (using the Storage Client Library) Cont.</a:t>
            </a:r>
            <a:endParaRPr lang="en-US"/>
          </a:p>
        </p:txBody>
      </p:sp>
      <p:sp>
        <p:nvSpPr>
          <p:cNvPr id="3" name="Text Placeholder 2"/>
          <p:cNvSpPr>
            <a:spLocks noGrp="1"/>
          </p:cNvSpPr>
          <p:nvPr>
            <p:ph type="body" idx="1"/>
          </p:nvPr>
        </p:nvSpPr>
        <p:spPr/>
        <p:txBody>
          <a:bodyPr/>
          <a:lstStyle/>
          <a:p>
            <a:r>
              <a:rPr lang="en-US" sz="1800" smtClean="0"/>
              <a:t>There is a PeekMessages( ) method that allows you to peek at several messages at once.</a:t>
            </a:r>
          </a:p>
          <a:p>
            <a:endParaRPr lang="en-US" sz="1700" smtClean="0"/>
          </a:p>
          <a:p>
            <a:endParaRPr lang="en-US"/>
          </a:p>
        </p:txBody>
      </p:sp>
      <p:sp>
        <p:nvSpPr>
          <p:cNvPr id="4" name="TextBox 3"/>
          <p:cNvSpPr txBox="1"/>
          <p:nvPr/>
        </p:nvSpPr>
        <p:spPr>
          <a:xfrm>
            <a:off x="508000" y="2527300"/>
            <a:ext cx="8229600" cy="353943"/>
          </a:xfrm>
          <a:prstGeom prst="rect">
            <a:avLst/>
          </a:prstGeom>
          <a:pattFill>
            <a:fgClr>
              <a:schemeClr val="bg2"/>
            </a:fgClr>
            <a:bgClr>
              <a:schemeClr val="bg2"/>
            </a:bgClr>
          </a:pattFill>
        </p:spPr>
        <p:txBody>
          <a:bodyPr vert="horz" rtlCol="0">
            <a:spAutoFit/>
          </a:bodyPr>
          <a:lstStyle/>
          <a:p>
            <a:r>
              <a:rPr lang="en-US" sz="1700" smtClean="0"/>
              <a:t>IEnumerable&lt;CloudQueueMessage&gt; messageList = queue.PeekMessages(5);</a:t>
            </a:r>
            <a:endParaRPr lang="en-US" sz="17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Messages (using the Storage Client Library) Cont.</a:t>
            </a:r>
            <a:endParaRPr lang="en-US"/>
          </a:p>
        </p:txBody>
      </p:sp>
      <p:sp>
        <p:nvSpPr>
          <p:cNvPr id="3" name="Text Placeholder 2"/>
          <p:cNvSpPr>
            <a:spLocks noGrp="1"/>
          </p:cNvSpPr>
          <p:nvPr>
            <p:ph type="body" idx="1"/>
          </p:nvPr>
        </p:nvSpPr>
        <p:spPr/>
        <p:txBody>
          <a:bodyPr/>
          <a:lstStyle/>
          <a:p>
            <a:r>
              <a:rPr lang="en-US" sz="1800" smtClean="0"/>
              <a:t>To mark the message “consumed” so that it can be garbage collected and not processed again, you must delete a message.</a:t>
            </a:r>
          </a:p>
          <a:p>
            <a:pPr lvl="1"/>
            <a:r>
              <a:rPr lang="en-US" sz="1600" smtClean="0"/>
              <a:t>To delete a message, pass in the previously obtained message object to the DeleteMessage( ) method.</a:t>
            </a:r>
          </a:p>
          <a:p>
            <a:endParaRPr lang="en-US" sz="1700" smtClean="0"/>
          </a:p>
          <a:p>
            <a:endParaRPr lang="en-US" sz="1700" smtClean="0"/>
          </a:p>
          <a:p>
            <a:endParaRPr lang="en-US" sz="1700" smtClean="0"/>
          </a:p>
          <a:p>
            <a:pPr lvl="1"/>
            <a:r>
              <a:rPr lang="en-US" sz="1600" smtClean="0"/>
              <a:t>Alternately, you can call DeleteMessage( ) with the message ID and PopReceipt property of the to-be-deleted message.</a:t>
            </a:r>
          </a:p>
          <a:p>
            <a:endParaRPr lang="en-US" sz="1700" smtClean="0"/>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3060700"/>
            <a:ext cx="8229600" cy="877163"/>
          </a:xfrm>
          <a:prstGeom prst="rect">
            <a:avLst/>
          </a:prstGeom>
          <a:pattFill>
            <a:fgClr>
              <a:schemeClr val="bg2"/>
            </a:fgClr>
            <a:bgClr>
              <a:schemeClr val="bg2"/>
            </a:bgClr>
          </a:pattFill>
        </p:spPr>
        <p:txBody>
          <a:bodyPr vert="horz" rtlCol="0">
            <a:spAutoFit/>
          </a:bodyPr>
          <a:lstStyle/>
          <a:p>
            <a:r>
              <a:rPr lang="en-US" sz="1700" smtClean="0"/>
              <a:t>CloudQueueMessage message = queue.GetMessage();</a:t>
            </a:r>
          </a:p>
          <a:p>
            <a:r>
              <a:rPr lang="en-US" sz="1700" smtClean="0"/>
              <a:t>//process message</a:t>
            </a:r>
          </a:p>
          <a:p>
            <a:r>
              <a:rPr lang="en-US" sz="1700" smtClean="0"/>
              <a:t>queue.DeleteMessage(message);</a:t>
            </a:r>
            <a:endParaRPr lang="en-US" sz="1700"/>
          </a:p>
        </p:txBody>
      </p:sp>
      <p:sp>
        <p:nvSpPr>
          <p:cNvPr id="5" name="TextBox 4"/>
          <p:cNvSpPr txBox="1"/>
          <p:nvPr/>
        </p:nvSpPr>
        <p:spPr>
          <a:xfrm>
            <a:off x="508000" y="4533900"/>
            <a:ext cx="8229600" cy="1400383"/>
          </a:xfrm>
          <a:prstGeom prst="rect">
            <a:avLst/>
          </a:prstGeom>
          <a:pattFill>
            <a:fgClr>
              <a:schemeClr val="bg2"/>
            </a:fgClr>
            <a:bgClr>
              <a:schemeClr val="bg2"/>
            </a:bgClr>
          </a:pattFill>
        </p:spPr>
        <p:txBody>
          <a:bodyPr vert="horz" rtlCol="0">
            <a:spAutoFit/>
          </a:bodyPr>
          <a:lstStyle/>
          <a:p>
            <a:r>
              <a:rPr lang="en-US" sz="1700" smtClean="0"/>
              <a:t>CloudQueueMessage message = queue.GetMessage();</a:t>
            </a:r>
          </a:p>
          <a:p>
            <a:r>
              <a:rPr lang="en-US" sz="1700" smtClean="0"/>
              <a:t>string messageID = message.Id;</a:t>
            </a:r>
          </a:p>
          <a:p>
            <a:r>
              <a:rPr lang="en-US" sz="1700" smtClean="0"/>
              <a:t>string popReceipt = message.PopReceipt;</a:t>
            </a:r>
          </a:p>
          <a:p>
            <a:r>
              <a:rPr lang="en-US" sz="1700" smtClean="0"/>
              <a:t>//process message</a:t>
            </a:r>
          </a:p>
          <a:p>
            <a:r>
              <a:rPr lang="en-US" sz="1700" smtClean="0"/>
              <a:t>queue.DeleteMessage(messageId, popReceipt);</a:t>
            </a:r>
            <a:endParaRPr lang="en-US" sz="17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Messages (using the Storage Client Library) Cont.</a:t>
            </a:r>
            <a:endParaRPr lang="en-US"/>
          </a:p>
        </p:txBody>
      </p:sp>
      <p:sp>
        <p:nvSpPr>
          <p:cNvPr id="3" name="Text Placeholder 2"/>
          <p:cNvSpPr>
            <a:spLocks noGrp="1"/>
          </p:cNvSpPr>
          <p:nvPr>
            <p:ph type="body" idx="1"/>
          </p:nvPr>
        </p:nvSpPr>
        <p:spPr/>
        <p:txBody>
          <a:bodyPr/>
          <a:lstStyle/>
          <a:p>
            <a:r>
              <a:rPr lang="en-US" sz="1800" smtClean="0"/>
              <a:t>Windows Azure populates the message’s PopReceipt property with a unique id every time a consumer takes a message (with get) off the queue.</a:t>
            </a:r>
          </a:p>
          <a:p>
            <a:pPr lvl="1"/>
            <a:r>
              <a:rPr lang="en-US" sz="1600" smtClean="0"/>
              <a:t>Therefore, the PopReceipt identifier helps to insure the consumer that controls the message (during the visibility timeout) is deleting the message. </a:t>
            </a:r>
          </a:p>
          <a:p>
            <a:pPr lvl="1"/>
            <a:r>
              <a:rPr lang="en-US" sz="1600" smtClean="0"/>
              <a:t>If the PopReceipt of the message does not match the expected receipt, the consumer process gets an exception.</a:t>
            </a:r>
          </a:p>
          <a:p>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Queues and Messages Asynchronously</a:t>
            </a:r>
            <a:endParaRPr lang="en-US"/>
          </a:p>
        </p:txBody>
      </p:sp>
      <p:sp>
        <p:nvSpPr>
          <p:cNvPr id="3" name="Text Placeholder 2"/>
          <p:cNvSpPr>
            <a:spLocks noGrp="1"/>
          </p:cNvSpPr>
          <p:nvPr>
            <p:ph type="body" idx="1"/>
          </p:nvPr>
        </p:nvSpPr>
        <p:spPr/>
        <p:txBody>
          <a:bodyPr/>
          <a:lstStyle/>
          <a:p>
            <a:r>
              <a:rPr lang="en-US" sz="1800" smtClean="0"/>
              <a:t>The operations on queues shown so far are synchronous (i.e. blocking).</a:t>
            </a:r>
          </a:p>
          <a:p>
            <a:pPr lvl="1"/>
            <a:r>
              <a:rPr lang="en-US" sz="1600" smtClean="0"/>
              <a:t>That is, the code must wait for a return answer from Windows Azure on methods like GetMessage( ) before continuing.</a:t>
            </a:r>
          </a:p>
          <a:p>
            <a:pPr lvl="1"/>
            <a:r>
              <a:rPr lang="en-US" sz="1600" smtClean="0"/>
              <a:t>This could be quite problematic when connecting to and waiting for responses from Windows Azure Storage in a data center far away.</a:t>
            </a:r>
          </a:p>
          <a:p>
            <a:pPr lvl="1"/>
            <a:r>
              <a:rPr lang="en-US" sz="1600" smtClean="0"/>
              <a:t>To deal with the possible performance bottlenecks of synchronous requests, each of the methods examined so far has two asynchronous counterparts.</a:t>
            </a:r>
          </a:p>
          <a:p>
            <a:pPr lvl="1"/>
            <a:r>
              <a:rPr lang="en-US" sz="1600" smtClean="0"/>
              <a:t>For example, CloudQueue objects have BeginGetMessage() and EndGetMessage() methods to get a single message from the queue in an asynchronous fashion.</a:t>
            </a:r>
          </a:p>
          <a:p>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Queues and Messages Asynchronously Cont.</a:t>
            </a:r>
            <a:endParaRPr lang="en-US"/>
          </a:p>
        </p:txBody>
      </p:sp>
      <p:sp>
        <p:nvSpPr>
          <p:cNvPr id="3" name="Text Placeholder 2"/>
          <p:cNvSpPr>
            <a:spLocks noGrp="1"/>
          </p:cNvSpPr>
          <p:nvPr>
            <p:ph type="body" idx="1"/>
          </p:nvPr>
        </p:nvSpPr>
        <p:spPr/>
        <p:txBody>
          <a:bodyPr/>
          <a:lstStyle/>
          <a:p>
            <a:r>
              <a:rPr lang="en-US" sz="1800" smtClean="0"/>
              <a:t>In addition to their normal parameters, all Begin operations require two additional parameters.</a:t>
            </a:r>
          </a:p>
          <a:p>
            <a:pPr lvl="1"/>
            <a:r>
              <a:rPr lang="en-US" sz="1600" smtClean="0"/>
              <a:t>First, the method requires a delegate of type AsyncCallback to a callback method called when the asynchronous operation completes.</a:t>
            </a:r>
          </a:p>
          <a:p>
            <a:pPr lvl="1"/>
            <a:r>
              <a:rPr lang="en-US" sz="1600" smtClean="0"/>
              <a:t>Second, the method requires a custom state object that contains information about the asynchronous operation.</a:t>
            </a:r>
          </a:p>
          <a:p>
            <a:pPr lvl="1"/>
            <a:r>
              <a:rPr lang="en-US" sz="1600" smtClean="0"/>
              <a:t>The Begin methods return an IAsyncResult that references the asynchronous operation.</a:t>
            </a:r>
          </a:p>
          <a:p>
            <a:endParaRPr lang="en-US" sz="1700" smtClean="0"/>
          </a:p>
          <a:p>
            <a:pPr lvl="1"/>
            <a:r>
              <a:rPr lang="en-US" sz="1600" smtClean="0"/>
              <a:t>All End operations use the returned IAsyncResult result of the Begin method to finish the asynchronous operation.</a:t>
            </a:r>
          </a:p>
          <a:p>
            <a:endParaRPr lang="en-US" sz="1700" smtClean="0"/>
          </a:p>
          <a:p>
            <a:endParaRPr lang="en-US"/>
          </a:p>
        </p:txBody>
      </p:sp>
      <p:sp>
        <p:nvSpPr>
          <p:cNvPr id="4" name="TextBox 3"/>
          <p:cNvSpPr txBox="1"/>
          <p:nvPr/>
        </p:nvSpPr>
        <p:spPr>
          <a:xfrm>
            <a:off x="508000" y="3886200"/>
            <a:ext cx="8229600" cy="353943"/>
          </a:xfrm>
          <a:prstGeom prst="rect">
            <a:avLst/>
          </a:prstGeom>
          <a:pattFill>
            <a:fgClr>
              <a:schemeClr val="bg2"/>
            </a:fgClr>
            <a:bgClr>
              <a:schemeClr val="bg2"/>
            </a:bgClr>
          </a:pattFill>
        </p:spPr>
        <p:txBody>
          <a:bodyPr vert="horz" rtlCol="0">
            <a:spAutoFit/>
          </a:bodyPr>
          <a:lstStyle/>
          <a:p>
            <a:r>
              <a:rPr lang="en-US" sz="1700" smtClean="0"/>
              <a:t>IAsync asyncResult = queue.BeginGetMessage(asyncCallback, Object);</a:t>
            </a:r>
            <a:endParaRPr lang="en-US" sz="1700"/>
          </a:p>
        </p:txBody>
      </p:sp>
      <p:sp>
        <p:nvSpPr>
          <p:cNvPr id="5" name="TextBox 4"/>
          <p:cNvSpPr txBox="1"/>
          <p:nvPr/>
        </p:nvSpPr>
        <p:spPr>
          <a:xfrm>
            <a:off x="508000" y="4737100"/>
            <a:ext cx="8229600" cy="353943"/>
          </a:xfrm>
          <a:prstGeom prst="rect">
            <a:avLst/>
          </a:prstGeom>
          <a:pattFill>
            <a:fgClr>
              <a:schemeClr val="bg2"/>
            </a:fgClr>
            <a:bgClr>
              <a:schemeClr val="bg2"/>
            </a:bgClr>
          </a:pattFill>
        </p:spPr>
        <p:txBody>
          <a:bodyPr vert="horz" rtlCol="0">
            <a:spAutoFit/>
          </a:bodyPr>
          <a:lstStyle/>
          <a:p>
            <a:r>
              <a:rPr lang="en-US" sz="1700" smtClean="0"/>
              <a:t>CloudMessage message = queue.EndGetMessage(asyncResult);</a:t>
            </a:r>
            <a:endParaRPr lang="en-US" sz="17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Queue Polling</a:t>
            </a:r>
            <a:endParaRPr lang="en-US"/>
          </a:p>
        </p:txBody>
      </p:sp>
      <p:sp>
        <p:nvSpPr>
          <p:cNvPr id="3" name="Text Placeholder 2"/>
          <p:cNvSpPr>
            <a:spLocks noGrp="1"/>
          </p:cNvSpPr>
          <p:nvPr>
            <p:ph type="body" idx="1"/>
          </p:nvPr>
        </p:nvSpPr>
        <p:spPr/>
        <p:txBody>
          <a:bodyPr/>
          <a:lstStyle/>
          <a:p>
            <a:r>
              <a:rPr lang="en-US" sz="1800" smtClean="0"/>
              <a:t>Most message consuming processes, like a worker role, periodically poll the queue for messages.</a:t>
            </a:r>
          </a:p>
          <a:p>
            <a:pPr lvl="1"/>
            <a:r>
              <a:rPr lang="en-US" sz="1600" smtClean="0"/>
              <a:t>Often, processes accomplish polling through an infinite loop.</a:t>
            </a:r>
          </a:p>
          <a:p>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Queue Polling Cont.</a:t>
            </a:r>
            <a:endParaRPr lang="en-US"/>
          </a:p>
        </p:txBody>
      </p:sp>
      <p:sp>
        <p:nvSpPr>
          <p:cNvPr id="3" name="Text Placeholder 2"/>
          <p:cNvSpPr>
            <a:spLocks noGrp="1"/>
          </p:cNvSpPr>
          <p:nvPr>
            <p:ph type="body" idx="1"/>
          </p:nvPr>
        </p:nvSpPr>
        <p:spPr/>
        <p:txBody>
          <a:bodyPr/>
          <a:lstStyle/>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pPr lvl="1"/>
            <a:r>
              <a:rPr lang="en-US" sz="1600" smtClean="0"/>
              <a:t>While acceptable for processing a steady stream of messages, this process is not efficient when messages arrive in the queue sporadically.</a:t>
            </a:r>
          </a:p>
          <a:p>
            <a:endParaRPr lang="en-US"/>
          </a:p>
        </p:txBody>
      </p:sp>
      <p:sp>
        <p:nvSpPr>
          <p:cNvPr id="4" name="TextBox 3"/>
          <p:cNvSpPr txBox="1"/>
          <p:nvPr/>
        </p:nvSpPr>
        <p:spPr>
          <a:xfrm>
            <a:off x="508000" y="1714500"/>
            <a:ext cx="8229600" cy="3754874"/>
          </a:xfrm>
          <a:prstGeom prst="rect">
            <a:avLst/>
          </a:prstGeom>
          <a:pattFill>
            <a:fgClr>
              <a:schemeClr val="bg2"/>
            </a:fgClr>
            <a:bgClr>
              <a:schemeClr val="bg2"/>
            </a:bgClr>
          </a:pattFill>
        </p:spPr>
        <p:txBody>
          <a:bodyPr vert="horz" rtlCol="0">
            <a:spAutoFit/>
          </a:bodyPr>
          <a:lstStyle/>
          <a:p>
            <a:r>
              <a:rPr lang="en-US" sz="1700" smtClean="0"/>
              <a:t>while (true)</a:t>
            </a:r>
          </a:p>
          <a:p>
            <a:r>
              <a:rPr lang="en-US" sz="1700" smtClean="0"/>
              <a:t>{</a:t>
            </a:r>
          </a:p>
          <a:p>
            <a:r>
              <a:rPr lang="en-US" sz="1700" smtClean="0"/>
              <a:t>  CloudQueueMessage message = queue.GetMessage();</a:t>
            </a:r>
          </a:p>
          <a:p>
            <a:r>
              <a:rPr lang="en-US" sz="1700" smtClean="0"/>
              <a:t>  if (message!= null)</a:t>
            </a:r>
          </a:p>
          <a:p>
            <a:r>
              <a:rPr lang="en-US" sz="1700" smtClean="0"/>
              <a:t>  {</a:t>
            </a:r>
          </a:p>
          <a:p>
            <a:r>
              <a:rPr lang="en-US" sz="1700" smtClean="0"/>
              <a:t>    //do work with message</a:t>
            </a:r>
          </a:p>
          <a:p>
            <a:r>
              <a:rPr lang="en-US" sz="1700" smtClean="0"/>
              <a:t>    //again – make sure your work is idempotent</a:t>
            </a:r>
          </a:p>
          <a:p>
            <a:r>
              <a:rPr lang="en-US" sz="1700" smtClean="0"/>
              <a:t>    queue.DeleteMessage(message);</a:t>
            </a:r>
          </a:p>
          <a:p>
            <a:r>
              <a:rPr lang="en-US" sz="1700" smtClean="0"/>
              <a:t>  }</a:t>
            </a:r>
          </a:p>
          <a:p>
            <a:r>
              <a:rPr lang="en-US" sz="1700" smtClean="0"/>
              <a:t>  else</a:t>
            </a:r>
          </a:p>
          <a:p>
            <a:r>
              <a:rPr lang="en-US" sz="1700" smtClean="0"/>
              <a:t>  {</a:t>
            </a:r>
          </a:p>
          <a:p>
            <a:r>
              <a:rPr lang="en-US" sz="1700" smtClean="0"/>
              <a:t>    System.Threading.Thread.Sleep(1000);</a:t>
            </a:r>
          </a:p>
          <a:p>
            <a:r>
              <a:rPr lang="en-US" sz="1700" smtClean="0"/>
              <a:t>  }</a:t>
            </a:r>
          </a:p>
          <a:p>
            <a:r>
              <a:rPr lang="en-US" sz="1700" smtClean="0"/>
              <a:t>}</a:t>
            </a:r>
            <a:endParaRPr lang="en-US" sz="1700"/>
          </a:p>
        </p:txBody>
      </p:sp>
    </p:spTree>
  </p:cSld>
  <p:clrMapOvr>
    <a:masterClrMapping/>
  </p:clrMapOvr>
</p:sld>
</file>

<file path=ppt/theme/theme1.xml><?xml version="1.0" encoding="utf-8"?>
<a:theme xmlns:a="http://schemas.openxmlformats.org/drawingml/2006/main" name="Intertech Template(97)">
  <a:themeElements>
    <a:clrScheme name="Default Design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Default Design">
      <a:majorFont>
        <a:latin typeface="FuturaEFOP-Bold"/>
        <a:ea typeface=""/>
        <a:cs typeface=""/>
      </a:majorFont>
      <a:minorFont>
        <a:latin typeface="Futura Bk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solidFill>
              <a:schemeClr val="tx1"/>
            </a:solidFill>
            <a:effectLst/>
            <a:latin typeface="Arial" charset="0"/>
          </a:defRPr>
        </a:defPPr>
      </a:lstStyle>
    </a:lnDef>
  </a:objectDefaults>
  <a:extraClrSchemeLst>
    <a:extraClrScheme>
      <a:clrScheme name="Default Design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Default Design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Default Design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Default Design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Default Design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Default Design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Intertech_and_Microsoft_Slide_Template</Template>
  <TotalTime>2</TotalTime>
  <Words>9941</Words>
  <Application>Microsoft Office PowerPoint</Application>
  <PresentationFormat>On-screen Show (4:3)</PresentationFormat>
  <Paragraphs>1114</Paragraphs>
  <Slides>122</Slides>
  <Notes>0</Notes>
  <HiddenSlides>0</HiddenSlides>
  <MMClips>0</MMClips>
  <ScaleCrop>false</ScaleCrop>
  <HeadingPairs>
    <vt:vector size="4" baseType="variant">
      <vt:variant>
        <vt:lpstr>Theme</vt:lpstr>
      </vt:variant>
      <vt:variant>
        <vt:i4>1</vt:i4>
      </vt:variant>
      <vt:variant>
        <vt:lpstr>Slide Titles</vt:lpstr>
      </vt:variant>
      <vt:variant>
        <vt:i4>122</vt:i4>
      </vt:variant>
    </vt:vector>
  </HeadingPairs>
  <TitlesOfParts>
    <vt:vector size="123" baseType="lpstr">
      <vt:lpstr>Intertech Template(97)</vt:lpstr>
      <vt:lpstr>Windows Azure Storage and Queues</vt:lpstr>
      <vt:lpstr>Windows Azure Storage</vt:lpstr>
      <vt:lpstr>Windows Azure Storage Cont.</vt:lpstr>
      <vt:lpstr>Windows Azure Storage Cont.</vt:lpstr>
      <vt:lpstr>Windows Azure Storage Cont.</vt:lpstr>
      <vt:lpstr>Why Windows Azure Storage</vt:lpstr>
      <vt:lpstr>Why Windows Azure Storage Cont.</vt:lpstr>
      <vt:lpstr>Why Windows Azure Storage Cont.</vt:lpstr>
      <vt:lpstr>Why Windows Azure Storage Cont.</vt:lpstr>
      <vt:lpstr>Why Windows Azure Storage Cont.</vt:lpstr>
      <vt:lpstr>Windows Azure Storage Account</vt:lpstr>
      <vt:lpstr>Windows Azure Storage Account Cont.</vt:lpstr>
      <vt:lpstr>Windows Azure Storage Account Cont.</vt:lpstr>
      <vt:lpstr>Windows Azure Storage Account Cont.</vt:lpstr>
      <vt:lpstr>Windows Azure Storage Account Cont.</vt:lpstr>
      <vt:lpstr>Windows Azure Storage Account Cont.</vt:lpstr>
      <vt:lpstr>Windows Azure Storage Account Cont.</vt:lpstr>
      <vt:lpstr>Windows Azure Storage Account Cont.</vt:lpstr>
      <vt:lpstr>Windows Azure Storage Account Cont.</vt:lpstr>
      <vt:lpstr>Windows Azure Storage Account Cont.</vt:lpstr>
      <vt:lpstr>Windows Azure Storage Account Cont.</vt:lpstr>
      <vt:lpstr>Affinity Group</vt:lpstr>
      <vt:lpstr>Affinity Group Cont.</vt:lpstr>
      <vt:lpstr>Affinity Group Cont.</vt:lpstr>
      <vt:lpstr>Affinity Group Cont.</vt:lpstr>
      <vt:lpstr>Affinity Group Cont.</vt:lpstr>
      <vt:lpstr>Affinity Group Cont.</vt:lpstr>
      <vt:lpstr>Storage Emulator</vt:lpstr>
      <vt:lpstr>Storage Emulator Cont.</vt:lpstr>
      <vt:lpstr>Storage Emulator Cont.</vt:lpstr>
      <vt:lpstr>Storage Emulator Cont.</vt:lpstr>
      <vt:lpstr>Storage Emulator Cont.</vt:lpstr>
      <vt:lpstr>Storage Emulator Cont.</vt:lpstr>
      <vt:lpstr>Storage Emulator Cont.</vt:lpstr>
      <vt:lpstr>Storage Emulator Cont.</vt:lpstr>
      <vt:lpstr>Storage Emulator Cont.</vt:lpstr>
      <vt:lpstr>Windows Azure Storage Costs</vt:lpstr>
      <vt:lpstr>Windows Azure Storage Costs Cont.</vt:lpstr>
      <vt:lpstr>Windows Azure Storage Costs Cont.</vt:lpstr>
      <vt:lpstr>Lab Exercise: Storage Account Setup Lab (Optional)</vt:lpstr>
      <vt:lpstr>Accessing Windows Azure Storage</vt:lpstr>
      <vt:lpstr>Accessing Windows Azure Storage Cont.</vt:lpstr>
      <vt:lpstr>Accessing Windows Azure Storage Cont.</vt:lpstr>
      <vt:lpstr>Using the Storage Client Library</vt:lpstr>
      <vt:lpstr>Using the Storage Client Library Cont.</vt:lpstr>
      <vt:lpstr>Using the Storage Client Library Cont.</vt:lpstr>
      <vt:lpstr>Using the Storage Client Library Cont.</vt:lpstr>
      <vt:lpstr>Using the Storage Client Library Cont.</vt:lpstr>
      <vt:lpstr>Using the Storage Client Library Cont.</vt:lpstr>
      <vt:lpstr>Using the Storage Client Library Cont.</vt:lpstr>
      <vt:lpstr>Using the Storage Client Library Cont.</vt:lpstr>
      <vt:lpstr>Using the Storage Client Library Cont.</vt:lpstr>
      <vt:lpstr>Using the Storage Client Library Cont.</vt:lpstr>
      <vt:lpstr>Using the Storage Client Library Cont.</vt:lpstr>
      <vt:lpstr>Using the Storage Client Library Cont.</vt:lpstr>
      <vt:lpstr>Using the Storage Client Library Cont.</vt:lpstr>
      <vt:lpstr>Using the Storage Client Library Cont.</vt:lpstr>
      <vt:lpstr>Using the Storage Client Library Cont.</vt:lpstr>
      <vt:lpstr>Using the Storage Client Library Cont.</vt:lpstr>
      <vt:lpstr>Using the Storage Client Library Cont.</vt:lpstr>
      <vt:lpstr>Windows Azure Storage Queues</vt:lpstr>
      <vt:lpstr>Windows Azure Storage Queues Cont.</vt:lpstr>
      <vt:lpstr>Windows Azure Storage Queues Cont.</vt:lpstr>
      <vt:lpstr>Windows Azure Storage Queues Cont.</vt:lpstr>
      <vt:lpstr>Windows Azure Storage Queues Cont.</vt:lpstr>
      <vt:lpstr>Windows Azure Storage Queues Cont.</vt:lpstr>
      <vt:lpstr>Working with Queues (using the Storage Client Library)</vt:lpstr>
      <vt:lpstr>Working with Queues (using the Storage Client Library) Cont.</vt:lpstr>
      <vt:lpstr>Working with Queues (using the Storage Client Library) Cont.</vt:lpstr>
      <vt:lpstr>Working with Queues (using the Storage Client Library) Cont.</vt:lpstr>
      <vt:lpstr>Working with Queues (using the Storage Client Library) Cont.</vt:lpstr>
      <vt:lpstr>Working with Queues (using the Storage Client Library) Cont.</vt:lpstr>
      <vt:lpstr>Queue Metadata</vt:lpstr>
      <vt:lpstr>Queue Metadata Cont.</vt:lpstr>
      <vt:lpstr>Queue Metadata Cont.</vt:lpstr>
      <vt:lpstr>Working with Messages (using the Storage Client Library)</vt:lpstr>
      <vt:lpstr>Working with Messages (using the Storage Client Library) Cont.</vt:lpstr>
      <vt:lpstr>Working with Messages (using the Storage Client Library) Cont.</vt:lpstr>
      <vt:lpstr>Working with Messages (using the Storage Client Library) Cont.</vt:lpstr>
      <vt:lpstr>Working with Messages (using the Storage Client Library) Cont.</vt:lpstr>
      <vt:lpstr>Working with Messages (using the Storage Client Library) Cont.</vt:lpstr>
      <vt:lpstr>Working with Messages (using the Storage Client Library) Cont.</vt:lpstr>
      <vt:lpstr>Working with Messages (using the Storage Client Library) Cont.</vt:lpstr>
      <vt:lpstr>Working with Messages (using the Storage Client Library) Cont.</vt:lpstr>
      <vt:lpstr>Working with Messages (using the Storage Client Library) Cont.</vt:lpstr>
      <vt:lpstr>Working with Messages (using the Storage Client Library) Cont.</vt:lpstr>
      <vt:lpstr>Working with Messages (using the Storage Client Library) Cont.</vt:lpstr>
      <vt:lpstr>Working with Messages (using the Storage Client Library) Cont.</vt:lpstr>
      <vt:lpstr>Working with Messages (using the Storage Client Library) Cont.</vt:lpstr>
      <vt:lpstr>Working with Messages (using the Storage Client Library) Cont.</vt:lpstr>
      <vt:lpstr>Working with Messages (using the Storage Client Library) Cont.</vt:lpstr>
      <vt:lpstr>Working with Messages (using the Storage Client Library) Cont.</vt:lpstr>
      <vt:lpstr>Working with Messages (using the Storage Client Library) Cont.</vt:lpstr>
      <vt:lpstr>Working with Messages (using the Storage Client Library) Cont.</vt:lpstr>
      <vt:lpstr>Working with Messages (using the Storage Client Library) Cont.</vt:lpstr>
      <vt:lpstr>Working with Queues and Messages Asynchronously</vt:lpstr>
      <vt:lpstr>Working with Queues and Messages Asynchronously Cont.</vt:lpstr>
      <vt:lpstr>Queue Polling</vt:lpstr>
      <vt:lpstr>Queue Polling Cont.</vt:lpstr>
      <vt:lpstr>Queue Polling Cont.</vt:lpstr>
      <vt:lpstr>Queue Polling Cont.</vt:lpstr>
      <vt:lpstr>Queue Polling Cont.</vt:lpstr>
      <vt:lpstr>Queue Polling Cont.</vt:lpstr>
      <vt:lpstr>Working with Queues (using REST)</vt:lpstr>
      <vt:lpstr>Working with Queues (using REST) Cont.</vt:lpstr>
      <vt:lpstr>Working with Queues (using REST) Cont.</vt:lpstr>
      <vt:lpstr>Working with Queues (using REST) Cont.</vt:lpstr>
      <vt:lpstr>Working with Queues (using REST) Cont.</vt:lpstr>
      <vt:lpstr>Working with Queues (using REST) Cont.</vt:lpstr>
      <vt:lpstr>Working with Queues (using REST) Cont.</vt:lpstr>
      <vt:lpstr>Working with Queues (using REST) Cont.</vt:lpstr>
      <vt:lpstr>Working with Queues (using REST) Cont.</vt:lpstr>
      <vt:lpstr>Working with Messages (using REST)</vt:lpstr>
      <vt:lpstr>Working with Messages (using REST) Cont.</vt:lpstr>
      <vt:lpstr>Working with Messages (using REST) Cont.</vt:lpstr>
      <vt:lpstr>Working with Messages (using REST) Cont.</vt:lpstr>
      <vt:lpstr>Working with Messages (using REST) Cont.</vt:lpstr>
      <vt:lpstr>Lab Exercise: Queue Lab</vt:lpstr>
      <vt:lpstr>Chapter Summary</vt:lpstr>
      <vt:lpstr>Chapter Summary Cont.</vt:lpstr>
      <vt:lpstr>Chapter Summary Cont.</vt:lpstr>
      <vt:lpstr>Chapter Summary Cont.</vt:lpstr>
    </vt:vector>
  </TitlesOfParts>
  <Company>Intertech,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Storage and Queues</dc:title>
  <dc:creator>jwhite</dc:creator>
  <cp:lastModifiedBy>jwhite</cp:lastModifiedBy>
  <cp:revision>2</cp:revision>
  <dcterms:created xsi:type="dcterms:W3CDTF">2011-04-27T23:52:44Z</dcterms:created>
  <dcterms:modified xsi:type="dcterms:W3CDTF">2011-04-28T01:19:26Z</dcterms:modified>
</cp:coreProperties>
</file>