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5" r:id="rId59"/>
    <p:sldId id="316"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A088010-FA9C-4DFE-8432-C2F291D35B9C}"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8ED6D85-EEC5-456C-81A7-0F3AA7343C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A088010-FA9C-4DFE-8432-C2F291D35B9C}"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8ED6D85-EEC5-456C-81A7-0F3AA7343C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Blob Storage</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smtClean="0"/>
              <a:t>In blob storage, containers and blobs are identified by URI.</a:t>
            </a:r>
          </a:p>
          <a:p>
            <a:pPr lvl="1"/>
            <a:r>
              <a:rPr lang="en-US" sz="1600" smtClean="0"/>
              <a:t>A container’s URI comes from the container name added to blob storage account URI.</a:t>
            </a:r>
          </a:p>
          <a:p>
            <a:endParaRPr lang="en-US" sz="1700" smtClean="0"/>
          </a:p>
          <a:p>
            <a:pPr lvl="1"/>
            <a:r>
              <a:rPr lang="en-US" sz="1600" smtClean="0"/>
              <a:t>A blob’s URI comes from the blob name added to the container URI.</a:t>
            </a:r>
          </a:p>
          <a:p>
            <a:pPr lvl="1"/>
            <a:r>
              <a:rPr lang="en-US" sz="1600" smtClean="0"/>
              <a:t>Here is the address for blob URIs.</a:t>
            </a:r>
          </a:p>
          <a:p>
            <a:endParaRPr lang="en-US" sz="1700" smtClean="0"/>
          </a:p>
          <a:p>
            <a:pPr lvl="1"/>
            <a:r>
              <a:rPr lang="en-US" sz="1600" smtClean="0"/>
              <a:t>When using the Storage Emulator, use devstoreaccount1 as the URI and account name.</a:t>
            </a:r>
          </a:p>
          <a:p>
            <a:pPr lvl="1"/>
            <a:r>
              <a:rPr lang="en-US" sz="1600" smtClean="0"/>
              <a:t>For example, accessing “myfile.txt” in “mycontainer” in the Storage Emulator would require the following address:</a:t>
            </a:r>
          </a:p>
          <a:p>
            <a:endParaRPr lang="en-US" sz="1700" smtClean="0"/>
          </a:p>
          <a:p>
            <a:endParaRPr lang="en-US"/>
          </a:p>
        </p:txBody>
      </p:sp>
      <p:sp>
        <p:nvSpPr>
          <p:cNvPr id="4" name="TextBox 3"/>
          <p:cNvSpPr txBox="1"/>
          <p:nvPr/>
        </p:nvSpPr>
        <p:spPr>
          <a:xfrm>
            <a:off x="508000" y="2590800"/>
            <a:ext cx="8229600" cy="353943"/>
          </a:xfrm>
          <a:prstGeom prst="rect">
            <a:avLst/>
          </a:prstGeom>
          <a:pattFill>
            <a:fgClr>
              <a:schemeClr val="bg2"/>
            </a:fgClr>
            <a:bgClr>
              <a:schemeClr val="bg2"/>
            </a:bgClr>
          </a:pattFill>
        </p:spPr>
        <p:txBody>
          <a:bodyPr vert="horz" rtlCol="0">
            <a:spAutoFit/>
          </a:bodyPr>
          <a:lstStyle/>
          <a:p>
            <a:r>
              <a:rPr lang="en-US" sz="1700" dirty="0" smtClean="0"/>
              <a:t>http://&lt;accountname&gt;.blob.core.windows.net/&lt;container name&gt;</a:t>
            </a:r>
            <a:endParaRPr lang="en-US" sz="1700" dirty="0"/>
          </a:p>
        </p:txBody>
      </p:sp>
      <p:sp>
        <p:nvSpPr>
          <p:cNvPr id="5" name="TextBox 4"/>
          <p:cNvSpPr txBox="1"/>
          <p:nvPr/>
        </p:nvSpPr>
        <p:spPr>
          <a:xfrm>
            <a:off x="508000" y="3505200"/>
            <a:ext cx="8229600" cy="353943"/>
          </a:xfrm>
          <a:prstGeom prst="rect">
            <a:avLst/>
          </a:prstGeom>
          <a:pattFill>
            <a:fgClr>
              <a:schemeClr val="bg2"/>
            </a:fgClr>
            <a:bgClr>
              <a:schemeClr val="bg2"/>
            </a:bgClr>
          </a:pattFill>
        </p:spPr>
        <p:txBody>
          <a:bodyPr vert="horz" rtlCol="0">
            <a:spAutoFit/>
          </a:bodyPr>
          <a:lstStyle/>
          <a:p>
            <a:r>
              <a:rPr lang="en-US" sz="1700" dirty="0" smtClean="0"/>
              <a:t>http://&lt;accountname&gt;.blob.core.windows.net/&lt;container name&gt;/&lt;blob name&gt;</a:t>
            </a:r>
            <a:endParaRPr lang="en-US" sz="1700" dirty="0"/>
          </a:p>
        </p:txBody>
      </p:sp>
      <p:sp>
        <p:nvSpPr>
          <p:cNvPr id="6" name="TextBox 5"/>
          <p:cNvSpPr txBox="1"/>
          <p:nvPr/>
        </p:nvSpPr>
        <p:spPr>
          <a:xfrm>
            <a:off x="508000" y="4953000"/>
            <a:ext cx="8229600" cy="353943"/>
          </a:xfrm>
          <a:prstGeom prst="rect">
            <a:avLst/>
          </a:prstGeom>
          <a:pattFill>
            <a:fgClr>
              <a:schemeClr val="bg2"/>
            </a:fgClr>
            <a:bgClr>
              <a:schemeClr val="bg2"/>
            </a:bgClr>
          </a:pattFill>
        </p:spPr>
        <p:txBody>
          <a:bodyPr vert="horz" rtlCol="0">
            <a:spAutoFit/>
          </a:bodyPr>
          <a:lstStyle/>
          <a:p>
            <a:r>
              <a:rPr lang="en-US" sz="1700" smtClean="0"/>
              <a:t>http://127.0.0.1:10000/devstoreaccount1/mycontainer/myfile.txt</a:t>
            </a:r>
            <a:endParaRPr lang="en-US"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smtClean="0"/>
              <a:t>Your blob storage account can have any number of containers.</a:t>
            </a:r>
          </a:p>
          <a:p>
            <a:pPr lvl="1"/>
            <a:r>
              <a:rPr lang="en-US" sz="1600" smtClean="0"/>
              <a:t>Each container can have an unlimited number of blobs.</a:t>
            </a:r>
          </a:p>
          <a:p>
            <a:pPr lvl="1"/>
            <a:r>
              <a:rPr lang="en-US" sz="1600" smtClean="0"/>
              <a:t>Each blob, however, is limited to 1 TB in size.  Based on the type of blob (covered later) other restrictions on blob size apply (more in a bit).</a:t>
            </a:r>
          </a:p>
          <a:p>
            <a:pPr lvl="1"/>
            <a:r>
              <a:rPr lang="en-US" sz="1600" smtClean="0"/>
              <a:t>Blobs stored in the Storage Emulator are restricted to 2 GB.</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png"/>
          <p:cNvPicPr>
            <a:picLocks noChangeAspect="1"/>
          </p:cNvPicPr>
          <p:nvPr/>
        </p:nvPicPr>
        <p:blipFill>
          <a:blip r:embed="rId2"/>
          <a:stretch>
            <a:fillRect/>
          </a:stretch>
        </p:blipFill>
        <p:spPr>
          <a:xfrm>
            <a:off x="2425192" y="3378200"/>
            <a:ext cx="4395216" cy="2444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smtClean="0"/>
              <a:t>To create or access a container using the Storage Client Library, you need a CloudBlobClient (Microsoft.WindowsAzure.StorageClient) object.</a:t>
            </a:r>
          </a:p>
          <a:p>
            <a:pPr lvl="1"/>
            <a:r>
              <a:rPr lang="en-US" sz="1600" smtClean="0"/>
              <a:t>Create the CloudBlobClient object via the CloudStorageAccount object.</a:t>
            </a:r>
          </a:p>
          <a:p>
            <a:endParaRPr lang="en-US" sz="1700" smtClean="0"/>
          </a:p>
          <a:p>
            <a:pPr lvl="1"/>
            <a:r>
              <a:rPr lang="en-US" sz="1600" smtClean="0"/>
              <a:t>The CloudBlobClient object provides methods to access blob storage.</a:t>
            </a:r>
          </a:p>
          <a:p>
            <a:pPr lvl="1"/>
            <a:r>
              <a:rPr lang="en-US" sz="1600" smtClean="0"/>
              <a:t>In particular, CloudBlobClient objects provide methods to get and create a CloudBlobContainer, which represents a blob storage container.</a:t>
            </a:r>
          </a:p>
          <a:p>
            <a:pPr lvl="1"/>
            <a:r>
              <a:rPr lang="en-US" sz="1600" smtClean="0"/>
              <a:t>The CloudBlobClient object also provides some methods to access blobs directly.</a:t>
            </a:r>
          </a:p>
          <a:p>
            <a:r>
              <a:rPr lang="en-US" sz="1800" smtClean="0"/>
              <a:t>If all this sounds like déjà vu all over again (thanks Yogi), you are right.  Replace the word Blob with Queue and you are back in the Queue chapter.</a:t>
            </a:r>
          </a:p>
          <a:p>
            <a:pPr lvl="1"/>
            <a:r>
              <a:rPr lang="en-US" sz="1600" smtClean="0"/>
              <a:t>Accessing Windows Azure Storage, regardless of the type, follows a common pattern.</a:t>
            </a:r>
          </a:p>
          <a:p>
            <a:pPr lvl="1"/>
            <a:r>
              <a:rPr lang="en-US" sz="1600" smtClean="0"/>
              <a:t>This makes learning the Windows Azure Storage API simpler – at least to the point of dealing with the individual elements of each storage type.</a:t>
            </a:r>
          </a:p>
          <a:p>
            <a:endParaRPr lang="en-US"/>
          </a:p>
        </p:txBody>
      </p:sp>
      <p:sp>
        <p:nvSpPr>
          <p:cNvPr id="4" name="TextBox 3"/>
          <p:cNvSpPr txBox="1"/>
          <p:nvPr/>
        </p:nvSpPr>
        <p:spPr>
          <a:xfrm>
            <a:off x="508000" y="2922657"/>
            <a:ext cx="8229600" cy="353943"/>
          </a:xfrm>
          <a:prstGeom prst="rect">
            <a:avLst/>
          </a:prstGeom>
          <a:pattFill>
            <a:fgClr>
              <a:schemeClr val="bg2"/>
            </a:fgClr>
            <a:bgClr>
              <a:schemeClr val="bg2"/>
            </a:bgClr>
          </a:pattFill>
        </p:spPr>
        <p:txBody>
          <a:bodyPr vert="horz" rtlCol="0">
            <a:spAutoFit/>
          </a:bodyPr>
          <a:lstStyle/>
          <a:p>
            <a:r>
              <a:rPr lang="en-US" sz="1700" smtClean="0"/>
              <a:t>CloudBlobClient blobClient = storageAccount.CreateCloudBlobClient();</a:t>
            </a:r>
            <a:endParaRPr 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dirty="0" smtClean="0"/>
              <a:t>To get a </a:t>
            </a:r>
            <a:r>
              <a:rPr lang="en-US" sz="1800" dirty="0" err="1" smtClean="0"/>
              <a:t>CloudBlobContainer</a:t>
            </a:r>
            <a:r>
              <a:rPr lang="en-US" sz="1800" dirty="0" smtClean="0"/>
              <a:t> object, ask the </a:t>
            </a:r>
            <a:r>
              <a:rPr lang="en-US" sz="1800" dirty="0" err="1" smtClean="0"/>
              <a:t>CloudBlobClient</a:t>
            </a:r>
            <a:r>
              <a:rPr lang="en-US" sz="1800" dirty="0" smtClean="0"/>
              <a:t> object to get a reference to the container by the container name.</a:t>
            </a:r>
          </a:p>
          <a:p>
            <a:endParaRPr lang="en-US" sz="1700" dirty="0" smtClean="0"/>
          </a:p>
          <a:p>
            <a:endParaRPr lang="en-US" sz="17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Hardcoded </a:t>
            </a:r>
            <a:r>
              <a:rPr lang="en-US" sz="1600" dirty="0" smtClean="0"/>
              <a:t>names, like the container name above, are often used in the API demonstrated throughout this chapter to help simplify learning the API.</a:t>
            </a:r>
          </a:p>
          <a:p>
            <a:pPr lvl="1"/>
            <a:r>
              <a:rPr lang="en-US" sz="1600" dirty="0" smtClean="0"/>
              <a:t>As mentioned in the last chapter, consider using a configuration setting for values such as the container name when using methods like the one above.</a:t>
            </a:r>
          </a:p>
          <a:p>
            <a:endParaRPr lang="en-US" dirty="0"/>
          </a:p>
        </p:txBody>
      </p:sp>
      <p:sp>
        <p:nvSpPr>
          <p:cNvPr id="4" name="TextBox 3"/>
          <p:cNvSpPr txBox="1"/>
          <p:nvPr/>
        </p:nvSpPr>
        <p:spPr>
          <a:xfrm>
            <a:off x="508000" y="2527300"/>
            <a:ext cx="8229600" cy="615553"/>
          </a:xfrm>
          <a:prstGeom prst="rect">
            <a:avLst/>
          </a:prstGeom>
          <a:pattFill>
            <a:fgClr>
              <a:schemeClr val="bg2"/>
            </a:fgClr>
            <a:bgClr>
              <a:schemeClr val="bg2"/>
            </a:bgClr>
          </a:pattFill>
        </p:spPr>
        <p:txBody>
          <a:bodyPr vert="horz" rtlCol="0">
            <a:spAutoFit/>
          </a:bodyPr>
          <a:lstStyle/>
          <a:p>
            <a:r>
              <a:rPr lang="en-US" sz="1700" smtClean="0"/>
              <a:t>CloudBlobContainer container = </a:t>
            </a:r>
          </a:p>
          <a:p>
            <a:r>
              <a:rPr lang="en-US" sz="1700" smtClean="0"/>
              <a:t>  blobClient.GetContainerReference("containername");</a:t>
            </a:r>
            <a:endParaRPr lang="en-US" sz="1700"/>
          </a:p>
        </p:txBody>
      </p:sp>
      <p:pic>
        <p:nvPicPr>
          <p:cNvPr id="5" name="Picture 4" descr="image3.png"/>
          <p:cNvPicPr>
            <a:picLocks noChangeAspect="1"/>
          </p:cNvPicPr>
          <p:nvPr/>
        </p:nvPicPr>
        <p:blipFill>
          <a:blip r:embed="rId2"/>
          <a:stretch>
            <a:fillRect/>
          </a:stretch>
        </p:blipFill>
        <p:spPr>
          <a:xfrm>
            <a:off x="1657095" y="3215640"/>
            <a:ext cx="5931408" cy="15849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pPr lvl="1"/>
            <a:r>
              <a:rPr lang="en-US" sz="1600" smtClean="0"/>
              <a:t>This allows you to change the container without having to modify code.  This can be very helpful as you move across different environments (dev, test, etc).</a:t>
            </a:r>
          </a:p>
          <a:p>
            <a:r>
              <a:rPr lang="en-US" sz="1800" smtClean="0"/>
              <a:t>The methods Create() and CreateIfNotExist() on the CloudBlobContainer object allows you to create a new container.</a:t>
            </a:r>
          </a:p>
          <a:p>
            <a:endParaRPr lang="en-US" sz="1700" smtClean="0"/>
          </a:p>
          <a:p>
            <a:r>
              <a:rPr lang="en-US" sz="1800" smtClean="0"/>
              <a:t>Container names must adhere to several rules (following the same rules for Queue names as described in the last chapter).</a:t>
            </a:r>
          </a:p>
          <a:p>
            <a:pPr lvl="1"/>
            <a:r>
              <a:rPr lang="en-US" sz="1600" smtClean="0"/>
              <a:t>Container names must be a valid DNS name and unique across a storage account.  All characters of the name must be in lowercase.</a:t>
            </a:r>
          </a:p>
          <a:p>
            <a:pPr lvl="1"/>
            <a:r>
              <a:rPr lang="en-US" sz="1600" smtClean="0"/>
              <a:t>Container names must start with a letter or number and can only contain letters, numbers and dashes.</a:t>
            </a:r>
          </a:p>
          <a:p>
            <a:pPr lvl="1"/>
            <a:r>
              <a:rPr lang="en-US" sz="1600" smtClean="0"/>
              <a:t>Container names can be at least 3 and no more than 63 characters long.</a:t>
            </a:r>
          </a:p>
          <a:p>
            <a:endParaRPr lang="en-US"/>
          </a:p>
        </p:txBody>
      </p:sp>
      <p:sp>
        <p:nvSpPr>
          <p:cNvPr id="4" name="TextBox 3"/>
          <p:cNvSpPr txBox="1"/>
          <p:nvPr/>
        </p:nvSpPr>
        <p:spPr>
          <a:xfrm>
            <a:off x="508000" y="2895600"/>
            <a:ext cx="8229600" cy="353943"/>
          </a:xfrm>
          <a:prstGeom prst="rect">
            <a:avLst/>
          </a:prstGeom>
          <a:pattFill>
            <a:fgClr>
              <a:schemeClr val="bg2"/>
            </a:fgClr>
            <a:bgClr>
              <a:schemeClr val="bg2"/>
            </a:bgClr>
          </a:pattFill>
        </p:spPr>
        <p:txBody>
          <a:bodyPr vert="horz" rtlCol="0">
            <a:spAutoFit/>
          </a:bodyPr>
          <a:lstStyle/>
          <a:p>
            <a:r>
              <a:rPr lang="en-US" sz="1700" dirty="0" err="1" smtClean="0"/>
              <a:t>container.CreateIfNotExist</a:t>
            </a:r>
            <a:r>
              <a:rPr lang="en-US" sz="1700" dirty="0" smtClean="0"/>
              <a:t>();</a:t>
            </a:r>
            <a:endParaRPr 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smtClean="0"/>
              <a:t>One special container, called the root container, has a unique name:  $root.</a:t>
            </a:r>
          </a:p>
          <a:p>
            <a:pPr lvl="1"/>
            <a:r>
              <a:rPr lang="en-US" sz="1600" smtClean="0"/>
              <a:t>The root container also has some special behavior.</a:t>
            </a:r>
          </a:p>
          <a:p>
            <a:pPr lvl="1"/>
            <a:r>
              <a:rPr lang="en-US" sz="1600" smtClean="0"/>
              <a:t>Anything you place in the $root container is accessed by URI under the root of the domain without the need for a container name.</a:t>
            </a:r>
          </a:p>
          <a:p>
            <a:endParaRPr lang="en-US" sz="1700" smtClean="0"/>
          </a:p>
          <a:p>
            <a:pPr lvl="1"/>
            <a:r>
              <a:rPr lang="en-US" sz="1600" smtClean="0"/>
              <a:t>However, you still must create and use the container as if it was just another container.</a:t>
            </a:r>
          </a:p>
          <a:p>
            <a:endParaRPr lang="en-US" sz="1700" smtClean="0"/>
          </a:p>
          <a:p>
            <a:endParaRPr lang="en-US" sz="1700" smtClean="0"/>
          </a:p>
          <a:p>
            <a:pPr lvl="1"/>
            <a:r>
              <a:rPr lang="en-US" sz="1600" smtClean="0"/>
              <a:t>In fact, when exploring blob storage with a development tool (like Cloud Storage Studio from Cerebrata as shown below), $root looks like any other container.</a:t>
            </a:r>
          </a:p>
          <a:p>
            <a:endParaRPr lang="en-US"/>
          </a:p>
        </p:txBody>
      </p:sp>
      <p:sp>
        <p:nvSpPr>
          <p:cNvPr id="4" name="TextBox 3"/>
          <p:cNvSpPr txBox="1"/>
          <p:nvPr/>
        </p:nvSpPr>
        <p:spPr>
          <a:xfrm>
            <a:off x="508000" y="3200400"/>
            <a:ext cx="8229600" cy="353943"/>
          </a:xfrm>
          <a:prstGeom prst="rect">
            <a:avLst/>
          </a:prstGeom>
          <a:pattFill>
            <a:fgClr>
              <a:schemeClr val="bg2"/>
            </a:fgClr>
            <a:bgClr>
              <a:schemeClr val="bg2"/>
            </a:bgClr>
          </a:pattFill>
        </p:spPr>
        <p:txBody>
          <a:bodyPr vert="horz" rtlCol="0">
            <a:spAutoFit/>
          </a:bodyPr>
          <a:lstStyle/>
          <a:p>
            <a:r>
              <a:rPr lang="en-US" sz="1700" smtClean="0"/>
              <a:t>http://&lt;accountname&gt;.blob.core.windows.net/&lt;blob name&gt;</a:t>
            </a:r>
            <a:endParaRPr lang="en-US" sz="1700"/>
          </a:p>
        </p:txBody>
      </p:sp>
      <p:sp>
        <p:nvSpPr>
          <p:cNvPr id="5" name="TextBox 4"/>
          <p:cNvSpPr txBox="1"/>
          <p:nvPr/>
        </p:nvSpPr>
        <p:spPr>
          <a:xfrm>
            <a:off x="508000" y="4032647"/>
            <a:ext cx="8229600" cy="615553"/>
          </a:xfrm>
          <a:prstGeom prst="rect">
            <a:avLst/>
          </a:prstGeom>
          <a:pattFill>
            <a:fgClr>
              <a:schemeClr val="bg2"/>
            </a:fgClr>
            <a:bgClr>
              <a:schemeClr val="bg2"/>
            </a:bgClr>
          </a:pattFill>
        </p:spPr>
        <p:txBody>
          <a:bodyPr vert="horz" rtlCol="0">
            <a:spAutoFit/>
          </a:bodyPr>
          <a:lstStyle/>
          <a:p>
            <a:r>
              <a:rPr lang="en-US" sz="1700" dirty="0" err="1" smtClean="0"/>
              <a:t>CloudBlobContainer</a:t>
            </a:r>
            <a:r>
              <a:rPr lang="en-US" sz="1700" dirty="0" smtClean="0"/>
              <a:t> container = </a:t>
            </a:r>
          </a:p>
          <a:p>
            <a:r>
              <a:rPr lang="en-US" sz="1700" dirty="0" smtClean="0"/>
              <a:t>  </a:t>
            </a:r>
            <a:r>
              <a:rPr lang="en-US" sz="1700" dirty="0" err="1" smtClean="0"/>
              <a:t>blobClient.GetContainerReference</a:t>
            </a:r>
            <a:r>
              <a:rPr lang="en-US" sz="1700" dirty="0" smtClean="0"/>
              <a:t>("$root");</a:t>
            </a:r>
            <a:endParaRPr lang="en-US" sz="1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png"/>
          <p:cNvPicPr>
            <a:picLocks noChangeAspect="1"/>
          </p:cNvPicPr>
          <p:nvPr/>
        </p:nvPicPr>
        <p:blipFill>
          <a:blip r:embed="rId2"/>
          <a:stretch>
            <a:fillRect/>
          </a:stretch>
        </p:blipFill>
        <p:spPr>
          <a:xfrm>
            <a:off x="3525656" y="1714500"/>
            <a:ext cx="2194286" cy="28190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smtClean="0"/>
              <a:t>The CloudBlobClient object also provides a set of overloaded methods to get a list of containers in your storage account.</a:t>
            </a:r>
          </a:p>
          <a:p>
            <a:pPr lvl="1"/>
            <a:r>
              <a:rPr lang="en-US" sz="1600" smtClean="0"/>
              <a:t>The simplest form returns all the containers in the storage account.</a:t>
            </a:r>
          </a:p>
          <a:p>
            <a:endParaRPr lang="en-US" sz="1700" smtClean="0"/>
          </a:p>
          <a:p>
            <a:endParaRPr lang="en-US" sz="1700" smtClean="0"/>
          </a:p>
          <a:p>
            <a:pPr lvl="1"/>
            <a:r>
              <a:rPr lang="en-US" sz="1600" smtClean="0"/>
              <a:t>Another form of the method allows you to limit or filter the containers of interest to those containers with a name (not address but name) that match a prefix.</a:t>
            </a:r>
          </a:p>
          <a:p>
            <a:endParaRPr lang="en-US" sz="1700" smtClean="0"/>
          </a:p>
          <a:p>
            <a:endParaRPr lang="en-US" sz="1700" smtClean="0"/>
          </a:p>
          <a:p>
            <a:endParaRPr lang="en-US"/>
          </a:p>
        </p:txBody>
      </p:sp>
      <p:sp>
        <p:nvSpPr>
          <p:cNvPr id="4" name="TextBox 3"/>
          <p:cNvSpPr txBox="1"/>
          <p:nvPr/>
        </p:nvSpPr>
        <p:spPr>
          <a:xfrm>
            <a:off x="508000" y="2667000"/>
            <a:ext cx="8229600" cy="615553"/>
          </a:xfrm>
          <a:prstGeom prst="rect">
            <a:avLst/>
          </a:prstGeom>
          <a:pattFill>
            <a:fgClr>
              <a:schemeClr val="bg2"/>
            </a:fgClr>
            <a:bgClr>
              <a:schemeClr val="bg2"/>
            </a:bgClr>
          </a:pattFill>
        </p:spPr>
        <p:txBody>
          <a:bodyPr vert="horz" rtlCol="0">
            <a:spAutoFit/>
          </a:bodyPr>
          <a:lstStyle/>
          <a:p>
            <a:r>
              <a:rPr lang="en-US" sz="1700" dirty="0" err="1" smtClean="0"/>
              <a:t>IEnumerable</a:t>
            </a:r>
            <a:r>
              <a:rPr lang="en-US" sz="1700" dirty="0" smtClean="0"/>
              <a:t>&lt;</a:t>
            </a:r>
            <a:r>
              <a:rPr lang="en-US" sz="1700" dirty="0" err="1" smtClean="0"/>
              <a:t>CloudBlobContainer</a:t>
            </a:r>
            <a:r>
              <a:rPr lang="en-US" sz="1700" dirty="0" smtClean="0"/>
              <a:t>&gt; </a:t>
            </a:r>
            <a:r>
              <a:rPr lang="en-US" sz="1700" dirty="0" err="1" smtClean="0"/>
              <a:t>containerList</a:t>
            </a:r>
            <a:r>
              <a:rPr lang="en-US" sz="1700" dirty="0" smtClean="0"/>
              <a:t> = </a:t>
            </a:r>
          </a:p>
          <a:p>
            <a:r>
              <a:rPr lang="en-US" sz="1700" dirty="0" smtClean="0"/>
              <a:t>  </a:t>
            </a:r>
            <a:r>
              <a:rPr lang="en-US" sz="1700" dirty="0" err="1" smtClean="0"/>
              <a:t>blobClient.ListContainers</a:t>
            </a:r>
            <a:r>
              <a:rPr lang="en-US" sz="1700" dirty="0" smtClean="0"/>
              <a:t>();</a:t>
            </a:r>
            <a:endParaRPr lang="en-US" sz="1700" dirty="0"/>
          </a:p>
        </p:txBody>
      </p:sp>
      <p:sp>
        <p:nvSpPr>
          <p:cNvPr id="5" name="TextBox 4"/>
          <p:cNvSpPr txBox="1"/>
          <p:nvPr/>
        </p:nvSpPr>
        <p:spPr>
          <a:xfrm>
            <a:off x="508000" y="3886200"/>
            <a:ext cx="8229600" cy="615553"/>
          </a:xfrm>
          <a:prstGeom prst="rect">
            <a:avLst/>
          </a:prstGeom>
          <a:pattFill>
            <a:fgClr>
              <a:schemeClr val="bg2"/>
            </a:fgClr>
            <a:bgClr>
              <a:schemeClr val="bg2"/>
            </a:bgClr>
          </a:pattFill>
        </p:spPr>
        <p:txBody>
          <a:bodyPr vert="horz" rtlCol="0">
            <a:spAutoFit/>
          </a:bodyPr>
          <a:lstStyle/>
          <a:p>
            <a:r>
              <a:rPr lang="en-US" sz="1700" dirty="0" err="1" smtClean="0"/>
              <a:t>IEnumerable</a:t>
            </a:r>
            <a:r>
              <a:rPr lang="en-US" sz="1700" dirty="0" smtClean="0"/>
              <a:t>&lt;</a:t>
            </a:r>
            <a:r>
              <a:rPr lang="en-US" sz="1700" dirty="0" err="1" smtClean="0"/>
              <a:t>CloudBlobContainer</a:t>
            </a:r>
            <a:r>
              <a:rPr lang="en-US" sz="1700" dirty="0" smtClean="0"/>
              <a:t>&gt; </a:t>
            </a:r>
            <a:r>
              <a:rPr lang="en-US" sz="1700" dirty="0" err="1" smtClean="0"/>
              <a:t>containerList</a:t>
            </a:r>
            <a:r>
              <a:rPr lang="en-US" sz="1700" dirty="0" smtClean="0"/>
              <a:t> = </a:t>
            </a:r>
          </a:p>
          <a:p>
            <a:r>
              <a:rPr lang="en-US" sz="1700" dirty="0" smtClean="0"/>
              <a:t>  </a:t>
            </a:r>
            <a:r>
              <a:rPr lang="en-US" sz="1700" dirty="0" err="1" smtClean="0"/>
              <a:t>blobClient.ListContainers</a:t>
            </a:r>
            <a:r>
              <a:rPr lang="en-US" sz="1700" dirty="0" smtClean="0"/>
              <a:t>("inter");</a:t>
            </a:r>
            <a:endParaRPr lang="en-US"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 Cont.</a:t>
            </a:r>
            <a:endParaRPr lang="en-US"/>
          </a:p>
        </p:txBody>
      </p:sp>
      <p:sp>
        <p:nvSpPr>
          <p:cNvPr id="3" name="Text Placeholder 2"/>
          <p:cNvSpPr>
            <a:spLocks noGrp="1"/>
          </p:cNvSpPr>
          <p:nvPr>
            <p:ph type="body" idx="1"/>
          </p:nvPr>
        </p:nvSpPr>
        <p:spPr/>
        <p:txBody>
          <a:bodyPr/>
          <a:lstStyle/>
          <a:p>
            <a:r>
              <a:rPr lang="en-US" sz="1800" smtClean="0"/>
              <a:t>Call Delete() on the container to delete it and all the blobs it holds.</a:t>
            </a:r>
          </a:p>
          <a:p>
            <a:endParaRPr lang="en-US" sz="1700" smtClean="0"/>
          </a:p>
          <a:p>
            <a:pPr lvl="1"/>
            <a:r>
              <a:rPr lang="en-US" sz="1600" smtClean="0"/>
              <a:t>As you learned with regard to queues, the delete operation just marks the container to be garbage collected.</a:t>
            </a:r>
          </a:p>
          <a:p>
            <a:pPr lvl="1"/>
            <a:r>
              <a:rPr lang="en-US" sz="1600" smtClean="0"/>
              <a:t>Garbage collection may take some time.</a:t>
            </a:r>
          </a:p>
          <a:p>
            <a:pPr lvl="1"/>
            <a:r>
              <a:rPr lang="en-US" sz="1600" smtClean="0"/>
              <a:t>While the container and any blobs it contains are immediately inaccessible after a delete operation, you may find recreating the container right away problematic.</a:t>
            </a:r>
          </a:p>
          <a:p>
            <a:pPr lvl="1"/>
            <a:r>
              <a:rPr lang="en-US" sz="1600" smtClean="0"/>
              <a:t>Windows Azure Storage may think the container still exists until it has been properly garbage collected.</a:t>
            </a:r>
          </a:p>
          <a:p>
            <a:endParaRPr lang="en-US"/>
          </a:p>
        </p:txBody>
      </p:sp>
      <p:sp>
        <p:nvSpPr>
          <p:cNvPr id="4" name="TextBox 3"/>
          <p:cNvSpPr txBox="1"/>
          <p:nvPr/>
        </p:nvSpPr>
        <p:spPr>
          <a:xfrm>
            <a:off x="508000" y="2057400"/>
            <a:ext cx="8229600" cy="353943"/>
          </a:xfrm>
          <a:prstGeom prst="rect">
            <a:avLst/>
          </a:prstGeom>
          <a:pattFill>
            <a:fgClr>
              <a:schemeClr val="bg2"/>
            </a:fgClr>
            <a:bgClr>
              <a:schemeClr val="bg2"/>
            </a:bgClr>
          </a:pattFill>
        </p:spPr>
        <p:txBody>
          <a:bodyPr vert="horz" rtlCol="0">
            <a:spAutoFit/>
          </a:bodyPr>
          <a:lstStyle/>
          <a:p>
            <a:r>
              <a:rPr lang="en-US" sz="1700" dirty="0" err="1" smtClean="0"/>
              <a:t>container.Delete</a:t>
            </a:r>
            <a:r>
              <a:rPr lang="en-US" sz="1700" dirty="0" smtClean="0"/>
              <a:t>();</a:t>
            </a:r>
            <a:endParaRPr lang="en-US"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(and Blob) Metadata</a:t>
            </a:r>
            <a:endParaRPr lang="en-US"/>
          </a:p>
        </p:txBody>
      </p:sp>
      <p:sp>
        <p:nvSpPr>
          <p:cNvPr id="3" name="Text Placeholder 2"/>
          <p:cNvSpPr>
            <a:spLocks noGrp="1"/>
          </p:cNvSpPr>
          <p:nvPr>
            <p:ph type="body" idx="1"/>
          </p:nvPr>
        </p:nvSpPr>
        <p:spPr/>
        <p:txBody>
          <a:bodyPr/>
          <a:lstStyle/>
          <a:p>
            <a:r>
              <a:rPr lang="en-US" sz="1800" smtClean="0"/>
              <a:t>Like Queues, containers and blobs in the containers can have associated metadata.</a:t>
            </a:r>
          </a:p>
          <a:p>
            <a:pPr lvl="1"/>
            <a:r>
              <a:rPr lang="en-US" sz="1600" smtClean="0"/>
              <a:t>Again, metadata is simple name-value pairs that provide details about the queue itself.</a:t>
            </a:r>
          </a:p>
          <a:p>
            <a:pPr lvl="1"/>
            <a:r>
              <a:rPr lang="en-US" sz="1600" smtClean="0"/>
              <a:t>Metadata on a Windows Azure storage object (container or blob in this case) can be up to 8 KB in size.</a:t>
            </a:r>
          </a:p>
          <a:p>
            <a:pPr lvl="1"/>
            <a:r>
              <a:rPr lang="en-US" sz="1600" smtClean="0"/>
              <a:t>Metadata is not queryable (meaning you cannot query storage for containers or blobs by metadata property).</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a:t>
            </a:r>
            <a:endParaRPr lang="en-US"/>
          </a:p>
        </p:txBody>
      </p:sp>
      <p:sp>
        <p:nvSpPr>
          <p:cNvPr id="3" name="Text Placeholder 2"/>
          <p:cNvSpPr>
            <a:spLocks noGrp="1"/>
          </p:cNvSpPr>
          <p:nvPr>
            <p:ph type="body" idx="1"/>
          </p:nvPr>
        </p:nvSpPr>
        <p:spPr/>
        <p:txBody>
          <a:bodyPr/>
          <a:lstStyle/>
          <a:p>
            <a:r>
              <a:rPr lang="en-US" sz="1800" smtClean="0"/>
              <a:t>Blob storage provides a theoretically infinite space to store any type of data.</a:t>
            </a:r>
          </a:p>
          <a:p>
            <a:pPr lvl="1"/>
            <a:r>
              <a:rPr lang="en-US" sz="1600" smtClean="0"/>
              <a:t>Blob is actually an acronym for </a:t>
            </a:r>
            <a:r>
              <a:rPr lang="en-US" sz="1600" b="1" i="1" smtClean="0"/>
              <a:t>binary large object</a:t>
            </a:r>
            <a:r>
              <a:rPr lang="en-US" sz="1600" smtClean="0"/>
              <a:t>.</a:t>
            </a:r>
          </a:p>
          <a:p>
            <a:pPr lvl="1"/>
            <a:r>
              <a:rPr lang="en-US" sz="1600" smtClean="0"/>
              <a:t>Blobs hold any type of data you would like, but most tend to think about the type of data that would normally be found in files in the file system today.</a:t>
            </a:r>
          </a:p>
          <a:p>
            <a:pPr lvl="1"/>
            <a:r>
              <a:rPr lang="en-US" sz="1600" smtClean="0"/>
              <a:t>For example, a blob could be a text file, an audio file (MP3, WAV, etc.), a video file, ZIP file, etc.</a:t>
            </a:r>
          </a:p>
          <a:p>
            <a:pPr lvl="1"/>
            <a:r>
              <a:rPr lang="en-US" sz="1600" smtClean="0"/>
              <a:t>If the data you can think of can be arranged into one and zero form, it can be put into a blob.</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(and Blob) Metadata Cont.</a:t>
            </a:r>
            <a:endParaRPr lang="en-US"/>
          </a:p>
        </p:txBody>
      </p:sp>
      <p:sp>
        <p:nvSpPr>
          <p:cNvPr id="3" name="Text Placeholder 2"/>
          <p:cNvSpPr>
            <a:spLocks noGrp="1"/>
          </p:cNvSpPr>
          <p:nvPr>
            <p:ph type="body" idx="1"/>
          </p:nvPr>
        </p:nvSpPr>
        <p:spPr/>
        <p:txBody>
          <a:bodyPr/>
          <a:lstStyle/>
          <a:p>
            <a:r>
              <a:rPr lang="en-US" sz="1800" smtClean="0"/>
              <a:t>The Metadata property on a CloudBlobContainer or CloudBlob (covered in a bit) object provides access to metadata.</a:t>
            </a:r>
          </a:p>
          <a:p>
            <a:pPr lvl="1"/>
            <a:r>
              <a:rPr lang="en-US" sz="1600" smtClean="0"/>
              <a:t>The property returns a NameValueCollection object.</a:t>
            </a:r>
          </a:p>
          <a:p>
            <a:pPr lvl="1"/>
            <a:r>
              <a:rPr lang="en-US" sz="1600" smtClean="0"/>
              <a:t>As expected, you can read, add, update (essentially replace), and remove name-value pairs from this collection.</a:t>
            </a:r>
          </a:p>
          <a:p>
            <a:pPr lvl="1"/>
            <a:r>
              <a:rPr lang="en-US" sz="1600" smtClean="0"/>
              <a:t>Before accessing metadata, call FetchAttributes( ) on the object.</a:t>
            </a:r>
          </a:p>
          <a:p>
            <a:pPr lvl="1"/>
            <a:r>
              <a:rPr lang="en-US" sz="1600" smtClean="0"/>
              <a:t>This retrieves the metadata from Windows Azure Storage service and puts it into the Metadata’s NameValueCollection.</a:t>
            </a:r>
          </a:p>
          <a:p>
            <a:pPr lvl="1"/>
            <a:r>
              <a:rPr lang="en-US" sz="1600" smtClean="0"/>
              <a:t>Likewise, after modifying the data in the Metadata property, call SetMetadata( ) to set or save the metadata pairs in the queue storage.</a:t>
            </a:r>
          </a:p>
          <a:p>
            <a:endParaRPr lang="en-US"/>
          </a:p>
        </p:txBody>
      </p:sp>
      <p:sp>
        <p:nvSpPr>
          <p:cNvPr id="4" name="TextBox 3"/>
          <p:cNvSpPr txBox="1"/>
          <p:nvPr/>
        </p:nvSpPr>
        <p:spPr>
          <a:xfrm>
            <a:off x="508000" y="4586407"/>
            <a:ext cx="8229600" cy="1661993"/>
          </a:xfrm>
          <a:prstGeom prst="rect">
            <a:avLst/>
          </a:prstGeom>
          <a:pattFill>
            <a:fgClr>
              <a:schemeClr val="bg2"/>
            </a:fgClr>
            <a:bgClr>
              <a:schemeClr val="bg2"/>
            </a:bgClr>
          </a:pattFill>
        </p:spPr>
        <p:txBody>
          <a:bodyPr vert="horz" rtlCol="0">
            <a:spAutoFit/>
          </a:bodyPr>
          <a:lstStyle/>
          <a:p>
            <a:r>
              <a:rPr lang="en-US" sz="1700" dirty="0" smtClean="0"/>
              <a:t>//code to set metadata on a container</a:t>
            </a:r>
          </a:p>
          <a:p>
            <a:r>
              <a:rPr lang="en-US" sz="1700" dirty="0" err="1" smtClean="0"/>
              <a:t>container.Metadata.Add</a:t>
            </a:r>
            <a:r>
              <a:rPr lang="en-US" sz="1700" dirty="0" smtClean="0"/>
              <a:t>("</a:t>
            </a:r>
            <a:r>
              <a:rPr lang="en-US" sz="1700" dirty="0" err="1" smtClean="0"/>
              <a:t>format","PDF</a:t>
            </a:r>
            <a:r>
              <a:rPr lang="en-US" sz="1700" dirty="0" smtClean="0"/>
              <a:t>");</a:t>
            </a:r>
          </a:p>
          <a:p>
            <a:r>
              <a:rPr lang="en-US" sz="1700" dirty="0" err="1" smtClean="0"/>
              <a:t>container.SetMetadata</a:t>
            </a:r>
            <a:r>
              <a:rPr lang="en-US" sz="1700" dirty="0" smtClean="0"/>
              <a:t>();</a:t>
            </a:r>
          </a:p>
          <a:p>
            <a:r>
              <a:rPr lang="en-US" sz="1700" dirty="0" smtClean="0"/>
              <a:t>//code to get metadata on a container</a:t>
            </a:r>
          </a:p>
          <a:p>
            <a:r>
              <a:rPr lang="en-US" sz="1700" dirty="0" err="1" smtClean="0"/>
              <a:t>container.FetchAttributes</a:t>
            </a:r>
            <a:r>
              <a:rPr lang="en-US" sz="1700" dirty="0" smtClean="0"/>
              <a:t>();</a:t>
            </a:r>
          </a:p>
          <a:p>
            <a:r>
              <a:rPr lang="en-US" sz="1700" dirty="0" smtClean="0"/>
              <a:t>string format = </a:t>
            </a:r>
            <a:r>
              <a:rPr lang="en-US" sz="1700" dirty="0" err="1" smtClean="0"/>
              <a:t>queue.Metadata.Get</a:t>
            </a:r>
            <a:r>
              <a:rPr lang="en-US" sz="1700" dirty="0" smtClean="0"/>
              <a:t>("format");</a:t>
            </a:r>
            <a:endParaRPr lang="en-US" sz="1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Access</a:t>
            </a:r>
            <a:endParaRPr lang="en-US"/>
          </a:p>
        </p:txBody>
      </p:sp>
      <p:sp>
        <p:nvSpPr>
          <p:cNvPr id="3" name="Text Placeholder 2"/>
          <p:cNvSpPr>
            <a:spLocks noGrp="1"/>
          </p:cNvSpPr>
          <p:nvPr>
            <p:ph type="body" idx="1"/>
          </p:nvPr>
        </p:nvSpPr>
        <p:spPr/>
        <p:txBody>
          <a:bodyPr/>
          <a:lstStyle/>
          <a:p>
            <a:r>
              <a:rPr lang="en-US" sz="1800" smtClean="0"/>
              <a:t>Unlike queues and tables that you learn about in the next chapter, blob storage allows for both public and private access.</a:t>
            </a:r>
          </a:p>
          <a:p>
            <a:pPr lvl="1"/>
            <a:r>
              <a:rPr lang="en-US" sz="1600" smtClean="0"/>
              <a:t>Control access at the container level.</a:t>
            </a:r>
          </a:p>
          <a:p>
            <a:pPr lvl="1"/>
            <a:r>
              <a:rPr lang="en-US" sz="1600" smtClean="0"/>
              <a:t>Set each container access to either private or public.</a:t>
            </a:r>
          </a:p>
          <a:p>
            <a:pPr lvl="1"/>
            <a:r>
              <a:rPr lang="en-US" sz="1600" smtClean="0"/>
              <a:t>Public access is limited to read only operations.</a:t>
            </a:r>
          </a:p>
          <a:p>
            <a:r>
              <a:rPr lang="en-US" sz="1800" smtClean="0"/>
              <a:t>When access to a container is private, the blobs in the container are restricted to the owner of the account.</a:t>
            </a:r>
          </a:p>
          <a:p>
            <a:pPr lvl="1"/>
            <a:r>
              <a:rPr lang="en-US" sz="1600" smtClean="0"/>
              <a:t>Whether you need a list of its contents or to download a blob in the container, you need to make a request signed with your shared authentication key.</a:t>
            </a:r>
          </a:p>
          <a:p>
            <a:pPr lvl="1"/>
            <a:r>
              <a:rPr lang="en-US" sz="1600" smtClean="0"/>
              <a:t>As you learned in the last chapter, the Storage Client API handles all authentication and request signing under the covers.</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Access Cont.</a:t>
            </a:r>
            <a:endParaRPr lang="en-US"/>
          </a:p>
        </p:txBody>
      </p:sp>
      <p:sp>
        <p:nvSpPr>
          <p:cNvPr id="3" name="Text Placeholder 2"/>
          <p:cNvSpPr>
            <a:spLocks noGrp="1"/>
          </p:cNvSpPr>
          <p:nvPr>
            <p:ph type="body" idx="1"/>
          </p:nvPr>
        </p:nvSpPr>
        <p:spPr/>
        <p:txBody>
          <a:bodyPr/>
          <a:lstStyle/>
          <a:p>
            <a:r>
              <a:rPr lang="en-US" sz="1800" smtClean="0"/>
              <a:t>There are two types of public container access.</a:t>
            </a:r>
          </a:p>
          <a:p>
            <a:pPr lvl="1"/>
            <a:r>
              <a:rPr lang="en-US" sz="1600" b="1" i="1" smtClean="0"/>
              <a:t>Full public access</a:t>
            </a:r>
            <a:r>
              <a:rPr lang="en-US" sz="1600" smtClean="0"/>
              <a:t> allows anyone without authentication to retrieve blobs and even query the container.</a:t>
            </a:r>
          </a:p>
          <a:p>
            <a:pPr lvl="1"/>
            <a:r>
              <a:rPr lang="en-US" sz="1600" smtClean="0"/>
              <a:t>Examples of queries of the container include a request for metadata or a list of blobs in the container.</a:t>
            </a:r>
          </a:p>
          <a:p>
            <a:pPr lvl="1"/>
            <a:r>
              <a:rPr lang="en-US" sz="1600" smtClean="0"/>
              <a:t>You can also expose the container to </a:t>
            </a:r>
            <a:r>
              <a:rPr lang="en-US" sz="1600" b="1" i="1" smtClean="0"/>
              <a:t>public access</a:t>
            </a:r>
            <a:r>
              <a:rPr lang="en-US" sz="1600" smtClean="0"/>
              <a:t>, but limit it to blobs only.</a:t>
            </a:r>
          </a:p>
          <a:p>
            <a:pPr lvl="1"/>
            <a:r>
              <a:rPr lang="en-US" sz="1600" smtClean="0"/>
              <a:t>In other words, you limit access to reading blobs without access to any container queries.</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Access Cont.</a:t>
            </a:r>
            <a:endParaRPr lang="en-US"/>
          </a:p>
        </p:txBody>
      </p:sp>
      <p:sp>
        <p:nvSpPr>
          <p:cNvPr id="3" name="Text Placeholder 2"/>
          <p:cNvSpPr>
            <a:spLocks noGrp="1"/>
          </p:cNvSpPr>
          <p:nvPr>
            <p:ph type="body" idx="1"/>
          </p:nvPr>
        </p:nvSpPr>
        <p:spPr/>
        <p:txBody>
          <a:bodyPr/>
          <a:lstStyle/>
          <a:p>
            <a:r>
              <a:rPr lang="en-US" sz="1800" smtClean="0"/>
              <a:t>When the blobs (and containers) are public, the blob URI is all that is needed to access and view the blob.</a:t>
            </a:r>
          </a:p>
          <a:p>
            <a:pPr lvl="1"/>
            <a:r>
              <a:rPr lang="en-US" sz="1600" smtClean="0"/>
              <a:t> A simple browser, for example, can be used to access and view the blob with just the URI.</a:t>
            </a:r>
          </a:p>
          <a:p>
            <a:pPr lvl="1"/>
            <a:r>
              <a:rPr lang="en-US" sz="1600" smtClean="0"/>
              <a:t>Remember, you pay for bandwidth and transaction costs with Windows Azure Storage.</a:t>
            </a:r>
          </a:p>
          <a:p>
            <a:pPr lvl="1"/>
            <a:r>
              <a:rPr lang="en-US" sz="1600" smtClean="0"/>
              <a:t>Making elements in your blob storage public allows unrestricted access that can heavily affect your Windows Azure account costs without any real control on your part.</a:t>
            </a:r>
          </a:p>
          <a:p>
            <a:pPr lvl="1"/>
            <a:r>
              <a:rPr lang="en-US" sz="1600" smtClean="0"/>
              <a:t>Each blob read is a transaction and the size of the read request/response counts against your bandwidth.</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Access Cont.</a:t>
            </a:r>
            <a:endParaRPr lang="en-US"/>
          </a:p>
        </p:txBody>
      </p:sp>
      <p:sp>
        <p:nvSpPr>
          <p:cNvPr id="3" name="Text Placeholder 2"/>
          <p:cNvSpPr>
            <a:spLocks noGrp="1"/>
          </p:cNvSpPr>
          <p:nvPr>
            <p:ph type="body" idx="1"/>
          </p:nvPr>
        </p:nvSpPr>
        <p:spPr/>
        <p:txBody>
          <a:bodyPr/>
          <a:lstStyle/>
          <a:p>
            <a:r>
              <a:rPr lang="en-US" sz="1800" smtClean="0"/>
              <a:t>By default, a container is private when created.</a:t>
            </a:r>
          </a:p>
          <a:p>
            <a:pPr lvl="1"/>
            <a:r>
              <a:rPr lang="en-US" sz="1600" smtClean="0"/>
              <a:t>Use the SetPermissions( ) method on the CloudBlobContainer object to make a container public (full public or public access only to blobs).</a:t>
            </a:r>
          </a:p>
          <a:p>
            <a:pPr lvl="1"/>
            <a:r>
              <a:rPr lang="en-US" sz="1600" smtClean="0"/>
              <a:t>SetPermissions( ) takes a BlobContainerPermissions object.  The BlobContainerPermissions object allows you to set access via enumeration.</a:t>
            </a:r>
          </a:p>
          <a:p>
            <a:endParaRPr lang="en-US" sz="1700" smtClean="0"/>
          </a:p>
          <a:p>
            <a:endParaRPr lang="en-US" sz="1700" smtClean="0"/>
          </a:p>
          <a:p>
            <a:endParaRPr lang="en-US" sz="1700" smtClean="0"/>
          </a:p>
          <a:p>
            <a:pPr lvl="1"/>
            <a:r>
              <a:rPr lang="en-US" sz="1600" smtClean="0"/>
              <a:t>The BlobContainerPublicAccessType enumeration specifies three types of access that correlate to the public and private access types described describe above.</a:t>
            </a:r>
          </a:p>
          <a:p>
            <a:pPr lvl="1"/>
            <a:r>
              <a:rPr lang="en-US" sz="1600" smtClean="0"/>
              <a:t>The table below specifies the access enumerations.</a:t>
            </a:r>
          </a:p>
          <a:p>
            <a:endParaRPr lang="en-US"/>
          </a:p>
        </p:txBody>
      </p:sp>
      <p:sp>
        <p:nvSpPr>
          <p:cNvPr id="4" name="TextBox 3"/>
          <p:cNvSpPr txBox="1"/>
          <p:nvPr/>
        </p:nvSpPr>
        <p:spPr>
          <a:xfrm>
            <a:off x="508000" y="3200400"/>
            <a:ext cx="8229600" cy="877163"/>
          </a:xfrm>
          <a:prstGeom prst="rect">
            <a:avLst/>
          </a:prstGeom>
          <a:pattFill>
            <a:fgClr>
              <a:schemeClr val="bg2"/>
            </a:fgClr>
            <a:bgClr>
              <a:schemeClr val="bg2"/>
            </a:bgClr>
          </a:pattFill>
        </p:spPr>
        <p:txBody>
          <a:bodyPr vert="horz" rtlCol="0">
            <a:spAutoFit/>
          </a:bodyPr>
          <a:lstStyle/>
          <a:p>
            <a:r>
              <a:rPr lang="en-US" sz="1700" dirty="0" err="1" smtClean="0"/>
              <a:t>BlobContainerPermissions</a:t>
            </a:r>
            <a:r>
              <a:rPr lang="en-US" sz="1700" dirty="0" smtClean="0"/>
              <a:t> permissions = new </a:t>
            </a:r>
            <a:r>
              <a:rPr lang="en-US" sz="1700" dirty="0" err="1" smtClean="0"/>
              <a:t>BlobContainerPermissions</a:t>
            </a:r>
            <a:r>
              <a:rPr lang="en-US" sz="1700" dirty="0" smtClean="0"/>
              <a:t>();</a:t>
            </a:r>
          </a:p>
          <a:p>
            <a:r>
              <a:rPr lang="en-US" sz="1700" dirty="0" err="1" smtClean="0"/>
              <a:t>permissions.PublicAccess</a:t>
            </a:r>
            <a:r>
              <a:rPr lang="en-US" sz="1700" dirty="0" smtClean="0"/>
              <a:t> = </a:t>
            </a:r>
            <a:r>
              <a:rPr lang="en-US" sz="1700" dirty="0" err="1" smtClean="0"/>
              <a:t>BlobContainerPublicAccessType.Container</a:t>
            </a:r>
            <a:r>
              <a:rPr lang="en-US" sz="1700" dirty="0" smtClean="0"/>
              <a:t>;</a:t>
            </a:r>
          </a:p>
          <a:p>
            <a:r>
              <a:rPr lang="en-US" sz="1700" dirty="0" err="1" smtClean="0"/>
              <a:t>container.SetPermissions</a:t>
            </a:r>
            <a:r>
              <a:rPr lang="en-US" sz="1700" dirty="0" smtClean="0"/>
              <a:t>(permissions);     </a:t>
            </a:r>
            <a:endParaRPr 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 Access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r>
              <a:rPr lang="en-US" sz="1800" smtClean="0"/>
              <a:t>Please note, even when granting public access to blobs or containers it is read only.</a:t>
            </a:r>
          </a:p>
          <a:p>
            <a:pPr lvl="1"/>
            <a:r>
              <a:rPr lang="en-US" sz="1600" smtClean="0"/>
              <a:t>Only owners can add, delete, copy, etc. blobs in a container.</a:t>
            </a:r>
          </a:p>
          <a:p>
            <a:pPr lvl="1"/>
            <a:r>
              <a:rPr lang="en-US" sz="1600" smtClean="0"/>
              <a:t>Only owners can set access to containers or update metadata or properties on containers or blobs.</a:t>
            </a:r>
          </a:p>
          <a:p>
            <a:endParaRPr lang="en-US"/>
          </a:p>
        </p:txBody>
      </p:sp>
      <p:graphicFrame>
        <p:nvGraphicFramePr>
          <p:cNvPr id="4" name="Table 3"/>
          <p:cNvGraphicFramePr>
            <a:graphicFrameLocks noGrp="1"/>
          </p:cNvGraphicFramePr>
          <p:nvPr/>
        </p:nvGraphicFramePr>
        <p:xfrm>
          <a:off x="508000" y="1714500"/>
          <a:ext cx="8216900" cy="2316480"/>
        </p:xfrm>
        <a:graphic>
          <a:graphicData uri="http://schemas.openxmlformats.org/drawingml/2006/table">
            <a:tbl>
              <a:tblPr firstRow="1" bandRow="1">
                <a:tableStyleId>{5C22544A-7EE6-4342-B048-85BDC9FD1C3A}</a:tableStyleId>
              </a:tblPr>
              <a:tblGrid>
                <a:gridCol w="2908300"/>
                <a:gridCol w="5308600"/>
              </a:tblGrid>
              <a:tr h="298450">
                <a:tc>
                  <a:txBody>
                    <a:bodyPr/>
                    <a:lstStyle/>
                    <a:p>
                      <a:r>
                        <a:rPr lang="en-US" sz="1600" dirty="0" err="1" smtClean="0"/>
                        <a:t>BlobContainerPublicAccessType</a:t>
                      </a:r>
                      <a:r>
                        <a:rPr lang="en-US" sz="1600" dirty="0" smtClean="0"/>
                        <a:t> Enumeration</a:t>
                      </a:r>
                      <a:endParaRPr lang="en-US" sz="1600" dirty="0"/>
                    </a:p>
                  </a:txBody>
                  <a:tcPr/>
                </a:tc>
                <a:tc>
                  <a:txBody>
                    <a:bodyPr/>
                    <a:lstStyle/>
                    <a:p>
                      <a:r>
                        <a:rPr lang="en-US" sz="1600" smtClean="0"/>
                        <a:t>Description</a:t>
                      </a:r>
                      <a:endParaRPr lang="en-US" sz="1600"/>
                    </a:p>
                  </a:txBody>
                  <a:tcPr/>
                </a:tc>
              </a:tr>
              <a:tr h="298450">
                <a:tc>
                  <a:txBody>
                    <a:bodyPr/>
                    <a:lstStyle/>
                    <a:p>
                      <a:r>
                        <a:rPr lang="en-US" sz="1600" dirty="0" smtClean="0"/>
                        <a:t>Off</a:t>
                      </a:r>
                      <a:endParaRPr lang="en-US" sz="1600" dirty="0"/>
                    </a:p>
                  </a:txBody>
                  <a:tcPr/>
                </a:tc>
                <a:tc>
                  <a:txBody>
                    <a:bodyPr/>
                    <a:lstStyle/>
                    <a:p>
                      <a:r>
                        <a:rPr lang="en-US" sz="1600" smtClean="0"/>
                        <a:t>Container is set to private access.  Only the account owner can read blobs from the container.</a:t>
                      </a:r>
                      <a:endParaRPr lang="en-US" sz="1600"/>
                    </a:p>
                  </a:txBody>
                  <a:tcPr/>
                </a:tc>
              </a:tr>
              <a:tr h="298450">
                <a:tc>
                  <a:txBody>
                    <a:bodyPr/>
                    <a:lstStyle/>
                    <a:p>
                      <a:r>
                        <a:rPr lang="en-US" sz="1600" smtClean="0"/>
                        <a:t>Blob</a:t>
                      </a:r>
                      <a:endParaRPr lang="en-US" sz="1600"/>
                    </a:p>
                  </a:txBody>
                  <a:tcPr/>
                </a:tc>
                <a:tc>
                  <a:txBody>
                    <a:bodyPr/>
                    <a:lstStyle/>
                    <a:p>
                      <a:r>
                        <a:rPr lang="en-US" sz="1600" smtClean="0"/>
                        <a:t>Public access allowed of blobs but not the container.  Anonymous users can read blobs from the container.</a:t>
                      </a:r>
                      <a:endParaRPr lang="en-US" sz="1600"/>
                    </a:p>
                  </a:txBody>
                  <a:tcPr/>
                </a:tc>
              </a:tr>
              <a:tr h="298450">
                <a:tc>
                  <a:txBody>
                    <a:bodyPr/>
                    <a:lstStyle/>
                    <a:p>
                      <a:r>
                        <a:rPr lang="en-US" sz="1600" smtClean="0"/>
                        <a:t>Container</a:t>
                      </a:r>
                      <a:endParaRPr lang="en-US" sz="1600"/>
                    </a:p>
                  </a:txBody>
                  <a:tcPr/>
                </a:tc>
                <a:tc>
                  <a:txBody>
                    <a:bodyPr/>
                    <a:lstStyle/>
                    <a:p>
                      <a:r>
                        <a:rPr lang="en-US" sz="1600" dirty="0" smtClean="0"/>
                        <a:t>Container allows full public access.  Anonymous users can read blobs as well as container data.</a:t>
                      </a:r>
                      <a:endParaRPr lang="en-US" sz="16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a:t>
            </a:r>
            <a:endParaRPr lang="en-US"/>
          </a:p>
        </p:txBody>
      </p:sp>
      <p:sp>
        <p:nvSpPr>
          <p:cNvPr id="3" name="Text Placeholder 2"/>
          <p:cNvSpPr>
            <a:spLocks noGrp="1"/>
          </p:cNvSpPr>
          <p:nvPr>
            <p:ph type="body" idx="1"/>
          </p:nvPr>
        </p:nvSpPr>
        <p:spPr/>
        <p:txBody>
          <a:bodyPr/>
          <a:lstStyle/>
          <a:p>
            <a:r>
              <a:rPr lang="en-US" sz="1800" smtClean="0"/>
              <a:t>Containers are holders and access control mechanisms for blobs.</a:t>
            </a:r>
          </a:p>
          <a:p>
            <a:pPr lvl="1"/>
            <a:r>
              <a:rPr lang="en-US" sz="1600" smtClean="0"/>
              <a:t>Blobs are the real data, an arbitrary set of bytes, of interest in blob storage.</a:t>
            </a:r>
          </a:p>
          <a:p>
            <a:pPr lvl="1"/>
            <a:r>
              <a:rPr lang="en-US" sz="1600" smtClean="0"/>
              <a:t>Blobs are data of any type (text file, image, MP3 file, ZIP file, etc.).</a:t>
            </a:r>
          </a:p>
          <a:p>
            <a:r>
              <a:rPr lang="en-US" sz="1800" smtClean="0"/>
              <a:t>There are two types of blobs:  block blobs and page blobs.</a:t>
            </a:r>
          </a:p>
          <a:p>
            <a:pPr lvl="1"/>
            <a:r>
              <a:rPr lang="en-US" sz="1600" smtClean="0"/>
              <a:t>Block blobs are represented by the CloudBlockBlob class (Microsoft.WindowsAzure.StorageClient).</a:t>
            </a:r>
          </a:p>
          <a:p>
            <a:pPr lvl="1"/>
            <a:r>
              <a:rPr lang="en-US" sz="1600" smtClean="0"/>
              <a:t>Page blobs are represented by the CloudPageBlob class.</a:t>
            </a:r>
          </a:p>
          <a:p>
            <a:pPr lvl="1"/>
            <a:r>
              <a:rPr lang="en-US" sz="1600" smtClean="0"/>
              <a:t>Both CloudBlockBlob and CloudPageBlob types inherit from CloubBlob.</a:t>
            </a:r>
          </a:p>
          <a:p>
            <a:endParaRPr lang="en-US" sz="1800" smtClean="0"/>
          </a:p>
          <a:p>
            <a:endParaRPr lang="en-US" sz="1800" smtClean="0"/>
          </a:p>
          <a:p>
            <a:endParaRPr lang="en-US" sz="1800" smtClean="0"/>
          </a:p>
          <a:p>
            <a:endParaRPr lang="en-US" sz="1800" smtClean="0"/>
          </a:p>
          <a:p>
            <a:endParaRPr lang="en-US"/>
          </a:p>
        </p:txBody>
      </p:sp>
      <p:pic>
        <p:nvPicPr>
          <p:cNvPr id="4" name="Picture 3" descr="image5.png"/>
          <p:cNvPicPr>
            <a:picLocks noChangeAspect="1"/>
          </p:cNvPicPr>
          <p:nvPr/>
        </p:nvPicPr>
        <p:blipFill>
          <a:blip r:embed="rId2"/>
          <a:stretch>
            <a:fillRect/>
          </a:stretch>
        </p:blipFill>
        <p:spPr>
          <a:xfrm>
            <a:off x="3339591" y="4292600"/>
            <a:ext cx="2566416" cy="12862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r>
              <a:rPr lang="en-US" sz="1800" smtClean="0"/>
              <a:t>Thankfully, the Storage Client API often hides the details of block versus page blobs.</a:t>
            </a:r>
          </a:p>
          <a:p>
            <a:pPr lvl="1"/>
            <a:r>
              <a:rPr lang="en-US" sz="1600" smtClean="0"/>
              <a:t>As you see below, you can explicitly work with one type over the other, but most of the time, you simply work with a CloubBlob and are blissfully unaware of its type.</a:t>
            </a:r>
          </a:p>
          <a:p>
            <a:pPr lvl="1"/>
            <a:r>
              <a:rPr lang="en-US" sz="1600" smtClean="0"/>
              <a:t>When using the REST API, you must select and work with an appropriate blob type.</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r>
              <a:rPr lang="en-US" sz="1800" smtClean="0"/>
              <a:t>Block blobs allow a single blob to be broken up into smaller blocks.</a:t>
            </a:r>
          </a:p>
          <a:p>
            <a:pPr lvl="1"/>
            <a:r>
              <a:rPr lang="en-US" sz="1600" smtClean="0"/>
              <a:t>These blocks allow parallel activity (such as blob upload) on pieces of a blob thereby allowing for better application performance/scalability.</a:t>
            </a:r>
          </a:p>
          <a:p>
            <a:pPr lvl="1"/>
            <a:r>
              <a:rPr lang="en-US" sz="1600" smtClean="0"/>
              <a:t>Block blobs are limited to 200GB in size.  Each block can be up to 4MB in size (allowing for 50,000 blocks).</a:t>
            </a:r>
          </a:p>
          <a:p>
            <a:pPr lvl="1"/>
            <a:r>
              <a:rPr lang="en-US" sz="1600" smtClean="0"/>
              <a:t>Individual blocks in a block blob, however, can be of different sizes.</a:t>
            </a:r>
          </a:p>
          <a:p>
            <a:pPr lvl="1"/>
            <a:r>
              <a:rPr lang="en-US" sz="1600" smtClean="0"/>
              <a:t>Each block in a block blob has a unique id.</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png"/>
          <p:cNvPicPr>
            <a:picLocks noChangeAspect="1"/>
          </p:cNvPicPr>
          <p:nvPr/>
        </p:nvPicPr>
        <p:blipFill>
          <a:blip r:embed="rId2"/>
          <a:stretch>
            <a:fillRect/>
          </a:stretch>
        </p:blipFill>
        <p:spPr>
          <a:xfrm>
            <a:off x="2065527" y="3911600"/>
            <a:ext cx="5114544" cy="218236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pPr lvl="1"/>
            <a:r>
              <a:rPr lang="en-US" sz="1600" smtClean="0"/>
              <a:t>When working with blocks, each block must be uploaded and then the entire block blob is committed into blob storage.  </a:t>
            </a:r>
          </a:p>
          <a:p>
            <a:pPr lvl="1"/>
            <a:r>
              <a:rPr lang="en-US" sz="1600" smtClean="0"/>
              <a:t>Thus, uploading block blobs by blocks is a two-step process.</a:t>
            </a:r>
          </a:p>
          <a:p>
            <a:pPr lvl="1"/>
            <a:r>
              <a:rPr lang="en-US" sz="1600" smtClean="0"/>
              <a:t>You can upload the blob in a single operation (without the need to upload individual blocks) when the block blob is no more than 64MB.</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 Cont.</a:t>
            </a:r>
            <a:endParaRPr lang="en-US"/>
          </a:p>
        </p:txBody>
      </p:sp>
      <p:sp>
        <p:nvSpPr>
          <p:cNvPr id="3" name="Text Placeholder 2"/>
          <p:cNvSpPr>
            <a:spLocks noGrp="1"/>
          </p:cNvSpPr>
          <p:nvPr>
            <p:ph type="body" idx="1"/>
          </p:nvPr>
        </p:nvSpPr>
        <p:spPr/>
        <p:txBody>
          <a:bodyPr/>
          <a:lstStyle/>
          <a:p>
            <a:r>
              <a:rPr lang="en-US" sz="1800" smtClean="0"/>
              <a:t>Why use blob storage?</a:t>
            </a:r>
          </a:p>
          <a:p>
            <a:pPr lvl="1"/>
            <a:r>
              <a:rPr lang="en-US" sz="1600" smtClean="0"/>
              <a:t>Think of typical files you might have in one of your non-Azure applications.</a:t>
            </a:r>
          </a:p>
          <a:p>
            <a:pPr lvl="1"/>
            <a:r>
              <a:rPr lang="en-US" sz="1600" smtClean="0"/>
              <a:t>Does your Web site display include images or other content like PDF documents?</a:t>
            </a:r>
          </a:p>
          <a:p>
            <a:pPr lvl="1"/>
            <a:r>
              <a:rPr lang="en-US" sz="1600" smtClean="0"/>
              <a:t>Perhaps users are allowed to download or upload files to your site.</a:t>
            </a:r>
          </a:p>
          <a:p>
            <a:pPr lvl="1"/>
            <a:r>
              <a:rPr lang="en-US" sz="1600" smtClean="0"/>
              <a:t>Does your application have to perform backup operations and store backup data somewhere?</a:t>
            </a:r>
          </a:p>
          <a:p>
            <a:pPr lvl="1"/>
            <a:r>
              <a:rPr lang="en-US" sz="1600" smtClean="0"/>
              <a:t>Perhaps there are files that contain configuration or other data (like SQL queries) that are used by the application that are stored external to the application code.</a:t>
            </a:r>
          </a:p>
          <a:p>
            <a:pPr lvl="1"/>
            <a:r>
              <a:rPr lang="en-US" sz="1600" smtClean="0"/>
              <a:t>Where does your application get all these files or data today?  Chances are good it gets these files from a file system.</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r>
              <a:rPr lang="en-US" sz="1800" smtClean="0"/>
              <a:t>A page blob is collection of pages.  Page blobs and individual pages can be up to 1 TB, but each page must be a multiple of 512 bytes.</a:t>
            </a:r>
          </a:p>
          <a:p>
            <a:pPr lvl="1"/>
            <a:r>
              <a:rPr lang="en-US" sz="1600" smtClean="0"/>
              <a:t>A page is a range of data that is identified by its offset from the start of the blob.</a:t>
            </a: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Pages from a page blob can be randomly uploaded and accessed.</a:t>
            </a:r>
          </a:p>
          <a:p>
            <a:pPr lvl="1"/>
            <a:r>
              <a:rPr lang="en-US" sz="1600" smtClean="0"/>
              <a:t>Unlike block blobs, page writes to a page blob are committed immediately.  Two steps are not required to upload and commit a page blob.</a:t>
            </a:r>
          </a:p>
          <a:p>
            <a:endParaRPr lang="en-US"/>
          </a:p>
        </p:txBody>
      </p:sp>
      <p:pic>
        <p:nvPicPr>
          <p:cNvPr id="4" name="Picture 3" descr="image7.png"/>
          <p:cNvPicPr>
            <a:picLocks noChangeAspect="1"/>
          </p:cNvPicPr>
          <p:nvPr/>
        </p:nvPicPr>
        <p:blipFill>
          <a:blip r:embed="rId2"/>
          <a:stretch>
            <a:fillRect/>
          </a:stretch>
        </p:blipFill>
        <p:spPr>
          <a:xfrm>
            <a:off x="2757423" y="1714500"/>
            <a:ext cx="3730752" cy="34625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r>
              <a:rPr lang="en-US" sz="1800" smtClean="0"/>
              <a:t>Block or page blobs must have a name.</a:t>
            </a:r>
          </a:p>
          <a:p>
            <a:pPr lvl="1"/>
            <a:r>
              <a:rPr lang="en-US" sz="1600" smtClean="0"/>
              <a:t>The name can be up to 1024 characters.</a:t>
            </a:r>
          </a:p>
          <a:p>
            <a:pPr lvl="1"/>
            <a:r>
              <a:rPr lang="en-US" sz="1600" smtClean="0"/>
              <a:t>Blob names can imply some type of hierarchy or collection even when a physical container does not exist.</a:t>
            </a:r>
          </a:p>
          <a:p>
            <a:pPr lvl="1"/>
            <a:r>
              <a:rPr lang="en-US" sz="1600" smtClean="0"/>
              <a:t>For example, “/financials/quarterly/march2010.pdf” is a legal blob name.  </a:t>
            </a:r>
          </a:p>
          <a:p>
            <a:pPr lvl="1"/>
            <a:r>
              <a:rPr lang="en-US" sz="1600" smtClean="0"/>
              <a:t>The “/financials/quarterly/” is just part of the name, but it implies a file system like structure.</a:t>
            </a:r>
          </a:p>
          <a:p>
            <a:pPr lvl="1"/>
            <a:r>
              <a:rPr lang="en-US" sz="1600" smtClean="0"/>
              <a:t>In fact, as you will see later, the blob service API provides a filter mechanism that can use these virtual directory delimiters to help query for blobs.</a:t>
            </a:r>
          </a:p>
          <a:p>
            <a:pPr lvl="1"/>
            <a:r>
              <a:rPr lang="en-US" sz="1600" smtClean="0"/>
              <a:t>For example, you could query for blobs that have a name that begins with “/financials/quarterly”.</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Blobs Cont.</a:t>
            </a:r>
            <a:endParaRPr lang="en-US"/>
          </a:p>
        </p:txBody>
      </p:sp>
      <p:sp>
        <p:nvSpPr>
          <p:cNvPr id="3" name="Text Placeholder 2"/>
          <p:cNvSpPr>
            <a:spLocks noGrp="1"/>
          </p:cNvSpPr>
          <p:nvPr>
            <p:ph type="body" idx="1"/>
          </p:nvPr>
        </p:nvSpPr>
        <p:spPr/>
        <p:txBody>
          <a:bodyPr/>
          <a:lstStyle/>
          <a:p>
            <a:r>
              <a:rPr lang="en-US" sz="1800" smtClean="0"/>
              <a:t>Blob storage may physically store blobs (block or page) across many servers.</a:t>
            </a:r>
          </a:p>
          <a:p>
            <a:pPr lvl="1"/>
            <a:r>
              <a:rPr lang="en-US" sz="1600" smtClean="0"/>
              <a:t>The partition key for blobs is the container name plus the blob name.</a:t>
            </a:r>
          </a:p>
          <a:p>
            <a:pPr lvl="1"/>
            <a:r>
              <a:rPr lang="en-US" sz="1600" smtClean="0"/>
              <a:t>This helps to spread blob access out over several servers.</a:t>
            </a:r>
          </a:p>
          <a:p>
            <a:pPr lvl="1"/>
            <a:r>
              <a:rPr lang="en-US" sz="1600" smtClean="0"/>
              <a:t>Per MSDN blog post, the target throughput of a single blob is up to 60 MB/sec.</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a:t>
            </a:r>
            <a:endParaRPr lang="en-US"/>
          </a:p>
        </p:txBody>
      </p:sp>
      <p:sp>
        <p:nvSpPr>
          <p:cNvPr id="3" name="Text Placeholder 2"/>
          <p:cNvSpPr>
            <a:spLocks noGrp="1"/>
          </p:cNvSpPr>
          <p:nvPr>
            <p:ph type="body" idx="1"/>
          </p:nvPr>
        </p:nvSpPr>
        <p:spPr/>
        <p:txBody>
          <a:bodyPr/>
          <a:lstStyle/>
          <a:p>
            <a:r>
              <a:rPr lang="en-US" sz="1800" smtClean="0"/>
              <a:t>To create a blob in a container, create a CloudBlob reference and upload the blob content to blob storage.</a:t>
            </a:r>
          </a:p>
          <a:p>
            <a:pPr lvl="1"/>
            <a:r>
              <a:rPr lang="en-US" sz="1600" smtClean="0"/>
              <a:t>You must supply a container-unique name to the blob at the time you create the CloudBlob reference.</a:t>
            </a:r>
          </a:p>
          <a:p>
            <a:endParaRPr lang="en-US" sz="1700" smtClean="0"/>
          </a:p>
          <a:p>
            <a:pPr lvl="1"/>
            <a:r>
              <a:rPr lang="en-US" sz="1600" smtClean="0"/>
              <a:t>When you wish, you can also use the more specific block blob method and type.</a:t>
            </a:r>
          </a:p>
          <a:p>
            <a:endParaRPr lang="en-US" sz="1700" smtClean="0"/>
          </a:p>
          <a:p>
            <a:pPr lvl="1"/>
            <a:r>
              <a:rPr lang="en-US" sz="1600" smtClean="0"/>
              <a:t>Alternatively, you can also use the more specific page blob method and type.</a:t>
            </a:r>
          </a:p>
          <a:p>
            <a:endParaRPr lang="en-US" sz="1700" smtClean="0"/>
          </a:p>
          <a:p>
            <a:endParaRPr lang="en-US"/>
          </a:p>
        </p:txBody>
      </p:sp>
      <p:sp>
        <p:nvSpPr>
          <p:cNvPr id="4" name="TextBox 3"/>
          <p:cNvSpPr txBox="1"/>
          <p:nvPr/>
        </p:nvSpPr>
        <p:spPr>
          <a:xfrm>
            <a:off x="508000" y="2895600"/>
            <a:ext cx="8229600" cy="353943"/>
          </a:xfrm>
          <a:prstGeom prst="rect">
            <a:avLst/>
          </a:prstGeom>
          <a:pattFill>
            <a:fgClr>
              <a:schemeClr val="bg2"/>
            </a:fgClr>
            <a:bgClr>
              <a:schemeClr val="bg2"/>
            </a:bgClr>
          </a:pattFill>
        </p:spPr>
        <p:txBody>
          <a:bodyPr vert="horz" rtlCol="0">
            <a:spAutoFit/>
          </a:bodyPr>
          <a:lstStyle/>
          <a:p>
            <a:r>
              <a:rPr lang="en-US" sz="1700" dirty="0" err="1" smtClean="0"/>
              <a:t>CloudBlob</a:t>
            </a:r>
            <a:r>
              <a:rPr lang="en-US" sz="1700" dirty="0" smtClean="0"/>
              <a:t> blob = </a:t>
            </a:r>
            <a:r>
              <a:rPr lang="en-US" sz="1700" dirty="0" err="1" smtClean="0"/>
              <a:t>container.GetBlobReference</a:t>
            </a:r>
            <a:r>
              <a:rPr lang="en-US" sz="1700" dirty="0" smtClean="0"/>
              <a:t>("myfile.txt");</a:t>
            </a:r>
            <a:endParaRPr lang="en-US" sz="1700" dirty="0"/>
          </a:p>
        </p:txBody>
      </p:sp>
      <p:sp>
        <p:nvSpPr>
          <p:cNvPr id="5" name="TextBox 4"/>
          <p:cNvSpPr txBox="1"/>
          <p:nvPr/>
        </p:nvSpPr>
        <p:spPr>
          <a:xfrm>
            <a:off x="508000" y="3733800"/>
            <a:ext cx="8229600" cy="353943"/>
          </a:xfrm>
          <a:prstGeom prst="rect">
            <a:avLst/>
          </a:prstGeom>
          <a:pattFill>
            <a:fgClr>
              <a:schemeClr val="bg2"/>
            </a:fgClr>
            <a:bgClr>
              <a:schemeClr val="bg2"/>
            </a:bgClr>
          </a:pattFill>
        </p:spPr>
        <p:txBody>
          <a:bodyPr vert="horz" rtlCol="0">
            <a:spAutoFit/>
          </a:bodyPr>
          <a:lstStyle/>
          <a:p>
            <a:r>
              <a:rPr lang="en-US" sz="1700" smtClean="0"/>
              <a:t>CloudBlockBlob</a:t>
            </a:r>
            <a:r>
              <a:rPr lang="en-US" sz="1700" dirty="0" smtClean="0"/>
              <a:t> blob = </a:t>
            </a:r>
            <a:r>
              <a:rPr lang="en-US" sz="1700" dirty="0" err="1" smtClean="0"/>
              <a:t>container.GetBlockBlobReference</a:t>
            </a:r>
            <a:r>
              <a:rPr lang="en-US" sz="1700" dirty="0" smtClean="0"/>
              <a:t>("myfile.txt");</a:t>
            </a:r>
            <a:endParaRPr lang="en-US" sz="1700" dirty="0"/>
          </a:p>
        </p:txBody>
      </p:sp>
      <p:sp>
        <p:nvSpPr>
          <p:cNvPr id="6" name="TextBox 5"/>
          <p:cNvSpPr txBox="1"/>
          <p:nvPr/>
        </p:nvSpPr>
        <p:spPr>
          <a:xfrm>
            <a:off x="508000" y="4419600"/>
            <a:ext cx="8229600" cy="353943"/>
          </a:xfrm>
          <a:prstGeom prst="rect">
            <a:avLst/>
          </a:prstGeom>
          <a:pattFill>
            <a:fgClr>
              <a:schemeClr val="bg2"/>
            </a:fgClr>
            <a:bgClr>
              <a:schemeClr val="bg2"/>
            </a:bgClr>
          </a:pattFill>
        </p:spPr>
        <p:txBody>
          <a:bodyPr vert="horz" rtlCol="0">
            <a:spAutoFit/>
          </a:bodyPr>
          <a:lstStyle/>
          <a:p>
            <a:r>
              <a:rPr lang="en-US" sz="1700" smtClean="0"/>
              <a:t>CloudPageBlob</a:t>
            </a:r>
            <a:r>
              <a:rPr lang="en-US" sz="1700" dirty="0" smtClean="0"/>
              <a:t> blob = </a:t>
            </a:r>
            <a:r>
              <a:rPr lang="en-US" sz="1700" dirty="0" err="1" smtClean="0"/>
              <a:t>container.GetPageBlobReference</a:t>
            </a:r>
            <a:r>
              <a:rPr lang="en-US" sz="1700" dirty="0" smtClean="0"/>
              <a:t>("myfile.txt");</a:t>
            </a:r>
            <a:endParaRPr lang="en-US"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dirty="0" smtClean="0"/>
              <a:t>With the blob reference, you can now use one of many upload methods to upload the actual blob content.</a:t>
            </a:r>
          </a:p>
          <a:p>
            <a:pPr lvl="1"/>
            <a:r>
              <a:rPr lang="en-US" sz="1600" dirty="0" smtClean="0"/>
              <a:t>The example here uploads text (a string) as a blob.</a:t>
            </a:r>
          </a:p>
          <a:p>
            <a:endParaRPr lang="en-US" sz="1700" dirty="0" smtClean="0"/>
          </a:p>
          <a:p>
            <a:pPr lvl="1"/>
            <a:r>
              <a:rPr lang="en-US" sz="1600" dirty="0" smtClean="0"/>
              <a:t>Here a blob is uploaded to blob storage via byte array.</a:t>
            </a:r>
          </a:p>
          <a:p>
            <a:endParaRPr lang="en-US" sz="1700" dirty="0" smtClean="0"/>
          </a:p>
          <a:p>
            <a:endParaRPr lang="en-US" sz="1700" dirty="0" smtClean="0"/>
          </a:p>
          <a:p>
            <a:endParaRPr lang="en-US" sz="1700" dirty="0" smtClean="0"/>
          </a:p>
          <a:p>
            <a:endParaRPr lang="en-US" sz="1700" dirty="0" smtClean="0"/>
          </a:p>
          <a:p>
            <a:pPr lvl="1"/>
            <a:endParaRPr lang="en-US" sz="1600" dirty="0" smtClean="0"/>
          </a:p>
          <a:p>
            <a:pPr lvl="1"/>
            <a:r>
              <a:rPr lang="en-US" sz="1600" dirty="0" smtClean="0"/>
              <a:t>This </a:t>
            </a:r>
            <a:r>
              <a:rPr lang="en-US" sz="1600" dirty="0" smtClean="0"/>
              <a:t>example shows how to upload a blob via stream.</a:t>
            </a:r>
          </a:p>
          <a:p>
            <a:endParaRPr lang="en-US" sz="1700" dirty="0" smtClean="0"/>
          </a:p>
          <a:p>
            <a:endParaRPr lang="en-US" sz="1700" dirty="0" smtClean="0"/>
          </a:p>
          <a:p>
            <a:pPr lvl="1"/>
            <a:r>
              <a:rPr lang="en-US" sz="1600" dirty="0" smtClean="0"/>
              <a:t>Finally, this example shows how to upload a blob via a file.</a:t>
            </a:r>
          </a:p>
          <a:p>
            <a:endParaRPr lang="en-US" dirty="0"/>
          </a:p>
        </p:txBody>
      </p:sp>
      <p:sp>
        <p:nvSpPr>
          <p:cNvPr id="4" name="TextBox 3"/>
          <p:cNvSpPr txBox="1"/>
          <p:nvPr/>
        </p:nvSpPr>
        <p:spPr>
          <a:xfrm>
            <a:off x="508000" y="2667000"/>
            <a:ext cx="8229600" cy="353943"/>
          </a:xfrm>
          <a:prstGeom prst="rect">
            <a:avLst/>
          </a:prstGeom>
          <a:pattFill>
            <a:fgClr>
              <a:schemeClr val="bg2"/>
            </a:fgClr>
            <a:bgClr>
              <a:schemeClr val="bg2"/>
            </a:bgClr>
          </a:pattFill>
        </p:spPr>
        <p:txBody>
          <a:bodyPr vert="horz" rtlCol="0">
            <a:spAutoFit/>
          </a:bodyPr>
          <a:lstStyle/>
          <a:p>
            <a:r>
              <a:rPr lang="en-US" sz="1700" dirty="0" err="1" smtClean="0"/>
              <a:t>blob.UploadText</a:t>
            </a:r>
            <a:r>
              <a:rPr lang="en-US" sz="1700" dirty="0" smtClean="0"/>
              <a:t>("This is a test. It is only a test. If this had...");</a:t>
            </a:r>
            <a:endParaRPr lang="en-US" sz="1700" dirty="0"/>
          </a:p>
        </p:txBody>
      </p:sp>
      <p:sp>
        <p:nvSpPr>
          <p:cNvPr id="5" name="TextBox 4"/>
          <p:cNvSpPr txBox="1"/>
          <p:nvPr/>
        </p:nvSpPr>
        <p:spPr>
          <a:xfrm>
            <a:off x="508000" y="3276600"/>
            <a:ext cx="8229600" cy="1400383"/>
          </a:xfrm>
          <a:prstGeom prst="rect">
            <a:avLst/>
          </a:prstGeom>
          <a:pattFill>
            <a:fgClr>
              <a:schemeClr val="bg2"/>
            </a:fgClr>
            <a:bgClr>
              <a:schemeClr val="bg2"/>
            </a:bgClr>
          </a:pattFill>
        </p:spPr>
        <p:txBody>
          <a:bodyPr vert="horz" wrap="square" rtlCol="0">
            <a:spAutoFit/>
          </a:bodyPr>
          <a:lstStyle/>
          <a:p>
            <a:r>
              <a:rPr lang="en-US" sz="1700" smtClean="0"/>
              <a:t>string </a:t>
            </a:r>
            <a:r>
              <a:rPr lang="en-US" sz="1700" dirty="0" err="1" smtClean="0"/>
              <a:t>testString</a:t>
            </a:r>
            <a:r>
              <a:rPr lang="en-US" sz="1700" dirty="0" smtClean="0"/>
              <a:t> = "this is a test.  It is only a test.  If this had been an actual emergency...";</a:t>
            </a:r>
          </a:p>
          <a:p>
            <a:r>
              <a:rPr lang="en-US" sz="1700" dirty="0" err="1" smtClean="0"/>
              <a:t>System.Text.ASCIIEncoding</a:t>
            </a:r>
            <a:r>
              <a:rPr lang="en-US" sz="1700" dirty="0" smtClean="0"/>
              <a:t> encoding = new </a:t>
            </a:r>
            <a:r>
              <a:rPr lang="en-US" sz="1700" dirty="0" err="1" smtClean="0"/>
              <a:t>System.Text.ASCIIEncoding</a:t>
            </a:r>
            <a:r>
              <a:rPr lang="en-US" sz="1700" dirty="0" smtClean="0"/>
              <a:t>();</a:t>
            </a:r>
          </a:p>
          <a:p>
            <a:r>
              <a:rPr lang="en-US" sz="1700" dirty="0" smtClean="0"/>
              <a:t>Byte[] array =  </a:t>
            </a:r>
            <a:r>
              <a:rPr lang="en-US" sz="1700" dirty="0" err="1" smtClean="0"/>
              <a:t>encoding.GetBytes</a:t>
            </a:r>
            <a:r>
              <a:rPr lang="en-US" sz="1700" dirty="0" smtClean="0"/>
              <a:t>(</a:t>
            </a:r>
            <a:r>
              <a:rPr lang="en-US" sz="1700" dirty="0" err="1" smtClean="0"/>
              <a:t>testString</a:t>
            </a:r>
            <a:r>
              <a:rPr lang="en-US" sz="1700" dirty="0" smtClean="0"/>
              <a:t>);</a:t>
            </a:r>
          </a:p>
          <a:p>
            <a:r>
              <a:rPr lang="en-US" sz="1700" dirty="0" err="1" smtClean="0"/>
              <a:t>blob.UploadByteArray</a:t>
            </a:r>
            <a:r>
              <a:rPr lang="en-US" sz="1700" dirty="0" smtClean="0"/>
              <a:t>(array);</a:t>
            </a:r>
            <a:endParaRPr lang="en-US" sz="1700" dirty="0"/>
          </a:p>
        </p:txBody>
      </p:sp>
      <p:sp>
        <p:nvSpPr>
          <p:cNvPr id="6" name="TextBox 5"/>
          <p:cNvSpPr txBox="1"/>
          <p:nvPr/>
        </p:nvSpPr>
        <p:spPr>
          <a:xfrm>
            <a:off x="508000" y="5099447"/>
            <a:ext cx="8229600" cy="615553"/>
          </a:xfrm>
          <a:prstGeom prst="rect">
            <a:avLst/>
          </a:prstGeom>
          <a:pattFill>
            <a:fgClr>
              <a:schemeClr val="bg2"/>
            </a:fgClr>
            <a:bgClr>
              <a:schemeClr val="bg2"/>
            </a:bgClr>
          </a:pattFill>
        </p:spPr>
        <p:txBody>
          <a:bodyPr vert="horz" rtlCol="0">
            <a:spAutoFit/>
          </a:bodyPr>
          <a:lstStyle/>
          <a:p>
            <a:r>
              <a:rPr lang="en-US" sz="1700" dirty="0" smtClean="0"/>
              <a:t>//FileUpload1 is an ASP.NET </a:t>
            </a:r>
            <a:r>
              <a:rPr lang="en-US" sz="1700" dirty="0" err="1" smtClean="0"/>
              <a:t>FileUpload</a:t>
            </a:r>
            <a:r>
              <a:rPr lang="en-US" sz="1700" dirty="0" smtClean="0"/>
              <a:t> component</a:t>
            </a:r>
          </a:p>
          <a:p>
            <a:r>
              <a:rPr lang="en-US" sz="1700" dirty="0" err="1" smtClean="0"/>
              <a:t>blob.UploadFromStream</a:t>
            </a:r>
            <a:r>
              <a:rPr lang="en-US" sz="1700" dirty="0" smtClean="0"/>
              <a:t>(FileUpload1.FileContent);</a:t>
            </a:r>
            <a:endParaRPr lang="en-US" sz="17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877163"/>
          </a:xfrm>
          <a:prstGeom prst="rect">
            <a:avLst/>
          </a:prstGeom>
          <a:pattFill>
            <a:fgClr>
              <a:schemeClr val="bg2"/>
            </a:fgClr>
            <a:bgClr>
              <a:schemeClr val="bg2"/>
            </a:bgClr>
          </a:pattFill>
        </p:spPr>
        <p:txBody>
          <a:bodyPr vert="horz" rtlCol="0">
            <a:spAutoFit/>
          </a:bodyPr>
          <a:lstStyle/>
          <a:p>
            <a:r>
              <a:rPr lang="en-US" sz="1700" smtClean="0"/>
              <a:t>blob.UploadFile("C:\\student\\images\\bluesky.png");</a:t>
            </a:r>
          </a:p>
          <a:p>
            <a:r>
              <a:rPr lang="en-US" sz="1700" smtClean="0"/>
              <a:t>// this also works</a:t>
            </a:r>
          </a:p>
          <a:p>
            <a:r>
              <a:rPr lang="en-US" sz="1700" smtClean="0"/>
              <a:t>blob.UploadFile(@"C:\student\images\bluesky.png");</a:t>
            </a:r>
            <a:endParaRPr lang="en-US"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If you wish to work directly with blocks, use PutBlock( ) to upload a block and PutBlockList( ) to commit all the blocks into blob storage.</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527300"/>
            <a:ext cx="8229600" cy="3493264"/>
          </a:xfrm>
          <a:prstGeom prst="rect">
            <a:avLst/>
          </a:prstGeom>
          <a:pattFill>
            <a:fgClr>
              <a:schemeClr val="bg2"/>
            </a:fgClr>
            <a:bgClr>
              <a:schemeClr val="bg2"/>
            </a:bgClr>
          </a:pattFill>
        </p:spPr>
        <p:txBody>
          <a:bodyPr vert="horz" rtlCol="0">
            <a:spAutoFit/>
          </a:bodyPr>
          <a:lstStyle/>
          <a:p>
            <a:r>
              <a:rPr lang="en-US" sz="1700" smtClean="0"/>
              <a:t>CloudBlockBlob blob = container.GetBlockBlobReference("myblockfile.txt");</a:t>
            </a:r>
          </a:p>
          <a:p>
            <a:r>
              <a:rPr lang="en-US" sz="1700" smtClean="0"/>
              <a:t>String[] ids = new String[10];</a:t>
            </a:r>
          </a:p>
          <a:p>
            <a:r>
              <a:rPr lang="en-US" sz="1700" smtClean="0"/>
              <a:t>for (int i = 0; i &lt; 10; i++)</a:t>
            </a:r>
          </a:p>
          <a:p>
            <a:r>
              <a:rPr lang="en-US" sz="1700" smtClean="0"/>
              <a:t>{</a:t>
            </a:r>
          </a:p>
          <a:p>
            <a:r>
              <a:rPr lang="en-US" sz="1700" smtClean="0"/>
              <a:t>  string testString = "this is block " + i;</a:t>
            </a:r>
          </a:p>
          <a:p>
            <a:r>
              <a:rPr lang="en-US" sz="1700" smtClean="0"/>
              <a:t>  System.Text.UTF8Encoding encoding = new System.Text.UTF8Encoding();</a:t>
            </a:r>
          </a:p>
          <a:p>
            <a:r>
              <a:rPr lang="en-US" sz="1700" smtClean="0"/>
              <a:t>  MemoryStream memoryStream = </a:t>
            </a:r>
          </a:p>
          <a:p>
            <a:r>
              <a:rPr lang="en-US" sz="1700" smtClean="0"/>
              <a:t>    new MemoryStream(encoding.GetBytes(testString));</a:t>
            </a:r>
          </a:p>
          <a:p>
            <a:r>
              <a:rPr lang="en-US" sz="1700" smtClean="0"/>
              <a:t>  string id = Convert.ToBase64String(System.BitConverter.GetBytes(i));</a:t>
            </a:r>
          </a:p>
          <a:p>
            <a:r>
              <a:rPr lang="en-US" sz="1700" smtClean="0"/>
              <a:t>  blob.</a:t>
            </a:r>
            <a:r>
              <a:rPr lang="en-US" sz="1700" b="1" smtClean="0"/>
              <a:t>PutBlock</a:t>
            </a:r>
            <a:r>
              <a:rPr lang="en-US" sz="1700" smtClean="0"/>
              <a:t>(id, memoryStream, null);</a:t>
            </a:r>
          </a:p>
          <a:p>
            <a:r>
              <a:rPr lang="en-US" sz="1700" smtClean="0"/>
              <a:t>  ids[i] = id;</a:t>
            </a:r>
          </a:p>
          <a:p>
            <a:r>
              <a:rPr lang="en-US" sz="1700" smtClean="0"/>
              <a:t>}</a:t>
            </a:r>
          </a:p>
          <a:p>
            <a:r>
              <a:rPr lang="en-US" sz="1700" smtClean="0"/>
              <a:t>blob.</a:t>
            </a:r>
            <a:r>
              <a:rPr lang="en-US" sz="1700" b="1" smtClean="0"/>
              <a:t>PutBlockList</a:t>
            </a:r>
            <a:r>
              <a:rPr lang="en-US" sz="1700" smtClean="0"/>
              <a:t>(ids);</a:t>
            </a:r>
            <a:endParaRPr lang="en-US" sz="17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pPr lvl="1"/>
            <a:r>
              <a:rPr lang="en-US" sz="1600" smtClean="0"/>
              <a:t>The PutBlock( ) operation uploads the block to blob storage, but does not commit the block until PutBlockList( ) is called.</a:t>
            </a:r>
          </a:p>
          <a:p>
            <a:pPr lvl="1"/>
            <a:r>
              <a:rPr lang="en-US" sz="1600" smtClean="0"/>
              <a:t>The third and optional parameter on the PutBlock( ) method is an MD5 hash value that is discussed below.</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Use the WritePages( ) method to work directly with a page blob.</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247900"/>
            <a:ext cx="8229600" cy="3231654"/>
          </a:xfrm>
          <a:prstGeom prst="rect">
            <a:avLst/>
          </a:prstGeom>
          <a:pattFill>
            <a:fgClr>
              <a:schemeClr val="bg2"/>
            </a:fgClr>
            <a:bgClr>
              <a:schemeClr val="bg2"/>
            </a:bgClr>
          </a:pattFill>
        </p:spPr>
        <p:txBody>
          <a:bodyPr vert="horz" rtlCol="0">
            <a:spAutoFit/>
          </a:bodyPr>
          <a:lstStyle/>
          <a:p>
            <a:r>
              <a:rPr lang="en-US" sz="1700" smtClean="0"/>
              <a:t>CloudPageBlob blob = container.GetPageBlobReference("mypagefile.txt");</a:t>
            </a:r>
          </a:p>
          <a:p>
            <a:r>
              <a:rPr lang="en-US" sz="1700" smtClean="0"/>
              <a:t>int pageSize = 512;</a:t>
            </a:r>
          </a:p>
          <a:p>
            <a:r>
              <a:rPr lang="en-US" sz="1700" smtClean="0"/>
              <a:t>int pages = 5;</a:t>
            </a:r>
          </a:p>
          <a:p>
            <a:r>
              <a:rPr lang="en-US" sz="1700" smtClean="0"/>
              <a:t>blob.Create(pages * pageSize);</a:t>
            </a:r>
          </a:p>
          <a:p>
            <a:r>
              <a:rPr lang="en-US" sz="1700" smtClean="0"/>
              <a:t>string text = new String('j', pageSize);</a:t>
            </a:r>
          </a:p>
          <a:p>
            <a:r>
              <a:rPr lang="en-US" sz="1700" smtClean="0"/>
              <a:t>UTF8Encoding encoding = new UTF8Encoding();</a:t>
            </a:r>
          </a:p>
          <a:p>
            <a:r>
              <a:rPr lang="en-US" sz="1700" smtClean="0"/>
              <a:t>using (MemoryStream memoryStream = </a:t>
            </a:r>
          </a:p>
          <a:p>
            <a:r>
              <a:rPr lang="en-US" sz="1700" smtClean="0"/>
              <a:t>  new MemoryStream(encoding.GetBytes(text)))</a:t>
            </a:r>
          </a:p>
          <a:p>
            <a:r>
              <a:rPr lang="en-US" sz="1700" smtClean="0"/>
              <a:t>{</a:t>
            </a:r>
          </a:p>
          <a:p>
            <a:r>
              <a:rPr lang="en-US" sz="1700" smtClean="0"/>
              <a:t>  //pass stream and page offset</a:t>
            </a:r>
          </a:p>
          <a:p>
            <a:r>
              <a:rPr lang="en-US" sz="1700" smtClean="0"/>
              <a:t>  blob.WritePages(memoryStream, 0);</a:t>
            </a:r>
          </a:p>
          <a:p>
            <a:r>
              <a:rPr lang="en-US" sz="1700" smtClean="0"/>
              <a:t>}</a:t>
            </a:r>
            <a:endParaRPr lang="en-US"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 Cont.</a:t>
            </a:r>
            <a:endParaRPr lang="en-US"/>
          </a:p>
        </p:txBody>
      </p:sp>
      <p:sp>
        <p:nvSpPr>
          <p:cNvPr id="3" name="Text Placeholder 2"/>
          <p:cNvSpPr>
            <a:spLocks noGrp="1"/>
          </p:cNvSpPr>
          <p:nvPr>
            <p:ph type="body" idx="1"/>
          </p:nvPr>
        </p:nvSpPr>
        <p:spPr/>
        <p:txBody>
          <a:bodyPr/>
          <a:lstStyle/>
          <a:p>
            <a:pPr lvl="1"/>
            <a:r>
              <a:rPr lang="en-US" sz="1600" smtClean="0"/>
              <a:t>The file system may be from the box the application runs on or perhaps it is a shared network system or distributed file system in more complex architectures.</a:t>
            </a:r>
          </a:p>
          <a:p>
            <a:pPr lvl="1"/>
            <a:r>
              <a:rPr lang="en-US" sz="1600" smtClean="0"/>
              <a:t>No matter where your application got its files from before, accessing a file system in Windows Azure is unwise and sometimes not allowed.</a:t>
            </a:r>
          </a:p>
          <a:p>
            <a:pPr lvl="1"/>
            <a:r>
              <a:rPr lang="en-US" sz="1600" smtClean="0"/>
              <a:t>Note:  static files, as are commonly used in a Web site, can live in the Windows Azure file system as part of the virtual directory.</a:t>
            </a:r>
          </a:p>
          <a:p>
            <a:pPr lvl="1"/>
            <a:r>
              <a:rPr lang="en-US" sz="1600" smtClean="0"/>
              <a:t>Dynamic and shared files are the focus of blob storage.</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Many things can go wrong when transporting data across a network.</a:t>
            </a:r>
          </a:p>
          <a:p>
            <a:pPr lvl="1"/>
            <a:r>
              <a:rPr lang="en-US" sz="1600" smtClean="0"/>
              <a:t>The MD5 hash allows the receiver of content to check to make sure corruption has not occurred as the blob was transferred across the network.</a:t>
            </a:r>
          </a:p>
          <a:p>
            <a:pPr lvl="1"/>
            <a:r>
              <a:rPr lang="en-US" sz="1600" smtClean="0"/>
              <a:t>Receivers of a blob can compute a hash of the content on their end and cross check that against the hash in the blob block.</a:t>
            </a:r>
          </a:p>
          <a:p>
            <a:pPr lvl="1"/>
            <a:r>
              <a:rPr lang="en-US" sz="1600" smtClean="0"/>
              <a:t>If the two hashes match, data was received without corruption.  If the hashes do not match, the receiver knows the data has been corrupted.</a:t>
            </a:r>
          </a:p>
          <a:p>
            <a:pPr lvl="1"/>
            <a:r>
              <a:rPr lang="en-US" sz="1600" smtClean="0"/>
              <a:t>For example sake, below is an MD5 encryption method for strings.</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4539704"/>
          </a:xfrm>
          <a:prstGeom prst="rect">
            <a:avLst/>
          </a:prstGeom>
          <a:pattFill>
            <a:fgClr>
              <a:schemeClr val="bg2"/>
            </a:fgClr>
            <a:bgClr>
              <a:schemeClr val="bg2"/>
            </a:bgClr>
          </a:pattFill>
        </p:spPr>
        <p:txBody>
          <a:bodyPr vert="horz" rtlCol="0">
            <a:spAutoFit/>
          </a:bodyPr>
          <a:lstStyle/>
          <a:p>
            <a:r>
              <a:rPr lang="en-US" sz="1700" smtClean="0"/>
              <a:t>public string CreateMD5Hash (string input)</a:t>
            </a:r>
          </a:p>
          <a:p>
            <a:r>
              <a:rPr lang="en-US" sz="1700" smtClean="0"/>
              <a:t>{</a:t>
            </a:r>
          </a:p>
          <a:p>
            <a:r>
              <a:rPr lang="en-US" sz="1700" smtClean="0"/>
              <a:t>  // Use input string to calculate MD5 hash</a:t>
            </a:r>
          </a:p>
          <a:p>
            <a:r>
              <a:rPr lang="en-US" sz="1700" smtClean="0"/>
              <a:t>  MD5 md5 = System.Security.Cryptography.MD5.Create();</a:t>
            </a:r>
          </a:p>
          <a:p>
            <a:r>
              <a:rPr lang="en-US" sz="1700" smtClean="0"/>
              <a:t>  byte[] inputBytes = System.Text.Encoding.ASCII.GetBytes (input);</a:t>
            </a:r>
          </a:p>
          <a:p>
            <a:r>
              <a:rPr lang="en-US" sz="1700" smtClean="0"/>
              <a:t>  byte[] hashBytes  = md5.ComputeHash (inputBytes);</a:t>
            </a:r>
          </a:p>
          <a:p>
            <a:r>
              <a:rPr lang="en-US" sz="1700" smtClean="0"/>
              <a:t>  // Convert the byte array to hexadecimal string</a:t>
            </a:r>
          </a:p>
          <a:p>
            <a:r>
              <a:rPr lang="en-US" sz="1700" smtClean="0"/>
              <a:t>  StringBuilder stringBuilder = new StringBuilder();</a:t>
            </a:r>
          </a:p>
          <a:p>
            <a:r>
              <a:rPr lang="en-US" sz="1700" smtClean="0"/>
              <a:t>  for (int i = 0; i &lt; hashBytes.Length; i++)</a:t>
            </a:r>
          </a:p>
          <a:p>
            <a:r>
              <a:rPr lang="en-US" sz="1700" smtClean="0"/>
              <a:t>  {</a:t>
            </a:r>
          </a:p>
          <a:p>
            <a:r>
              <a:rPr lang="en-US" sz="1700" smtClean="0"/>
              <a:t>     stringBuilder.Append (hashBytes[i].ToString ("X2"));</a:t>
            </a:r>
          </a:p>
          <a:p>
            <a:r>
              <a:rPr lang="en-US" sz="1700" smtClean="0"/>
              <a:t>     // To force the hex string to lower-case letters instead of</a:t>
            </a:r>
          </a:p>
          <a:p>
            <a:r>
              <a:rPr lang="en-US" sz="1700" smtClean="0"/>
              <a:t>     // upper-case, use he following line instead:</a:t>
            </a:r>
          </a:p>
          <a:p>
            <a:r>
              <a:rPr lang="en-US" sz="1700" smtClean="0"/>
              <a:t>     // stringBuilder.Append(hashBytes[i].ToString("x2")); </a:t>
            </a:r>
          </a:p>
          <a:p>
            <a:r>
              <a:rPr lang="en-US" sz="1700" smtClean="0"/>
              <a:t>  }</a:t>
            </a:r>
          </a:p>
          <a:p>
            <a:r>
              <a:rPr lang="en-US" sz="1700" smtClean="0"/>
              <a:t>  return stringBuilder.ToString();</a:t>
            </a:r>
          </a:p>
          <a:p>
            <a:r>
              <a:rPr lang="en-US" sz="1700" smtClean="0"/>
              <a:t>}</a:t>
            </a:r>
            <a:endParaRPr lang="en-US" sz="1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To download (read) a blob, use opposite download methods.</a:t>
            </a:r>
          </a:p>
          <a:p>
            <a:pPr lvl="1"/>
            <a:r>
              <a:rPr lang="en-US" sz="1600" smtClean="0"/>
              <a:t>For example, here is the code to download text.</a:t>
            </a:r>
          </a:p>
          <a:p>
            <a:endParaRPr lang="en-US" sz="1700" smtClean="0"/>
          </a:p>
          <a:p>
            <a:endParaRPr lang="en-US" sz="1700" smtClean="0"/>
          </a:p>
          <a:p>
            <a:pPr lvl="1"/>
            <a:r>
              <a:rPr lang="en-US" sz="1600" smtClean="0"/>
              <a:t>Here are examples to download to a byte array, stream and file.</a:t>
            </a:r>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432447"/>
            <a:ext cx="8229600" cy="615553"/>
          </a:xfrm>
          <a:prstGeom prst="rect">
            <a:avLst/>
          </a:prstGeom>
          <a:pattFill>
            <a:fgClr>
              <a:schemeClr val="bg2"/>
            </a:fgClr>
            <a:bgClr>
              <a:schemeClr val="bg2"/>
            </a:bgClr>
          </a:pattFill>
        </p:spPr>
        <p:txBody>
          <a:bodyPr vert="horz" rtlCol="0">
            <a:spAutoFit/>
          </a:bodyPr>
          <a:lstStyle/>
          <a:p>
            <a:r>
              <a:rPr lang="en-US" sz="1700" smtClean="0"/>
              <a:t>CloudBlob</a:t>
            </a:r>
            <a:r>
              <a:rPr lang="en-US" sz="1700" dirty="0" smtClean="0"/>
              <a:t> blob = </a:t>
            </a:r>
            <a:r>
              <a:rPr lang="en-US" sz="1700" dirty="0" err="1" smtClean="0"/>
              <a:t>container.GetBlobReference</a:t>
            </a:r>
            <a:r>
              <a:rPr lang="en-US" sz="1700" dirty="0" smtClean="0"/>
              <a:t>("myfile.txt");</a:t>
            </a:r>
          </a:p>
          <a:p>
            <a:r>
              <a:rPr lang="en-US" sz="1700" dirty="0" smtClean="0"/>
              <a:t>string text = </a:t>
            </a:r>
            <a:r>
              <a:rPr lang="en-US" sz="1700" dirty="0" err="1" smtClean="0"/>
              <a:t>blob.DownloadText</a:t>
            </a:r>
            <a:r>
              <a:rPr lang="en-US" sz="1700" dirty="0" smtClean="0"/>
              <a:t>();</a:t>
            </a:r>
            <a:endParaRPr lang="en-US" sz="1700" dirty="0"/>
          </a:p>
        </p:txBody>
      </p:sp>
      <p:sp>
        <p:nvSpPr>
          <p:cNvPr id="5" name="TextBox 4"/>
          <p:cNvSpPr txBox="1"/>
          <p:nvPr/>
        </p:nvSpPr>
        <p:spPr>
          <a:xfrm>
            <a:off x="508000" y="3454400"/>
            <a:ext cx="8229600" cy="1138773"/>
          </a:xfrm>
          <a:prstGeom prst="rect">
            <a:avLst/>
          </a:prstGeom>
          <a:pattFill>
            <a:fgClr>
              <a:schemeClr val="bg2"/>
            </a:fgClr>
            <a:bgClr>
              <a:schemeClr val="bg2"/>
            </a:bgClr>
          </a:pattFill>
        </p:spPr>
        <p:txBody>
          <a:bodyPr vert="horz" rtlCol="0">
            <a:spAutoFit/>
          </a:bodyPr>
          <a:lstStyle/>
          <a:p>
            <a:r>
              <a:rPr lang="en-US" sz="1700" smtClean="0"/>
              <a:t>byte[] blobBytes = blob.DownloadByteArray();</a:t>
            </a:r>
          </a:p>
          <a:p>
            <a:r>
              <a:rPr lang="en-US" sz="1700" smtClean="0"/>
              <a:t>MemoryStream memoryStream = new MemoryStream();</a:t>
            </a:r>
          </a:p>
          <a:p>
            <a:r>
              <a:rPr lang="en-US" sz="1700" smtClean="0"/>
              <a:t>blob.DownloadToStream(memoryStream);</a:t>
            </a:r>
          </a:p>
          <a:p>
            <a:r>
              <a:rPr lang="en-US" sz="1700" smtClean="0"/>
              <a:t>blob.DownloadToFile("c:\\myfile.txt");</a:t>
            </a:r>
            <a:endParaRPr lang="en-US" sz="17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You can copy a blob.</a:t>
            </a:r>
          </a:p>
          <a:p>
            <a:endParaRPr lang="en-US" sz="1700" smtClean="0"/>
          </a:p>
          <a:p>
            <a:endParaRPr lang="en-US" sz="1700" smtClean="0"/>
          </a:p>
          <a:p>
            <a:endParaRPr lang="en-US" sz="1700" smtClean="0"/>
          </a:p>
          <a:p>
            <a:pPr lvl="1"/>
            <a:r>
              <a:rPr lang="en-US" sz="1600" smtClean="0"/>
              <a:t>The copy procedure copies the contents and properties from the existing blob to the new blob.</a:t>
            </a:r>
          </a:p>
          <a:p>
            <a:pPr lvl="1"/>
            <a:r>
              <a:rPr lang="en-US" sz="1600" smtClean="0"/>
              <a:t>This is far more efficient (and cheap) than downloading a blob and uploading it under a new name.</a:t>
            </a:r>
          </a:p>
          <a:p>
            <a:r>
              <a:rPr lang="en-US" sz="1800" smtClean="0"/>
              <a:t>When copying a blob, you are creating a new blob.</a:t>
            </a:r>
          </a:p>
          <a:p>
            <a:pPr lvl="1"/>
            <a:r>
              <a:rPr lang="en-US" sz="1600" smtClean="0"/>
              <a:t>As with all blobs you create, you must pay for the storage for a newly copied blob.</a:t>
            </a:r>
          </a:p>
          <a:p>
            <a:pPr lvl="1"/>
            <a:r>
              <a:rPr lang="en-US" sz="1600" smtClean="0"/>
              <a:t>A snapshot of a blob offers an alternative to copy that may satisfy some of the needs handled by copy but in a more economical fashion.</a:t>
            </a:r>
          </a:p>
          <a:p>
            <a:endParaRPr lang="en-US"/>
          </a:p>
        </p:txBody>
      </p:sp>
      <p:sp>
        <p:nvSpPr>
          <p:cNvPr id="4" name="TextBox 3"/>
          <p:cNvSpPr txBox="1"/>
          <p:nvPr/>
        </p:nvSpPr>
        <p:spPr>
          <a:xfrm>
            <a:off x="508000" y="2133600"/>
            <a:ext cx="8229600" cy="877163"/>
          </a:xfrm>
          <a:prstGeom prst="rect">
            <a:avLst/>
          </a:prstGeom>
          <a:pattFill>
            <a:fgClr>
              <a:schemeClr val="bg2"/>
            </a:fgClr>
            <a:bgClr>
              <a:schemeClr val="bg2"/>
            </a:bgClr>
          </a:pattFill>
        </p:spPr>
        <p:txBody>
          <a:bodyPr vert="horz" rtlCol="0">
            <a:spAutoFit/>
          </a:bodyPr>
          <a:lstStyle/>
          <a:p>
            <a:r>
              <a:rPr lang="en-US" sz="1700" smtClean="0"/>
              <a:t>CloudBlob blob = container.GetBlobReference("myfile.png");</a:t>
            </a:r>
          </a:p>
          <a:p>
            <a:r>
              <a:rPr lang="en-US" sz="1700" smtClean="0"/>
              <a:t>CloudBlob blobCopy = container.GetBlobReference("myfilecopy.png");</a:t>
            </a:r>
          </a:p>
          <a:p>
            <a:r>
              <a:rPr lang="en-US" sz="1700" smtClean="0"/>
              <a:t>blobCopy.CopyFromBlob(blob);</a:t>
            </a:r>
            <a:endParaRPr lang="en-US" sz="17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A blob snapshot is a read-only copy of a blob.</a:t>
            </a:r>
          </a:p>
          <a:p>
            <a:pPr lvl="1"/>
            <a:r>
              <a:rPr lang="en-US" sz="1600" smtClean="0"/>
              <a:t>When you create a snapshot of a blob (as shown below), you are essentially creating a version of the blob.</a:t>
            </a:r>
          </a:p>
          <a:p>
            <a:endParaRPr lang="en-US" sz="1700" smtClean="0"/>
          </a:p>
          <a:p>
            <a:endParaRPr lang="en-US" sz="1700" smtClean="0"/>
          </a:p>
          <a:p>
            <a:pPr lvl="1"/>
            <a:r>
              <a:rPr lang="en-US" sz="1600" smtClean="0"/>
              <a:t>However, you do not get charged for these versions (a.k.a. snapshots).</a:t>
            </a:r>
          </a:p>
          <a:p>
            <a:pPr lvl="1"/>
            <a:r>
              <a:rPr lang="en-US" sz="1600" smtClean="0"/>
              <a:t>Snapshots do not use additional storage, but instead share storage space with the base blob.</a:t>
            </a:r>
          </a:p>
          <a:p>
            <a:pPr lvl="1"/>
            <a:r>
              <a:rPr lang="en-US" sz="1600" smtClean="0"/>
              <a:t>To restore a blob to one of its snapshots, use the copy blob method shown above.</a:t>
            </a:r>
          </a:p>
          <a:p>
            <a:endParaRPr lang="en-US"/>
          </a:p>
        </p:txBody>
      </p:sp>
      <p:sp>
        <p:nvSpPr>
          <p:cNvPr id="4" name="TextBox 3"/>
          <p:cNvSpPr txBox="1"/>
          <p:nvPr/>
        </p:nvSpPr>
        <p:spPr>
          <a:xfrm>
            <a:off x="508000" y="2661047"/>
            <a:ext cx="8229600" cy="615553"/>
          </a:xfrm>
          <a:prstGeom prst="rect">
            <a:avLst/>
          </a:prstGeom>
          <a:pattFill>
            <a:fgClr>
              <a:schemeClr val="bg2"/>
            </a:fgClr>
            <a:bgClr>
              <a:schemeClr val="bg2"/>
            </a:bgClr>
          </a:pattFill>
        </p:spPr>
        <p:txBody>
          <a:bodyPr vert="horz" rtlCol="0">
            <a:spAutoFit/>
          </a:bodyPr>
          <a:lstStyle/>
          <a:p>
            <a:r>
              <a:rPr lang="en-US" sz="1700" smtClean="0"/>
              <a:t>CloudBlob</a:t>
            </a:r>
            <a:r>
              <a:rPr lang="en-US" sz="1700" dirty="0" smtClean="0"/>
              <a:t> blob = </a:t>
            </a:r>
            <a:r>
              <a:rPr lang="en-US" sz="1700" dirty="0" err="1" smtClean="0"/>
              <a:t>container.GetBlobReference</a:t>
            </a:r>
            <a:r>
              <a:rPr lang="en-US" sz="1700" dirty="0" smtClean="0"/>
              <a:t>("myfile.png");</a:t>
            </a:r>
          </a:p>
          <a:p>
            <a:r>
              <a:rPr lang="en-US" sz="1700" dirty="0" err="1" smtClean="0"/>
              <a:t>blob.CreateSnapshot</a:t>
            </a:r>
            <a:r>
              <a:rPr lang="en-US" sz="1700" dirty="0" smtClean="0"/>
              <a:t>();</a:t>
            </a:r>
            <a:endParaRPr lang="en-US" sz="17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A snapshot is “pinned” to a date and time (when the snapshot is created).</a:t>
            </a:r>
          </a:p>
          <a:p>
            <a:pPr lvl="1"/>
            <a:r>
              <a:rPr lang="en-US" sz="1600" smtClean="0"/>
              <a:t>Snapshots are therefore defined by the blob name as well as the date and time they are created.</a:t>
            </a:r>
          </a:p>
          <a:p>
            <a:pPr lvl="1"/>
            <a:r>
              <a:rPr lang="en-US" sz="1600" smtClean="0"/>
              <a:t>To retrieve a snapshot, use the same blob fetching methods, but add the snapshot’s date and time as an argument to the query.</a:t>
            </a:r>
          </a:p>
          <a:p>
            <a:endParaRPr lang="en-US" sz="1700" smtClean="0"/>
          </a:p>
          <a:p>
            <a:endParaRPr lang="en-US" sz="1700" smtClean="0"/>
          </a:p>
          <a:p>
            <a:r>
              <a:rPr lang="en-US" sz="1800" smtClean="0"/>
              <a:t>Call the Delete( ) method on the blob reference to delete a blob.</a:t>
            </a:r>
          </a:p>
          <a:p>
            <a:endParaRPr lang="en-US" sz="1700" smtClean="0"/>
          </a:p>
          <a:p>
            <a:endParaRPr lang="en-US" sz="1700" smtClean="0"/>
          </a:p>
          <a:p>
            <a:r>
              <a:rPr lang="en-US" sz="1800" smtClean="0"/>
              <a:t>When you have a blob container reference, you can get a list of all blobs in the container with ListBlobs( ).</a:t>
            </a:r>
          </a:p>
          <a:p>
            <a:endParaRPr lang="en-US" sz="1700" smtClean="0"/>
          </a:p>
          <a:p>
            <a:endParaRPr lang="en-US"/>
          </a:p>
        </p:txBody>
      </p:sp>
      <p:sp>
        <p:nvSpPr>
          <p:cNvPr id="4" name="TextBox 3"/>
          <p:cNvSpPr txBox="1"/>
          <p:nvPr/>
        </p:nvSpPr>
        <p:spPr>
          <a:xfrm>
            <a:off x="508000" y="3423047"/>
            <a:ext cx="8229600" cy="615553"/>
          </a:xfrm>
          <a:prstGeom prst="rect">
            <a:avLst/>
          </a:prstGeom>
          <a:pattFill>
            <a:fgClr>
              <a:schemeClr val="bg2"/>
            </a:fgClr>
            <a:bgClr>
              <a:schemeClr val="bg2"/>
            </a:bgClr>
          </a:pattFill>
        </p:spPr>
        <p:txBody>
          <a:bodyPr vert="horz" rtlCol="0">
            <a:spAutoFit/>
          </a:bodyPr>
          <a:lstStyle/>
          <a:p>
            <a:r>
              <a:rPr lang="en-US" sz="1700" smtClean="0"/>
              <a:t>CloudBlob snapshot = container.GetBlobReference("&lt;blobname&gt;?snapshot=&lt;snapshot DateTime&gt;");</a:t>
            </a:r>
            <a:endParaRPr lang="en-US" sz="1700"/>
          </a:p>
        </p:txBody>
      </p:sp>
      <p:sp>
        <p:nvSpPr>
          <p:cNvPr id="5" name="TextBox 4"/>
          <p:cNvSpPr txBox="1"/>
          <p:nvPr/>
        </p:nvSpPr>
        <p:spPr>
          <a:xfrm>
            <a:off x="508000" y="4413647"/>
            <a:ext cx="8229600" cy="615553"/>
          </a:xfrm>
          <a:prstGeom prst="rect">
            <a:avLst/>
          </a:prstGeom>
          <a:pattFill>
            <a:fgClr>
              <a:schemeClr val="bg2"/>
            </a:fgClr>
            <a:bgClr>
              <a:schemeClr val="bg2"/>
            </a:bgClr>
          </a:pattFill>
        </p:spPr>
        <p:txBody>
          <a:bodyPr vert="horz" rtlCol="0">
            <a:spAutoFit/>
          </a:bodyPr>
          <a:lstStyle/>
          <a:p>
            <a:r>
              <a:rPr lang="en-US" sz="1700" dirty="0" err="1" smtClean="0"/>
              <a:t>CloudBlob</a:t>
            </a:r>
            <a:r>
              <a:rPr lang="en-US" sz="1700" dirty="0" smtClean="0"/>
              <a:t> blob = </a:t>
            </a:r>
            <a:r>
              <a:rPr lang="en-US" sz="1700" dirty="0" err="1" smtClean="0"/>
              <a:t>container.GetBlobReference</a:t>
            </a:r>
            <a:r>
              <a:rPr lang="en-US" sz="1700" dirty="0" smtClean="0"/>
              <a:t>("myfile.png");</a:t>
            </a:r>
          </a:p>
          <a:p>
            <a:r>
              <a:rPr lang="en-US" sz="1700" dirty="0" err="1" smtClean="0"/>
              <a:t>blob.Delete</a:t>
            </a:r>
            <a:r>
              <a:rPr lang="en-US" sz="1700" dirty="0" smtClean="0"/>
              <a:t>();</a:t>
            </a:r>
            <a:endParaRPr lang="en-US" sz="1700" dirty="0"/>
          </a:p>
        </p:txBody>
      </p:sp>
      <p:sp>
        <p:nvSpPr>
          <p:cNvPr id="6" name="TextBox 5"/>
          <p:cNvSpPr txBox="1"/>
          <p:nvPr/>
        </p:nvSpPr>
        <p:spPr>
          <a:xfrm>
            <a:off x="508000" y="5665857"/>
            <a:ext cx="8229600" cy="353943"/>
          </a:xfrm>
          <a:prstGeom prst="rect">
            <a:avLst/>
          </a:prstGeom>
          <a:pattFill>
            <a:fgClr>
              <a:schemeClr val="bg2"/>
            </a:fgClr>
            <a:bgClr>
              <a:schemeClr val="bg2"/>
            </a:bgClr>
          </a:pattFill>
        </p:spPr>
        <p:txBody>
          <a:bodyPr vert="horz" rtlCol="0">
            <a:spAutoFit/>
          </a:bodyPr>
          <a:lstStyle/>
          <a:p>
            <a:r>
              <a:rPr lang="en-US" sz="1700" smtClean="0"/>
              <a:t>IEnumerable</a:t>
            </a:r>
            <a:r>
              <a:rPr lang="en-US" sz="1700" dirty="0" smtClean="0"/>
              <a:t>&lt;</a:t>
            </a:r>
            <a:r>
              <a:rPr lang="en-US" sz="1700" dirty="0" err="1" smtClean="0"/>
              <a:t>IListBlobItems</a:t>
            </a:r>
            <a:r>
              <a:rPr lang="en-US" sz="1700" dirty="0" smtClean="0"/>
              <a:t>&gt; </a:t>
            </a:r>
            <a:r>
              <a:rPr lang="en-US" sz="1700" dirty="0" err="1" smtClean="0"/>
              <a:t>blobList</a:t>
            </a:r>
            <a:r>
              <a:rPr lang="en-US" sz="1700" dirty="0" smtClean="0"/>
              <a:t> = </a:t>
            </a:r>
            <a:r>
              <a:rPr lang="en-US" sz="1700" dirty="0" err="1" smtClean="0"/>
              <a:t>container.ListBlobs</a:t>
            </a:r>
            <a:r>
              <a:rPr lang="en-US" sz="1700" dirty="0" smtClean="0"/>
              <a:t>();</a:t>
            </a:r>
            <a:endParaRPr lang="en-US" sz="17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smtClean="0"/>
              <a:t>However, you can also search and/or filter blobs in a container by their virtual directory.</a:t>
            </a:r>
          </a:p>
          <a:p>
            <a:pPr lvl="1"/>
            <a:r>
              <a:rPr lang="en-US" sz="1600" smtClean="0"/>
              <a:t>Recall, blobs can have names containing delimiters that imply, at least virtually, a directory structure.</a:t>
            </a:r>
          </a:p>
          <a:p>
            <a:pPr lvl="1"/>
            <a:r>
              <a:rPr lang="en-US" sz="1600" smtClean="0"/>
              <a:t>For example, say you have a container with three blobs each with the names as specified in the picture below.</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8.png"/>
          <p:cNvPicPr>
            <a:picLocks noChangeAspect="1"/>
          </p:cNvPicPr>
          <p:nvPr/>
        </p:nvPicPr>
        <p:blipFill>
          <a:blip r:embed="rId2"/>
          <a:stretch>
            <a:fillRect/>
          </a:stretch>
        </p:blipFill>
        <p:spPr>
          <a:xfrm>
            <a:off x="2196592" y="3594100"/>
            <a:ext cx="4852416" cy="20421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pPr lvl="1"/>
            <a:r>
              <a:rPr lang="en-US" sz="1600" smtClean="0"/>
              <a:t>You can request blob storage to give you a CloudBlobDirectory object that allows you to enumerate over blobs with a specified prefix – acting like a directory.</a:t>
            </a: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Storage Client Library) Cont.</a:t>
            </a:r>
            <a:endParaRPr lang="en-US"/>
          </a:p>
        </p:txBody>
      </p:sp>
      <p:sp>
        <p:nvSpPr>
          <p:cNvPr id="3" name="Text Placeholder 2"/>
          <p:cNvSpPr>
            <a:spLocks noGrp="1"/>
          </p:cNvSpPr>
          <p:nvPr>
            <p:ph type="body" idx="1"/>
          </p:nvPr>
        </p:nvSpPr>
        <p:spPr/>
        <p:txBody>
          <a:bodyPr/>
          <a:lstStyle/>
          <a:p>
            <a:r>
              <a:rPr lang="en-US" sz="1800" dirty="0" smtClean="0"/>
              <a:t>For example, you can request all blobs in the /financials/quarterly virtual directory by requesting a </a:t>
            </a:r>
            <a:r>
              <a:rPr lang="en-US" sz="1800" dirty="0" err="1" smtClean="0"/>
              <a:t>CloudBlobDirectory</a:t>
            </a:r>
            <a:r>
              <a:rPr lang="en-US" sz="1800" dirty="0" smtClean="0"/>
              <a:t> from the </a:t>
            </a:r>
            <a:r>
              <a:rPr lang="en-US" sz="1800" dirty="0" err="1" smtClean="0"/>
              <a:t>cwablobs</a:t>
            </a:r>
            <a:r>
              <a:rPr lang="en-US" sz="1800" dirty="0" smtClean="0"/>
              <a:t> container.</a:t>
            </a:r>
          </a:p>
          <a:p>
            <a:endParaRPr lang="en-US" sz="1700" dirty="0" smtClean="0"/>
          </a:p>
          <a:p>
            <a:endParaRPr lang="en-US" sz="1700" dirty="0" smtClean="0"/>
          </a:p>
          <a:p>
            <a:endParaRPr lang="en-US" sz="1700" dirty="0" smtClean="0"/>
          </a:p>
          <a:p>
            <a:endParaRPr lang="en-US" sz="1700" dirty="0" smtClean="0"/>
          </a:p>
          <a:p>
            <a:endParaRPr lang="en-US" sz="1700" dirty="0" smtClean="0"/>
          </a:p>
          <a:p>
            <a:pPr lvl="1"/>
            <a:endParaRPr lang="en-US" sz="1600" dirty="0" smtClean="0"/>
          </a:p>
          <a:p>
            <a:pPr lvl="1"/>
            <a:r>
              <a:rPr lang="en-US" sz="1600" dirty="0" smtClean="0"/>
              <a:t>This </a:t>
            </a:r>
            <a:r>
              <a:rPr lang="en-US" sz="1600" dirty="0" smtClean="0"/>
              <a:t>“filter” would allow you to enumerate over the march2010.pdf and june2010.pdf.</a:t>
            </a:r>
          </a:p>
          <a:p>
            <a:pPr lvl="1"/>
            <a:r>
              <a:rPr lang="en-US" sz="1600" dirty="0" smtClean="0"/>
              <a:t>The </a:t>
            </a:r>
            <a:r>
              <a:rPr lang="en-US" sz="1600" dirty="0" err="1" smtClean="0"/>
              <a:t>GetDirectoryReference</a:t>
            </a:r>
            <a:r>
              <a:rPr lang="en-US" sz="1600" dirty="0" smtClean="0"/>
              <a:t>( ) call would return all three blobs if the search string was widened to “financials”.</a:t>
            </a:r>
          </a:p>
          <a:p>
            <a:endParaRPr lang="en-US" sz="1700" dirty="0" smtClean="0"/>
          </a:p>
          <a:p>
            <a:endParaRPr lang="en-US" sz="1700" dirty="0" smtClean="0"/>
          </a:p>
          <a:p>
            <a:endParaRPr lang="en-US" dirty="0"/>
          </a:p>
        </p:txBody>
      </p:sp>
      <p:sp>
        <p:nvSpPr>
          <p:cNvPr id="4" name="TextBox 3"/>
          <p:cNvSpPr txBox="1"/>
          <p:nvPr/>
        </p:nvSpPr>
        <p:spPr>
          <a:xfrm>
            <a:off x="508000" y="2667000"/>
            <a:ext cx="8229600" cy="1661993"/>
          </a:xfrm>
          <a:prstGeom prst="rect">
            <a:avLst/>
          </a:prstGeom>
          <a:pattFill>
            <a:fgClr>
              <a:schemeClr val="bg2"/>
            </a:fgClr>
            <a:bgClr>
              <a:schemeClr val="bg2"/>
            </a:bgClr>
          </a:pattFill>
        </p:spPr>
        <p:txBody>
          <a:bodyPr vert="horz" rtlCol="0">
            <a:spAutoFit/>
          </a:bodyPr>
          <a:lstStyle/>
          <a:p>
            <a:r>
              <a:rPr lang="en-US" sz="1700" dirty="0" err="1" smtClean="0"/>
              <a:t>CloudBlobContainer</a:t>
            </a:r>
            <a:r>
              <a:rPr lang="en-US" sz="1700" dirty="0" smtClean="0"/>
              <a:t> container = </a:t>
            </a:r>
          </a:p>
          <a:p>
            <a:r>
              <a:rPr lang="en-US" sz="1700" dirty="0" smtClean="0"/>
              <a:t>  </a:t>
            </a:r>
            <a:r>
              <a:rPr lang="en-US" sz="1700" dirty="0" err="1" smtClean="0"/>
              <a:t>blobClient.GetContainerReference</a:t>
            </a:r>
            <a:r>
              <a:rPr lang="en-US" sz="1700" dirty="0" smtClean="0"/>
              <a:t>("</a:t>
            </a:r>
            <a:r>
              <a:rPr lang="en-US" sz="1700" dirty="0" err="1" smtClean="0"/>
              <a:t>cwablobs</a:t>
            </a:r>
            <a:r>
              <a:rPr lang="en-US" sz="1700" dirty="0" smtClean="0"/>
              <a:t>");</a:t>
            </a:r>
          </a:p>
          <a:p>
            <a:r>
              <a:rPr lang="en-US" sz="1700" dirty="0" err="1" smtClean="0"/>
              <a:t>container.CreateIfNotExist</a:t>
            </a:r>
            <a:r>
              <a:rPr lang="en-US" sz="1700" dirty="0" smtClean="0"/>
              <a:t>();</a:t>
            </a:r>
          </a:p>
          <a:p>
            <a:r>
              <a:rPr lang="en-US" sz="1700" dirty="0" err="1" smtClean="0"/>
              <a:t>CloudBlobDirectory</a:t>
            </a:r>
            <a:r>
              <a:rPr lang="en-US" sz="1700" dirty="0" smtClean="0"/>
              <a:t> directory = </a:t>
            </a:r>
          </a:p>
          <a:p>
            <a:r>
              <a:rPr lang="en-US" sz="1700" dirty="0" smtClean="0"/>
              <a:t>  </a:t>
            </a:r>
            <a:r>
              <a:rPr lang="en-US" sz="1700" dirty="0" err="1" smtClean="0"/>
              <a:t>container.GetDirectoryReference</a:t>
            </a:r>
            <a:r>
              <a:rPr lang="en-US" sz="1700" dirty="0" smtClean="0"/>
              <a:t>("financials/quarterly");</a:t>
            </a:r>
          </a:p>
          <a:p>
            <a:r>
              <a:rPr lang="en-US" sz="1700" dirty="0" err="1" smtClean="0"/>
              <a:t>IEnumerable</a:t>
            </a:r>
            <a:r>
              <a:rPr lang="en-US" sz="1700" dirty="0" smtClean="0"/>
              <a:t>&lt;</a:t>
            </a:r>
            <a:r>
              <a:rPr lang="en-US" sz="1700" dirty="0" err="1" smtClean="0"/>
              <a:t>IListBlobItems</a:t>
            </a:r>
            <a:r>
              <a:rPr lang="en-US" sz="1700" dirty="0" smtClean="0"/>
              <a:t>&gt; </a:t>
            </a:r>
            <a:r>
              <a:rPr lang="en-US" sz="1700" dirty="0" err="1" smtClean="0"/>
              <a:t>blobList</a:t>
            </a:r>
            <a:r>
              <a:rPr lang="en-US" sz="1700" dirty="0" smtClean="0"/>
              <a:t> = </a:t>
            </a:r>
            <a:r>
              <a:rPr lang="en-US" sz="1700" dirty="0" err="1" smtClean="0"/>
              <a:t>directory.ListBlobs</a:t>
            </a:r>
            <a:r>
              <a:rPr lang="en-US" sz="1700" dirty="0" smtClean="0"/>
              <a:t>();</a:t>
            </a:r>
            <a:endParaRPr lang="en-US" sz="1700" dirty="0"/>
          </a:p>
        </p:txBody>
      </p:sp>
      <p:sp>
        <p:nvSpPr>
          <p:cNvPr id="5" name="TextBox 4"/>
          <p:cNvSpPr txBox="1"/>
          <p:nvPr/>
        </p:nvSpPr>
        <p:spPr>
          <a:xfrm>
            <a:off x="508000" y="5632847"/>
            <a:ext cx="8229600" cy="615553"/>
          </a:xfrm>
          <a:prstGeom prst="rect">
            <a:avLst/>
          </a:prstGeom>
          <a:pattFill>
            <a:fgClr>
              <a:schemeClr val="bg2"/>
            </a:fgClr>
            <a:bgClr>
              <a:schemeClr val="bg2"/>
            </a:bgClr>
          </a:pattFill>
        </p:spPr>
        <p:txBody>
          <a:bodyPr vert="horz" rtlCol="0">
            <a:spAutoFit/>
          </a:bodyPr>
          <a:lstStyle/>
          <a:p>
            <a:r>
              <a:rPr lang="en-US" sz="1700" smtClean="0"/>
              <a:t>container.GetDirectoryReference</a:t>
            </a:r>
            <a:r>
              <a:rPr lang="en-US" sz="1700" dirty="0" smtClean="0"/>
              <a:t>("financials");</a:t>
            </a:r>
          </a:p>
          <a:p>
            <a:r>
              <a:rPr lang="en-US" sz="1700" dirty="0" err="1" smtClean="0"/>
              <a:t>IEnumerable</a:t>
            </a:r>
            <a:r>
              <a:rPr lang="en-US" sz="1700" dirty="0" smtClean="0"/>
              <a:t>&lt;</a:t>
            </a:r>
            <a:r>
              <a:rPr lang="en-US" sz="1700" dirty="0" err="1" smtClean="0"/>
              <a:t>IListBlobItems</a:t>
            </a:r>
            <a:r>
              <a:rPr lang="en-US" sz="1700" dirty="0" smtClean="0"/>
              <a:t>&gt; </a:t>
            </a:r>
            <a:r>
              <a:rPr lang="en-US" sz="1700" dirty="0" err="1" smtClean="0"/>
              <a:t>blobList</a:t>
            </a:r>
            <a:r>
              <a:rPr lang="en-US" sz="1700" dirty="0" smtClean="0"/>
              <a:t> = </a:t>
            </a:r>
            <a:r>
              <a:rPr lang="en-US" sz="1700" dirty="0" err="1" smtClean="0"/>
              <a:t>directory.ListBlobs</a:t>
            </a:r>
            <a:r>
              <a:rPr lang="en-US" sz="1700" dirty="0" smtClean="0"/>
              <a:t>();</a:t>
            </a:r>
            <a:endParaRPr lang="en-US" sz="17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and Blobs Asynchronously</a:t>
            </a:r>
            <a:endParaRPr lang="en-US"/>
          </a:p>
        </p:txBody>
      </p:sp>
      <p:sp>
        <p:nvSpPr>
          <p:cNvPr id="3" name="Text Placeholder 2"/>
          <p:cNvSpPr>
            <a:spLocks noGrp="1"/>
          </p:cNvSpPr>
          <p:nvPr>
            <p:ph type="body" idx="1"/>
          </p:nvPr>
        </p:nvSpPr>
        <p:spPr/>
        <p:txBody>
          <a:bodyPr/>
          <a:lstStyle/>
          <a:p>
            <a:r>
              <a:rPr lang="en-US" sz="1800" smtClean="0"/>
              <a:t>The operations on containers and blobs shown so far are synchronous (i.e. blocking).</a:t>
            </a:r>
          </a:p>
          <a:p>
            <a:pPr lvl="1"/>
            <a:r>
              <a:rPr lang="en-US" sz="1600" smtClean="0"/>
              <a:t>That is, the code must wait for a return answer from Windows Azure on methods like CreateIfNotExist( ) or UploadFromStream( ) before continuing.</a:t>
            </a:r>
          </a:p>
          <a:p>
            <a:pPr lvl="1"/>
            <a:r>
              <a:rPr lang="en-US" sz="1600" smtClean="0"/>
              <a:t>This could be quite problematic when connecting to and waiting for responses from Windows Azure Storage in a data center far away.</a:t>
            </a:r>
          </a:p>
          <a:p>
            <a:pPr lvl="1"/>
            <a:r>
              <a:rPr lang="en-US" sz="1600" smtClean="0"/>
              <a:t>To deal with the possible performance bottlenecks of synchronous requests, many of the methods examined in this chapter have two asynchronous counterparts.</a:t>
            </a:r>
          </a:p>
          <a:p>
            <a:pPr lvl="1"/>
            <a:r>
              <a:rPr lang="en-US" sz="1600" smtClean="0"/>
              <a:t>For example, CloudBlob objects have BeginUploadFromStream( ) and EndUploadFromStream( ) methods to upload a blob in an asynchronous fashion.</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 Cont.</a:t>
            </a:r>
            <a:endParaRPr lang="en-US"/>
          </a:p>
        </p:txBody>
      </p:sp>
      <p:sp>
        <p:nvSpPr>
          <p:cNvPr id="3" name="Text Placeholder 2"/>
          <p:cNvSpPr>
            <a:spLocks noGrp="1"/>
          </p:cNvSpPr>
          <p:nvPr>
            <p:ph type="body" idx="1"/>
          </p:nvPr>
        </p:nvSpPr>
        <p:spPr/>
        <p:txBody>
          <a:bodyPr/>
          <a:lstStyle/>
          <a:p>
            <a:r>
              <a:rPr lang="en-US" sz="1800" smtClean="0"/>
              <a:t>Blob storage is first a file system replacement.</a:t>
            </a:r>
          </a:p>
          <a:p>
            <a:pPr lvl="1"/>
            <a:r>
              <a:rPr lang="en-US" sz="1600" smtClean="0"/>
              <a:t>Since role instances of your application often run on multiple servers, access to the file system results in a different file system with each role instance.</a:t>
            </a:r>
          </a:p>
          <a:p>
            <a:pPr lvl="1"/>
            <a:r>
              <a:rPr lang="en-US" sz="1600" smtClean="0"/>
              <a:t>Therefore, in order to allow all instances to have access to the same data, there must be a shared storage service for data commonly found in the file system.</a:t>
            </a:r>
          </a:p>
          <a:p>
            <a:pPr lvl="1"/>
            <a:r>
              <a:rPr lang="en-US" sz="1600" smtClean="0"/>
              <a:t>As with all of Windows Azure, you pay only for what you use versus buying extra disk space in anticipation of what you might use.</a:t>
            </a:r>
          </a:p>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and Blobs Asynchronously Cont.</a:t>
            </a:r>
            <a:endParaRPr lang="en-US"/>
          </a:p>
        </p:txBody>
      </p:sp>
      <p:sp>
        <p:nvSpPr>
          <p:cNvPr id="3" name="Text Placeholder 2"/>
          <p:cNvSpPr>
            <a:spLocks noGrp="1"/>
          </p:cNvSpPr>
          <p:nvPr>
            <p:ph type="body" idx="1"/>
          </p:nvPr>
        </p:nvSpPr>
        <p:spPr/>
        <p:txBody>
          <a:bodyPr/>
          <a:lstStyle/>
          <a:p>
            <a:r>
              <a:rPr lang="en-US" sz="1800" smtClean="0"/>
              <a:t>In addition to their normal parameters, all Begin operations require two additional parameters.</a:t>
            </a:r>
          </a:p>
          <a:p>
            <a:pPr lvl="1"/>
            <a:r>
              <a:rPr lang="en-US" sz="1600" smtClean="0"/>
              <a:t>First, the method requires a delegate of type AsyncCallback to a callback method called when the asynchronous operation completes.</a:t>
            </a:r>
          </a:p>
          <a:p>
            <a:pPr lvl="1"/>
            <a:r>
              <a:rPr lang="en-US" sz="1600" smtClean="0"/>
              <a:t>Second, the method requires a custom state object that contains information about the asynchronous operation.</a:t>
            </a:r>
          </a:p>
          <a:p>
            <a:pPr lvl="1"/>
            <a:r>
              <a:rPr lang="en-US" sz="1600" smtClean="0"/>
              <a:t>The Begin methods return an IAsyncResult that references the asynchronous operation.</a:t>
            </a:r>
          </a:p>
          <a:p>
            <a:pPr lvl="1"/>
            <a:r>
              <a:rPr lang="en-US" sz="1600" smtClean="0"/>
              <a:t>All End operations use the returned IAsyncResult result of the Begin method to finish the asynchronous operation.</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a:t>
            </a:r>
            <a:endParaRPr lang="en-US"/>
          </a:p>
        </p:txBody>
      </p:sp>
      <p:sp>
        <p:nvSpPr>
          <p:cNvPr id="3" name="Text Placeholder 2"/>
          <p:cNvSpPr>
            <a:spLocks noGrp="1"/>
          </p:cNvSpPr>
          <p:nvPr>
            <p:ph type="body" idx="1"/>
          </p:nvPr>
        </p:nvSpPr>
        <p:spPr/>
        <p:txBody>
          <a:bodyPr/>
          <a:lstStyle/>
          <a:p>
            <a:r>
              <a:rPr lang="en-US" sz="1800" smtClean="0"/>
              <a:t>The endpoint for all REST requests for blob storage is http://&lt;account name&gt;.blob.core.windows.net.</a:t>
            </a:r>
          </a:p>
          <a:p>
            <a:r>
              <a:rPr lang="en-US" sz="1800" smtClean="0"/>
              <a:t>The Storage emulator endpoint for blob storage is http://127.0.0.1:10000/devstoreaccount1</a:t>
            </a:r>
          </a:p>
          <a:p>
            <a:r>
              <a:rPr lang="en-US" sz="1800" smtClean="0"/>
              <a:t>As you learned earlier in this chapter, unlike REST requests for queue storage, not all requests for blob storage have to be signed.</a:t>
            </a:r>
          </a:p>
          <a:p>
            <a:pPr lvl="1"/>
            <a:r>
              <a:rPr lang="en-US" sz="1600" smtClean="0"/>
              <a:t>If a container is open to public, users may read blob and container information (with Container access) without signing requests.</a:t>
            </a:r>
          </a:p>
          <a:p>
            <a:pPr lvl="1"/>
            <a:r>
              <a:rPr lang="en-US" sz="1600" smtClean="0"/>
              <a:t>Private access reads or modifying requests (upload, delete, set access permissions, etc.) to the container or blob must be signed.</a:t>
            </a:r>
          </a:p>
          <a:p>
            <a:pPr lvl="1"/>
            <a:r>
              <a:rPr lang="en-US" sz="1600" smtClean="0"/>
              <a:t>That is, modifying REST requests must contain a Hash-based message authentication code SHA256 signature certificate added to the message header.</a:t>
            </a:r>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 Cont.</a:t>
            </a:r>
            <a:endParaRPr lang="en-US"/>
          </a:p>
        </p:txBody>
      </p:sp>
      <p:sp>
        <p:nvSpPr>
          <p:cNvPr id="3" name="Text Placeholder 2"/>
          <p:cNvSpPr>
            <a:spLocks noGrp="1"/>
          </p:cNvSpPr>
          <p:nvPr>
            <p:ph type="body" idx="1"/>
          </p:nvPr>
        </p:nvSpPr>
        <p:spPr/>
        <p:txBody>
          <a:bodyPr/>
          <a:lstStyle/>
          <a:p>
            <a:r>
              <a:rPr lang="en-US" sz="1800" smtClean="0"/>
              <a:t>Of course, each of the Storage Client Library operations examined above is also supported in REST.  It has to be since REST is used under the covers.</a:t>
            </a:r>
          </a:p>
          <a:p>
            <a:pPr lvl="1"/>
            <a:r>
              <a:rPr lang="en-US" sz="1600" smtClean="0"/>
              <a:t>A complete re-examination of each operation is unwarranted and can be found in documentation (see msdn.microsoft.com/en-us/library/dd135733.aspx).</a:t>
            </a:r>
          </a:p>
          <a:p>
            <a:pPr lvl="1"/>
            <a:r>
              <a:rPr lang="en-US" sz="1600" smtClean="0"/>
              <a:t>However, a sampling is provided here to give you a feel for the REST API as it relates to blob storage.</a:t>
            </a:r>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 Cont.</a:t>
            </a:r>
            <a:endParaRPr lang="en-US"/>
          </a:p>
        </p:txBody>
      </p:sp>
      <p:sp>
        <p:nvSpPr>
          <p:cNvPr id="3" name="Text Placeholder 2"/>
          <p:cNvSpPr>
            <a:spLocks noGrp="1"/>
          </p:cNvSpPr>
          <p:nvPr>
            <p:ph type="body" idx="1"/>
          </p:nvPr>
        </p:nvSpPr>
        <p:spPr/>
        <p:txBody>
          <a:bodyPr/>
          <a:lstStyle/>
          <a:p>
            <a:r>
              <a:rPr lang="en-US" sz="1800" dirty="0" smtClean="0"/>
              <a:t>To create a new container, send a signed HTTP PUT request with appropriate headers to the URL below.</a:t>
            </a:r>
          </a:p>
          <a:p>
            <a:endParaRPr lang="en-US" sz="1700" dirty="0" smtClean="0"/>
          </a:p>
          <a:p>
            <a:pPr lvl="1"/>
            <a:endParaRPr lang="en-US" sz="1600" dirty="0" smtClean="0"/>
          </a:p>
          <a:p>
            <a:pPr lvl="1"/>
            <a:endParaRPr lang="en-US" sz="1600" dirty="0" smtClean="0"/>
          </a:p>
          <a:p>
            <a:pPr lvl="1"/>
            <a:r>
              <a:rPr lang="en-US" sz="1600" dirty="0" smtClean="0"/>
              <a:t>For </a:t>
            </a:r>
            <a:r>
              <a:rPr lang="en-US" sz="1600" dirty="0" smtClean="0"/>
              <a:t>example, here is the URL to create a new container called “</a:t>
            </a:r>
            <a:r>
              <a:rPr lang="en-US" sz="1600" dirty="0" err="1" smtClean="0"/>
              <a:t>mycontainer</a:t>
            </a:r>
            <a:r>
              <a:rPr lang="en-US" sz="1600" dirty="0" smtClean="0"/>
              <a:t>” in the </a:t>
            </a:r>
            <a:r>
              <a:rPr lang="en-US" sz="1600" dirty="0" err="1" smtClean="0"/>
              <a:t>cwastorage</a:t>
            </a:r>
            <a:r>
              <a:rPr lang="en-US" sz="1600" dirty="0" smtClean="0"/>
              <a:t> account.</a:t>
            </a:r>
          </a:p>
          <a:p>
            <a:endParaRPr lang="en-US" sz="1700" dirty="0" smtClean="0"/>
          </a:p>
          <a:p>
            <a:pPr lvl="1"/>
            <a:r>
              <a:rPr lang="en-US" sz="1600" dirty="0" smtClean="0"/>
              <a:t>Once created, the container can now be referenced by the URL http:// &lt;account name&gt;.</a:t>
            </a:r>
            <a:r>
              <a:rPr lang="en-US" sz="1600" dirty="0" err="1" smtClean="0"/>
              <a:t>queue.core.windows.net</a:t>
            </a:r>
            <a:r>
              <a:rPr lang="en-US" sz="1600" dirty="0" smtClean="0"/>
              <a:t>/&lt;container name&gt;.</a:t>
            </a:r>
          </a:p>
          <a:p>
            <a:pPr lvl="1"/>
            <a:r>
              <a:rPr lang="en-US" sz="1600" dirty="0" smtClean="0"/>
              <a:t>For example sake, here is the URL to create </a:t>
            </a:r>
            <a:r>
              <a:rPr lang="en-US" sz="1600" dirty="0" err="1" smtClean="0"/>
              <a:t>mycontainer</a:t>
            </a:r>
            <a:r>
              <a:rPr lang="en-US" sz="1600" dirty="0" smtClean="0"/>
              <a:t> in the Storage Emulator.  </a:t>
            </a:r>
          </a:p>
          <a:p>
            <a:endParaRPr lang="en-US" sz="1700" dirty="0" smtClean="0"/>
          </a:p>
          <a:p>
            <a:pPr lvl="1"/>
            <a:r>
              <a:rPr lang="en-US" sz="1600" dirty="0" smtClean="0"/>
              <a:t>Other REST requests to the Storage Emulator will not be shown since they can be easily derived from Windows Azure Storage REST requests.</a:t>
            </a:r>
          </a:p>
          <a:p>
            <a:endParaRPr lang="en-US" dirty="0"/>
          </a:p>
        </p:txBody>
      </p:sp>
      <p:sp>
        <p:nvSpPr>
          <p:cNvPr id="4" name="TextBox 3"/>
          <p:cNvSpPr txBox="1"/>
          <p:nvPr/>
        </p:nvSpPr>
        <p:spPr>
          <a:xfrm>
            <a:off x="508000" y="2438400"/>
            <a:ext cx="8229600" cy="615553"/>
          </a:xfrm>
          <a:prstGeom prst="rect">
            <a:avLst/>
          </a:prstGeom>
          <a:pattFill>
            <a:fgClr>
              <a:schemeClr val="bg2"/>
            </a:fgClr>
            <a:bgClr>
              <a:schemeClr val="bg2"/>
            </a:bgClr>
          </a:pattFill>
        </p:spPr>
        <p:txBody>
          <a:bodyPr vert="horz" wrap="square" rtlCol="0">
            <a:spAutoFit/>
          </a:bodyPr>
          <a:lstStyle/>
          <a:p>
            <a:r>
              <a:rPr lang="en-US" sz="1700" dirty="0" smtClean="0"/>
              <a:t>http://&lt;account name&gt;.</a:t>
            </a:r>
            <a:r>
              <a:rPr lang="en-US" sz="1700" dirty="0" err="1" smtClean="0"/>
              <a:t>blob.core.windows.net</a:t>
            </a:r>
            <a:r>
              <a:rPr lang="en-US" sz="1700" dirty="0" smtClean="0"/>
              <a:t>/&lt;container name&gt;?</a:t>
            </a:r>
            <a:r>
              <a:rPr lang="en-US" sz="1700" dirty="0" err="1" smtClean="0"/>
              <a:t>restype</a:t>
            </a:r>
            <a:r>
              <a:rPr lang="en-US" sz="1700" dirty="0" smtClean="0"/>
              <a:t>=container</a:t>
            </a:r>
            <a:endParaRPr lang="en-US" sz="1700" dirty="0"/>
          </a:p>
        </p:txBody>
      </p:sp>
      <p:sp>
        <p:nvSpPr>
          <p:cNvPr id="5" name="TextBox 4"/>
          <p:cNvSpPr txBox="1"/>
          <p:nvPr/>
        </p:nvSpPr>
        <p:spPr>
          <a:xfrm>
            <a:off x="508000" y="3760857"/>
            <a:ext cx="8229600" cy="353943"/>
          </a:xfrm>
          <a:prstGeom prst="rect">
            <a:avLst/>
          </a:prstGeom>
          <a:pattFill>
            <a:fgClr>
              <a:schemeClr val="bg2"/>
            </a:fgClr>
            <a:bgClr>
              <a:schemeClr val="bg2"/>
            </a:bgClr>
          </a:pattFill>
        </p:spPr>
        <p:txBody>
          <a:bodyPr vert="horz" rtlCol="0">
            <a:spAutoFit/>
          </a:bodyPr>
          <a:lstStyle/>
          <a:p>
            <a:r>
              <a:rPr lang="en-US" sz="1700" dirty="0" smtClean="0"/>
              <a:t>http://cwastorage.blob.core.windows.net/mycontainer?restype=container</a:t>
            </a:r>
            <a:endParaRPr lang="en-US" sz="1700" dirty="0"/>
          </a:p>
        </p:txBody>
      </p:sp>
      <p:sp>
        <p:nvSpPr>
          <p:cNvPr id="6" name="TextBox 5"/>
          <p:cNvSpPr txBox="1"/>
          <p:nvPr/>
        </p:nvSpPr>
        <p:spPr>
          <a:xfrm>
            <a:off x="508000" y="5132457"/>
            <a:ext cx="8229600" cy="353943"/>
          </a:xfrm>
          <a:prstGeom prst="rect">
            <a:avLst/>
          </a:prstGeom>
          <a:pattFill>
            <a:fgClr>
              <a:schemeClr val="bg2"/>
            </a:fgClr>
            <a:bgClr>
              <a:schemeClr val="bg2"/>
            </a:bgClr>
          </a:pattFill>
        </p:spPr>
        <p:txBody>
          <a:bodyPr vert="horz" rtlCol="0">
            <a:spAutoFit/>
          </a:bodyPr>
          <a:lstStyle/>
          <a:p>
            <a:r>
              <a:rPr lang="en-US" sz="1700" smtClean="0"/>
              <a:t>http://127.0.0.1:10001/devstoreaccount1/mycontainer?restype=container</a:t>
            </a:r>
            <a:endParaRPr lang="en-US" sz="1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 Cont.</a:t>
            </a:r>
            <a:endParaRPr lang="en-US"/>
          </a:p>
        </p:txBody>
      </p:sp>
      <p:sp>
        <p:nvSpPr>
          <p:cNvPr id="3" name="Text Placeholder 2"/>
          <p:cNvSpPr>
            <a:spLocks noGrp="1"/>
          </p:cNvSpPr>
          <p:nvPr>
            <p:ph type="body" idx="1"/>
          </p:nvPr>
        </p:nvSpPr>
        <p:spPr/>
        <p:txBody>
          <a:bodyPr/>
          <a:lstStyle/>
          <a:p>
            <a:r>
              <a:rPr lang="en-US" sz="1800" smtClean="0"/>
              <a:t>The “appropriate headers” suggested above vary per request but often include x-ms-date and x-ms-version.</a:t>
            </a:r>
          </a:p>
          <a:p>
            <a:pPr lvl="1"/>
            <a:r>
              <a:rPr lang="en-US" sz="1600" smtClean="0"/>
              <a:t>The Date or x-ms-date specifies the Coordinated Universal Time (UTC) for the request.</a:t>
            </a:r>
          </a:p>
          <a:p>
            <a:pPr lvl="1"/>
            <a:r>
              <a:rPr lang="en-US" sz="1600" smtClean="0"/>
              <a:t>The x-ms-version specifies which version of the storage service API to use.</a:t>
            </a:r>
          </a:p>
          <a:p>
            <a:pPr lvl="1"/>
            <a:r>
              <a:rPr lang="en-US" sz="1600" smtClean="0"/>
              <a:t>Details, to include required headers for all containers and blob REST operations, can be found at msdn.microsoft.com/en-us/library/dd135733.aspx.</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 Cont.</a:t>
            </a:r>
            <a:endParaRPr lang="en-US"/>
          </a:p>
        </p:txBody>
      </p:sp>
      <p:sp>
        <p:nvSpPr>
          <p:cNvPr id="3" name="Text Placeholder 2"/>
          <p:cNvSpPr>
            <a:spLocks noGrp="1"/>
          </p:cNvSpPr>
          <p:nvPr>
            <p:ph type="body" idx="1"/>
          </p:nvPr>
        </p:nvSpPr>
        <p:spPr/>
        <p:txBody>
          <a:bodyPr/>
          <a:lstStyle/>
          <a:p>
            <a:r>
              <a:rPr lang="en-US" sz="1800" smtClean="0"/>
              <a:t>To list the containers in the storage account, send a signed GET request to http://&lt;accout name&gt;.blob.core.windows.net/?comp=list.</a:t>
            </a:r>
          </a:p>
          <a:p>
            <a:pPr lvl="1"/>
            <a:r>
              <a:rPr lang="en-US" sz="1600" smtClean="0"/>
              <a:t>Here is an example URL to get the container list from the cwastorage account.</a:t>
            </a:r>
          </a:p>
          <a:p>
            <a:endParaRPr lang="en-US" sz="1700" smtClean="0"/>
          </a:p>
          <a:p>
            <a:pPr lvl="1"/>
            <a:r>
              <a:rPr lang="en-US" sz="1600" smtClean="0"/>
              <a:t>The response message, in XML, contains a listing of the containers along with their name, endpoint URLs, and properties.</a:t>
            </a:r>
          </a:p>
          <a:p>
            <a:endParaRPr lang="en-US"/>
          </a:p>
        </p:txBody>
      </p:sp>
      <p:sp>
        <p:nvSpPr>
          <p:cNvPr id="4" name="TextBox 3"/>
          <p:cNvSpPr txBox="1"/>
          <p:nvPr/>
        </p:nvSpPr>
        <p:spPr>
          <a:xfrm>
            <a:off x="508000" y="2617857"/>
            <a:ext cx="8229600" cy="353943"/>
          </a:xfrm>
          <a:prstGeom prst="rect">
            <a:avLst/>
          </a:prstGeom>
          <a:pattFill>
            <a:fgClr>
              <a:schemeClr val="bg2"/>
            </a:fgClr>
            <a:bgClr>
              <a:schemeClr val="bg2"/>
            </a:bgClr>
          </a:pattFill>
        </p:spPr>
        <p:txBody>
          <a:bodyPr vert="horz" rtlCol="0">
            <a:spAutoFit/>
          </a:bodyPr>
          <a:lstStyle/>
          <a:p>
            <a:r>
              <a:rPr lang="en-US" sz="1700" smtClean="0"/>
              <a:t>http://cwastorage.blob.core.windows.net/?comp=list</a:t>
            </a:r>
            <a:endParaRPr lang="en-US" sz="1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3754874"/>
          </a:xfrm>
          <a:prstGeom prst="rect">
            <a:avLst/>
          </a:prstGeom>
          <a:pattFill>
            <a:fgClr>
              <a:schemeClr val="bg2"/>
            </a:fgClr>
            <a:bgClr>
              <a:schemeClr val="bg2"/>
            </a:bgClr>
          </a:pattFill>
        </p:spPr>
        <p:txBody>
          <a:bodyPr vert="horz" rtlCol="0">
            <a:spAutoFit/>
          </a:bodyPr>
          <a:lstStyle/>
          <a:p>
            <a:r>
              <a:rPr lang="en-US" sz="1700" smtClean="0"/>
              <a:t>&lt;?xml version="1.0" encoding="utf-8"?&gt;</a:t>
            </a:r>
          </a:p>
          <a:p>
            <a:r>
              <a:rPr lang="en-US" sz="1700" smtClean="0"/>
              <a:t>&lt;EnumerationResults AccountName="http://accountname.blob.core.windows.net"&gt;</a:t>
            </a:r>
          </a:p>
          <a:p>
            <a:r>
              <a:rPr lang="en-US" sz="1700" smtClean="0"/>
              <a:t>  &lt;Containers&gt;</a:t>
            </a:r>
          </a:p>
          <a:p>
            <a:r>
              <a:rPr lang="en-US" sz="1700" smtClean="0"/>
              <a:t>    &lt;Container&gt;</a:t>
            </a:r>
          </a:p>
          <a:p>
            <a:r>
              <a:rPr lang="en-US" sz="1700" smtClean="0"/>
              <a:t>      &lt;Name&gt;container-name&lt;/Name&gt;</a:t>
            </a:r>
          </a:p>
          <a:p>
            <a:r>
              <a:rPr lang="en-US" sz="1700" smtClean="0"/>
              <a:t>      &lt;URL&gt;container-address&lt;/URL&gt;</a:t>
            </a:r>
          </a:p>
          <a:p>
            <a:r>
              <a:rPr lang="en-US" sz="1700" smtClean="0"/>
              <a:t>      &lt;Properties&gt;</a:t>
            </a:r>
          </a:p>
          <a:p>
            <a:r>
              <a:rPr lang="en-US" sz="1700" smtClean="0"/>
              <a:t>        &lt;Last-Modified&gt;date/time-value&lt;/Last-Modified&gt;</a:t>
            </a:r>
          </a:p>
          <a:p>
            <a:r>
              <a:rPr lang="en-US" sz="1700" smtClean="0"/>
              <a:t>        &lt;Etag&gt;etag&lt;/Etag&gt;</a:t>
            </a:r>
          </a:p>
          <a:p>
            <a:r>
              <a:rPr lang="en-US" sz="1700" smtClean="0"/>
              <a:t>      &lt;/Properties&gt;</a:t>
            </a:r>
          </a:p>
          <a:p>
            <a:r>
              <a:rPr lang="en-US" sz="1700" smtClean="0"/>
              <a:t>    &lt;/Container&gt;</a:t>
            </a:r>
          </a:p>
          <a:p>
            <a:r>
              <a:rPr lang="en-US" sz="1700" smtClean="0"/>
              <a:t>  &lt;/Containers&gt;</a:t>
            </a:r>
          </a:p>
          <a:p>
            <a:r>
              <a:rPr lang="en-US" sz="1700" smtClean="0"/>
              <a:t>  &lt;NextMarker&gt;marker-value&lt;/NextMarker&gt;</a:t>
            </a:r>
          </a:p>
          <a:p>
            <a:r>
              <a:rPr lang="en-US" sz="1700" smtClean="0"/>
              <a:t>&lt;/EnumerationResults&gt;</a:t>
            </a:r>
            <a:endParaRPr lang="en-US" sz="17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REST) Cont.</a:t>
            </a:r>
            <a:endParaRPr lang="en-US"/>
          </a:p>
        </p:txBody>
      </p:sp>
      <p:sp>
        <p:nvSpPr>
          <p:cNvPr id="3" name="Text Placeholder 2"/>
          <p:cNvSpPr>
            <a:spLocks noGrp="1"/>
          </p:cNvSpPr>
          <p:nvPr>
            <p:ph type="body" idx="1"/>
          </p:nvPr>
        </p:nvSpPr>
        <p:spPr/>
        <p:txBody>
          <a:bodyPr/>
          <a:lstStyle/>
          <a:p>
            <a:r>
              <a:rPr lang="en-US" sz="1800" smtClean="0"/>
              <a:t>To include metadata with the XML response, add “include=metadata” as a parameter to the request URL.</a:t>
            </a:r>
          </a:p>
          <a:p>
            <a:endParaRPr lang="en-US"/>
          </a:p>
        </p:txBody>
      </p:sp>
      <p:sp>
        <p:nvSpPr>
          <p:cNvPr id="4" name="TextBox 3"/>
          <p:cNvSpPr txBox="1"/>
          <p:nvPr/>
        </p:nvSpPr>
        <p:spPr>
          <a:xfrm>
            <a:off x="508000" y="2430482"/>
            <a:ext cx="8229600" cy="3970318"/>
          </a:xfrm>
          <a:prstGeom prst="rect">
            <a:avLst/>
          </a:prstGeom>
          <a:pattFill>
            <a:fgClr>
              <a:schemeClr val="bg2"/>
            </a:fgClr>
            <a:bgClr>
              <a:schemeClr val="bg2"/>
            </a:bgClr>
          </a:pattFill>
        </p:spPr>
        <p:txBody>
          <a:bodyPr vert="horz" rtlCol="0">
            <a:spAutoFit/>
          </a:bodyPr>
          <a:lstStyle/>
          <a:p>
            <a:r>
              <a:rPr lang="en-US" sz="1400" dirty="0" smtClean="0"/>
              <a:t>http://cwastorage.blob.core.windows.net/?comp=list&amp;include=metadata</a:t>
            </a:r>
          </a:p>
          <a:p>
            <a:r>
              <a:rPr lang="en-US" sz="1400" dirty="0" smtClean="0"/>
              <a:t>&lt;?xml version="1.0" encoding="utf-8"?&gt;</a:t>
            </a:r>
          </a:p>
          <a:p>
            <a:r>
              <a:rPr lang="en-US" sz="1400" dirty="0" smtClean="0"/>
              <a:t>&lt;</a:t>
            </a:r>
            <a:r>
              <a:rPr lang="en-US" sz="1400" dirty="0" err="1" smtClean="0"/>
              <a:t>EnumerationResults</a:t>
            </a:r>
            <a:r>
              <a:rPr lang="en-US" sz="1400" dirty="0" smtClean="0"/>
              <a:t> </a:t>
            </a:r>
            <a:r>
              <a:rPr lang="en-US" sz="1400" dirty="0" err="1" smtClean="0"/>
              <a:t>AccountName</a:t>
            </a:r>
            <a:r>
              <a:rPr lang="en-US" sz="1400" dirty="0" smtClean="0"/>
              <a:t>="http://accountname.blob.core.windows.net"&gt;</a:t>
            </a:r>
          </a:p>
          <a:p>
            <a:r>
              <a:rPr lang="en-US" sz="1400" dirty="0" smtClean="0"/>
              <a:t>  &lt;Containers&gt;</a:t>
            </a:r>
          </a:p>
          <a:p>
            <a:r>
              <a:rPr lang="en-US" sz="1400" dirty="0" smtClean="0"/>
              <a:t>    &lt;Container&gt;</a:t>
            </a:r>
          </a:p>
          <a:p>
            <a:r>
              <a:rPr lang="en-US" sz="1400" dirty="0" smtClean="0"/>
              <a:t>      &lt;Name&gt;container-name&lt;/Name&gt;</a:t>
            </a:r>
          </a:p>
          <a:p>
            <a:r>
              <a:rPr lang="en-US" sz="1400" dirty="0" smtClean="0"/>
              <a:t>      &lt;URL&gt;container-address&lt;/URL&gt;</a:t>
            </a:r>
          </a:p>
          <a:p>
            <a:r>
              <a:rPr lang="en-US" sz="1400" dirty="0" smtClean="0"/>
              <a:t>      &lt;Properties&gt;</a:t>
            </a:r>
          </a:p>
          <a:p>
            <a:r>
              <a:rPr lang="en-US" sz="1400" dirty="0" smtClean="0"/>
              <a:t>        &lt;Last-Modified&gt;date/time-value&lt;/Last-Modified&gt;</a:t>
            </a:r>
          </a:p>
          <a:p>
            <a:r>
              <a:rPr lang="en-US" sz="1400" dirty="0" smtClean="0"/>
              <a:t>        &lt;</a:t>
            </a:r>
            <a:r>
              <a:rPr lang="en-US" sz="1400" dirty="0" err="1" smtClean="0"/>
              <a:t>Etag</a:t>
            </a:r>
            <a:r>
              <a:rPr lang="en-US" sz="1400" dirty="0" smtClean="0"/>
              <a:t>&gt;</a:t>
            </a:r>
            <a:r>
              <a:rPr lang="en-US" sz="1400" dirty="0" err="1" smtClean="0"/>
              <a:t>etag</a:t>
            </a:r>
            <a:r>
              <a:rPr lang="en-US" sz="1400" dirty="0" smtClean="0"/>
              <a:t>&lt;/</a:t>
            </a:r>
            <a:r>
              <a:rPr lang="en-US" sz="1400" dirty="0" err="1" smtClean="0"/>
              <a:t>Etag</a:t>
            </a:r>
            <a:r>
              <a:rPr lang="en-US" sz="1400" dirty="0" smtClean="0"/>
              <a:t>&gt;</a:t>
            </a:r>
          </a:p>
          <a:p>
            <a:r>
              <a:rPr lang="en-US" sz="1400" dirty="0" smtClean="0"/>
              <a:t>      &lt;/Properties&gt;</a:t>
            </a:r>
          </a:p>
          <a:p>
            <a:r>
              <a:rPr lang="en-US" sz="1400" b="1" dirty="0" smtClean="0"/>
              <a:t>      &lt;Metadata&gt;</a:t>
            </a:r>
            <a:endParaRPr lang="en-US" sz="1400" dirty="0" smtClean="0"/>
          </a:p>
          <a:p>
            <a:r>
              <a:rPr lang="en-US" sz="1400" b="1" dirty="0" smtClean="0"/>
              <a:t>        &lt;metadata-name&gt;value&lt;/metadata-name&gt;</a:t>
            </a:r>
            <a:endParaRPr lang="en-US" sz="1400" dirty="0" smtClean="0"/>
          </a:p>
          <a:p>
            <a:r>
              <a:rPr lang="en-US" sz="1400" b="1" dirty="0" smtClean="0"/>
              <a:t>      &lt;/Metadata&gt;</a:t>
            </a:r>
            <a:endParaRPr lang="en-US" sz="1400" dirty="0" smtClean="0"/>
          </a:p>
          <a:p>
            <a:r>
              <a:rPr lang="en-US" sz="1400" dirty="0" smtClean="0"/>
              <a:t>    &lt;/Container&gt;</a:t>
            </a:r>
          </a:p>
          <a:p>
            <a:r>
              <a:rPr lang="en-US" sz="1400" dirty="0" smtClean="0"/>
              <a:t>  &lt;/Containers&gt;</a:t>
            </a:r>
          </a:p>
          <a:p>
            <a:r>
              <a:rPr lang="en-US" sz="1400" dirty="0" smtClean="0"/>
              <a:t>  &lt;</a:t>
            </a:r>
            <a:r>
              <a:rPr lang="en-US" sz="1400" dirty="0" err="1" smtClean="0"/>
              <a:t>NextMarker</a:t>
            </a:r>
            <a:r>
              <a:rPr lang="en-US" sz="1400" dirty="0" smtClean="0"/>
              <a:t>&gt;marker-value&lt;/</a:t>
            </a:r>
            <a:r>
              <a:rPr lang="en-US" sz="1400" dirty="0" err="1" smtClean="0"/>
              <a:t>NextMarker</a:t>
            </a:r>
            <a:r>
              <a:rPr lang="en-US" sz="1400" dirty="0" smtClean="0"/>
              <a:t>&gt;</a:t>
            </a:r>
          </a:p>
          <a:p>
            <a:r>
              <a:rPr lang="en-US" sz="1400" dirty="0" smtClean="0"/>
              <a:t>&lt;/</a:t>
            </a:r>
            <a:r>
              <a:rPr lang="en-US" sz="1400" dirty="0" err="1" smtClean="0"/>
              <a:t>EnumerationResults</a:t>
            </a:r>
            <a:r>
              <a:rPr lang="en-US" sz="1400" dirty="0" smtClean="0"/>
              <a:t>&gt;</a:t>
            </a:r>
            <a:endParaRPr lang="en-US" sz="1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a:t>
            </a:r>
            <a:endParaRPr lang="en-US"/>
          </a:p>
        </p:txBody>
      </p:sp>
      <p:sp>
        <p:nvSpPr>
          <p:cNvPr id="3" name="Text Placeholder 2"/>
          <p:cNvSpPr>
            <a:spLocks noGrp="1"/>
          </p:cNvSpPr>
          <p:nvPr>
            <p:ph type="body" idx="1"/>
          </p:nvPr>
        </p:nvSpPr>
        <p:spPr/>
        <p:txBody>
          <a:bodyPr/>
          <a:lstStyle/>
          <a:p>
            <a:r>
              <a:rPr lang="en-US" sz="1800" smtClean="0"/>
              <a:t>To get a list of the blobs in a container, send a GET request to the container URL with “?restype=container&amp;comp=list” added to it.</a:t>
            </a:r>
          </a:p>
          <a:p>
            <a:pPr lvl="1"/>
            <a:r>
              <a:rPr lang="en-US" sz="1600" smtClean="0"/>
              <a:t>If access to the container is open (Public Container access), the request does not need to be signed – allowing a simple browser to list the blobs in the container.</a:t>
            </a:r>
          </a:p>
          <a:p>
            <a:pPr lvl="1"/>
            <a:r>
              <a:rPr lang="en-US" sz="1600" smtClean="0"/>
              <a:t>Here is an example URL to get the list of blobs in the “mycontainer” container in the “cwastorage” account.</a:t>
            </a:r>
          </a:p>
          <a:p>
            <a:endParaRPr lang="en-US" sz="1700" smtClean="0"/>
          </a:p>
          <a:p>
            <a:endParaRPr lang="en-US"/>
          </a:p>
        </p:txBody>
      </p:sp>
      <p:sp>
        <p:nvSpPr>
          <p:cNvPr id="4" name="TextBox 3"/>
          <p:cNvSpPr txBox="1"/>
          <p:nvPr/>
        </p:nvSpPr>
        <p:spPr>
          <a:xfrm>
            <a:off x="508000" y="3760857"/>
            <a:ext cx="8229600" cy="353943"/>
          </a:xfrm>
          <a:prstGeom prst="rect">
            <a:avLst/>
          </a:prstGeom>
          <a:pattFill>
            <a:fgClr>
              <a:schemeClr val="bg2"/>
            </a:fgClr>
            <a:bgClr>
              <a:schemeClr val="bg2"/>
            </a:bgClr>
          </a:pattFill>
        </p:spPr>
        <p:txBody>
          <a:bodyPr vert="horz" rtlCol="0">
            <a:spAutoFit/>
          </a:bodyPr>
          <a:lstStyle/>
          <a:p>
            <a:r>
              <a:rPr lang="en-US" sz="1700" smtClean="0"/>
              <a:t>http://cwastorage.blob.core.windows.net/mycontainer?restype=container&amp;comp=list</a:t>
            </a:r>
            <a:endParaRPr lang="en-US"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smtClean="0"/>
              <a:t>The response XML contains a list of blobs, their name, URL and properties.  Note that the type (Block vs. Page) is included in the response.</a:t>
            </a:r>
          </a:p>
          <a:p>
            <a:endParaRPr lang="en-US"/>
          </a:p>
        </p:txBody>
      </p:sp>
      <p:sp>
        <p:nvSpPr>
          <p:cNvPr id="4" name="TextBox 3"/>
          <p:cNvSpPr txBox="1"/>
          <p:nvPr/>
        </p:nvSpPr>
        <p:spPr>
          <a:xfrm>
            <a:off x="508000" y="2653635"/>
            <a:ext cx="8229600" cy="4154984"/>
          </a:xfrm>
          <a:prstGeom prst="rect">
            <a:avLst/>
          </a:prstGeom>
          <a:pattFill>
            <a:fgClr>
              <a:schemeClr val="bg2"/>
            </a:fgClr>
            <a:bgClr>
              <a:schemeClr val="bg2"/>
            </a:bgClr>
          </a:pattFill>
        </p:spPr>
        <p:txBody>
          <a:bodyPr vert="horz" rtlCol="0">
            <a:spAutoFit/>
          </a:bodyPr>
          <a:lstStyle/>
          <a:p>
            <a:r>
              <a:rPr lang="en-US" sz="1200" dirty="0" smtClean="0"/>
              <a:t>&lt;?xml version="1.0" encoding="utf-8"?&gt;</a:t>
            </a:r>
          </a:p>
          <a:p>
            <a:r>
              <a:rPr lang="en-US" sz="1200" dirty="0" smtClean="0"/>
              <a:t>&lt;</a:t>
            </a:r>
            <a:r>
              <a:rPr lang="en-US" sz="1200" dirty="0" err="1" smtClean="0"/>
              <a:t>EnumerationResults</a:t>
            </a:r>
            <a:r>
              <a:rPr lang="en-US" sz="1200" dirty="0" smtClean="0"/>
              <a:t> </a:t>
            </a:r>
            <a:r>
              <a:rPr lang="en-US" sz="1200" dirty="0" err="1" smtClean="0"/>
              <a:t>ContainerName</a:t>
            </a:r>
            <a:r>
              <a:rPr lang="en-US" sz="1200" dirty="0" smtClean="0"/>
              <a:t>="http://accountname.blob.core.windows.net/containername"&gt;</a:t>
            </a:r>
          </a:p>
          <a:p>
            <a:r>
              <a:rPr lang="en-US" sz="1200" dirty="0" smtClean="0"/>
              <a:t>  &lt;Blobs&gt;</a:t>
            </a:r>
          </a:p>
          <a:p>
            <a:r>
              <a:rPr lang="en-US" sz="1200" dirty="0" smtClean="0"/>
              <a:t>    &lt;Blob&gt;</a:t>
            </a:r>
          </a:p>
          <a:p>
            <a:r>
              <a:rPr lang="en-US" sz="1200" dirty="0" smtClean="0"/>
              <a:t>      &lt;Name&gt;blob name&lt;/Name&gt;</a:t>
            </a:r>
          </a:p>
          <a:p>
            <a:r>
              <a:rPr lang="en-US" sz="1200" dirty="0" smtClean="0"/>
              <a:t>      &lt;</a:t>
            </a:r>
            <a:r>
              <a:rPr lang="en-US" sz="1200" dirty="0" err="1" smtClean="0"/>
              <a:t>Url</a:t>
            </a:r>
            <a:r>
              <a:rPr lang="en-US" sz="1200" dirty="0" smtClean="0"/>
              <a:t>&gt;blob </a:t>
            </a:r>
            <a:r>
              <a:rPr lang="en-US" sz="1200" dirty="0" err="1" smtClean="0"/>
              <a:t>url</a:t>
            </a:r>
            <a:r>
              <a:rPr lang="en-US" sz="1200" dirty="0" smtClean="0"/>
              <a:t>&lt;/</a:t>
            </a:r>
            <a:r>
              <a:rPr lang="en-US" sz="1200" dirty="0" err="1" smtClean="0"/>
              <a:t>Url</a:t>
            </a:r>
            <a:r>
              <a:rPr lang="en-US" sz="1200" dirty="0" smtClean="0"/>
              <a:t>&gt;</a:t>
            </a:r>
          </a:p>
          <a:p>
            <a:r>
              <a:rPr lang="en-US" sz="1200" dirty="0" smtClean="0"/>
              <a:t>      &lt;Properties&gt;</a:t>
            </a:r>
          </a:p>
          <a:p>
            <a:r>
              <a:rPr lang="en-US" sz="1200" dirty="0" smtClean="0"/>
              <a:t>        &lt;Last-Modified&gt;date/time-value&lt;/Last-Modified&gt;</a:t>
            </a:r>
          </a:p>
          <a:p>
            <a:r>
              <a:rPr lang="en-US" sz="1200" dirty="0" smtClean="0"/>
              <a:t>        &lt;</a:t>
            </a:r>
            <a:r>
              <a:rPr lang="en-US" sz="1200" dirty="0" err="1" smtClean="0"/>
              <a:t>Etag</a:t>
            </a:r>
            <a:r>
              <a:rPr lang="en-US" sz="1200" dirty="0" smtClean="0"/>
              <a:t>&gt;</a:t>
            </a:r>
            <a:r>
              <a:rPr lang="en-US" sz="1200" dirty="0" err="1" smtClean="0"/>
              <a:t>etag</a:t>
            </a:r>
            <a:r>
              <a:rPr lang="en-US" sz="1200" dirty="0" smtClean="0"/>
              <a:t>&lt;/</a:t>
            </a:r>
            <a:r>
              <a:rPr lang="en-US" sz="1200" dirty="0" err="1" smtClean="0"/>
              <a:t>Etag</a:t>
            </a:r>
            <a:r>
              <a:rPr lang="en-US" sz="1200" dirty="0" smtClean="0"/>
              <a:t>&gt;</a:t>
            </a:r>
          </a:p>
          <a:p>
            <a:r>
              <a:rPr lang="en-US" sz="1200" dirty="0" smtClean="0"/>
              <a:t>        &lt;Content-Length&gt;length in bytes&lt;/Content-Length&gt;</a:t>
            </a:r>
          </a:p>
          <a:p>
            <a:r>
              <a:rPr lang="en-US" sz="1200" dirty="0" smtClean="0"/>
              <a:t>        &lt;Content-Type&gt;content type&lt;/Content-Type&gt;</a:t>
            </a:r>
          </a:p>
          <a:p>
            <a:r>
              <a:rPr lang="en-US" sz="1200" dirty="0" smtClean="0"/>
              <a:t>        &lt;Content-Encoding/&gt;</a:t>
            </a:r>
          </a:p>
          <a:p>
            <a:r>
              <a:rPr lang="en-US" sz="1200" dirty="0" smtClean="0"/>
              <a:t>        &lt;Content-Language/&gt;</a:t>
            </a:r>
          </a:p>
          <a:p>
            <a:r>
              <a:rPr lang="en-US" sz="1200" dirty="0" smtClean="0"/>
              <a:t>        &lt;Content-MD5/&gt;</a:t>
            </a:r>
          </a:p>
          <a:p>
            <a:r>
              <a:rPr lang="en-US" sz="1200" dirty="0" smtClean="0"/>
              <a:t>        &lt;Cache-Control/&gt;</a:t>
            </a:r>
          </a:p>
          <a:p>
            <a:r>
              <a:rPr lang="en-US" sz="1200" dirty="0" smtClean="0"/>
              <a:t>        &lt;</a:t>
            </a:r>
            <a:r>
              <a:rPr lang="en-US" sz="1200" dirty="0" err="1" smtClean="0"/>
              <a:t>BlobType</a:t>
            </a:r>
            <a:r>
              <a:rPr lang="en-US" sz="1200" dirty="0" smtClean="0"/>
              <a:t>&gt;</a:t>
            </a:r>
            <a:r>
              <a:rPr lang="en-US" sz="1200" dirty="0" err="1" smtClean="0"/>
              <a:t>BlockBlob</a:t>
            </a:r>
            <a:r>
              <a:rPr lang="en-US" sz="1200" dirty="0" smtClean="0"/>
              <a:t> or </a:t>
            </a:r>
            <a:r>
              <a:rPr lang="en-US" sz="1200" dirty="0" err="1" smtClean="0"/>
              <a:t>PageBlob</a:t>
            </a:r>
            <a:r>
              <a:rPr lang="en-US" sz="1200" dirty="0" smtClean="0"/>
              <a:t>&lt;/</a:t>
            </a:r>
            <a:r>
              <a:rPr lang="en-US" sz="1200" dirty="0" err="1" smtClean="0"/>
              <a:t>BlobType</a:t>
            </a:r>
            <a:r>
              <a:rPr lang="en-US" sz="1200" dirty="0" smtClean="0"/>
              <a:t>&gt;</a:t>
            </a:r>
          </a:p>
          <a:p>
            <a:r>
              <a:rPr lang="en-US" sz="1200" dirty="0" smtClean="0"/>
              <a:t>        &lt;</a:t>
            </a:r>
            <a:r>
              <a:rPr lang="en-US" sz="1200" dirty="0" err="1" smtClean="0"/>
              <a:t>LeaseStatus</a:t>
            </a:r>
            <a:r>
              <a:rPr lang="en-US" sz="1200" dirty="0" smtClean="0"/>
              <a:t>&gt;unlocked&lt;/</a:t>
            </a:r>
            <a:r>
              <a:rPr lang="en-US" sz="1200" dirty="0" err="1" smtClean="0"/>
              <a:t>LeaseStatus</a:t>
            </a:r>
            <a:r>
              <a:rPr lang="en-US" sz="1200" dirty="0" smtClean="0"/>
              <a:t>&gt;</a:t>
            </a:r>
          </a:p>
          <a:p>
            <a:r>
              <a:rPr lang="en-US" sz="1200" dirty="0" smtClean="0"/>
              <a:t>      &lt;/Properties&gt;</a:t>
            </a:r>
          </a:p>
          <a:p>
            <a:r>
              <a:rPr lang="en-US" sz="1200" dirty="0" smtClean="0"/>
              <a:t>    &lt;/Blob&gt;</a:t>
            </a:r>
          </a:p>
          <a:p>
            <a:r>
              <a:rPr lang="en-US" sz="1200" dirty="0" smtClean="0"/>
              <a:t>  &lt;/Blobs&gt;</a:t>
            </a:r>
          </a:p>
          <a:p>
            <a:r>
              <a:rPr lang="en-US" sz="1200" dirty="0" smtClean="0"/>
              <a:t>  &lt;</a:t>
            </a:r>
            <a:r>
              <a:rPr lang="en-US" sz="1200" dirty="0" err="1" smtClean="0"/>
              <a:t>NextMarker</a:t>
            </a:r>
            <a:r>
              <a:rPr lang="en-US" sz="1200" dirty="0" smtClean="0"/>
              <a:t> /&gt;</a:t>
            </a:r>
          </a:p>
          <a:p>
            <a:r>
              <a:rPr lang="en-US" sz="1200" dirty="0" smtClean="0"/>
              <a:t>&lt;/</a:t>
            </a:r>
            <a:r>
              <a:rPr lang="en-US" sz="1200" dirty="0" err="1" smtClean="0"/>
              <a:t>EnumerationResults</a:t>
            </a:r>
            <a:r>
              <a:rPr lang="en-US" sz="1200" dirty="0" smtClean="0"/>
              <a:t>&gt;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 Cont.</a:t>
            </a:r>
            <a:endParaRPr lang="en-US"/>
          </a:p>
        </p:txBody>
      </p:sp>
      <p:sp>
        <p:nvSpPr>
          <p:cNvPr id="3" name="Text Placeholder 2"/>
          <p:cNvSpPr>
            <a:spLocks noGrp="1"/>
          </p:cNvSpPr>
          <p:nvPr>
            <p:ph type="body" idx="1"/>
          </p:nvPr>
        </p:nvSpPr>
        <p:spPr/>
        <p:txBody>
          <a:bodyPr/>
          <a:lstStyle/>
          <a:p>
            <a:r>
              <a:rPr lang="en-US" sz="1800" smtClean="0"/>
              <a:t>Secondly, blob storage is built for scale.</a:t>
            </a:r>
          </a:p>
          <a:p>
            <a:pPr lvl="1"/>
            <a:r>
              <a:rPr lang="en-US" sz="1600" smtClean="0"/>
              <a:t>In fact, blob storage (and all of Windows Azure Storage) is built on top of Web Role infrastructure.</a:t>
            </a:r>
          </a:p>
          <a:p>
            <a:pPr lvl="1"/>
            <a:r>
              <a:rPr lang="en-US" sz="1600" smtClean="0"/>
              <a:t>So, there is a load balancer and multiple Web roles responsible for handing out blobs.</a:t>
            </a:r>
          </a:p>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smtClean="0"/>
              <a:t>Send a GET request to the blob URL to read a specific blob.</a:t>
            </a:r>
          </a:p>
          <a:p>
            <a:endParaRPr lang="en-US" sz="1700" smtClean="0"/>
          </a:p>
          <a:p>
            <a:pPr lvl="1"/>
            <a:r>
              <a:rPr lang="en-US" sz="1600" smtClean="0"/>
              <a:t>If the blob is in the $root container, the blob can be accessed as if it were in the blob storage account.</a:t>
            </a:r>
          </a:p>
          <a:p>
            <a:endParaRPr lang="en-US" sz="1700" smtClean="0"/>
          </a:p>
          <a:p>
            <a:pPr lvl="1"/>
            <a:r>
              <a:rPr lang="en-US" sz="1600" smtClean="0"/>
              <a:t>If the container’s access is public (Container or Blob public access), the request to get a blob does not have to be signed.</a:t>
            </a:r>
          </a:p>
          <a:p>
            <a:r>
              <a:rPr lang="en-US" sz="1800" smtClean="0"/>
              <a:t>To get a blob snapshot, add “?snapshot=&lt;DateTime&gt;” to the blob URL.</a:t>
            </a:r>
          </a:p>
          <a:p>
            <a:r>
              <a:rPr lang="en-US" sz="1800" smtClean="0"/>
              <a:t>The response message body to a blob (or blob snapshot) request includes the actual contents of the blob.</a:t>
            </a:r>
          </a:p>
          <a:p>
            <a:endParaRPr lang="en-US"/>
          </a:p>
        </p:txBody>
      </p:sp>
      <p:sp>
        <p:nvSpPr>
          <p:cNvPr id="4" name="TextBox 3"/>
          <p:cNvSpPr txBox="1"/>
          <p:nvPr/>
        </p:nvSpPr>
        <p:spPr>
          <a:xfrm>
            <a:off x="508000" y="2057400"/>
            <a:ext cx="8229600" cy="353943"/>
          </a:xfrm>
          <a:prstGeom prst="rect">
            <a:avLst/>
          </a:prstGeom>
          <a:pattFill>
            <a:fgClr>
              <a:schemeClr val="bg2"/>
            </a:fgClr>
            <a:bgClr>
              <a:schemeClr val="bg2"/>
            </a:bgClr>
          </a:pattFill>
        </p:spPr>
        <p:txBody>
          <a:bodyPr vert="horz" rtlCol="0">
            <a:spAutoFit/>
          </a:bodyPr>
          <a:lstStyle/>
          <a:p>
            <a:r>
              <a:rPr lang="en-US" sz="1700" dirty="0" smtClean="0"/>
              <a:t>http://accountname.blob.core.windows.net/containername/blobname</a:t>
            </a:r>
            <a:endParaRPr lang="en-US" sz="1700" dirty="0"/>
          </a:p>
        </p:txBody>
      </p:sp>
      <p:sp>
        <p:nvSpPr>
          <p:cNvPr id="5" name="TextBox 4"/>
          <p:cNvSpPr txBox="1"/>
          <p:nvPr/>
        </p:nvSpPr>
        <p:spPr>
          <a:xfrm>
            <a:off x="508000" y="2895600"/>
            <a:ext cx="8229600" cy="353943"/>
          </a:xfrm>
          <a:prstGeom prst="rect">
            <a:avLst/>
          </a:prstGeom>
          <a:pattFill>
            <a:fgClr>
              <a:schemeClr val="bg2"/>
            </a:fgClr>
            <a:bgClr>
              <a:schemeClr val="bg2"/>
            </a:bgClr>
          </a:pattFill>
        </p:spPr>
        <p:txBody>
          <a:bodyPr vert="horz" rtlCol="0">
            <a:spAutoFit/>
          </a:bodyPr>
          <a:lstStyle/>
          <a:p>
            <a:r>
              <a:rPr lang="en-US" sz="1700" dirty="0" smtClean="0"/>
              <a:t>http://accountname.blob.core.windows.net/blobname</a:t>
            </a:r>
            <a:endParaRPr lang="en-US" sz="17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smtClean="0"/>
              <a:t>Uploading a blob to the container requires a signed PUT request be sent to the intended name of the blob.</a:t>
            </a:r>
          </a:p>
          <a:p>
            <a:pPr lvl="1"/>
            <a:r>
              <a:rPr lang="en-US" sz="1600" smtClean="0"/>
              <a:t>For example, here is a sample request URL to upload a blob to be named “myblob” into “mycontainer” of the cwastorage account.</a:t>
            </a:r>
          </a:p>
          <a:p>
            <a:endParaRPr lang="en-US" sz="1700" smtClean="0"/>
          </a:p>
          <a:p>
            <a:pPr lvl="1"/>
            <a:r>
              <a:rPr lang="en-US" sz="1600" smtClean="0"/>
              <a:t>The x-ms-blob-type header element must indicate whether the blob is a block or page blob.</a:t>
            </a:r>
          </a:p>
          <a:p>
            <a:pPr lvl="1"/>
            <a:r>
              <a:rPr lang="en-US" sz="1600" smtClean="0"/>
              <a:t>The request header may include several optional headers to specify the detail of the blob being uploaded.  The table below lists several of these optional headers.</a:t>
            </a:r>
          </a:p>
          <a:p>
            <a:endParaRPr lang="en-US"/>
          </a:p>
        </p:txBody>
      </p:sp>
      <p:sp>
        <p:nvSpPr>
          <p:cNvPr id="4" name="TextBox 3"/>
          <p:cNvSpPr txBox="1"/>
          <p:nvPr/>
        </p:nvSpPr>
        <p:spPr>
          <a:xfrm>
            <a:off x="508000" y="2895600"/>
            <a:ext cx="8229600" cy="353943"/>
          </a:xfrm>
          <a:prstGeom prst="rect">
            <a:avLst/>
          </a:prstGeom>
          <a:pattFill>
            <a:fgClr>
              <a:schemeClr val="bg2"/>
            </a:fgClr>
            <a:bgClr>
              <a:schemeClr val="bg2"/>
            </a:bgClr>
          </a:pattFill>
        </p:spPr>
        <p:txBody>
          <a:bodyPr vert="horz" rtlCol="0">
            <a:spAutoFit/>
          </a:bodyPr>
          <a:lstStyle/>
          <a:p>
            <a:r>
              <a:rPr lang="en-US" sz="1700" dirty="0" smtClean="0"/>
              <a:t>http://cwastorage.blob.core.windows.net/mycontainer/myblob</a:t>
            </a:r>
            <a:endParaRPr lang="en-US" sz="17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For block blobs, the body contains the content of the blob to upload.</a:t>
            </a:r>
          </a:p>
          <a:p>
            <a:pPr lvl="1"/>
            <a:r>
              <a:rPr lang="en-US" sz="1600" smtClean="0"/>
              <a:t>Optionally, you can also use the put block and put block list operations to upload and commit blocks of a block blob (see below).</a:t>
            </a:r>
          </a:p>
          <a:p>
            <a:pPr lvl="1"/>
            <a:r>
              <a:rPr lang="en-US" sz="1600" smtClean="0"/>
              <a:t>For page blobs, the body is empty.  Instead, you must use the put page operation to upload pages of a page blob (also shown below).</a:t>
            </a:r>
          </a:p>
          <a:p>
            <a:endParaRPr lang="en-US"/>
          </a:p>
        </p:txBody>
      </p:sp>
      <p:graphicFrame>
        <p:nvGraphicFramePr>
          <p:cNvPr id="4" name="Table 3"/>
          <p:cNvGraphicFramePr>
            <a:graphicFrameLocks noGrp="1"/>
          </p:cNvGraphicFramePr>
          <p:nvPr/>
        </p:nvGraphicFramePr>
        <p:xfrm>
          <a:off x="508000" y="1714500"/>
          <a:ext cx="8216900" cy="2255520"/>
        </p:xfrm>
        <a:graphic>
          <a:graphicData uri="http://schemas.openxmlformats.org/drawingml/2006/table">
            <a:tbl>
              <a:tblPr firstRow="1" bandRow="1">
                <a:tableStyleId>{5C22544A-7EE6-4342-B048-85BDC9FD1C3A}</a:tableStyleId>
              </a:tblPr>
              <a:tblGrid>
                <a:gridCol w="3289300"/>
                <a:gridCol w="4927600"/>
              </a:tblGrid>
              <a:tr h="171450">
                <a:tc>
                  <a:txBody>
                    <a:bodyPr/>
                    <a:lstStyle/>
                    <a:p>
                      <a:r>
                        <a:rPr lang="en-US" sz="1600" dirty="0" smtClean="0"/>
                        <a:t>Optional Blob PUT Request Header</a:t>
                      </a:r>
                      <a:endParaRPr lang="en-US" sz="1600" dirty="0"/>
                    </a:p>
                  </a:txBody>
                  <a:tcPr/>
                </a:tc>
                <a:tc>
                  <a:txBody>
                    <a:bodyPr/>
                    <a:lstStyle/>
                    <a:p>
                      <a:r>
                        <a:rPr lang="en-US" sz="1600" smtClean="0"/>
                        <a:t>Header Description</a:t>
                      </a:r>
                      <a:endParaRPr lang="en-US" sz="1600"/>
                    </a:p>
                  </a:txBody>
                  <a:tcPr/>
                </a:tc>
              </a:tr>
              <a:tr h="171450">
                <a:tc>
                  <a:txBody>
                    <a:bodyPr/>
                    <a:lstStyle/>
                    <a:p>
                      <a:r>
                        <a:rPr lang="en-US" sz="1600" smtClean="0"/>
                        <a:t>x-ms-blob-content-type</a:t>
                      </a:r>
                      <a:endParaRPr lang="en-US" sz="1600"/>
                    </a:p>
                  </a:txBody>
                  <a:tcPr/>
                </a:tc>
                <a:tc>
                  <a:txBody>
                    <a:bodyPr/>
                    <a:lstStyle/>
                    <a:p>
                      <a:r>
                        <a:rPr lang="en-US" sz="1600" smtClean="0"/>
                        <a:t>Blob’s content type</a:t>
                      </a:r>
                      <a:endParaRPr lang="en-US" sz="1600"/>
                    </a:p>
                  </a:txBody>
                  <a:tcPr/>
                </a:tc>
              </a:tr>
              <a:tr h="171450">
                <a:tc>
                  <a:txBody>
                    <a:bodyPr/>
                    <a:lstStyle/>
                    <a:p>
                      <a:r>
                        <a:rPr lang="en-US" sz="1600" smtClean="0"/>
                        <a:t>x-ms-blob-content-encoding</a:t>
                      </a:r>
                      <a:endParaRPr lang="en-US" sz="1600"/>
                    </a:p>
                  </a:txBody>
                  <a:tcPr/>
                </a:tc>
                <a:tc>
                  <a:txBody>
                    <a:bodyPr/>
                    <a:lstStyle/>
                    <a:p>
                      <a:r>
                        <a:rPr lang="en-US" sz="1600" smtClean="0"/>
                        <a:t>Blob’s content encoding</a:t>
                      </a:r>
                      <a:endParaRPr lang="en-US" sz="1600"/>
                    </a:p>
                  </a:txBody>
                  <a:tcPr/>
                </a:tc>
              </a:tr>
              <a:tr h="171450">
                <a:tc>
                  <a:txBody>
                    <a:bodyPr/>
                    <a:lstStyle/>
                    <a:p>
                      <a:r>
                        <a:rPr lang="en-US" sz="1600" smtClean="0"/>
                        <a:t>x-ms-blob-content-language</a:t>
                      </a:r>
                      <a:endParaRPr lang="en-US" sz="1600"/>
                    </a:p>
                  </a:txBody>
                  <a:tcPr/>
                </a:tc>
                <a:tc>
                  <a:txBody>
                    <a:bodyPr/>
                    <a:lstStyle/>
                    <a:p>
                      <a:r>
                        <a:rPr lang="en-US" sz="1600" smtClean="0"/>
                        <a:t>Blob’s content language</a:t>
                      </a:r>
                      <a:endParaRPr lang="en-US" sz="1600"/>
                    </a:p>
                  </a:txBody>
                  <a:tcPr/>
                </a:tc>
              </a:tr>
              <a:tr h="171450">
                <a:tc>
                  <a:txBody>
                    <a:bodyPr/>
                    <a:lstStyle/>
                    <a:p>
                      <a:r>
                        <a:rPr lang="en-US" sz="1600" smtClean="0"/>
                        <a:t>x-ms-blob-content-md5</a:t>
                      </a:r>
                      <a:endParaRPr lang="en-US" sz="1600"/>
                    </a:p>
                  </a:txBody>
                  <a:tcPr/>
                </a:tc>
                <a:tc>
                  <a:txBody>
                    <a:bodyPr/>
                    <a:lstStyle/>
                    <a:p>
                      <a:r>
                        <a:rPr lang="en-US" sz="1600" smtClean="0"/>
                        <a:t>MD5 Hash of the blob</a:t>
                      </a:r>
                      <a:endParaRPr lang="en-US" sz="1600"/>
                    </a:p>
                  </a:txBody>
                  <a:tcPr/>
                </a:tc>
              </a:tr>
              <a:tr h="171450">
                <a:tc>
                  <a:txBody>
                    <a:bodyPr/>
                    <a:lstStyle/>
                    <a:p>
                      <a:r>
                        <a:rPr lang="en-US" sz="1600" smtClean="0"/>
                        <a:t>x-ms-meta-name</a:t>
                      </a:r>
                      <a:endParaRPr lang="en-US" sz="1600"/>
                    </a:p>
                  </a:txBody>
                  <a:tcPr/>
                </a:tc>
                <a:tc>
                  <a:txBody>
                    <a:bodyPr/>
                    <a:lstStyle/>
                    <a:p>
                      <a:r>
                        <a:rPr lang="en-US" sz="1600" dirty="0" smtClean="0"/>
                        <a:t>Name part of optional metadata name-value pairs.</a:t>
                      </a:r>
                      <a:endParaRPr lang="en-US" sz="1600" dirty="0"/>
                    </a:p>
                  </a:txBody>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dirty="0" smtClean="0"/>
              <a:t>Uploading blocks requires the same signed PUT request to the URL of the intended name of the block blob.  </a:t>
            </a:r>
          </a:p>
          <a:p>
            <a:pPr lvl="1"/>
            <a:r>
              <a:rPr lang="en-US" sz="1600" dirty="0" smtClean="0"/>
              <a:t>However, additional parameters are required.</a:t>
            </a:r>
          </a:p>
          <a:p>
            <a:pPr lvl="1"/>
            <a:r>
              <a:rPr lang="en-US" sz="1600" dirty="0" smtClean="0"/>
              <a:t>When working with blocks, attach the parameters “?comp=</a:t>
            </a:r>
            <a:r>
              <a:rPr lang="en-US" sz="1600" dirty="0" err="1" smtClean="0"/>
              <a:t>block&amp;blockid</a:t>
            </a:r>
            <a:r>
              <a:rPr lang="en-US" sz="1600" dirty="0" smtClean="0"/>
              <a:t>=id” to the URL where the id is the intended id of the block being uploaded.</a:t>
            </a:r>
          </a:p>
          <a:p>
            <a:pPr lvl="1"/>
            <a:r>
              <a:rPr lang="en-US" sz="1600" dirty="0" smtClean="0"/>
              <a:t>For example, here is a sample request URL to upload block #123 to the blob named “</a:t>
            </a:r>
            <a:r>
              <a:rPr lang="en-US" sz="1600" dirty="0" err="1" smtClean="0"/>
              <a:t>myblob</a:t>
            </a:r>
            <a:r>
              <a:rPr lang="en-US" sz="1600" dirty="0" smtClean="0"/>
              <a:t>” into “</a:t>
            </a:r>
            <a:r>
              <a:rPr lang="en-US" sz="1600" dirty="0" err="1" smtClean="0"/>
              <a:t>mycontainer</a:t>
            </a:r>
            <a:r>
              <a:rPr lang="en-US" sz="1600" dirty="0" smtClean="0"/>
              <a:t>” of the </a:t>
            </a:r>
            <a:r>
              <a:rPr lang="en-US" sz="1600" dirty="0" err="1" smtClean="0"/>
              <a:t>cwastorage</a:t>
            </a:r>
            <a:r>
              <a:rPr lang="en-US" sz="1600" dirty="0" smtClean="0"/>
              <a:t> account.</a:t>
            </a:r>
          </a:p>
          <a:p>
            <a:endParaRPr lang="en-US" sz="1700" dirty="0" smtClean="0"/>
          </a:p>
          <a:p>
            <a:endParaRPr lang="en-US" sz="1700" dirty="0" smtClean="0"/>
          </a:p>
          <a:p>
            <a:endParaRPr lang="en-US" sz="1700" dirty="0" smtClean="0"/>
          </a:p>
          <a:p>
            <a:pPr lvl="1"/>
            <a:r>
              <a:rPr lang="en-US" sz="1600" dirty="0" smtClean="0"/>
              <a:t>Block IDs are scoped to a particular blob, so different blobs can have blocks with same IDs.  The body of the request message must contain the block content.</a:t>
            </a:r>
          </a:p>
          <a:p>
            <a:endParaRPr lang="en-US" dirty="0"/>
          </a:p>
        </p:txBody>
      </p:sp>
      <p:sp>
        <p:nvSpPr>
          <p:cNvPr id="4" name="TextBox 3"/>
          <p:cNvSpPr txBox="1"/>
          <p:nvPr/>
        </p:nvSpPr>
        <p:spPr>
          <a:xfrm>
            <a:off x="508000" y="3886200"/>
            <a:ext cx="8229600" cy="615553"/>
          </a:xfrm>
          <a:prstGeom prst="rect">
            <a:avLst/>
          </a:prstGeom>
          <a:pattFill>
            <a:fgClr>
              <a:schemeClr val="bg2"/>
            </a:fgClr>
            <a:bgClr>
              <a:schemeClr val="bg2"/>
            </a:bgClr>
          </a:pattFill>
        </p:spPr>
        <p:txBody>
          <a:bodyPr vert="horz" wrap="square" rtlCol="0">
            <a:spAutoFit/>
          </a:bodyPr>
          <a:lstStyle/>
          <a:p>
            <a:r>
              <a:rPr lang="en-US" sz="1700" dirty="0" smtClean="0"/>
              <a:t>http://cwastorage.blob.core.windows.net/mycontainer/myblob?comp=block&amp;blockid=123</a:t>
            </a:r>
            <a:endParaRPr lang="en-US" sz="17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dirty="0" smtClean="0"/>
              <a:t>Once the blocks have been uploaded, commit the blocks to the blob with a signed PUT request to the blob URL with a “?comp=</a:t>
            </a:r>
            <a:r>
              <a:rPr lang="en-US" sz="1800" dirty="0" err="1" smtClean="0"/>
              <a:t>blocklist</a:t>
            </a:r>
            <a:r>
              <a:rPr lang="en-US" sz="1800" dirty="0" smtClean="0"/>
              <a:t>” parameter.</a:t>
            </a:r>
          </a:p>
          <a:p>
            <a:endParaRPr lang="en-US" sz="1700" dirty="0" smtClean="0"/>
          </a:p>
          <a:p>
            <a:pPr lvl="1"/>
            <a:r>
              <a:rPr lang="en-US" sz="1600" dirty="0" smtClean="0"/>
              <a:t>The body of the commit request contains a list of blocks to be committed.  Each of the blocks must have already been uploaded.</a:t>
            </a:r>
          </a:p>
          <a:p>
            <a:endParaRPr lang="en-US" sz="1700" dirty="0" smtClean="0"/>
          </a:p>
          <a:p>
            <a:endParaRPr lang="en-US" sz="1700" dirty="0" smtClean="0"/>
          </a:p>
          <a:p>
            <a:endParaRPr lang="en-US" sz="1700" dirty="0" smtClean="0"/>
          </a:p>
          <a:p>
            <a:endParaRPr lang="en-US" sz="1700" dirty="0" smtClean="0"/>
          </a:p>
          <a:p>
            <a:endParaRPr lang="en-US" sz="1700" dirty="0" smtClean="0"/>
          </a:p>
          <a:p>
            <a:endParaRPr lang="en-US" dirty="0"/>
          </a:p>
        </p:txBody>
      </p:sp>
      <p:sp>
        <p:nvSpPr>
          <p:cNvPr id="4" name="TextBox 3"/>
          <p:cNvSpPr txBox="1"/>
          <p:nvPr/>
        </p:nvSpPr>
        <p:spPr>
          <a:xfrm>
            <a:off x="508000" y="2617857"/>
            <a:ext cx="8229600" cy="353943"/>
          </a:xfrm>
          <a:prstGeom prst="rect">
            <a:avLst/>
          </a:prstGeom>
          <a:pattFill>
            <a:fgClr>
              <a:schemeClr val="bg2"/>
            </a:fgClr>
            <a:bgClr>
              <a:schemeClr val="bg2"/>
            </a:bgClr>
          </a:pattFill>
        </p:spPr>
        <p:txBody>
          <a:bodyPr vert="horz" rtlCol="0">
            <a:spAutoFit/>
          </a:bodyPr>
          <a:lstStyle/>
          <a:p>
            <a:r>
              <a:rPr lang="en-US" sz="1700" dirty="0" smtClean="0"/>
              <a:t>http://cwastorage.blob.core.windows.net/mycontainer/myblob?comp=blocklist</a:t>
            </a:r>
            <a:endParaRPr lang="en-US" sz="1700" dirty="0"/>
          </a:p>
        </p:txBody>
      </p:sp>
      <p:sp>
        <p:nvSpPr>
          <p:cNvPr id="5" name="TextBox 4"/>
          <p:cNvSpPr txBox="1"/>
          <p:nvPr/>
        </p:nvSpPr>
        <p:spPr>
          <a:xfrm>
            <a:off x="508000" y="3581400"/>
            <a:ext cx="8229600" cy="1661993"/>
          </a:xfrm>
          <a:prstGeom prst="rect">
            <a:avLst/>
          </a:prstGeom>
          <a:pattFill>
            <a:fgClr>
              <a:schemeClr val="bg2"/>
            </a:fgClr>
            <a:bgClr>
              <a:schemeClr val="bg2"/>
            </a:bgClr>
          </a:pattFill>
        </p:spPr>
        <p:txBody>
          <a:bodyPr vert="horz" rtlCol="0">
            <a:spAutoFit/>
          </a:bodyPr>
          <a:lstStyle/>
          <a:p>
            <a:r>
              <a:rPr lang="en-US" sz="1700" dirty="0" smtClean="0"/>
              <a:t>&lt;?xml version="1.0" encoding="utf-8"?&gt;</a:t>
            </a:r>
          </a:p>
          <a:p>
            <a:r>
              <a:rPr lang="en-US" sz="1700" dirty="0" smtClean="0"/>
              <a:t>&lt;</a:t>
            </a:r>
            <a:r>
              <a:rPr lang="en-US" sz="1700" dirty="0" err="1" smtClean="0"/>
              <a:t>BlockList</a:t>
            </a:r>
            <a:r>
              <a:rPr lang="en-US" sz="1700" dirty="0" smtClean="0"/>
              <a:t>&gt;</a:t>
            </a:r>
          </a:p>
          <a:p>
            <a:r>
              <a:rPr lang="en-US" sz="1700" dirty="0" smtClean="0"/>
              <a:t>  &lt;Latest&gt;123&lt;/Latest&gt;</a:t>
            </a:r>
          </a:p>
          <a:p>
            <a:r>
              <a:rPr lang="en-US" sz="1700" dirty="0" smtClean="0"/>
              <a:t>  &lt;Latest&gt;124&lt;/Latest&gt;</a:t>
            </a:r>
          </a:p>
          <a:p>
            <a:r>
              <a:rPr lang="en-US" sz="1700" dirty="0" smtClean="0"/>
              <a:t>  &lt;Latest&gt;125&lt;/Latest&gt;</a:t>
            </a:r>
          </a:p>
          <a:p>
            <a:r>
              <a:rPr lang="en-US" sz="1700" dirty="0" smtClean="0"/>
              <a:t>&lt;/</a:t>
            </a:r>
            <a:r>
              <a:rPr lang="en-US" sz="1700" dirty="0" err="1" smtClean="0"/>
              <a:t>BlockList</a:t>
            </a:r>
            <a:r>
              <a:rPr lang="en-US" sz="1700" dirty="0" smtClean="0"/>
              <a:t>&gt;</a:t>
            </a:r>
            <a:endParaRPr lang="en-US" sz="17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smtClean="0"/>
              <a:t>When working with page blobs, you can upload pages to the page blob (create with the PUT request shown above) with additional signed requests.</a:t>
            </a:r>
          </a:p>
          <a:p>
            <a:pPr lvl="1"/>
            <a:r>
              <a:rPr lang="en-US" sz="1600" smtClean="0"/>
              <a:t>To upload a page, send a signed PUT request to blob URL with “?comp=page” as a parameter.</a:t>
            </a:r>
          </a:p>
          <a:p>
            <a:endParaRPr lang="en-US" sz="1700" smtClean="0"/>
          </a:p>
          <a:p>
            <a:pPr lvl="1"/>
            <a:r>
              <a:rPr lang="en-US" sz="1600" smtClean="0"/>
              <a:t>Put page requests must contain a header (either Range or x-ms-range element) that indicates the range of bytes written. </a:t>
            </a:r>
          </a:p>
          <a:p>
            <a:pPr lvl="1"/>
            <a:r>
              <a:rPr lang="en-US" sz="1600" smtClean="0"/>
              <a:t>Both the start and end of the range must be specified.</a:t>
            </a:r>
          </a:p>
          <a:p>
            <a:pPr lvl="1"/>
            <a:r>
              <a:rPr lang="en-US" sz="1600" smtClean="0"/>
              <a:t>The body of the page request contains the page data.  Remember, page content must be in a multiple of 512 bytes.</a:t>
            </a:r>
          </a:p>
          <a:p>
            <a:endParaRPr lang="en-US"/>
          </a:p>
        </p:txBody>
      </p:sp>
      <p:sp>
        <p:nvSpPr>
          <p:cNvPr id="4" name="TextBox 3"/>
          <p:cNvSpPr txBox="1"/>
          <p:nvPr/>
        </p:nvSpPr>
        <p:spPr>
          <a:xfrm>
            <a:off x="508000" y="3151257"/>
            <a:ext cx="8229600" cy="353943"/>
          </a:xfrm>
          <a:prstGeom prst="rect">
            <a:avLst/>
          </a:prstGeom>
          <a:pattFill>
            <a:fgClr>
              <a:schemeClr val="bg2"/>
            </a:fgClr>
            <a:bgClr>
              <a:schemeClr val="bg2"/>
            </a:bgClr>
          </a:pattFill>
        </p:spPr>
        <p:txBody>
          <a:bodyPr vert="horz" rtlCol="0">
            <a:spAutoFit/>
          </a:bodyPr>
          <a:lstStyle/>
          <a:p>
            <a:r>
              <a:rPr lang="en-US" sz="1700" dirty="0" smtClean="0"/>
              <a:t>http://cwastorage.blob.core.windows.net/mycontainer/myblob?comp=page</a:t>
            </a:r>
            <a:endParaRPr lang="en-US" sz="17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Blobs (using REST) Cont.</a:t>
            </a:r>
            <a:endParaRPr lang="en-US"/>
          </a:p>
        </p:txBody>
      </p:sp>
      <p:sp>
        <p:nvSpPr>
          <p:cNvPr id="3" name="Text Placeholder 2"/>
          <p:cNvSpPr>
            <a:spLocks noGrp="1"/>
          </p:cNvSpPr>
          <p:nvPr>
            <p:ph type="body" idx="1"/>
          </p:nvPr>
        </p:nvSpPr>
        <p:spPr/>
        <p:txBody>
          <a:bodyPr/>
          <a:lstStyle/>
          <a:p>
            <a:r>
              <a:rPr lang="en-US" sz="1800" smtClean="0"/>
              <a:t>To delete a blob from the container, send a signed DELETE request to the blob URL.</a:t>
            </a:r>
          </a:p>
          <a:p>
            <a:pPr lvl="1"/>
            <a:r>
              <a:rPr lang="en-US" sz="1600" smtClean="0"/>
              <a:t>If the blob has snapshots, you must include an x-ms-delete-snapshots header element in the request.</a:t>
            </a:r>
          </a:p>
          <a:p>
            <a:pPr lvl="1"/>
            <a:r>
              <a:rPr lang="en-US" sz="1600" smtClean="0"/>
              <a:t>If the x-ms-delete-snapshots element value is “only”, the snapshots are deleted, but the blob is not.</a:t>
            </a:r>
          </a:p>
          <a:p>
            <a:pPr lvl="1"/>
            <a:r>
              <a:rPr lang="en-US" sz="1600" smtClean="0"/>
              <a:t>If the value is “include” both the blob and associated snapshots are deleted.</a:t>
            </a:r>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Exercise: Blob Lab</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Blob storage provides a theoretically infinite space to store any type of data.</a:t>
            </a:r>
          </a:p>
          <a:p>
            <a:pPr lvl="1"/>
            <a:r>
              <a:rPr lang="en-US" sz="1600" smtClean="0"/>
              <a:t>Blob is actually an acronym for binary large object.</a:t>
            </a:r>
          </a:p>
          <a:p>
            <a:pPr lvl="1"/>
            <a:r>
              <a:rPr lang="en-US" sz="1600" smtClean="0"/>
              <a:t>A blob can contain just about any type of data (MP3 file, flat text, PDF, etc.).</a:t>
            </a:r>
          </a:p>
          <a:p>
            <a:pPr lvl="1"/>
            <a:r>
              <a:rPr lang="en-US" sz="1600" smtClean="0"/>
              <a:t>Blob storage is first a file system replacement.</a:t>
            </a:r>
          </a:p>
          <a:p>
            <a:pPr lvl="1"/>
            <a:r>
              <a:rPr lang="en-US" sz="1600" smtClean="0"/>
              <a:t>As with all of Windows Azure, you pay only for what blob storage you use versus buying extra disk space in anticipation of what you might use.</a:t>
            </a:r>
          </a:p>
          <a:p>
            <a:pPr lvl="1"/>
            <a:r>
              <a:rPr lang="en-US" sz="1600" smtClean="0"/>
              <a:t>Blob storage scales to support extremely large request loads and performs moderately well.</a:t>
            </a:r>
          </a:p>
          <a:p>
            <a:pPr lvl="1"/>
            <a:r>
              <a:rPr lang="en-US" sz="1600" smtClean="0"/>
              <a:t>File systems are notorious for corruption and “going down” whereas blob storage is replicated three times as part of the commit process.</a:t>
            </a:r>
          </a:p>
          <a:p>
            <a:pPr lvl="1"/>
            <a:r>
              <a:rPr lang="en-US" sz="1600" smtClean="0"/>
              <a:t>If a disk failure occurs in the Microsoft data centers, the FC knows it, tracks it, and makes sure load balancers route requests to the other copies of your blob storage.</a:t>
            </a:r>
          </a:p>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pPr lvl="1"/>
            <a:r>
              <a:rPr lang="en-US" sz="1600" smtClean="0"/>
              <a:t>You access blob storage via REST both in and out of the cloud.</a:t>
            </a:r>
          </a:p>
          <a:p>
            <a:r>
              <a:rPr lang="en-US" sz="1800" smtClean="0"/>
              <a:t>In blob storage, containers and blobs are identified by URI.</a:t>
            </a:r>
          </a:p>
          <a:p>
            <a:pPr lvl="1"/>
            <a:r>
              <a:rPr lang="en-US" sz="1600" smtClean="0"/>
              <a:t>A container’s URI comes from attaching the container name to the blob storage account URI.</a:t>
            </a:r>
          </a:p>
          <a:p>
            <a:pPr lvl="1"/>
            <a:r>
              <a:rPr lang="en-US" sz="1600" smtClean="0"/>
              <a:t>A blob’s URI comes from attaching the blob name to its container URI.</a:t>
            </a:r>
          </a:p>
          <a:p>
            <a:r>
              <a:rPr lang="en-US" sz="1800" smtClean="0"/>
              <a:t>Your blob storage account can have any number of containers.</a:t>
            </a:r>
          </a:p>
          <a:p>
            <a:pPr lvl="1"/>
            <a:r>
              <a:rPr lang="en-US" sz="1600" smtClean="0"/>
              <a:t>Each container can have an unlimited number of blobs.</a:t>
            </a:r>
          </a:p>
          <a:p>
            <a:pPr lvl="1"/>
            <a:r>
              <a:rPr lang="en-US" sz="1600" smtClean="0"/>
              <a:t>Each blob, however, is limited to 1 TB in size.</a:t>
            </a:r>
          </a:p>
          <a:p>
            <a:pPr lvl="1"/>
            <a:r>
              <a:rPr lang="en-US" sz="1600" smtClean="0"/>
              <a:t>Blobs stored in the Storage Emulator are restricted to 2 GB.</a:t>
            </a:r>
          </a:p>
          <a:p>
            <a:r>
              <a:rPr lang="en-US" sz="1800" smtClean="0"/>
              <a:t>To create or access a container using the Storage Client Library, you need a CloudBlobClient (Microsoft.WindowsAzure.StorageClient) object.</a:t>
            </a:r>
          </a:p>
          <a:p>
            <a:pPr lvl="1"/>
            <a:r>
              <a:rPr lang="en-US" sz="1600" smtClean="0"/>
              <a:t>Create the CloudBlobClient object via the CloudStorageAccount object.</a:t>
            </a:r>
          </a:p>
          <a:p>
            <a:pPr lvl="1"/>
            <a:r>
              <a:rPr lang="en-US" sz="1600" smtClean="0"/>
              <a:t>The CloudBlobClient object provides the means to get or create CloudBlobContainer objects that represent blob storage containers.</a:t>
            </a:r>
          </a:p>
          <a:p>
            <a:pPr lvl="1"/>
            <a:r>
              <a:rPr lang="en-US" sz="1600" smtClean="0"/>
              <a:t>CloudBlob objects represent blobs in blob storage.</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 Cont.</a:t>
            </a:r>
            <a:endParaRPr lang="en-US"/>
          </a:p>
        </p:txBody>
      </p:sp>
      <p:sp>
        <p:nvSpPr>
          <p:cNvPr id="3" name="Text Placeholder 2"/>
          <p:cNvSpPr>
            <a:spLocks noGrp="1"/>
          </p:cNvSpPr>
          <p:nvPr>
            <p:ph type="body" idx="1"/>
          </p:nvPr>
        </p:nvSpPr>
        <p:spPr/>
        <p: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r>
              <a:rPr lang="en-US" sz="1600" dirty="0" smtClean="0"/>
              <a:t>This </a:t>
            </a:r>
            <a:r>
              <a:rPr lang="en-US" sz="1600" dirty="0" smtClean="0"/>
              <a:t>allows blob storage to scale to support extremely large request loads and still perform moderately well.</a:t>
            </a:r>
          </a:p>
          <a:p>
            <a:pPr lvl="1"/>
            <a:r>
              <a:rPr lang="en-US" sz="1600" dirty="0" smtClean="0"/>
              <a:t>According to one source, there is between 50ms to 100ms of latency between your code and the storage service.</a:t>
            </a:r>
          </a:p>
          <a:p>
            <a:endParaRPr lang="en-US" dirty="0"/>
          </a:p>
        </p:txBody>
      </p:sp>
      <p:pic>
        <p:nvPicPr>
          <p:cNvPr id="4" name="Picture 3" descr="image1.png"/>
          <p:cNvPicPr>
            <a:picLocks noChangeAspect="1"/>
          </p:cNvPicPr>
          <p:nvPr/>
        </p:nvPicPr>
        <p:blipFill>
          <a:blip r:embed="rId2"/>
          <a:stretch>
            <a:fillRect/>
          </a:stretch>
        </p:blipFill>
        <p:spPr>
          <a:xfrm>
            <a:off x="2434335" y="1714500"/>
            <a:ext cx="4376928" cy="332232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Unlike queues and tables, blob storage allows for both public and private access.</a:t>
            </a:r>
          </a:p>
          <a:p>
            <a:pPr lvl="1"/>
            <a:r>
              <a:rPr lang="en-US" sz="1600" smtClean="0"/>
              <a:t>Control access at the container level.  Set each container access to either private or public.</a:t>
            </a:r>
          </a:p>
          <a:p>
            <a:pPr lvl="1"/>
            <a:r>
              <a:rPr lang="en-US" sz="1600" smtClean="0"/>
              <a:t>There are two types of public container access.</a:t>
            </a:r>
          </a:p>
          <a:p>
            <a:pPr lvl="1"/>
            <a:r>
              <a:rPr lang="en-US" sz="1600" smtClean="0"/>
              <a:t>Full public access (Container access) allows anyone without authentication to retrieve blobs and even query the container.</a:t>
            </a:r>
          </a:p>
          <a:p>
            <a:pPr lvl="1"/>
            <a:r>
              <a:rPr lang="en-US" sz="1600" smtClean="0"/>
              <a:t>You can also expose the container to public access, but limit it to blobs only (called Blob access).</a:t>
            </a:r>
          </a:p>
          <a:p>
            <a:pPr lvl="1"/>
            <a:r>
              <a:rPr lang="en-US" sz="1600" smtClean="0"/>
              <a:t>Public access is limited to read only operations.</a:t>
            </a:r>
          </a:p>
          <a:p>
            <a:pPr lvl="1"/>
            <a:r>
              <a:rPr lang="en-US" sz="1600" smtClean="0"/>
              <a:t>When access to a container is private, the blobs in the container are restricted to the owner of the account.</a:t>
            </a:r>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There are two types of blobs:  block blobs and page blobs.</a:t>
            </a:r>
          </a:p>
          <a:p>
            <a:pPr lvl="1"/>
            <a:r>
              <a:rPr lang="en-US" sz="1600" smtClean="0"/>
              <a:t>Block blobs allow a single blob to be broken up into smaller blocks.</a:t>
            </a:r>
          </a:p>
          <a:p>
            <a:pPr lvl="1"/>
            <a:r>
              <a:rPr lang="en-US" sz="1600" smtClean="0"/>
              <a:t>These blocks allow parallel activity (such as blob upload) on pieces of a blob thereby allowing for better application performance/scalability.</a:t>
            </a:r>
          </a:p>
          <a:p>
            <a:pPr lvl="1"/>
            <a:r>
              <a:rPr lang="en-US" sz="1600" smtClean="0"/>
              <a:t>Block blobs are limited to 200GB in size.  Each block can be up to 4MB in size (allowing for 50,000 blocks).</a:t>
            </a:r>
          </a:p>
          <a:p>
            <a:pPr lvl="1"/>
            <a:r>
              <a:rPr lang="en-US" sz="1600" smtClean="0"/>
              <a:t>Each block must be uploaded and then the entire block blob is committed into blob storage.  Thus, uploading block blobs by blocks is a two-step process.</a:t>
            </a:r>
          </a:p>
          <a:p>
            <a:pPr lvl="1"/>
            <a:r>
              <a:rPr lang="en-US" sz="1600" smtClean="0"/>
              <a:t>You can upload the blob in a single operation (without the need to upload individual blocks) when the block blob is no more than 64MB.</a:t>
            </a:r>
          </a:p>
          <a:p>
            <a:pPr lvl="1"/>
            <a:r>
              <a:rPr lang="en-US" sz="1600" smtClean="0"/>
              <a:t>A page blob is collection of pages.  Page blobs and individual pages can be up to 1 TB, but each page must be a multiple of 512 bytes.</a:t>
            </a:r>
          </a:p>
          <a:p>
            <a:pPr lvl="1"/>
            <a:r>
              <a:rPr lang="en-US" sz="1600" smtClean="0"/>
              <a:t>A page is a range of data that is identified by its offset from the start of the blob.</a:t>
            </a:r>
          </a:p>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pPr lvl="1"/>
            <a:r>
              <a:rPr lang="en-US" sz="1600" smtClean="0"/>
              <a:t>Pages from a page blob can be randomly uploaded and accessed.</a:t>
            </a:r>
          </a:p>
          <a:p>
            <a:pPr lvl="1"/>
            <a:r>
              <a:rPr lang="en-US" sz="1600" smtClean="0"/>
              <a:t>Unlike block blobs, page writes to a page blob are committed immediately.  Two steps are not required to upload and commit a page blob.</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Blobs Cont.</a:t>
            </a:r>
            <a:endParaRPr lang="en-US"/>
          </a:p>
        </p:txBody>
      </p:sp>
      <p:sp>
        <p:nvSpPr>
          <p:cNvPr id="3" name="Text Placeholder 2"/>
          <p:cNvSpPr>
            <a:spLocks noGrp="1"/>
          </p:cNvSpPr>
          <p:nvPr>
            <p:ph type="body" idx="1"/>
          </p:nvPr>
        </p:nvSpPr>
        <p:spPr/>
        <p:txBody>
          <a:bodyPr/>
          <a:lstStyle/>
          <a:p>
            <a:r>
              <a:rPr lang="en-US" sz="1800" smtClean="0"/>
              <a:t>File systems are notorious for corruption and “going down.”</a:t>
            </a:r>
          </a:p>
          <a:p>
            <a:pPr lvl="1"/>
            <a:r>
              <a:rPr lang="en-US" sz="1600" smtClean="0"/>
              <a:t>Another key reason to use blob storage is (like all Windows Azure Storage services) that data put in blob storage is replicated three times as part of the commit process.</a:t>
            </a:r>
          </a:p>
          <a:p>
            <a:pPr lvl="1"/>
            <a:r>
              <a:rPr lang="en-US" sz="1600" smtClean="0"/>
              <a:t>If a disk failure occurs in the Microsoft data centers, the FC knows it, tracks it, and makes sure load balancers route requests to the other copies of your blob storage.</a:t>
            </a:r>
          </a:p>
          <a:p>
            <a:r>
              <a:rPr lang="en-US" sz="1800" smtClean="0"/>
              <a:t>Lastly, you access blob storage, as with most of Windows Azure, via REST.</a:t>
            </a:r>
          </a:p>
          <a:p>
            <a:pPr lvl="1"/>
            <a:r>
              <a:rPr lang="en-US" sz="1600" smtClean="0"/>
              <a:t>This allows blobs access by off-premise applications as well as by application that run in the cloud.</a:t>
            </a:r>
          </a:p>
          <a:p>
            <a:pPr lvl="1"/>
            <a:r>
              <a:rPr lang="en-US" sz="1600" smtClean="0"/>
              <a:t>In fact, blob storage can effectively serve as a nearly infinite, highly scalable SAN (storage area network) for your applications today.</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Containers (using the Storage Client Library)</a:t>
            </a:r>
            <a:endParaRPr lang="en-US"/>
          </a:p>
        </p:txBody>
      </p:sp>
      <p:sp>
        <p:nvSpPr>
          <p:cNvPr id="3" name="Text Placeholder 2"/>
          <p:cNvSpPr>
            <a:spLocks noGrp="1"/>
          </p:cNvSpPr>
          <p:nvPr>
            <p:ph type="body" idx="1"/>
          </p:nvPr>
        </p:nvSpPr>
        <p:spPr/>
        <p:txBody>
          <a:bodyPr/>
          <a:lstStyle/>
          <a:p>
            <a:r>
              <a:rPr lang="en-US" sz="1800" smtClean="0"/>
              <a:t>As with queue storage, accessing blob storage begins with the CloudStorageAccount object.</a:t>
            </a:r>
          </a:p>
          <a:p>
            <a:endParaRPr lang="en-US" sz="1700" smtClean="0"/>
          </a:p>
          <a:p>
            <a:endParaRPr lang="en-US" sz="1700" smtClean="0"/>
          </a:p>
          <a:p>
            <a:r>
              <a:rPr lang="en-US" sz="1800" smtClean="0"/>
              <a:t>Once you have the CloudStorageAccount, in order to retrieve or store blobs, you first need a container.</a:t>
            </a:r>
          </a:p>
          <a:p>
            <a:pPr lvl="1"/>
            <a:r>
              <a:rPr lang="en-US" sz="1600" smtClean="0"/>
              <a:t>Blobs are stored in a container.  A container acts as a directory or folder of blobs.</a:t>
            </a:r>
          </a:p>
          <a:p>
            <a:pPr lvl="1"/>
            <a:r>
              <a:rPr lang="en-US" sz="1600" smtClean="0"/>
              <a:t>Containers also provide access control.</a:t>
            </a:r>
          </a:p>
          <a:p>
            <a:pPr lvl="1"/>
            <a:r>
              <a:rPr lang="en-US" sz="1600" smtClean="0"/>
              <a:t>Unlike folders, however, containers cannot contain other containers.</a:t>
            </a:r>
          </a:p>
          <a:p>
            <a:pPr lvl="1"/>
            <a:r>
              <a:rPr lang="en-US" sz="1600" smtClean="0"/>
              <a:t>A container exists solely to organize and store a collection of blobs.</a:t>
            </a:r>
          </a:p>
          <a:p>
            <a:endParaRPr lang="en-US"/>
          </a:p>
        </p:txBody>
      </p:sp>
      <p:sp>
        <p:nvSpPr>
          <p:cNvPr id="4" name="TextBox 3"/>
          <p:cNvSpPr txBox="1"/>
          <p:nvPr/>
        </p:nvSpPr>
        <p:spPr>
          <a:xfrm>
            <a:off x="508000" y="2362200"/>
            <a:ext cx="8229600" cy="615553"/>
          </a:xfrm>
          <a:prstGeom prst="rect">
            <a:avLst/>
          </a:prstGeom>
          <a:pattFill>
            <a:fgClr>
              <a:schemeClr val="bg2"/>
            </a:fgClr>
            <a:bgClr>
              <a:schemeClr val="bg2"/>
            </a:bgClr>
          </a:pattFill>
        </p:spPr>
        <p:txBody>
          <a:bodyPr vert="horz" rtlCol="0">
            <a:spAutoFit/>
          </a:bodyPr>
          <a:lstStyle/>
          <a:p>
            <a:r>
              <a:rPr lang="en-US" sz="1700" dirty="0" err="1" smtClean="0"/>
              <a:t>storageAccount</a:t>
            </a:r>
            <a:r>
              <a:rPr lang="en-US" sz="1700" dirty="0" smtClean="0"/>
              <a:t> = </a:t>
            </a:r>
            <a:r>
              <a:rPr lang="en-US" sz="1700" dirty="0" err="1" smtClean="0"/>
              <a:t>CloudStorageAccount</a:t>
            </a:r>
            <a:r>
              <a:rPr lang="en-US" sz="1700" dirty="0" smtClean="0"/>
              <a:t>.</a:t>
            </a:r>
          </a:p>
          <a:p>
            <a:r>
              <a:rPr lang="en-US" sz="1700" dirty="0" smtClean="0"/>
              <a:t>                   </a:t>
            </a:r>
            <a:r>
              <a:rPr lang="en-US" sz="1700" dirty="0" err="1" smtClean="0"/>
              <a:t>FromConfigurationSetting</a:t>
            </a:r>
            <a:r>
              <a:rPr lang="en-US" sz="1700" dirty="0" smtClean="0"/>
              <a:t> ("</a:t>
            </a:r>
            <a:r>
              <a:rPr lang="en-US" sz="1700" dirty="0" err="1" smtClean="0"/>
              <a:t>DataConnectionString</a:t>
            </a:r>
            <a:r>
              <a:rPr lang="en-US" sz="1700" dirty="0" smtClean="0"/>
              <a:t>");</a:t>
            </a:r>
            <a:endParaRPr lang="en-US" sz="1700" dirty="0"/>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5</TotalTime>
  <Words>7136</Words>
  <Application>Microsoft Office PowerPoint</Application>
  <PresentationFormat>On-screen Show (4:3)</PresentationFormat>
  <Paragraphs>747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Intertech Template(97)</vt:lpstr>
      <vt:lpstr>Blob Storage</vt:lpstr>
      <vt:lpstr>Windows Azure Storage Blobs</vt:lpstr>
      <vt:lpstr>Windows Azure Storage Blobs Cont.</vt:lpstr>
      <vt:lpstr>Windows Azure Storage Blobs Cont.</vt:lpstr>
      <vt:lpstr>Windows Azure Storage Blobs Cont.</vt:lpstr>
      <vt:lpstr>Windows Azure Storage Blobs Cont.</vt:lpstr>
      <vt:lpstr>Windows Azure Storage Blobs Cont.</vt:lpstr>
      <vt:lpstr>Windows Azure Storage Blobs Cont.</vt:lpstr>
      <vt:lpstr>Working with Containers (using the Storage Client Library)</vt:lpstr>
      <vt:lpstr>Working with Containers (using the Storage Client Library) Cont.</vt:lpstr>
      <vt:lpstr>Working with Containers (using the Storage Client Library) Cont.</vt:lpstr>
      <vt:lpstr>Working with Containers (using the Storage Client Library) Cont.</vt:lpstr>
      <vt:lpstr>Working with Containers (using the Storage Client Library) Cont.</vt:lpstr>
      <vt:lpstr>Working with Containers (using the Storage Client Library) Cont.</vt:lpstr>
      <vt:lpstr>Working with Containers (using the Storage Client Library) Cont.</vt:lpstr>
      <vt:lpstr>Working with Containers (using the Storage Client Library) Cont.</vt:lpstr>
      <vt:lpstr>Working with Containers (using the Storage Client Library) Cont.</vt:lpstr>
      <vt:lpstr>Working with Containers (using the Storage Client Library) Cont.</vt:lpstr>
      <vt:lpstr>Container (and Blob) Metadata</vt:lpstr>
      <vt:lpstr>Container (and Blob) Metadata Cont.</vt:lpstr>
      <vt:lpstr>Container Access</vt:lpstr>
      <vt:lpstr>Container Access Cont.</vt:lpstr>
      <vt:lpstr>Container Access Cont.</vt:lpstr>
      <vt:lpstr>Container Access Cont.</vt:lpstr>
      <vt:lpstr>Container Access Cont.</vt:lpstr>
      <vt:lpstr>Blobs</vt:lpstr>
      <vt:lpstr>Blobs Cont.</vt:lpstr>
      <vt:lpstr>Blobs Cont.</vt:lpstr>
      <vt:lpstr>Blobs Cont.</vt:lpstr>
      <vt:lpstr>Blobs Cont.</vt:lpstr>
      <vt:lpstr>Blobs Cont.</vt:lpstr>
      <vt:lpstr>Blobs Cont.</vt:lpstr>
      <vt:lpstr>Blobs Cont.</vt:lpstr>
      <vt:lpstr>Working with Blobs (using Storage Client Library)</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Blobs (using Storage Client Library) Cont.</vt:lpstr>
      <vt:lpstr>Working with Containers and Blobs Asynchronously</vt:lpstr>
      <vt:lpstr>Working with Containers and Blobs Asynchronously Cont.</vt:lpstr>
      <vt:lpstr>Working with Containers (using REST)</vt:lpstr>
      <vt:lpstr>Working with Containers (using REST) Cont.</vt:lpstr>
      <vt:lpstr>Working with Containers (using REST) Cont.</vt:lpstr>
      <vt:lpstr>Working with Containers (using REST) Cont.</vt:lpstr>
      <vt:lpstr>Working with Containers (using REST) Cont.</vt:lpstr>
      <vt:lpstr>Working with Containers (using REST) Cont.</vt:lpstr>
      <vt:lpstr>Working with Containers (using REST) Cont.</vt:lpstr>
      <vt:lpstr>Working with Blobs (using REST)</vt:lpstr>
      <vt:lpstr>Working with Blobs (using REST) Cont.</vt:lpstr>
      <vt:lpstr>Working with Blobs (using REST) Cont.</vt:lpstr>
      <vt:lpstr>Working with Blobs (using REST) Cont.</vt:lpstr>
      <vt:lpstr>Working with Blobs (using REST) Cont.</vt:lpstr>
      <vt:lpstr>Working with Blobs (using REST) Cont.</vt:lpstr>
      <vt:lpstr>Working with Blobs (using REST) Cont.</vt:lpstr>
      <vt:lpstr>Working with Blobs (using REST) Cont.</vt:lpstr>
      <vt:lpstr>Working with Blobs (using REST) Cont.</vt:lpstr>
      <vt:lpstr>Lab Exercise: Blob Lab</vt:lpstr>
      <vt:lpstr>Chapter Summary</vt:lpstr>
      <vt:lpstr>Chapter Summary Cont.</vt:lpstr>
      <vt:lpstr>Chapter Summary Cont.</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Blob Storage</dc:title>
  <dc:creator>jwhite</dc:creator>
  <cp:lastModifiedBy>jwhite</cp:lastModifiedBy>
  <cp:revision>2</cp:revision>
  <dcterms:created xsi:type="dcterms:W3CDTF">2011-04-27T23:53:06Z</dcterms:created>
  <dcterms:modified xsi:type="dcterms:W3CDTF">2011-04-28T01:25:04Z</dcterms:modified>
</cp:coreProperties>
</file>