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9" r:id="rId71"/>
    <p:sldId id="330" r:id="rId72"/>
    <p:sldId id="331" r:id="rId73"/>
    <p:sldId id="332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56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10" descr="Intertech Title Sli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815"/>
          <a:stretch/>
        </p:blipFill>
        <p:spPr bwMode="auto">
          <a:xfrm>
            <a:off x="0" y="9525"/>
            <a:ext cx="91440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876800" y="4114800"/>
            <a:ext cx="3352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dirty="0">
                <a:solidFill>
                  <a:schemeClr val="tx1"/>
                </a:solidFill>
                <a:latin typeface="FuturaEFOP-Bold" pitchFamily="50" charset="0"/>
              </a:rPr>
              <a:t>An  Intertech </a:t>
            </a:r>
            <a:r>
              <a:rPr lang="en-US" sz="800" dirty="0" smtClean="0">
                <a:solidFill>
                  <a:schemeClr val="tx1"/>
                </a:solidFill>
                <a:latin typeface="FuturaEFOP-Bold" pitchFamily="50" charset="0"/>
              </a:rPr>
              <a:t>Authored</a:t>
            </a:r>
            <a:r>
              <a:rPr lang="en-US" sz="800" baseline="0" dirty="0" smtClean="0">
                <a:solidFill>
                  <a:schemeClr val="tx1"/>
                </a:solidFill>
                <a:latin typeface="FuturaEFOP-Bold" pitchFamily="50" charset="0"/>
              </a:rPr>
              <a:t> C</a:t>
            </a:r>
            <a:r>
              <a:rPr lang="en-US" sz="800" dirty="0" smtClean="0">
                <a:solidFill>
                  <a:schemeClr val="tx1"/>
                </a:solidFill>
                <a:latin typeface="FuturaEFOP-Bold" pitchFamily="50" charset="0"/>
              </a:rPr>
              <a:t>ourse in Partnership with Microsoft</a:t>
            </a:r>
            <a:endParaRPr lang="en-US" sz="800" dirty="0">
              <a:solidFill>
                <a:schemeClr val="tx1"/>
              </a:solidFill>
              <a:latin typeface="FuturaEFOP-Bold" pitchFamily="50" charset="0"/>
            </a:endParaRPr>
          </a:p>
        </p:txBody>
      </p:sp>
      <p:pic>
        <p:nvPicPr>
          <p:cNvPr id="7180" name="Picture 12" descr="http://www.aiesec.org/australia/images/Partnerlogo/microsof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243792"/>
            <a:ext cx="2232025" cy="5380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7" y="873089"/>
            <a:ext cx="8123295" cy="71917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Futura Hv BT" pitchFamily="34" charset="0"/>
              </a:defRPr>
            </a:lvl1pPr>
            <a:lvl2pPr>
              <a:defRPr sz="1800">
                <a:latin typeface="Futura Md BT" pitchFamily="34" charset="0"/>
              </a:defRPr>
            </a:lvl2pPr>
            <a:lvl3pPr>
              <a:defRPr sz="1600">
                <a:latin typeface="Futura Md BT" pitchFamily="34" charset="0"/>
              </a:defRPr>
            </a:lvl3pPr>
            <a:lvl4pPr>
              <a:buClrTx/>
              <a:defRPr sz="1400" b="0">
                <a:latin typeface="Futura Md BT" pitchFamily="34" charset="0"/>
              </a:defRPr>
            </a:lvl4pPr>
            <a:lvl5pPr>
              <a:buClrTx/>
              <a:buSzPct val="100000"/>
              <a:defRPr sz="1400" b="0">
                <a:latin typeface="Futura Md B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2501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962400" cy="4268823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defRPr sz="1400"/>
            </a:lvl4pPr>
            <a:lvl5pPr>
              <a:buClrTx/>
              <a:buSzPct val="100000"/>
              <a:defRPr sz="1400">
                <a:latin typeface="Futura Md B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772082" y="1749402"/>
            <a:ext cx="3962400" cy="4268823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defRPr sz="1400"/>
            </a:lvl4pPr>
            <a:lvl5pPr>
              <a:buClrTx/>
              <a:buSzPct val="100000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9189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483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F7154C-8C49-43E0-B8F4-973066B1721F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B5EFF-41DD-40B1-B11A-39903C508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F7154C-8C49-43E0-B8F4-973066B1721F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B5EFF-41DD-40B1-B11A-39903C508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tertech Text Slid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996"/>
          <a:stretch/>
        </p:blipFill>
        <p:spPr bwMode="auto">
          <a:xfrm>
            <a:off x="0" y="11113"/>
            <a:ext cx="9144000" cy="95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73125"/>
            <a:ext cx="81232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8124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135063" y="595313"/>
            <a:ext cx="373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000" smtClean="0">
                <a:solidFill>
                  <a:srgbClr val="003366"/>
                </a:solidFill>
              </a:rPr>
              <a:t>50466 Windows® Azure™ Solutions with Microsoft® Visual Studio® 2010</a:t>
            </a:r>
            <a:endParaRPr lang="en-US" sz="1000">
              <a:solidFill>
                <a:srgbClr val="003366"/>
              </a:solidFill>
            </a:endParaRPr>
          </a:p>
        </p:txBody>
      </p:sp>
      <p:sp>
        <p:nvSpPr>
          <p:cNvPr id="28696" name="TextBox 1058"/>
          <p:cNvSpPr txBox="1">
            <a:spLocks noChangeArrowheads="1"/>
          </p:cNvSpPr>
          <p:nvPr/>
        </p:nvSpPr>
        <p:spPr bwMode="auto">
          <a:xfrm>
            <a:off x="318059" y="6383337"/>
            <a:ext cx="84449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sz="1050" dirty="0" smtClean="0">
                <a:latin typeface="Futura Hv BT" pitchFamily="34" charset="0"/>
              </a:rPr>
              <a:t>Slide </a:t>
            </a:r>
            <a:fld id="{77D2CF32-4139-4B06-90E8-7ACC97C343B3}" type="slidenum">
              <a:rPr lang="en-US" sz="1050">
                <a:latin typeface="Futura Hv BT" pitchFamily="34" charset="0"/>
              </a:rPr>
              <a:pPr algn="r" eaLnBrk="1" hangingPunct="1">
                <a:defRPr/>
              </a:pPr>
              <a:t>‹#›</a:t>
            </a:fld>
            <a:endParaRPr lang="en-US" sz="1050" dirty="0">
              <a:latin typeface="Futura Hv BT" pitchFamily="34" charset="0"/>
            </a:endParaRPr>
          </a:p>
        </p:txBody>
      </p:sp>
      <p:pic>
        <p:nvPicPr>
          <p:cNvPr id="7" name="Picture 12" descr="http://www.aiesec.org/australia/images/Partnerlogo/microsof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403636"/>
            <a:ext cx="936625" cy="225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40080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B0B4BD"/>
                </a:solidFill>
                <a:latin typeface="Futura Hv BT" pitchFamily="34" charset="0"/>
              </a:rPr>
              <a:t>© 2010 - 2011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003F87"/>
          </a:solidFill>
          <a:latin typeface="Futura Hv B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33333"/>
          </a:solidFill>
          <a:latin typeface="Futura Md BT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Futura Md BT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Futura Md BT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Table Storage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50466 Windows® Azure™ Solutions with Microsoft® Visual Studio® 2010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On the other hand, you access table storage via the REST API or Storage Client Library provided with the Windows Azure SDK.</a:t>
            </a:r>
          </a:p>
          <a:p>
            <a:pPr lvl="1"/>
            <a:r>
              <a:rPr lang="en-US" sz="1600" smtClean="0"/>
              <a:t>Using the REST API allows client applications to communicate and use data from table storage without having detailed and specific knowledge of a Windows Azure API.</a:t>
            </a:r>
          </a:p>
          <a:p>
            <a:pPr lvl="1"/>
            <a:r>
              <a:rPr lang="en-US" sz="1600" smtClean="0"/>
              <a:t>However, most consider using REST API more complex and foreign when compared to traditional SQL and/or ADO.NET.</a:t>
            </a:r>
          </a:p>
          <a:p>
            <a:pPr lvl="1"/>
            <a:r>
              <a:rPr lang="en-US" sz="1600" smtClean="0"/>
              <a:t>The Storage Client Library (which leverages LINQ to Objects) provides a layer of convenience but requires the application reference the Azure-specific APIs.</a:t>
            </a:r>
          </a:p>
          <a:p>
            <a:pPr lvl="1"/>
            <a:r>
              <a:rPr lang="en-US" sz="1600" smtClean="0"/>
              <a:t>REST and the Storage Client Library incur a learning curve that is typically not there when using SQL Azure.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You can access data in SQL Azure and table storage from applications in and out of the cloud.</a:t>
            </a:r>
          </a:p>
          <a:p>
            <a:pPr lvl="1"/>
            <a:r>
              <a:rPr lang="en-US" sz="1600" dirty="0" smtClean="0"/>
              <a:t>That means you can move applications in or out of the cloud and still deal with the data in the cloud in the same way.</a:t>
            </a:r>
          </a:p>
          <a:p>
            <a:pPr lvl="1"/>
            <a:r>
              <a:rPr lang="en-US" sz="1600" dirty="0" smtClean="0"/>
              <a:t>However, you should consider whether the data must always live in the cloud.</a:t>
            </a:r>
          </a:p>
          <a:p>
            <a:pPr lvl="1"/>
            <a:r>
              <a:rPr lang="en-US" sz="1600" dirty="0" smtClean="0"/>
              <a:t>Applications view data in SQL Azure similar enough to data in SQL Server as to allow migration back and forth between the cloud and on-premise databases.</a:t>
            </a:r>
          </a:p>
          <a:p>
            <a:pPr lvl="1"/>
            <a:r>
              <a:rPr lang="en-US" sz="1600" dirty="0" smtClean="0"/>
              <a:t>In fact, there are even migration tools to help move data between instances of SQL Server and SQL Azure.  </a:t>
            </a:r>
          </a:p>
          <a:p>
            <a:pPr lvl="1"/>
            <a:r>
              <a:rPr lang="en-US" sz="1600" dirty="0" smtClean="0"/>
              <a:t>Given the unique nature and access APIs of table storage, portability of the data is not as straightforward.</a:t>
            </a:r>
          </a:p>
          <a:p>
            <a:pPr lvl="1"/>
            <a:r>
              <a:rPr lang="en-US" sz="1600" dirty="0" smtClean="0"/>
              <a:t>Table storage tightly couples your data to the cloud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Moving table storage data out of the cloud would require an on-premise data storage alternative, a data migration strategy, and likely require code changes.</a:t>
            </a:r>
          </a:p>
          <a:p>
            <a:endParaRPr lang="en-US" dirty="0" smtClean="0"/>
          </a:p>
          <a:p>
            <a:pPr lvl="1"/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SQL Azure supports typical ACID transactions for work within the same database.</a:t>
            </a:r>
          </a:p>
          <a:p>
            <a:pPr lvl="1"/>
            <a:r>
              <a:rPr lang="en-US" sz="1600" smtClean="0"/>
              <a:t>Transactions across databases are not supported.  SQL Azure allows for typical optimistic and pessimistic concurrency strategies.</a:t>
            </a:r>
          </a:p>
          <a:p>
            <a:pPr lvl="1"/>
            <a:r>
              <a:rPr lang="en-US" sz="1600" smtClean="0"/>
              <a:t>Transactions behave quite differently in table storage.</a:t>
            </a:r>
          </a:p>
          <a:p>
            <a:pPr lvl="1"/>
            <a:r>
              <a:rPr lang="en-US" sz="1600" smtClean="0"/>
              <a:t>Table storage supports transactions for entities in the same table and table partition, but not across tables or partitions.</a:t>
            </a:r>
          </a:p>
          <a:p>
            <a:pPr lvl="1"/>
            <a:r>
              <a:rPr lang="en-US" sz="1600" smtClean="0"/>
              <a:t>Additionally, only 100 operations or less (what is called a batch in Windows Azure table storage) can be part of the transaction.</a:t>
            </a:r>
          </a:p>
          <a:p>
            <a:pPr lvl="1"/>
            <a:r>
              <a:rPr lang="en-US" sz="1600" smtClean="0"/>
              <a:t>You can perform only one operation on each entity in the batch, and the batch must be limited to 4MB.</a:t>
            </a:r>
          </a:p>
          <a:p>
            <a:pPr lvl="1"/>
            <a:r>
              <a:rPr lang="en-US" sz="1600" smtClean="0"/>
              <a:t>Table storage abides strictly by an optimistic concurrent strategy.</a:t>
            </a:r>
          </a:p>
          <a:p>
            <a:pPr lvl="1"/>
            <a:r>
              <a:rPr lang="en-US" sz="1600" smtClean="0"/>
              <a:t>If, on commit of the transaction, table storage data has been changed by another process the whole transaction must be rolled back and retried.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Due to this single concurrency strategy, the Storage Client Library provides a built-in retry capability.</a:t>
            </a:r>
          </a:p>
          <a:p>
            <a:r>
              <a:rPr lang="en-US" sz="1800" smtClean="0"/>
              <a:t>Table storage queries are limited to 1000 entities by default.</a:t>
            </a:r>
          </a:p>
          <a:p>
            <a:pPr lvl="1"/>
            <a:r>
              <a:rPr lang="en-US" sz="1600" smtClean="0"/>
              <a:t>If a query finds more than 1000 entities, a continuation token is returned and must be used by the application to retrieve the next set of entities.</a:t>
            </a:r>
          </a:p>
          <a:p>
            <a:pPr lvl="1"/>
            <a:r>
              <a:rPr lang="en-US" sz="1600" smtClean="0"/>
              <a:t>Queries that take longer than 5 seconds to execute also return a continuation token.  Queries that take longer than 30 seconds are cancelled.</a:t>
            </a:r>
          </a:p>
          <a:p>
            <a:pPr lvl="1"/>
            <a:r>
              <a:rPr lang="en-US" sz="1600" smtClean="0"/>
              <a:t>Data in table storage is organized by partition key and indexed by row key.</a:t>
            </a:r>
          </a:p>
          <a:p>
            <a:pPr lvl="1"/>
            <a:r>
              <a:rPr lang="en-US" sz="1600" smtClean="0"/>
              <a:t>Because there are no custom indexes in tables, queries by partition key and row key are fast, but queries that do not use partition key and row key are slow.</a:t>
            </a:r>
          </a:p>
          <a:p>
            <a:pPr lvl="1"/>
            <a:r>
              <a:rPr lang="en-US" sz="1600" smtClean="0"/>
              <a:t>Generally speaking, SQL Azure has no limitations, issues, or special programming requirements to work with large queries.</a:t>
            </a:r>
          </a:p>
          <a:p>
            <a:pPr lvl="1"/>
            <a:r>
              <a:rPr lang="en-US" sz="1600" smtClean="0"/>
              <a:t>Good database and index design can help improve performance of queries - especially large ones.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type of data that can be stored in table properties is limited.</a:t>
            </a:r>
          </a:p>
          <a:p>
            <a:pPr lvl="1"/>
            <a:r>
              <a:rPr lang="en-US" sz="1600" smtClean="0"/>
              <a:t>Properties in table storage are limited to the types in the table below.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For the most part, all standard column types are supported in SQL Azure schemas (exceptions include FILESTREAM data, Sparse columns, etc).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40000"/>
          <a:ext cx="65151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100"/>
              </a:tblGrid>
              <a:tr h="1707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 Storage Supported Property Types</a:t>
                      </a:r>
                      <a:endParaRPr lang="en-US" sz="1400" dirty="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byte[] 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bool 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DateTime 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double 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Guid 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Int32 or int 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Int64 or long 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Perhaps one of the more crucial differences between SQL Azure and table storage is cost.</a:t>
            </a:r>
          </a:p>
          <a:p>
            <a:pPr lvl="1"/>
            <a:r>
              <a:rPr lang="en-US" sz="1600" smtClean="0"/>
              <a:t>Cost often requires developers to think like a businessperson when designing and architecting applications for the cloud.</a:t>
            </a:r>
          </a:p>
          <a:p>
            <a:pPr lvl="1"/>
            <a:r>
              <a:rPr lang="en-US" sz="1600" smtClean="0"/>
              <a:t>The choice in data storage can have a huge impact on the cost of running an application.</a:t>
            </a:r>
          </a:p>
          <a:p>
            <a:pPr lvl="1"/>
            <a:r>
              <a:rPr lang="en-US" sz="1600" smtClean="0"/>
              <a:t>Windows Azure table storage costs 15 per GB of storage per month (based on the pay-as-you-go plan).</a:t>
            </a:r>
          </a:p>
          <a:p>
            <a:pPr lvl="1"/>
            <a:r>
              <a:rPr lang="en-US" sz="1600" smtClean="0"/>
              <a:t>Additionally, you pay 1 cent per 10,000 transactions with table storage.  </a:t>
            </a:r>
          </a:p>
          <a:p>
            <a:pPr lvl="1"/>
            <a:r>
              <a:rPr lang="en-US" sz="1600" smtClean="0"/>
              <a:t>SQL Azure costs are $9.99 for 1 GB of storage per month ($99.99 for 10GB).</a:t>
            </a:r>
          </a:p>
          <a:p>
            <a:pPr lvl="1"/>
            <a:r>
              <a:rPr lang="en-US" sz="1600" smtClean="0"/>
              <a:t>For more details on costs, see Windows Azure pricing page at www.microsoft.com/windowsazure/pricing.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So what’s the bottom line?  When should you use table storage and when should you use SQL Azure?</a:t>
            </a:r>
          </a:p>
          <a:p>
            <a:pPr lvl="1"/>
            <a:r>
              <a:rPr lang="en-US" sz="1600" smtClean="0"/>
              <a:t>Chris Hay and Brian Prince in their book Azure in Action (published by Manning) provide a good synopsis of the SQL Azure vs. Table Storage.</a:t>
            </a:r>
          </a:p>
          <a:p>
            <a:pPr lvl="1"/>
            <a:r>
              <a:rPr lang="en-US" sz="1600" smtClean="0"/>
              <a:t>Their conclusions suggest, “If size is the issue, that would be the first flag that you might want to consider Azure Tables.”</a:t>
            </a:r>
          </a:p>
          <a:p>
            <a:pPr lvl="1"/>
            <a:r>
              <a:rPr lang="en-US" sz="1600" smtClean="0"/>
              <a:t>“As long as the support Tables has for transactions and queries meets your needs. The size limit surely will, at 100TB.”</a:t>
            </a:r>
          </a:p>
          <a:p>
            <a:pPr lvl="1"/>
            <a:r>
              <a:rPr lang="en-US" sz="1600" smtClean="0"/>
              <a:t>Further, they suggest sophisticated transactions, or a complex authorization model might require the services of SQL Azure.</a:t>
            </a:r>
          </a:p>
          <a:p>
            <a:pPr lvl="1"/>
            <a:r>
              <a:rPr lang="en-US" sz="1600" smtClean="0"/>
              <a:t>"The final consideration is cost. I can store a lot of data in Azure Tables for a lot less money than I can in SQL Azure.”</a:t>
            </a:r>
          </a:p>
          <a:p>
            <a:pPr lvl="1"/>
            <a:r>
              <a:rPr lang="en-US" sz="1600" smtClean="0"/>
              <a:t> SQL Azure is giving me a lot more features to use (joins, relationships, etc.), but it does cost more."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Tables hold data in Windows Azure table storage.</a:t>
            </a:r>
          </a:p>
          <a:p>
            <a:pPr lvl="1"/>
            <a:r>
              <a:rPr lang="en-US" sz="1600" smtClean="0"/>
              <a:t>You can have any number of tables defined in your Windows Azure Storage account.</a:t>
            </a:r>
          </a:p>
          <a:p>
            <a:pPr lvl="1"/>
            <a:r>
              <a:rPr lang="en-US" sz="1600" smtClean="0"/>
              <a:t>There is no size limit on tables (with the exception that the total size of your Windows Azure Storage account cannot exceed 100 TB).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More precisely, tables hold entities.</a:t>
            </a:r>
          </a:p>
          <a:p>
            <a:pPr lvl="1"/>
            <a:r>
              <a:rPr lang="en-US" sz="1600" smtClean="0"/>
              <a:t>For convenience sake, you can think of an entity as representing a row in the table.</a:t>
            </a:r>
          </a:p>
          <a:p>
            <a:pPr lvl="1"/>
            <a:r>
              <a:rPr lang="en-US" sz="1600" smtClean="0"/>
              <a:t>Simple domain objects, as defined by the Customer class below, represent entities in an application.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Domain objects are often called data transfer objects (DTO) or plain ordinary CLR objects (POCO).</a:t>
            </a:r>
          </a:p>
          <a:p>
            <a:pPr lvl="1"/>
            <a:r>
              <a:rPr lang="en-US" sz="1600" smtClean="0"/>
              <a:t>A table can hold any number of entities (again, backed by the 100 TB limit on all of Windows Azure Storage).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154740"/>
            <a:ext cx="8229600" cy="1569660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600" dirty="0" smtClean="0"/>
              <a:t>public class Customer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ID { get; set; }</a:t>
            </a:r>
          </a:p>
          <a:p>
            <a:r>
              <a:rPr lang="en-US" sz="1600" dirty="0" smtClean="0"/>
              <a:t>  public String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 { get; set; }</a:t>
            </a:r>
          </a:p>
          <a:p>
            <a:r>
              <a:rPr lang="en-US" sz="1600" dirty="0" smtClean="0"/>
              <a:t>  public String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 { get; set;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44" y="1714500"/>
            <a:ext cx="4553712" cy="2383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Table storage provides structured data storage.</a:t>
            </a:r>
          </a:p>
          <a:p>
            <a:pPr lvl="1"/>
            <a:r>
              <a:rPr lang="en-US" sz="1600" smtClean="0"/>
              <a:t>Table storage allows you to store serialized entities (i.e. domain objects) in simple tables.</a:t>
            </a:r>
          </a:p>
          <a:p>
            <a:pPr lvl="1"/>
            <a:r>
              <a:rPr lang="en-US" sz="1600" smtClean="0"/>
              <a:t>Table storage is not a relational database.</a:t>
            </a:r>
          </a:p>
          <a:p>
            <a:pPr lvl="1"/>
            <a:r>
              <a:rPr lang="en-US" sz="1600" smtClean="0"/>
              <a:t>It is a highly scalable, always available, cost effective storage mechanism without some of the restrictions found in traditional relational database storage systems.</a:t>
            </a:r>
          </a:p>
          <a:p>
            <a:pPr lvl="1"/>
            <a:r>
              <a:rPr lang="en-US" sz="1600" smtClean="0"/>
              <a:t>However, you should not view table storage as a replacement for a relational database system.</a:t>
            </a:r>
          </a:p>
          <a:p>
            <a:pPr lvl="1"/>
            <a:r>
              <a:rPr lang="en-US" sz="1600" smtClean="0"/>
              <a:t>Table storage provides an alternative to an RDMS for certain application situations.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Actually, the domain object’s property data is stored as the entity in a table.</a:t>
            </a:r>
          </a:p>
          <a:p>
            <a:pPr lvl="1"/>
            <a:r>
              <a:rPr lang="en-US" sz="1600" smtClean="0"/>
              <a:t>The process of getting a domain object’s data into an entity in the table is called serialization.  </a:t>
            </a:r>
          </a:p>
          <a:p>
            <a:pPr lvl="1"/>
            <a:r>
              <a:rPr lang="en-US" sz="1600" smtClean="0"/>
              <a:t>Getting the data back out into a domain object’s properties is called deserialization.</a:t>
            </a:r>
          </a:p>
          <a:p>
            <a:pPr lvl="1"/>
            <a:r>
              <a:rPr lang="en-US" sz="1600" smtClean="0"/>
              <a:t>Therefore, an entity in table storage is made up of several properties.</a:t>
            </a:r>
          </a:p>
          <a:p>
            <a:pPr lvl="1"/>
            <a:r>
              <a:rPr lang="en-US" sz="1600" smtClean="0"/>
              <a:t>You can think of properties as columns in a traditional database analogy.</a:t>
            </a:r>
          </a:p>
          <a:p>
            <a:pPr lvl="1"/>
            <a:r>
              <a:rPr lang="en-US" sz="1600" smtClean="0"/>
              <a:t>An entity is limited to 255 properties (including PartitionKey, RowKey and Timestamp covered below).</a:t>
            </a:r>
          </a:p>
          <a:p>
            <a:pPr lvl="1"/>
            <a:r>
              <a:rPr lang="en-US" sz="1600" smtClean="0"/>
              <a:t>Properties are limited to the type of data listed in the table above (byte[], bool, DateTime, etc.).</a:t>
            </a:r>
          </a:p>
          <a:p>
            <a:pPr lvl="1"/>
            <a:r>
              <a:rPr lang="en-US" sz="1600" smtClean="0"/>
              <a:t>The total size of an entity (including all the property names) is limited to 1 MB.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Each entity in a table must have three properties:  PartitionKey, RowKey and Timestamp.</a:t>
            </a:r>
          </a:p>
          <a:p>
            <a:pPr lvl="1"/>
            <a:r>
              <a:rPr lang="en-US" sz="1600" smtClean="0"/>
              <a:t>The PartitionKey and RowKey are strings.</a:t>
            </a:r>
          </a:p>
          <a:p>
            <a:pPr lvl="1"/>
            <a:r>
              <a:rPr lang="en-US" sz="1600" smtClean="0"/>
              <a:t>Neither the PartitionKey nor RowKey can exceed 1 KB.</a:t>
            </a:r>
          </a:p>
          <a:p>
            <a:pPr lvl="1"/>
            <a:r>
              <a:rPr lang="en-US" sz="1600" smtClean="0"/>
              <a:t>Together, the PartitionKey and RowKey uniquely identify each entity.</a:t>
            </a:r>
          </a:p>
          <a:p>
            <a:pPr lvl="1"/>
            <a:r>
              <a:rPr lang="en-US" sz="1600" smtClean="0"/>
              <a:t>The PartitionKey and RowKey cannot contain a forward slash (/), backslash (\), number sign (#) or question mark (?) characters.</a:t>
            </a:r>
          </a:p>
          <a:p>
            <a:pPr lvl="1"/>
            <a:r>
              <a:rPr lang="en-US" sz="1600" smtClean="0"/>
              <a:t>The Timestamp is a read-only DateTime property managed by Windows Azure.  It is the date and time that the entity was inserted (or updated) in the table.</a:t>
            </a:r>
          </a:p>
          <a:p>
            <a:pPr lvl="1"/>
            <a:r>
              <a:rPr lang="en-US" sz="1600" smtClean="0"/>
              <a:t>The Timestamp is used to handle concurrency.</a:t>
            </a:r>
          </a:p>
          <a:p>
            <a:pPr lvl="1"/>
            <a:r>
              <a:rPr lang="en-US" sz="1600" smtClean="0"/>
              <a:t>Other properties of an entity are usually referred to as custom properties.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07" y="1714500"/>
            <a:ext cx="5663184" cy="19568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 partition is defined as a collection of entities in a table with the same PartitionKey.</a:t>
            </a:r>
          </a:p>
          <a:p>
            <a:pPr lvl="1"/>
            <a:r>
              <a:rPr lang="en-US" sz="1600" smtClean="0"/>
              <a:t>The RowKey uniquely identifies an entity within a partition.</a:t>
            </a:r>
          </a:p>
          <a:p>
            <a:pPr lvl="1"/>
            <a:r>
              <a:rPr lang="en-US" sz="1600" smtClean="0"/>
              <a:t>Partitions are the unit of distribution in table storage.</a:t>
            </a:r>
          </a:p>
          <a:p>
            <a:pPr lvl="1"/>
            <a:r>
              <a:rPr lang="en-US" sz="1600" smtClean="0"/>
              <a:t>Windows Azure stores entities in the same partition together on the same Windows Azure Storage node.  Other partitions may be stored on different nodes.</a:t>
            </a:r>
          </a:p>
          <a:p>
            <a:pPr lvl="1"/>
            <a:r>
              <a:rPr lang="en-US" sz="1600" smtClean="0"/>
              <a:t>Windows Azure determines the best node for a partition based on its size (number and size of entities), request traffic, etc.</a:t>
            </a:r>
          </a:p>
          <a:p>
            <a:pPr lvl="1"/>
            <a:r>
              <a:rPr lang="en-US" sz="1600" smtClean="0"/>
              <a:t>You can never plan on entities in the same table to be stored on the same node unless they are in the same partition.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By the way, while it is convenient to think of a node as a server, this is not always the case.</a:t>
            </a:r>
          </a:p>
          <a:p>
            <a:pPr lvl="1"/>
            <a:r>
              <a:rPr lang="en-US" sz="1600" smtClean="0"/>
              <a:t>If a node were a single machine, it would be possible to have a table partition exceed the storage capacity of the single server.</a:t>
            </a:r>
          </a:p>
          <a:p>
            <a:endParaRPr lang="en-US"/>
          </a:p>
        </p:txBody>
      </p:sp>
      <p:pic>
        <p:nvPicPr>
          <p:cNvPr id="4" name="Picture 3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32" y="1714500"/>
            <a:ext cx="5888736" cy="30236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Per MSDN blog post, the throughput target for a single partition (not a table) is up to 500 transactions per second.</a:t>
            </a:r>
          </a:p>
          <a:p>
            <a:pPr lvl="1"/>
            <a:r>
              <a:rPr lang="en-US" sz="1600" smtClean="0"/>
              <a:t>According to the same post, “a table with good partitioning can process up to a few thousand requests per second.”</a:t>
            </a:r>
          </a:p>
          <a:p>
            <a:pPr lvl="1"/>
            <a:r>
              <a:rPr lang="en-US" sz="1600" smtClean="0"/>
              <a:t>You’ll learn more about the importance of partitions as it relates to retrieving entities toward the end of this chapter.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 previously mentioned, the schema of tables is not fixed.</a:t>
            </a:r>
          </a:p>
          <a:p>
            <a:pPr lvl="1"/>
            <a:r>
              <a:rPr lang="en-US" sz="1600" smtClean="0"/>
              <a:t>Meaning, different entities (i.e. Customer, Order, etc.) can be stored in the same table.</a:t>
            </a:r>
          </a:p>
          <a:p>
            <a:pPr lvl="1"/>
            <a:r>
              <a:rPr lang="en-US" sz="1600" smtClean="0"/>
              <a:t>Therefore, each entity may have different properties than other entities in the table.</a:t>
            </a:r>
          </a:p>
          <a:p>
            <a:pPr lvl="1"/>
            <a:r>
              <a:rPr lang="en-US" sz="1600" smtClean="0"/>
              <a:t>Note – while having entities with different properties in the same table is possible, it is to be avoided given the complexity of serializing the data back into objects.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Tables, Entities, Properties and Partitions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This is because under the covers, except for the PartitionKey, RowKey, and Timestamp, Windows Azure maintains all the other properties in a property bag.</a:t>
            </a:r>
          </a:p>
          <a:p>
            <a:pPr lvl="1"/>
            <a:r>
              <a:rPr lang="en-US" sz="1600" smtClean="0"/>
              <a:t>In other words, all the “custom” properties are really just name-value pairs.</a:t>
            </a:r>
          </a:p>
          <a:p>
            <a:endParaRPr lang="en-US"/>
          </a:p>
        </p:txBody>
      </p:sp>
      <p:pic>
        <p:nvPicPr>
          <p:cNvPr id="4" name="Picture 3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23" y="1714500"/>
            <a:ext cx="4949952" cy="3023616"/>
          </a:xfrm>
          <a:prstGeom prst="rect">
            <a:avLst/>
          </a:prstGeom>
        </p:spPr>
      </p:pic>
      <p:pic>
        <p:nvPicPr>
          <p:cNvPr id="5" name="Picture 4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6019800"/>
            <a:ext cx="3669792" cy="4815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the Storage Client Library)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 with all storage, accessing table storage begins with the CloudStorageAccount object.</a:t>
            </a:r>
          </a:p>
          <a:p>
            <a:endParaRPr lang="en-US" sz="1700" smtClean="0"/>
          </a:p>
          <a:p>
            <a:endParaRPr lang="en-US" sz="1700" smtClean="0"/>
          </a:p>
          <a:p>
            <a:r>
              <a:rPr lang="en-US" sz="1800" smtClean="0"/>
              <a:t>To create or otherwise access a table, you need a CloudTableClient (Microsoft.WindowsAzure.StorageClient) object.</a:t>
            </a:r>
          </a:p>
          <a:p>
            <a:pPr lvl="1"/>
            <a:r>
              <a:rPr lang="en-US" sz="1600" smtClean="0"/>
              <a:t>Create the CloudTableClient object via the CloudStorageAccount object.</a:t>
            </a:r>
          </a:p>
          <a:p>
            <a:endParaRPr lang="en-US" sz="1700" smtClean="0"/>
          </a:p>
          <a:p>
            <a:pPr lvl="1"/>
            <a:r>
              <a:rPr lang="en-US" sz="1600" smtClean="0"/>
              <a:t>With the CloudTableClient object, you can create, delete and get a list of tables.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362200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CloudStorageAccount</a:t>
            </a:r>
            <a:r>
              <a:rPr lang="en-US" sz="1700" dirty="0" smtClean="0"/>
              <a:t> </a:t>
            </a:r>
            <a:r>
              <a:rPr lang="en-US" sz="1700" dirty="0" err="1" smtClean="0"/>
              <a:t>storageAccount</a:t>
            </a:r>
            <a:r>
              <a:rPr lang="en-US" sz="1700" dirty="0" smtClean="0"/>
              <a:t> = </a:t>
            </a:r>
            <a:r>
              <a:rPr lang="en-US" sz="1700" dirty="0" err="1" smtClean="0"/>
              <a:t>CloudStorageAccount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                   </a:t>
            </a:r>
            <a:r>
              <a:rPr lang="en-US" sz="1700" dirty="0" err="1" smtClean="0"/>
              <a:t>FromConfigurationSetting</a:t>
            </a:r>
            <a:r>
              <a:rPr lang="en-US" sz="1700" dirty="0" smtClean="0"/>
              <a:t> ("</a:t>
            </a:r>
            <a:r>
              <a:rPr lang="en-US" sz="1700" dirty="0" err="1" smtClean="0"/>
              <a:t>DataConnectionString</a:t>
            </a:r>
            <a:r>
              <a:rPr lang="en-US" sz="1700" dirty="0" smtClean="0"/>
              <a:t>");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3837057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CloudTableClient</a:t>
            </a:r>
            <a:r>
              <a:rPr lang="en-US" sz="1700" dirty="0" smtClean="0"/>
              <a:t> </a:t>
            </a:r>
            <a:r>
              <a:rPr lang="en-US" sz="1700" dirty="0" err="1" smtClean="0"/>
              <a:t>tableClient</a:t>
            </a:r>
            <a:r>
              <a:rPr lang="en-US" sz="1700" dirty="0" smtClean="0"/>
              <a:t>= </a:t>
            </a:r>
            <a:r>
              <a:rPr lang="en-US" sz="1700" dirty="0" err="1" smtClean="0"/>
              <a:t>storageAccount.CreateCloudTableClient</a:t>
            </a:r>
            <a:r>
              <a:rPr lang="en-US" sz="1700" dirty="0" smtClean="0"/>
              <a:t>();</a:t>
            </a:r>
            <a:endParaRPr 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To create a table, use either the CreateTable( ) or CreateTableIfNotExist( ) method.  Both methods require a table name.</a:t>
            </a:r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The first method throws an exception (StorageClientException) when a table by the name provided already exists.</a:t>
            </a:r>
          </a:p>
          <a:p>
            <a:pPr lvl="1"/>
            <a:r>
              <a:rPr lang="en-US" sz="1600" smtClean="0"/>
              <a:t>Table names, which are case sensitive, must be valid DNS names, containing only alphanumeric characters.</a:t>
            </a:r>
          </a:p>
          <a:p>
            <a:pPr lvl="1"/>
            <a:r>
              <a:rPr lang="en-US" sz="1600" smtClean="0"/>
              <a:t>Table names must start with a letter and cannot contain special characters.</a:t>
            </a:r>
          </a:p>
          <a:p>
            <a:pPr lvl="1"/>
            <a:r>
              <a:rPr lang="en-US" sz="1600" smtClean="0"/>
              <a:t>Early version of the Azure Storage supported table names that contained a dash character (-), but this is no longer supported.</a:t>
            </a:r>
          </a:p>
          <a:p>
            <a:pPr lvl="1"/>
            <a:r>
              <a:rPr lang="en-US" sz="1600" smtClean="0"/>
              <a:t>Table names must be more than 3 characters long and less than 63 characters long.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661047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tableClient.CreateTable("mytable");</a:t>
            </a:r>
          </a:p>
          <a:p>
            <a:r>
              <a:rPr lang="en-US" sz="1700" smtClean="0"/>
              <a:t>tableClient.CreateTableIfNotExist("mytable");</a:t>
            </a:r>
            <a:endParaRPr lang="en-US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Table storage is highly scalable because it allows you to store billions of entities.</a:t>
            </a:r>
          </a:p>
          <a:p>
            <a:pPr lvl="1"/>
            <a:r>
              <a:rPr lang="en-US" sz="1600" smtClean="0"/>
              <a:t>There is virtually no limit to the number of tables and entities in those tables in your table storage.</a:t>
            </a:r>
          </a:p>
          <a:p>
            <a:pPr lvl="1"/>
            <a:r>
              <a:rPr lang="en-US" sz="1600" smtClean="0"/>
              <a:t>You are only limited in how much you are willing to pay for your storage.</a:t>
            </a:r>
          </a:p>
          <a:p>
            <a:pPr lvl="1"/>
            <a:r>
              <a:rPr lang="en-US" sz="1600" smtClean="0"/>
              <a:t>However, when compared to data stored in SQL Azure (Windows Azure’s relational database system), table storage is cheaper.</a:t>
            </a:r>
          </a:p>
          <a:p>
            <a:r>
              <a:rPr lang="en-US" sz="1800" smtClean="0"/>
              <a:t>Like all of Windows Azure Storage, data in table storage is replicated three times.</a:t>
            </a:r>
          </a:p>
          <a:p>
            <a:pPr lvl="1"/>
            <a:r>
              <a:rPr lang="en-US" sz="1600" smtClean="0"/>
              <a:t>This replication occurs automatically as a part of the commit process.</a:t>
            </a:r>
          </a:p>
          <a:p>
            <a:pPr lvl="1"/>
            <a:r>
              <a:rPr lang="en-US" sz="1600" smtClean="0"/>
              <a:t>This means the data is always available.</a:t>
            </a:r>
          </a:p>
          <a:p>
            <a:pPr lvl="1"/>
            <a:r>
              <a:rPr lang="en-US" sz="1600" smtClean="0"/>
              <a:t>Furthermore, data requests are load balanced, which helps to improve performance.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Note, hardcoded table names, as shown above, are often used in the API demonstrated throughout this chapter to help simplify learning the API.</a:t>
            </a:r>
          </a:p>
          <a:p>
            <a:pPr lvl="1"/>
            <a:r>
              <a:rPr lang="en-US" sz="1600" smtClean="0"/>
              <a:t>As mentioned in the previous chapters, consider using a configuration setting for values such as the table name when using methods like the one above.</a:t>
            </a:r>
          </a:p>
          <a:p>
            <a:pPr lvl="1"/>
            <a:r>
              <a:rPr lang="en-US" sz="1600" smtClean="0"/>
              <a:t>This allows you to change the table without having to modify code.  This can be very helpful as you move across different environments (dev, test, etc).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There are two </a:t>
            </a:r>
            <a:r>
              <a:rPr lang="en-US" sz="1800" dirty="0" err="1" smtClean="0"/>
              <a:t>ListTable</a:t>
            </a:r>
            <a:r>
              <a:rPr lang="en-US" sz="1800" dirty="0" smtClean="0"/>
              <a:t>( ) overloaded methods to get a list of tables in your Windows Azure Storage account.</a:t>
            </a:r>
          </a:p>
          <a:p>
            <a:pPr lvl="1"/>
            <a:r>
              <a:rPr lang="en-US" sz="1600" dirty="0" smtClean="0"/>
              <a:t>The simplest form takes no parameters and returns all the table names in the account.</a:t>
            </a:r>
          </a:p>
          <a:p>
            <a:endParaRPr lang="en-US" sz="1700" dirty="0" smtClean="0"/>
          </a:p>
          <a:p>
            <a:pPr lvl="1"/>
            <a:r>
              <a:rPr lang="en-US" sz="1600" dirty="0" smtClean="0"/>
              <a:t>The second takes a string as a parameter and returns a list of table names in the account that begin with the string.</a:t>
            </a:r>
          </a:p>
          <a:p>
            <a:endParaRPr lang="en-US" sz="17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2895600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IEnumerable</a:t>
            </a:r>
            <a:r>
              <a:rPr lang="en-US" sz="1700" dirty="0" smtClean="0"/>
              <a:t>&lt;string&gt; </a:t>
            </a:r>
            <a:r>
              <a:rPr lang="en-US" sz="1700" dirty="0" err="1" smtClean="0"/>
              <a:t>tableNames</a:t>
            </a:r>
            <a:r>
              <a:rPr lang="en-US" sz="1700" dirty="0" smtClean="0"/>
              <a:t> = </a:t>
            </a:r>
            <a:r>
              <a:rPr lang="en-US" sz="1700" dirty="0" err="1" smtClean="0"/>
              <a:t>tableClient.ListTables</a:t>
            </a:r>
            <a:r>
              <a:rPr lang="en-US" sz="1700" dirty="0" smtClean="0"/>
              <a:t>();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3760857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IEnumerable</a:t>
            </a:r>
            <a:r>
              <a:rPr lang="en-US" sz="1700" dirty="0" smtClean="0"/>
              <a:t>&lt;string&gt; </a:t>
            </a:r>
            <a:r>
              <a:rPr lang="en-US" sz="1700" dirty="0" err="1" smtClean="0"/>
              <a:t>tableNames</a:t>
            </a:r>
            <a:r>
              <a:rPr lang="en-US" sz="1700" dirty="0" smtClean="0"/>
              <a:t> = </a:t>
            </a:r>
            <a:r>
              <a:rPr lang="en-US" sz="1700" dirty="0" err="1" smtClean="0"/>
              <a:t>tableClient.ListTables</a:t>
            </a:r>
            <a:r>
              <a:rPr lang="en-US" sz="1700" dirty="0" smtClean="0"/>
              <a:t>(</a:t>
            </a:r>
            <a:r>
              <a:rPr lang="en-US" sz="1700" dirty="0" err="1" smtClean="0"/>
              <a:t>searchPrefix</a:t>
            </a:r>
            <a:r>
              <a:rPr lang="en-US" sz="1700" dirty="0" smtClean="0"/>
              <a:t>);</a:t>
            </a:r>
            <a:endParaRPr lang="en-US" sz="1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Use the DeleteTable( ) method to delete a table.</a:t>
            </a:r>
          </a:p>
          <a:p>
            <a:endParaRPr lang="en-US" sz="1700" smtClean="0"/>
          </a:p>
          <a:p>
            <a:pPr lvl="1"/>
            <a:r>
              <a:rPr lang="en-US" sz="1600" smtClean="0"/>
              <a:t>You may want to check for the existence of the table before trying to delete it.</a:t>
            </a:r>
          </a:p>
          <a:p>
            <a:pPr lvl="1"/>
            <a:r>
              <a:rPr lang="en-US" sz="1600" smtClean="0"/>
              <a:t>The application throws a StorageClientException if the table does not exist.</a:t>
            </a:r>
          </a:p>
          <a:p>
            <a:pPr lvl="1"/>
            <a:r>
              <a:rPr lang="en-US" sz="1600" smtClean="0"/>
              <a:t>According to the MSDN documentation, table deletes “can take at least 40 seconds to complete.”</a:t>
            </a:r>
          </a:p>
          <a:p>
            <a:pPr lvl="1"/>
            <a:r>
              <a:rPr lang="en-US" sz="1600" smtClean="0"/>
              <a:t>Therefore, as with other Windows Azure Storage objects, remember that objects are marked for deletion, but require time to actually be garbage collected.</a:t>
            </a:r>
          </a:p>
          <a:p>
            <a:pPr lvl="1"/>
            <a:r>
              <a:rPr lang="en-US" sz="1600" smtClean="0"/>
              <a:t>Windows Azure Storage may think the table still exists until it has been properly garbage collected.</a:t>
            </a:r>
          </a:p>
          <a:p>
            <a:r>
              <a:rPr lang="en-US" sz="1800" smtClean="0"/>
              <a:t>Alternately, use DeleteTableIfExists( ) to delete a table.</a:t>
            </a:r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057400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tableClient.DeleteTable</a:t>
            </a:r>
            <a:r>
              <a:rPr lang="en-US" sz="1700" dirty="0" smtClean="0"/>
              <a:t>("</a:t>
            </a:r>
            <a:r>
              <a:rPr lang="en-US" sz="1700" dirty="0" err="1" smtClean="0"/>
              <a:t>mytable</a:t>
            </a:r>
            <a:r>
              <a:rPr lang="en-US" sz="1700" dirty="0" smtClean="0"/>
              <a:t>");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5208657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tableClient.DeleteTableIfExists("mytable");</a:t>
            </a:r>
            <a:endParaRPr lang="en-US"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Tables hold entity property data.</a:t>
            </a:r>
          </a:p>
          <a:p>
            <a:pPr lvl="1"/>
            <a:r>
              <a:rPr lang="en-US" sz="1600" smtClean="0"/>
              <a:t>Therefore, in order to perform most table operations you first define your entities.</a:t>
            </a:r>
          </a:p>
          <a:p>
            <a:pPr lvl="1"/>
            <a:r>
              <a:rPr lang="en-US" sz="1600" smtClean="0"/>
              <a:t>Entities are POCOs or DTOs.</a:t>
            </a:r>
          </a:p>
          <a:p>
            <a:r>
              <a:rPr lang="en-US" sz="1800" smtClean="0"/>
              <a:t>For example sake, this chapter uses a Customer entity as shown below.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715196"/>
            <a:ext cx="8229600" cy="192360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smtClean="0"/>
              <a:t>public class Customer</a:t>
            </a:r>
          </a:p>
          <a:p>
            <a:r>
              <a:rPr lang="en-US" sz="1700" dirty="0" smtClean="0"/>
              <a:t>{</a:t>
            </a:r>
          </a:p>
          <a:p>
            <a:r>
              <a:rPr lang="en-US" sz="1700" dirty="0" smtClean="0"/>
              <a:t>  public string </a:t>
            </a:r>
            <a:r>
              <a:rPr lang="en-US" sz="1700" dirty="0" err="1" smtClean="0"/>
              <a:t>firstName</a:t>
            </a:r>
            <a:r>
              <a:rPr lang="en-US" sz="1700" dirty="0" smtClean="0"/>
              <a:t> { get; set; }</a:t>
            </a:r>
          </a:p>
          <a:p>
            <a:r>
              <a:rPr lang="en-US" sz="1700" dirty="0" smtClean="0"/>
              <a:t>  public string </a:t>
            </a:r>
            <a:r>
              <a:rPr lang="en-US" sz="1700" dirty="0" err="1" smtClean="0"/>
              <a:t>lastName</a:t>
            </a:r>
            <a:r>
              <a:rPr lang="en-US" sz="1700" dirty="0" smtClean="0"/>
              <a:t> { get; set; }</a:t>
            </a:r>
          </a:p>
          <a:p>
            <a:r>
              <a:rPr lang="en-US" sz="1700" dirty="0" smtClean="0"/>
              <a:t>  public </a:t>
            </a:r>
            <a:r>
              <a:rPr lang="en-US" sz="1700" dirty="0" err="1" smtClean="0"/>
              <a:t>DateTime</a:t>
            </a:r>
            <a:r>
              <a:rPr lang="en-US" sz="1700" dirty="0" smtClean="0"/>
              <a:t> </a:t>
            </a:r>
            <a:r>
              <a:rPr lang="en-US" sz="1700" dirty="0" err="1" smtClean="0"/>
              <a:t>dateOfBirth</a:t>
            </a:r>
            <a:r>
              <a:rPr lang="en-US" sz="1700" dirty="0" smtClean="0"/>
              <a:t> { get; set; }</a:t>
            </a:r>
          </a:p>
          <a:p>
            <a:r>
              <a:rPr lang="en-US" sz="1700" dirty="0" smtClean="0"/>
              <a:t>  public string phone { get; set; }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Properties (like firstName, lastName, dateOfBirth and phone above) are limited to a subset of WCF Data Services types.</a:t>
            </a:r>
          </a:p>
          <a:p>
            <a:pPr lvl="1"/>
            <a:r>
              <a:rPr lang="en-US" sz="1600" smtClean="0"/>
              <a:t>WCF Data Services was formally known as ADO.NET Data Services prior to .NET 4.</a:t>
            </a:r>
          </a:p>
          <a:p>
            <a:pPr lvl="1"/>
            <a:r>
              <a:rPr lang="en-US" sz="1600" smtClean="0"/>
              <a:t>The table below defines the allowed types and limits on properties.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Property names are case sensitive and limited to 255 characters.</a:t>
            </a:r>
          </a:p>
          <a:p>
            <a:pPr lvl="1"/>
            <a:r>
              <a:rPr lang="en-US" sz="1600" smtClean="0"/>
              <a:t>In general, property names should follow naming rules for C# identifiers.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1981200"/>
          <a:ext cx="8204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00"/>
                <a:gridCol w="1295400"/>
                <a:gridCol w="4406900"/>
              </a:tblGrid>
              <a:tr h="1707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ADO.NET Data Service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Property Type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Limits/Constraints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Edm.String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String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UTF-16 encoded, &lt;= 64KB in size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Edm.Boolean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Bool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Boolean value of True or False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Edm.DateTime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DateTime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 bytes, ranging from 1/1/1601 to 12/31/9999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Edm.Guid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Guid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 bytes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Edm.Int32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int or Int32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 bits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Edm.Int64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long or Int64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 bits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Edm.Double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double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 bits</a:t>
                      </a:r>
                      <a:endParaRPr lang="en-US" sz="14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400" smtClean="0"/>
                        <a:t>Edm.Binary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byte[]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 to 64 bytes in size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Because these Customer entities are to be stored in Windows Azure table storage, they also need the required properties:  PartitionKey, RowKey and Timestamp.</a:t>
            </a:r>
          </a:p>
          <a:p>
            <a:pPr lvl="1"/>
            <a:r>
              <a:rPr lang="en-US" sz="1600" smtClean="0"/>
              <a:t>Add these properties along with a DataServiceKey attribute indicating which of the properties serve as part of the primary key.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If you have used ADO.NET Data Services, you may recognize the DataServiceKey attribute.</a:t>
            </a:r>
          </a:p>
          <a:p>
            <a:pPr lvl="1"/>
            <a:r>
              <a:rPr lang="en-US" sz="1600" smtClean="0"/>
              <a:t>DataServiceKey comes from System.Data.Services.Common namespace of WCF Data Services.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297004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b="1" smtClean="0"/>
              <a:t>[DataServiceKey("PartitionKey", "RowKey")]</a:t>
            </a:r>
            <a:endParaRPr lang="en-US" sz="1700" smtClean="0"/>
          </a:p>
          <a:p>
            <a:r>
              <a:rPr lang="en-US" sz="1700" smtClean="0"/>
              <a:t>public class Customer</a:t>
            </a:r>
          </a:p>
          <a:p>
            <a:r>
              <a:rPr lang="en-US" sz="1700" smtClean="0"/>
              <a:t>{</a:t>
            </a:r>
          </a:p>
          <a:p>
            <a:r>
              <a:rPr lang="en-US" sz="1700" b="1" smtClean="0"/>
              <a:t>  public string RowKey { get; set; }</a:t>
            </a:r>
            <a:endParaRPr lang="en-US" sz="1700" smtClean="0"/>
          </a:p>
          <a:p>
            <a:r>
              <a:rPr lang="en-US" sz="1700" b="1" smtClean="0"/>
              <a:t>  public string PartitionKey { get; set; }</a:t>
            </a:r>
            <a:endParaRPr lang="en-US" sz="1700" smtClean="0"/>
          </a:p>
          <a:p>
            <a:r>
              <a:rPr lang="en-US" sz="1700" b="1" smtClean="0"/>
              <a:t>  public DateTime Timestamp { get; set; }</a:t>
            </a:r>
            <a:endParaRPr lang="en-US" sz="1700" smtClean="0"/>
          </a:p>
          <a:p>
            <a:r>
              <a:rPr lang="en-US" sz="1700" smtClean="0"/>
              <a:t>  public string firstName { get; set; }</a:t>
            </a:r>
          </a:p>
          <a:p>
            <a:r>
              <a:rPr lang="en-US" sz="1700" smtClean="0"/>
              <a:t>  public string lastName { get; set; }</a:t>
            </a:r>
          </a:p>
          <a:p>
            <a:r>
              <a:rPr lang="en-US" sz="1700" smtClean="0"/>
              <a:t>  public DateTime dateOfBirth { get; set; }</a:t>
            </a:r>
          </a:p>
          <a:p>
            <a:r>
              <a:rPr lang="en-US" sz="1700" smtClean="0"/>
              <a:t>  public string phone { get; set; }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Table storage is built on top of WCF Data Services.  Therefore, much of the table storage API and architecture utilizes WCF Data Services assemblies.</a:t>
            </a:r>
          </a:p>
          <a:p>
            <a:r>
              <a:rPr lang="en-US" sz="1800" smtClean="0"/>
              <a:t>As an alternative to defining the primary key and required properties in the entity, you can extend TableServiceEntity.</a:t>
            </a:r>
          </a:p>
          <a:p>
            <a:pPr lvl="1"/>
            <a:r>
              <a:rPr lang="en-US" sz="1600" smtClean="0"/>
              <a:t>This abstract superclass already contains the three required properties:  PartitionKey, RowKey and Timestamp.</a:t>
            </a:r>
          </a:p>
          <a:p>
            <a:pPr lvl="1"/>
            <a:r>
              <a:rPr lang="en-US" sz="1600" smtClean="0"/>
              <a:t>TableServiceEntity is in the Microsoft.WindowsAzure.StorageClient namespace.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898900"/>
            <a:ext cx="8229600" cy="192360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class Customer: </a:t>
            </a:r>
            <a:r>
              <a:rPr lang="en-US" sz="1700" b="1" smtClean="0"/>
              <a:t>TableServiceEntity</a:t>
            </a:r>
            <a:endParaRPr lang="en-US" sz="1700" smtClean="0"/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public string firstName { get; set; }</a:t>
            </a:r>
          </a:p>
          <a:p>
            <a:r>
              <a:rPr lang="en-US" sz="1700" smtClean="0"/>
              <a:t>  public string lastName { get; set; }</a:t>
            </a:r>
          </a:p>
          <a:p>
            <a:r>
              <a:rPr lang="en-US" sz="1700" smtClean="0"/>
              <a:t>  public DateTime dateOfBirth { get; set; }</a:t>
            </a:r>
          </a:p>
          <a:p>
            <a:r>
              <a:rPr lang="en-US" sz="1700" smtClean="0"/>
              <a:t>  public string phone { get; set; }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Although TableServiceEntity makes defining entity classes simpler, you should consider the tight coupling you create when using this base class.</a:t>
            </a:r>
          </a:p>
          <a:p>
            <a:pPr lvl="1"/>
            <a:r>
              <a:rPr lang="en-US" sz="1600" smtClean="0"/>
              <a:t>Entity classes may be used by a variety of applications or, at least, by various layers in the application.</a:t>
            </a:r>
          </a:p>
          <a:p>
            <a:pPr lvl="1"/>
            <a:r>
              <a:rPr lang="en-US" sz="1600" smtClean="0"/>
              <a:t>For example, one might use the Customer POCO shown above in a UI layer to display a list of customers in a screen.</a:t>
            </a:r>
          </a:p>
          <a:p>
            <a:pPr lvl="1"/>
            <a:r>
              <a:rPr lang="en-US" sz="1600" smtClean="0"/>
              <a:t>Having the entity class extend a Windows Azure abstract class requires users to always have and reference the Windows Azure Storage Client API.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How does table storage differ from relational database storage?</a:t>
            </a:r>
          </a:p>
          <a:p>
            <a:pPr lvl="1"/>
            <a:r>
              <a:rPr lang="en-US" sz="1600" smtClean="0"/>
              <a:t>Tables in table storage are independent of one another.  There are no relational features in table storage.</a:t>
            </a:r>
          </a:p>
          <a:p>
            <a:pPr lvl="1"/>
            <a:r>
              <a:rPr lang="en-US" sz="1600" smtClean="0"/>
              <a:t>Without relational features, there are no foreign keys or table joins in table storage.</a:t>
            </a:r>
          </a:p>
          <a:p>
            <a:pPr lvl="1"/>
            <a:r>
              <a:rPr lang="en-US" sz="1600" smtClean="0"/>
              <a:t>You can’t have a query that spans multiple tables.</a:t>
            </a:r>
          </a:p>
          <a:p>
            <a:pPr lvl="1"/>
            <a:r>
              <a:rPr lang="en-US" sz="1600" smtClean="0"/>
              <a:t>Without the dependencies and relationships on one another, Windows Azure can scale data storage beyond a single server and store tables on separate servers.</a:t>
            </a:r>
          </a:p>
          <a:p>
            <a:pPr lvl="1"/>
            <a:r>
              <a:rPr lang="en-US" sz="1600" smtClean="0"/>
              <a:t>Further, while each table in table storage has an id providing an index, there are no custom indexes.</a:t>
            </a:r>
          </a:p>
          <a:p>
            <a:pPr lvl="1"/>
            <a:r>
              <a:rPr lang="en-US" sz="1600" smtClean="0"/>
              <a:t>This gives table storage very good performance without any need for tuning.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In order to move entity data to/from table storage you need a couple of objects familiar to WCF Data Services developers.</a:t>
            </a:r>
          </a:p>
          <a:p>
            <a:pPr lvl="1"/>
            <a:r>
              <a:rPr lang="en-US" sz="1600" smtClean="0"/>
              <a:t>As alluded to already table storage is exposed as a WCF Data Service.</a:t>
            </a:r>
          </a:p>
          <a:p>
            <a:pPr lvl="1"/>
            <a:r>
              <a:rPr lang="en-US" sz="1600" smtClean="0"/>
              <a:t>WCF Data Services (formerly ADO.NET Data Services) exposes data via Web service accessed via HTTP and the REST API.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Some features of WCF Data Services are not supported, while additional features have been added to support Windows Azure table storage.</a:t>
            </a:r>
          </a:p>
          <a:p>
            <a:endParaRPr lang="en-US"/>
          </a:p>
        </p:txBody>
      </p:sp>
      <p:pic>
        <p:nvPicPr>
          <p:cNvPr id="4" name="Picture 3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32" y="3352800"/>
            <a:ext cx="268833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In WCF Data Services, a DataServiceContext (System.Data.Services.Client) object represents the runtime context of a data service.</a:t>
            </a:r>
          </a:p>
          <a:p>
            <a:pPr lvl="1"/>
            <a:r>
              <a:rPr lang="en-US" sz="1600" smtClean="0"/>
              <a:t>Clients use the DataServiceContext object to communicate requests to the data (versus HTTP REST API).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Furthermore, services are generally stateless.  Each call to a service is independent of the next.</a:t>
            </a:r>
          </a:p>
          <a:p>
            <a:endParaRPr lang="en-US"/>
          </a:p>
        </p:txBody>
      </p:sp>
      <p:pic>
        <p:nvPicPr>
          <p:cNvPr id="4" name="Picture 3" descr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27" y="3060700"/>
            <a:ext cx="3285744" cy="227990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So performing multiple data operations using a service is a bit problematic.</a:t>
            </a:r>
          </a:p>
          <a:p>
            <a:pPr lvl="1"/>
            <a:r>
              <a:rPr lang="en-US" sz="1600" smtClean="0"/>
              <a:t>The DataServiceContext object tracks client operations on data.</a:t>
            </a:r>
          </a:p>
          <a:p>
            <a:pPr lvl="1"/>
            <a:r>
              <a:rPr lang="en-US" sz="1600" smtClean="0"/>
              <a:t>The DataServiceContext collects several calls to change data by a client and then commits them all at once with the SaveChanges( ) method.</a:t>
            </a:r>
          </a:p>
          <a:p>
            <a:pPr lvl="1"/>
            <a:r>
              <a:rPr lang="en-US" sz="1600" smtClean="0"/>
              <a:t>The DataServiceContext object also provides means to deal with conflict resolution and merger strategies.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Client Storage API provides a class, TableServiceContext, which extends DataServiceContext.</a:t>
            </a:r>
          </a:p>
          <a:p>
            <a:pPr lvl="1"/>
            <a:r>
              <a:rPr lang="en-US" sz="1600" smtClean="0"/>
              <a:t>TableServiceContext provides methods for updating and retrieving entities in table storage thereby removing the need to use HTTP REST API directly.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TableServiceContext is in the Microsoft.WindowsAzure.StorageClient namespace.</a:t>
            </a:r>
          </a:p>
          <a:p>
            <a:endParaRPr lang="en-US"/>
          </a:p>
        </p:txBody>
      </p:sp>
      <p:pic>
        <p:nvPicPr>
          <p:cNvPr id="4" name="Picture 3" descr="im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27" y="3060700"/>
            <a:ext cx="3285744" cy="242620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To save, update, delete, etc. your entities in and out of table storage, you must create your own context class that extends TableServiceContext.</a:t>
            </a:r>
          </a:p>
          <a:p>
            <a:pPr lvl="1"/>
            <a:r>
              <a:rPr lang="en-US" sz="1600" smtClean="0"/>
              <a:t>TableServiceContext (and DataServiceContext) provide generic capability to move your entities in and out of table storage. </a:t>
            </a:r>
          </a:p>
          <a:p>
            <a:pPr lvl="1"/>
            <a:r>
              <a:rPr lang="en-US" sz="1600" smtClean="0"/>
              <a:t>For example, TableServiceContext already has AddObject( ), UpdateObject( ), and</a:t>
            </a:r>
            <a:r>
              <a:rPr lang="en-US" sz="1600" u="sng" smtClean="0"/>
              <a:t> </a:t>
            </a:r>
            <a:r>
              <a:rPr lang="en-US" sz="1600" smtClean="0"/>
              <a:t>DeleteObject( ) methods to work with your entities.</a:t>
            </a:r>
          </a:p>
          <a:p>
            <a:pPr lvl="1"/>
            <a:r>
              <a:rPr lang="en-US" sz="1600" smtClean="0"/>
              <a:t>TableServiceContext also handles a number of underlying details associated with these operations such as a built in retry policy.</a:t>
            </a:r>
          </a:p>
          <a:p>
            <a:pPr lvl="1"/>
            <a:r>
              <a:rPr lang="en-US" sz="1600" smtClean="0"/>
              <a:t>Your context subclass only has to provide entity-specific functions and services your application needs.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CustomerContext is a simple example of a TableServiceContext class for working with Customer entities defined above.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Note the constructor.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527300"/>
            <a:ext cx="8229600" cy="323165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class CustomerContext : </a:t>
            </a:r>
            <a:r>
              <a:rPr lang="en-US" sz="1700" b="1" smtClean="0"/>
              <a:t>TableServiceContext</a:t>
            </a:r>
            <a:endParaRPr lang="en-US" sz="1700" smtClean="0"/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public CustomerContext(string baseAddress, StorageCredentials credentials) : base(baseAddress, credentials) { }</a:t>
            </a:r>
          </a:p>
          <a:p>
            <a:r>
              <a:rPr lang="en-US" sz="1700" smtClean="0"/>
              <a:t>  public IQueryable&lt;Customer&gt; Customers</a:t>
            </a:r>
          </a:p>
          <a:p>
            <a:r>
              <a:rPr lang="en-US" sz="1700" smtClean="0"/>
              <a:t>  {</a:t>
            </a:r>
          </a:p>
          <a:p>
            <a:r>
              <a:rPr lang="en-US" sz="1700" smtClean="0"/>
              <a:t>    get</a:t>
            </a:r>
          </a:p>
          <a:p>
            <a:r>
              <a:rPr lang="en-US" sz="1700" smtClean="0"/>
              <a:t>    {</a:t>
            </a:r>
          </a:p>
          <a:p>
            <a:r>
              <a:rPr lang="en-US" sz="1700" smtClean="0"/>
              <a:t>      return this.CreateQuery&lt;Customer&gt;("customers");</a:t>
            </a:r>
          </a:p>
          <a:p>
            <a:r>
              <a:rPr lang="en-US" sz="1700" smtClean="0"/>
              <a:t>    }</a:t>
            </a:r>
          </a:p>
          <a:p>
            <a:r>
              <a:rPr lang="en-US" sz="1700" smtClean="0"/>
              <a:t>  }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When building a context object you must provide the base address of your storage account and security credentials for accessing the account.</a:t>
            </a:r>
          </a:p>
          <a:p>
            <a:pPr lvl="1"/>
            <a:r>
              <a:rPr lang="en-US" sz="1600" smtClean="0"/>
              <a:t>You can add all sorts of methods to your context object to provide application specific queries, updates, etc.</a:t>
            </a:r>
          </a:p>
          <a:p>
            <a:pPr lvl="1"/>
            <a:r>
              <a:rPr lang="en-US" sz="1600" smtClean="0"/>
              <a:t>In this simple example, a convenience property is provided (called Customer ( )) to return all customer entities.</a:t>
            </a:r>
          </a:p>
          <a:p>
            <a:pPr lvl="1"/>
            <a:r>
              <a:rPr lang="en-US" sz="1600" smtClean="0"/>
              <a:t>Note that this property’s getter simply calls on TableServiceContext’s CreateQuery() method with the table name.</a:t>
            </a:r>
          </a:p>
          <a:p>
            <a:r>
              <a:rPr lang="en-US" sz="1800" smtClean="0"/>
              <a:t>It is important to note that the code above requires referencing both Microsoft.WindowsAzure.StorageClient as well as System.Data.Services.Client.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With a TableServiceContext object, saving an entity into table storage is straightforward.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443639"/>
            <a:ext cx="8229600" cy="4185761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400" dirty="0" err="1" smtClean="0"/>
              <a:t>CloudStorageAccount</a:t>
            </a:r>
            <a:r>
              <a:rPr lang="en-US" sz="1400" dirty="0" smtClean="0"/>
              <a:t> </a:t>
            </a:r>
            <a:r>
              <a:rPr lang="en-US" sz="1400" dirty="0" err="1" smtClean="0"/>
              <a:t>storageAccount</a:t>
            </a:r>
            <a:r>
              <a:rPr lang="en-US" sz="1400" dirty="0" smtClean="0"/>
              <a:t> = </a:t>
            </a:r>
            <a:r>
              <a:rPr lang="en-US" sz="1400" dirty="0" err="1" smtClean="0"/>
              <a:t>CloudStorageAccount.FromConfigurationSetting</a:t>
            </a:r>
            <a:r>
              <a:rPr lang="en-US" sz="1400" dirty="0" smtClean="0"/>
              <a:t>("</a:t>
            </a:r>
            <a:r>
              <a:rPr lang="en-US" sz="1400" dirty="0" err="1" smtClean="0"/>
              <a:t>DataConnectionString</a:t>
            </a:r>
            <a:r>
              <a:rPr lang="en-US" sz="1400" dirty="0" smtClean="0"/>
              <a:t>");</a:t>
            </a:r>
          </a:p>
          <a:p>
            <a:r>
              <a:rPr lang="en-US" sz="1400" dirty="0" err="1" smtClean="0"/>
              <a:t>CloudTableClient</a:t>
            </a:r>
            <a:r>
              <a:rPr lang="en-US" sz="1400" dirty="0" smtClean="0"/>
              <a:t> </a:t>
            </a:r>
            <a:r>
              <a:rPr lang="en-US" sz="1400" dirty="0" err="1" smtClean="0"/>
              <a:t>tableClient</a:t>
            </a:r>
            <a:r>
              <a:rPr lang="en-US" sz="1400" dirty="0" smtClean="0"/>
              <a:t> =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storageAccount.CreateCloudTableClient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tableClient.CreateTableIfNotExist</a:t>
            </a:r>
            <a:r>
              <a:rPr lang="en-US" sz="1400" dirty="0" smtClean="0"/>
              <a:t>("customers");</a:t>
            </a:r>
          </a:p>
          <a:p>
            <a:r>
              <a:rPr lang="en-US" sz="1400" b="1" dirty="0" err="1" smtClean="0"/>
              <a:t>CustomerContext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customerContext</a:t>
            </a:r>
            <a:r>
              <a:rPr lang="en-US" sz="1400" b="1" dirty="0" smtClean="0"/>
              <a:t> = new </a:t>
            </a:r>
            <a:r>
              <a:rPr lang="en-US" sz="1400" b="1" dirty="0" err="1" smtClean="0"/>
              <a:t>CustomerContext</a:t>
            </a:r>
            <a:r>
              <a:rPr lang="en-US" sz="1400" b="1" dirty="0" smtClean="0"/>
              <a:t>(</a:t>
            </a:r>
            <a:endParaRPr lang="en-US" sz="1400" dirty="0" smtClean="0"/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storageAccount.TableEndpoint.AbsoluteUri</a:t>
            </a:r>
            <a:r>
              <a:rPr lang="en-US" sz="1400" b="1" dirty="0" smtClean="0"/>
              <a:t>,</a:t>
            </a:r>
            <a:endParaRPr lang="en-US" sz="1400" dirty="0" smtClean="0"/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storageAccount.Credentials</a:t>
            </a:r>
            <a:r>
              <a:rPr lang="en-US" sz="1400" b="1" dirty="0" smtClean="0"/>
              <a:t>);</a:t>
            </a:r>
            <a:endParaRPr lang="en-US" sz="1400" dirty="0" smtClean="0"/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aCustomer</a:t>
            </a:r>
            <a:r>
              <a:rPr lang="en-US" sz="1400" dirty="0" smtClean="0"/>
              <a:t> = new Customer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PartitionKey</a:t>
            </a:r>
            <a:r>
              <a:rPr lang="en-US" sz="1400" dirty="0" smtClean="0"/>
              <a:t> = "East",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RowKey</a:t>
            </a:r>
            <a:r>
              <a:rPr lang="en-US" sz="1400" dirty="0" smtClean="0"/>
              <a:t> = </a:t>
            </a:r>
            <a:r>
              <a:rPr lang="en-US" sz="1400" dirty="0" err="1" smtClean="0"/>
              <a:t>Guid.NewGuid</a:t>
            </a:r>
            <a:r>
              <a:rPr lang="en-US" sz="1400" dirty="0" smtClean="0"/>
              <a:t>().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(),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 = "Joe",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lastName</a:t>
            </a:r>
            <a:r>
              <a:rPr lang="en-US" sz="1400" dirty="0" smtClean="0"/>
              <a:t> = "Smith",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dateOfBirth</a:t>
            </a:r>
            <a:r>
              <a:rPr lang="en-US" sz="1400" dirty="0" smtClean="0"/>
              <a:t> = new </a:t>
            </a:r>
            <a:r>
              <a:rPr lang="en-US" sz="1400" dirty="0" err="1" smtClean="0"/>
              <a:t>DateTime</a:t>
            </a:r>
            <a:r>
              <a:rPr lang="en-US" sz="1400" dirty="0" smtClean="0"/>
              <a:t>(1964, 1, 20),</a:t>
            </a:r>
          </a:p>
          <a:p>
            <a:r>
              <a:rPr lang="en-US" sz="1400" dirty="0" smtClean="0"/>
              <a:t>  phone = "612-999-9999"</a:t>
            </a:r>
          </a:p>
          <a:p>
            <a:r>
              <a:rPr lang="en-US" sz="1400" dirty="0" smtClean="0"/>
              <a:t>};</a:t>
            </a:r>
          </a:p>
          <a:p>
            <a:r>
              <a:rPr lang="en-US" sz="1400" b="1" dirty="0" err="1" smtClean="0"/>
              <a:t>customerContext.AddObject</a:t>
            </a:r>
            <a:r>
              <a:rPr lang="en-US" sz="1400" b="1" dirty="0" smtClean="0"/>
              <a:t>("customers", </a:t>
            </a:r>
            <a:r>
              <a:rPr lang="en-US" sz="1400" b="1" dirty="0" err="1" smtClean="0"/>
              <a:t>aCustomer</a:t>
            </a:r>
            <a:r>
              <a:rPr lang="en-US" sz="1400" b="1" dirty="0" smtClean="0"/>
              <a:t>);</a:t>
            </a:r>
            <a:endParaRPr lang="en-US" sz="1400" dirty="0" smtClean="0"/>
          </a:p>
          <a:p>
            <a:r>
              <a:rPr lang="en-US" sz="1400" b="1" dirty="0" err="1" smtClean="0"/>
              <a:t>customerContext.SaveChanges</a:t>
            </a:r>
            <a:r>
              <a:rPr lang="en-US" sz="1400" b="1" dirty="0" smtClean="0"/>
              <a:t>();</a:t>
            </a:r>
            <a:endParaRPr lang="en-US" sz="14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 err="1" smtClean="0"/>
              <a:t>SaveChanges</a:t>
            </a:r>
            <a:r>
              <a:rPr lang="en-US" sz="1800" dirty="0" smtClean="0"/>
              <a:t>( ) method call above is critical.</a:t>
            </a:r>
          </a:p>
          <a:p>
            <a:pPr lvl="1"/>
            <a:r>
              <a:rPr lang="en-US" sz="1600" dirty="0" smtClean="0"/>
              <a:t>Remember that a </a:t>
            </a:r>
            <a:r>
              <a:rPr lang="en-US" sz="1600" dirty="0" err="1" smtClean="0"/>
              <a:t>DataServiceContext</a:t>
            </a:r>
            <a:r>
              <a:rPr lang="en-US" sz="1600" dirty="0" smtClean="0"/>
              <a:t> object (and </a:t>
            </a:r>
            <a:r>
              <a:rPr lang="en-US" sz="1600" dirty="0" err="1" smtClean="0"/>
              <a:t>TableServiceContext</a:t>
            </a:r>
            <a:r>
              <a:rPr lang="en-US" sz="1600" dirty="0" smtClean="0"/>
              <a:t> by extension) tracks client operations on data and commit multiple changes at once.</a:t>
            </a:r>
          </a:p>
          <a:p>
            <a:pPr lvl="1"/>
            <a:r>
              <a:rPr lang="en-US" sz="1600" dirty="0" smtClean="0"/>
              <a:t>Without a call to </a:t>
            </a:r>
            <a:r>
              <a:rPr lang="en-US" sz="1600" dirty="0" err="1" smtClean="0"/>
              <a:t>SaveChanges</a:t>
            </a:r>
            <a:r>
              <a:rPr lang="en-US" sz="1600" dirty="0" smtClean="0"/>
              <a:t>( ), no data is committed to table storage.  In fact, no data crosses the wire from compute to storage without saving changes.</a:t>
            </a:r>
          </a:p>
          <a:p>
            <a:pPr lvl="1"/>
            <a:r>
              <a:rPr lang="en-US" sz="1600" dirty="0" smtClean="0"/>
              <a:t>However, this allows multiple changes to occur in a single commit (more on transactions in a bit).</a:t>
            </a:r>
          </a:p>
          <a:p>
            <a:r>
              <a:rPr lang="en-US" sz="1800" dirty="0" smtClean="0"/>
              <a:t>To update an entity, simply call </a:t>
            </a:r>
            <a:r>
              <a:rPr lang="en-US" sz="1800" dirty="0" err="1" smtClean="0"/>
              <a:t>UpdateObject</a:t>
            </a:r>
            <a:r>
              <a:rPr lang="en-US" sz="1800" dirty="0" smtClean="0"/>
              <a:t>( ) instead of </a:t>
            </a:r>
            <a:r>
              <a:rPr lang="en-US" sz="1800" dirty="0" err="1" smtClean="0"/>
              <a:t>AddObject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Here the first name of the entity is modified and the context object is used to update the entity in table storage.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5142637"/>
            <a:ext cx="8229600" cy="87716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aCustomer.firstName</a:t>
            </a:r>
            <a:r>
              <a:rPr lang="en-US" sz="1700" dirty="0" smtClean="0"/>
              <a:t> = "Joseph";</a:t>
            </a:r>
          </a:p>
          <a:p>
            <a:r>
              <a:rPr lang="en-US" sz="1700" dirty="0" err="1" smtClean="0"/>
              <a:t>customerContext.UpdateObject</a:t>
            </a:r>
            <a:r>
              <a:rPr lang="en-US" sz="1700" dirty="0" smtClean="0"/>
              <a:t>(</a:t>
            </a:r>
            <a:r>
              <a:rPr lang="en-US" sz="1700" dirty="0" err="1" smtClean="0"/>
              <a:t>aCustomer</a:t>
            </a:r>
            <a:r>
              <a:rPr lang="en-US" sz="1700" dirty="0" smtClean="0"/>
              <a:t>);</a:t>
            </a:r>
          </a:p>
          <a:p>
            <a:r>
              <a:rPr lang="en-US" sz="1700" dirty="0" err="1" smtClean="0"/>
              <a:t>customerContext.SaveChanges</a:t>
            </a:r>
            <a:r>
              <a:rPr lang="en-US" sz="1700" dirty="0" smtClean="0"/>
              <a:t>();</a:t>
            </a:r>
            <a:endParaRPr lang="en-US" sz="17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 another example of using the TableServiceContext object to perform operations with entities, the code here fetches then deletes all Customers.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821156"/>
            <a:ext cx="8229600" cy="297004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CloudStorageAccount</a:t>
            </a:r>
            <a:r>
              <a:rPr lang="en-US" sz="1700" dirty="0" smtClean="0"/>
              <a:t> </a:t>
            </a:r>
            <a:r>
              <a:rPr lang="en-US" sz="1700" dirty="0" err="1" smtClean="0"/>
              <a:t>storageAccount</a:t>
            </a:r>
            <a:r>
              <a:rPr lang="en-US" sz="1700" dirty="0" smtClean="0"/>
              <a:t> = </a:t>
            </a:r>
            <a:r>
              <a:rPr lang="en-US" sz="1700" dirty="0" err="1" smtClean="0"/>
              <a:t>CloudStorageAccount.FromConfigurationSetting</a:t>
            </a:r>
            <a:r>
              <a:rPr lang="en-US" sz="1700" dirty="0" smtClean="0"/>
              <a:t>("</a:t>
            </a:r>
            <a:r>
              <a:rPr lang="en-US" sz="1700" dirty="0" err="1" smtClean="0"/>
              <a:t>DataConnectionString</a:t>
            </a:r>
            <a:r>
              <a:rPr lang="en-US" sz="1700" dirty="0" smtClean="0"/>
              <a:t>");</a:t>
            </a:r>
          </a:p>
          <a:p>
            <a:r>
              <a:rPr lang="en-US" sz="1700" dirty="0" err="1" smtClean="0"/>
              <a:t>CustomerContext</a:t>
            </a:r>
            <a:r>
              <a:rPr lang="en-US" sz="1700" dirty="0" smtClean="0"/>
              <a:t> </a:t>
            </a:r>
            <a:r>
              <a:rPr lang="en-US" sz="1700" dirty="0" err="1" smtClean="0"/>
              <a:t>customerContext</a:t>
            </a:r>
            <a:r>
              <a:rPr lang="en-US" sz="1700" dirty="0" smtClean="0"/>
              <a:t> = new </a:t>
            </a:r>
            <a:r>
              <a:rPr lang="en-US" sz="1700" dirty="0" err="1" smtClean="0"/>
              <a:t>CustomerContext</a:t>
            </a:r>
            <a:r>
              <a:rPr lang="en-US" sz="1700" dirty="0" smtClean="0"/>
              <a:t>(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storageAccount.TableEndpoint.AbsoluteUri</a:t>
            </a:r>
            <a:r>
              <a:rPr lang="en-US" sz="1700" dirty="0" smtClean="0"/>
              <a:t>,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storageAccount.Credentials</a:t>
            </a:r>
            <a:r>
              <a:rPr lang="en-US" sz="1700" dirty="0" smtClean="0"/>
              <a:t>);</a:t>
            </a:r>
          </a:p>
          <a:p>
            <a:r>
              <a:rPr lang="en-US" sz="1700" b="1" dirty="0" err="1" smtClean="0"/>
              <a:t>IQueryable</a:t>
            </a:r>
            <a:r>
              <a:rPr lang="en-US" sz="1700" b="1" dirty="0" smtClean="0"/>
              <a:t>&lt;Customer&gt; list = </a:t>
            </a:r>
            <a:r>
              <a:rPr lang="en-US" sz="1700" b="1" dirty="0" err="1" smtClean="0"/>
              <a:t>customerContext.Customers</a:t>
            </a:r>
            <a:r>
              <a:rPr lang="en-US" sz="1700" b="1" dirty="0" smtClean="0"/>
              <a:t>;</a:t>
            </a:r>
            <a:endParaRPr lang="en-US" sz="1700" dirty="0" smtClean="0"/>
          </a:p>
          <a:p>
            <a:r>
              <a:rPr lang="en-US" sz="1700" dirty="0" err="1" smtClean="0"/>
              <a:t>foreach</a:t>
            </a:r>
            <a:r>
              <a:rPr lang="en-US" sz="1700" dirty="0" smtClean="0"/>
              <a:t> (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cust</a:t>
            </a:r>
            <a:r>
              <a:rPr lang="en-US" sz="1700" dirty="0" smtClean="0"/>
              <a:t> in list)</a:t>
            </a:r>
          </a:p>
          <a:p>
            <a:r>
              <a:rPr lang="en-US" sz="1700" dirty="0" smtClean="0"/>
              <a:t>{</a:t>
            </a:r>
          </a:p>
          <a:p>
            <a:r>
              <a:rPr lang="en-US" sz="1700" b="1" dirty="0" smtClean="0"/>
              <a:t>  </a:t>
            </a:r>
            <a:r>
              <a:rPr lang="en-US" sz="1700" b="1" dirty="0" err="1" smtClean="0"/>
              <a:t>customerContext.DeleteObject</a:t>
            </a:r>
            <a:r>
              <a:rPr lang="en-US" sz="1700" b="1" dirty="0" smtClean="0"/>
              <a:t>(</a:t>
            </a:r>
            <a:r>
              <a:rPr lang="en-US" sz="1700" b="1" dirty="0" err="1" smtClean="0"/>
              <a:t>cust</a:t>
            </a:r>
            <a:r>
              <a:rPr lang="en-US" sz="1700" b="1" dirty="0" smtClean="0"/>
              <a:t>);</a:t>
            </a:r>
            <a:endParaRPr lang="en-US" sz="1700" dirty="0" smtClean="0"/>
          </a:p>
          <a:p>
            <a:r>
              <a:rPr lang="en-US" sz="1700" dirty="0" smtClean="0"/>
              <a:t>}</a:t>
            </a:r>
          </a:p>
          <a:p>
            <a:r>
              <a:rPr lang="en-US" sz="1700" dirty="0" err="1" smtClean="0"/>
              <a:t>customerContext.SaveChanges</a:t>
            </a:r>
            <a:r>
              <a:rPr lang="en-US" sz="1700" dirty="0" smtClean="0"/>
              <a:t>();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You can explicitly partition tables in table storage (covered later).  That is, tables can be broken up into multiple table parts or partitions.</a:t>
            </a:r>
          </a:p>
          <a:p>
            <a:pPr lvl="1"/>
            <a:r>
              <a:rPr lang="en-US" sz="1600" smtClean="0"/>
              <a:t>Partitions can be stored on different servers, thereby allowing table storage to scale out to enormous volumes.</a:t>
            </a:r>
          </a:p>
          <a:p>
            <a:pPr lvl="1"/>
            <a:r>
              <a:rPr lang="en-US" sz="1600" smtClean="0"/>
              <a:t>Partitioning can also greatly improve performance when entity search and retrieval is limited to a single partition.</a:t>
            </a:r>
          </a:p>
          <a:p>
            <a:pPr lvl="1"/>
            <a:r>
              <a:rPr lang="en-US" sz="1600" smtClean="0"/>
              <a:t>Tables in table storage have no fixed schema.  That is entities stored in the table can have different properties (both in number and in type).</a:t>
            </a:r>
          </a:p>
          <a:p>
            <a:pPr lvl="1"/>
            <a:r>
              <a:rPr lang="en-US" sz="1600" smtClean="0"/>
              <a:t>This is often referred to as tables that have “ragged” or “jagged” edges.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32" y="4703064"/>
            <a:ext cx="7107936" cy="131673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Notice the DeleteObject( ) method requires you to pass the entity to be removed from the table.</a:t>
            </a:r>
          </a:p>
          <a:p>
            <a:pPr lvl="1"/>
            <a:r>
              <a:rPr lang="en-US" sz="1600" smtClean="0"/>
              <a:t>This requires you retrieve the entity first before deleting it.</a:t>
            </a:r>
          </a:p>
          <a:p>
            <a:pPr lvl="1"/>
            <a:r>
              <a:rPr lang="en-US" sz="1600" smtClean="0"/>
              <a:t>When you know the partition key and row key of the entity, create and use a “dummy” entity as a more efficient way of deleting an entity.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The AttachTo( ) method informs the context object to start tracking the entity in regards to the associated table.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297004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CloudStorageAccount storageAccount = </a:t>
            </a:r>
          </a:p>
          <a:p>
            <a:r>
              <a:rPr lang="en-US" sz="1700" smtClean="0"/>
              <a:t>CloudStorageAccount.FromConfigurationSetting("DataConnectionString");</a:t>
            </a:r>
          </a:p>
          <a:p>
            <a:r>
              <a:rPr lang="en-US" sz="1700" smtClean="0"/>
              <a:t>CustomerContext customerContext = new CustomerContext(</a:t>
            </a:r>
          </a:p>
          <a:p>
            <a:r>
              <a:rPr lang="en-US" sz="1700" smtClean="0"/>
              <a:t>  storageAccount.TableEndpoint.AbsoluteUri, </a:t>
            </a:r>
          </a:p>
          <a:p>
            <a:r>
              <a:rPr lang="en-US" sz="1700" smtClean="0"/>
              <a:t>  storageAccount.Credentials);</a:t>
            </a:r>
          </a:p>
          <a:p>
            <a:r>
              <a:rPr lang="en-US" sz="1700" smtClean="0"/>
              <a:t>var dummy = new Customer();</a:t>
            </a:r>
          </a:p>
          <a:p>
            <a:r>
              <a:rPr lang="en-US" sz="1700" b="1" smtClean="0"/>
              <a:t>dummy.PartitionKey = "East";</a:t>
            </a:r>
            <a:endParaRPr lang="en-US" sz="1700" smtClean="0"/>
          </a:p>
          <a:p>
            <a:r>
              <a:rPr lang="en-US" sz="1700" b="1" smtClean="0"/>
              <a:t>dummy.RowKey = "708f169f-da9b-4f80-87a8-57b79ab7290f";</a:t>
            </a:r>
            <a:endParaRPr lang="en-US" sz="1700" smtClean="0"/>
          </a:p>
          <a:p>
            <a:r>
              <a:rPr lang="en-US" sz="1700" b="1" smtClean="0"/>
              <a:t>customerContext.AttachTo("customers", dummy, "*");</a:t>
            </a:r>
            <a:endParaRPr lang="en-US" sz="1700" smtClean="0"/>
          </a:p>
          <a:p>
            <a:r>
              <a:rPr lang="en-US" sz="1700" b="1" smtClean="0"/>
              <a:t>customerContext.DeleteObject(dummy);</a:t>
            </a:r>
            <a:endParaRPr lang="en-US" sz="1700" smtClean="0"/>
          </a:p>
          <a:p>
            <a:r>
              <a:rPr lang="en-US" sz="1700" smtClean="0"/>
              <a:t>customerContext.SaveChanges();</a:t>
            </a:r>
            <a:endParaRPr lang="en-US" sz="1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the Storage Client Library)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The “*” provided as the last parameter informs the context object to ignore any changes that have occurred to the object in the table in favor of this entity.</a:t>
            </a:r>
          </a:p>
          <a:p>
            <a:pPr lvl="1"/>
            <a:r>
              <a:rPr lang="en-US" sz="1600" smtClean="0"/>
              <a:t>The AttachTo( ) method can be used with any entity to bring it into the sphere of known objects in any given context.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Queries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Along with WCF Data Services, use LINQ (Language Integrated Query) to query Windows Azure tables.</a:t>
            </a:r>
          </a:p>
          <a:p>
            <a:r>
              <a:rPr lang="en-US" sz="1800" smtClean="0"/>
              <a:t>Above, a Customer’s property was added to the CustomerContext class to allow all customers to be retrieved. 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This property took advantage of the CreateQuery( ) method in TableServiceContext (which is inherited from DataServiceContext).</a:t>
            </a:r>
          </a:p>
          <a:p>
            <a:pPr lvl="1"/>
            <a:r>
              <a:rPr lang="en-US" sz="1600" smtClean="0"/>
              <a:t>The CreateQuery( ) method exposes the customers table, allowing all Customer entities to be returned via the context object’s Customers property.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953196"/>
            <a:ext cx="8229600" cy="192360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smtClean="0"/>
              <a:t>  public </a:t>
            </a:r>
            <a:r>
              <a:rPr lang="en-US" sz="1700" dirty="0" err="1" smtClean="0"/>
              <a:t>IQueryable</a:t>
            </a:r>
            <a:r>
              <a:rPr lang="en-US" sz="1700" dirty="0" smtClean="0"/>
              <a:t>&lt;Customer&gt; Customers</a:t>
            </a:r>
          </a:p>
          <a:p>
            <a:r>
              <a:rPr lang="en-US" sz="1700" dirty="0" smtClean="0"/>
              <a:t>  {</a:t>
            </a:r>
          </a:p>
          <a:p>
            <a:r>
              <a:rPr lang="en-US" sz="1700" dirty="0" smtClean="0"/>
              <a:t>    get</a:t>
            </a:r>
          </a:p>
          <a:p>
            <a:r>
              <a:rPr lang="en-US" sz="1700" dirty="0" smtClean="0"/>
              <a:t>    {</a:t>
            </a:r>
          </a:p>
          <a:p>
            <a:r>
              <a:rPr lang="en-US" sz="1700" dirty="0" smtClean="0"/>
              <a:t>      return </a:t>
            </a:r>
            <a:r>
              <a:rPr lang="en-US" sz="1700" dirty="0" err="1" smtClean="0"/>
              <a:t>this.CreateQuery</a:t>
            </a:r>
            <a:r>
              <a:rPr lang="en-US" sz="1700" dirty="0" smtClean="0"/>
              <a:t>&lt;Customer&gt;("customers");</a:t>
            </a:r>
          </a:p>
          <a:p>
            <a:r>
              <a:rPr lang="en-US" sz="1700" dirty="0" smtClean="0"/>
              <a:t>    }</a:t>
            </a:r>
          </a:p>
          <a:p>
            <a:r>
              <a:rPr lang="en-US" sz="1700" dirty="0" smtClean="0"/>
              <a:t>  }</a:t>
            </a:r>
            <a:endParaRPr lang="en-US" sz="17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Queries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Underneath the covers, the DataServiceContext object relies on a DataServiceQuery object to perform the query and return an IEnumerable.</a:t>
            </a:r>
          </a:p>
          <a:p>
            <a:pPr lvl="1"/>
            <a:r>
              <a:rPr lang="en-US" sz="1600" smtClean="0"/>
              <a:t>IQueryable is an interface that inherits from IEnumerable.</a:t>
            </a:r>
          </a:p>
          <a:p>
            <a:pPr lvl="1"/>
            <a:r>
              <a:rPr lang="en-US" sz="1600" smtClean="0"/>
              <a:t>The kicker is that the request for the Customers property (the call to CreateQuery) does not immediately execute a query.</a:t>
            </a:r>
          </a:p>
          <a:p>
            <a:pPr lvl="1"/>
            <a:r>
              <a:rPr lang="en-US" sz="1600" smtClean="0"/>
              <a:t>Instead, a new query is created and executes when the return collection is enumerated.</a:t>
            </a:r>
          </a:p>
          <a:p>
            <a:pPr lvl="1"/>
            <a:r>
              <a:rPr lang="en-US" sz="1600" smtClean="0"/>
              <a:t>This deferment allows you to modify the query prior to execution to include filters.  You do this via LINQ.</a:t>
            </a:r>
          </a:p>
          <a:p>
            <a:r>
              <a:rPr lang="en-US" sz="1800" smtClean="0"/>
              <a:t>A tutorial on LINQ is beyond the scope of this class.</a:t>
            </a:r>
          </a:p>
          <a:p>
            <a:pPr lvl="1"/>
            <a:r>
              <a:rPr lang="en-US" sz="1600" smtClean="0"/>
              <a:t>If you are unfamiliar with LINQ, you may want to explore http://msdn.microsoft.com/en-us/vcsharp/aa336746.aspx.</a:t>
            </a:r>
          </a:p>
          <a:p>
            <a:pPr lvl="1"/>
            <a:r>
              <a:rPr lang="en-US" sz="1600" smtClean="0"/>
              <a:t>Find the MSDN page on LINQ here:  http://msdn.microsoft.com/en-us/netframework/aa904594.aspx.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Queries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Note that the table service does not implement all LINQ query expressions.</a:t>
            </a:r>
          </a:p>
          <a:p>
            <a:pPr lvl="1"/>
            <a:r>
              <a:rPr lang="en-US" sz="1600" smtClean="0"/>
              <a:t>In fact, it supports only a limited set of operations and operators.</a:t>
            </a:r>
          </a:p>
          <a:p>
            <a:pPr lvl="1"/>
            <a:r>
              <a:rPr lang="en-US" sz="1600" smtClean="0"/>
              <a:t>The table below lists the allowed query expressions.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65400" y="3124200"/>
          <a:ext cx="41148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Allowed Query Expression</a:t>
                      </a:r>
                      <a:endParaRPr lang="en-US" sz="1400" dirty="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smtClean="0"/>
                        <a:t>eq (==)</a:t>
                      </a:r>
                      <a:endParaRPr lang="en-US" sz="14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smtClean="0"/>
                        <a:t>gt (&gt;)</a:t>
                      </a:r>
                      <a:endParaRPr lang="en-US" sz="14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smtClean="0"/>
                        <a:t>ge (&gt;=)</a:t>
                      </a:r>
                      <a:endParaRPr lang="en-US" sz="14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lt</a:t>
                      </a:r>
                      <a:r>
                        <a:rPr lang="en-US" sz="1400" dirty="0" smtClean="0"/>
                        <a:t> (&lt;)</a:t>
                      </a:r>
                      <a:endParaRPr lang="en-US" sz="1400" dirty="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smtClean="0"/>
                        <a:t>le (&lt;=)</a:t>
                      </a:r>
                      <a:endParaRPr lang="en-US" sz="14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smtClean="0"/>
                        <a:t>ne (!=)</a:t>
                      </a:r>
                      <a:endParaRPr lang="en-US" sz="14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smtClean="0"/>
                        <a:t>and (&amp;&amp;)</a:t>
                      </a:r>
                      <a:endParaRPr lang="en-US" sz="14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smtClean="0"/>
                        <a:t>or (||)</a:t>
                      </a:r>
                      <a:endParaRPr lang="en-US" sz="14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(!)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Queries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Those familiar with LINQ will also find that many of the familiar LINQ operators like .First( ), ToLower( ), and OrderBy( ) do not work.</a:t>
            </a:r>
          </a:p>
          <a:p>
            <a:pPr lvl="1"/>
            <a:r>
              <a:rPr lang="en-US" sz="1600" smtClean="0"/>
              <a:t>Remember, there is not a relational database at the bottom of these queries.  It’s an Windows Azure table.  So, not all the rules of LINQ apply.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Queries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For examples sake, here are a few Customer queries to give you a flavor of LINQ queries.</a:t>
            </a:r>
          </a:p>
          <a:p>
            <a:pPr lvl="1"/>
            <a:r>
              <a:rPr lang="en-US" sz="1600" smtClean="0"/>
              <a:t>Since these methods use CreateQuery( ) (or the CreateQuery calling property), these methods are often placed in the TableServiceContext class.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Queries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4708981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200" dirty="0" smtClean="0"/>
              <a:t>// retrieve customers matching a provided last name</a:t>
            </a:r>
          </a:p>
          <a:p>
            <a:r>
              <a:rPr lang="en-US" sz="1200" dirty="0" smtClean="0"/>
              <a:t>public </a:t>
            </a:r>
            <a:r>
              <a:rPr lang="en-US" sz="1200" dirty="0" err="1" smtClean="0"/>
              <a:t>IQueryable</a:t>
            </a:r>
            <a:r>
              <a:rPr lang="en-US" sz="1200" dirty="0" smtClean="0"/>
              <a:t>&lt;Customer&gt; </a:t>
            </a:r>
            <a:r>
              <a:rPr lang="en-US" sz="1200" dirty="0" err="1" smtClean="0"/>
              <a:t>CustomersByLastName</a:t>
            </a:r>
            <a:r>
              <a:rPr lang="en-US" sz="1200" dirty="0" smtClean="0"/>
              <a:t>(string name)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var</a:t>
            </a:r>
            <a:r>
              <a:rPr lang="en-US" sz="1200" dirty="0" smtClean="0"/>
              <a:t> results = from customer in </a:t>
            </a:r>
            <a:r>
              <a:rPr lang="en-US" sz="1200" dirty="0" err="1" smtClean="0"/>
              <a:t>this.Customers</a:t>
            </a:r>
            <a:r>
              <a:rPr lang="en-US" sz="1200" dirty="0" smtClean="0"/>
              <a:t> where </a:t>
            </a:r>
            <a:r>
              <a:rPr lang="en-US" sz="1200" dirty="0" err="1" smtClean="0"/>
              <a:t>customer.lastName</a:t>
            </a:r>
            <a:r>
              <a:rPr lang="en-US" sz="1200" dirty="0" smtClean="0"/>
              <a:t> == name select customer;</a:t>
            </a:r>
          </a:p>
          <a:p>
            <a:r>
              <a:rPr lang="en-US" sz="1200" dirty="0" smtClean="0"/>
              <a:t>  return results;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// retrieve customers born between two dates provided</a:t>
            </a:r>
          </a:p>
          <a:p>
            <a:r>
              <a:rPr lang="en-US" sz="1200" dirty="0" smtClean="0"/>
              <a:t>public </a:t>
            </a:r>
            <a:r>
              <a:rPr lang="en-US" sz="1200" dirty="0" err="1" smtClean="0"/>
              <a:t>IQueryable</a:t>
            </a:r>
            <a:r>
              <a:rPr lang="en-US" sz="1200" dirty="0" smtClean="0"/>
              <a:t>&lt;Customer&gt; </a:t>
            </a:r>
            <a:r>
              <a:rPr lang="en-US" sz="1200" dirty="0" err="1" smtClean="0"/>
              <a:t>CustomersBornBetween</a:t>
            </a:r>
            <a:r>
              <a:rPr lang="en-US" sz="1200" dirty="0" smtClean="0"/>
              <a:t>(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start,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end)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var</a:t>
            </a:r>
            <a:r>
              <a:rPr lang="en-US" sz="1200" dirty="0" smtClean="0"/>
              <a:t> results = from customer in </a:t>
            </a:r>
            <a:r>
              <a:rPr lang="en-US" sz="1200" dirty="0" err="1" smtClean="0"/>
              <a:t>this.Customers</a:t>
            </a:r>
            <a:r>
              <a:rPr lang="en-US" sz="1200" dirty="0" smtClean="0"/>
              <a:t> where </a:t>
            </a:r>
            <a:r>
              <a:rPr lang="en-US" sz="1200" dirty="0" err="1" smtClean="0"/>
              <a:t>customer.dateOfBirth</a:t>
            </a:r>
            <a:r>
              <a:rPr lang="en-US" sz="1200" dirty="0" smtClean="0"/>
              <a:t> &gt;= start &amp;&amp; </a:t>
            </a:r>
            <a:r>
              <a:rPr lang="en-US" sz="1200" dirty="0" err="1" smtClean="0"/>
              <a:t>customer.dateOfBirth</a:t>
            </a:r>
            <a:r>
              <a:rPr lang="en-US" sz="1200" dirty="0" smtClean="0"/>
              <a:t> &lt;= end select customer;</a:t>
            </a:r>
          </a:p>
          <a:p>
            <a:r>
              <a:rPr lang="en-US" sz="1200" dirty="0" smtClean="0"/>
              <a:t>  return results;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// retrieve customers in a given </a:t>
            </a:r>
            <a:r>
              <a:rPr lang="en-US" sz="1200" dirty="0" err="1" smtClean="0"/>
              <a:t>parition</a:t>
            </a:r>
            <a:endParaRPr lang="en-US" sz="1200" dirty="0" smtClean="0"/>
          </a:p>
          <a:p>
            <a:r>
              <a:rPr lang="en-US" sz="1200" dirty="0" smtClean="0"/>
              <a:t>public </a:t>
            </a:r>
            <a:r>
              <a:rPr lang="en-US" sz="1200" dirty="0" err="1" smtClean="0"/>
              <a:t>IQueryable</a:t>
            </a:r>
            <a:r>
              <a:rPr lang="en-US" sz="1200" dirty="0" smtClean="0"/>
              <a:t>&lt;Customer&gt; </a:t>
            </a:r>
            <a:r>
              <a:rPr lang="en-US" sz="1200" dirty="0" err="1" smtClean="0"/>
              <a:t>CustomersFromPartition</a:t>
            </a:r>
            <a:r>
              <a:rPr lang="en-US" sz="1200" dirty="0" smtClean="0"/>
              <a:t>(string partition)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var</a:t>
            </a:r>
            <a:r>
              <a:rPr lang="en-US" sz="1200" dirty="0" smtClean="0"/>
              <a:t> results = from customer in </a:t>
            </a:r>
            <a:r>
              <a:rPr lang="en-US" sz="1200" dirty="0" err="1" smtClean="0"/>
              <a:t>this.Customers</a:t>
            </a:r>
            <a:r>
              <a:rPr lang="en-US" sz="1200" dirty="0" smtClean="0"/>
              <a:t> where </a:t>
            </a:r>
            <a:r>
              <a:rPr lang="en-US" sz="1200" dirty="0" err="1" smtClean="0"/>
              <a:t>customer.PartitionKey</a:t>
            </a:r>
            <a:r>
              <a:rPr lang="en-US" sz="1200" dirty="0" smtClean="0"/>
              <a:t> == partition select customer;</a:t>
            </a:r>
          </a:p>
          <a:p>
            <a:r>
              <a:rPr lang="en-US" sz="1200" dirty="0" smtClean="0"/>
              <a:t>  return results;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// retrieve customer by id</a:t>
            </a:r>
          </a:p>
          <a:p>
            <a:r>
              <a:rPr lang="en-US" sz="1200" dirty="0" smtClean="0"/>
              <a:t>public </a:t>
            </a:r>
            <a:r>
              <a:rPr lang="en-US" sz="1200" dirty="0" err="1" smtClean="0"/>
              <a:t>IQueryable</a:t>
            </a:r>
            <a:r>
              <a:rPr lang="en-US" sz="1200" dirty="0" smtClean="0"/>
              <a:t>&lt;Customer&gt; </a:t>
            </a:r>
            <a:r>
              <a:rPr lang="en-US" sz="1200" dirty="0" err="1" smtClean="0"/>
              <a:t>CustomerById</a:t>
            </a:r>
            <a:r>
              <a:rPr lang="en-US" sz="1200" dirty="0" smtClean="0"/>
              <a:t>(string id)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var</a:t>
            </a:r>
            <a:r>
              <a:rPr lang="en-US" sz="1200" dirty="0" smtClean="0"/>
              <a:t> results = from customer in </a:t>
            </a:r>
            <a:r>
              <a:rPr lang="en-US" sz="1200" dirty="0" err="1" smtClean="0"/>
              <a:t>this.Customers</a:t>
            </a:r>
            <a:r>
              <a:rPr lang="en-US" sz="1200" dirty="0" smtClean="0"/>
              <a:t> where </a:t>
            </a:r>
            <a:r>
              <a:rPr lang="en-US" sz="1200" dirty="0" err="1" smtClean="0"/>
              <a:t>customer.RowKey</a:t>
            </a:r>
            <a:r>
              <a:rPr lang="en-US" sz="1200" dirty="0" smtClean="0"/>
              <a:t> == id select customer;</a:t>
            </a:r>
          </a:p>
          <a:p>
            <a:r>
              <a:rPr lang="en-US" sz="1200" dirty="0" smtClean="0"/>
              <a:t>  return results;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Queries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performance of any given query is dependent on the filters.</a:t>
            </a:r>
          </a:p>
          <a:p>
            <a:pPr lvl="1"/>
            <a:r>
              <a:rPr lang="en-US" sz="1600" smtClean="0"/>
              <a:t>Retrieving a single entity by partition key and row key is very fast.</a:t>
            </a:r>
          </a:p>
          <a:p>
            <a:pPr lvl="1"/>
            <a:r>
              <a:rPr lang="en-US" sz="1600" smtClean="0"/>
              <a:t>Retrieving entities in a single partition is also pretty fast.</a:t>
            </a:r>
          </a:p>
          <a:p>
            <a:pPr lvl="1"/>
            <a:r>
              <a:rPr lang="en-US" sz="1600" smtClean="0"/>
              <a:t>Retrieving entities across partitions is going to perform the slowest.</a:t>
            </a:r>
          </a:p>
          <a:p>
            <a:r>
              <a:rPr lang="en-US" sz="1800" smtClean="0"/>
              <a:t>In the event that your query takes too long to return or returns too many entities, the table service returns only partial results and continuation tokens.</a:t>
            </a:r>
          </a:p>
          <a:p>
            <a:pPr lvl="1"/>
            <a:r>
              <a:rPr lang="en-US" sz="1600" smtClean="0"/>
              <a:t>The two tokens specify the next partition and the next row.  When you want more results, you use these tokens to get the next set of results.</a:t>
            </a:r>
          </a:p>
          <a:p>
            <a:pPr lvl="1"/>
            <a:r>
              <a:rPr lang="en-US" sz="1600" smtClean="0"/>
              <a:t>Queries that return in less than five (5) seconds will return the results.</a:t>
            </a:r>
          </a:p>
          <a:p>
            <a:pPr lvl="1"/>
            <a:r>
              <a:rPr lang="en-US" sz="1600" smtClean="0"/>
              <a:t>Queries that return between five (5) and thirty (30) seconds return a continuation token so you can fetch pages of results.</a:t>
            </a:r>
          </a:p>
          <a:p>
            <a:pPr lvl="1"/>
            <a:r>
              <a:rPr lang="en-US" sz="1600" smtClean="0"/>
              <a:t>Queries that take over thirty (30) seconds are cancelled.</a:t>
            </a:r>
          </a:p>
          <a:p>
            <a:pPr lvl="1"/>
            <a:r>
              <a:rPr lang="en-US" sz="1600" smtClean="0"/>
              <a:t>When more than 1,000 entities are found, a continuation token is also returned.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Non-relational database technology is not new with table storage in Windows Azure.</a:t>
            </a:r>
          </a:p>
          <a:p>
            <a:pPr lvl="1"/>
            <a:r>
              <a:rPr lang="en-US" sz="1600" smtClean="0"/>
              <a:t>There is even a “movement” behind technology adopting non-SQL systems.  It is called NoSQL; see nosql-database.org.</a:t>
            </a:r>
          </a:p>
          <a:p>
            <a:pPr lvl="1"/>
            <a:r>
              <a:rPr lang="en-US" sz="1600" smtClean="0"/>
              <a:t>Google App Engine’s Bigtable and Amazon’s SimpleDB are two members of the NoSQL database group.</a:t>
            </a:r>
          </a:p>
          <a:p>
            <a:pPr lvl="1"/>
            <a:r>
              <a:rPr lang="en-US" sz="1600" smtClean="0"/>
              <a:t>Many believe that non-relational/no-SQL database technologies are simpler to work with and manage.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Queries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When using the Storage Client Library, you don’t need to worry about continuation tokens and pagination.</a:t>
            </a:r>
          </a:p>
          <a:p>
            <a:pPr lvl="1"/>
            <a:r>
              <a:rPr lang="en-US" sz="1600" smtClean="0"/>
              <a:t>The Storage Client Library handles all the work of dealing with continuation tokens.</a:t>
            </a:r>
          </a:p>
          <a:p>
            <a:pPr lvl="1"/>
            <a:r>
              <a:rPr lang="en-US" sz="1600" smtClean="0"/>
              <a:t>As you enumerate through the results, the Storage Client Library uses the continuation tokens under the covers automatically to keep the data coming.</a:t>
            </a:r>
          </a:p>
          <a:p>
            <a:pPr lvl="1"/>
            <a:r>
              <a:rPr lang="en-US" sz="1600" smtClean="0"/>
              <a:t>When you use REST (covered below), your code must use the continuation tokens to tell the table service where your query left off.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Batching and Transactions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TableServiceContext object collects all changes made to a table but doesn’t send them to the table service until SaveChanges( ) is called.</a:t>
            </a:r>
          </a:p>
          <a:p>
            <a:pPr lvl="1"/>
            <a:r>
              <a:rPr lang="en-US" sz="1600" smtClean="0"/>
              <a:t>When the SaveChanges( ) method is called, the context object enumerates through all data modifying operations making a call to the table service for each change.</a:t>
            </a:r>
          </a:p>
          <a:p>
            <a:pPr lvl="1"/>
            <a:r>
              <a:rPr lang="en-US" sz="1600" smtClean="0"/>
              <a:t>The context object does not batch updates by default.</a:t>
            </a:r>
          </a:p>
          <a:p>
            <a:pPr lvl="1"/>
            <a:r>
              <a:rPr lang="en-US" sz="1600" smtClean="0"/>
              <a:t>In other words, if you made ten AddObject( ) calls to store ten new entities, the TableServiceContext would make ten individual calls to insert the ten new entities.</a:t>
            </a:r>
          </a:p>
          <a:p>
            <a:pPr lvl="1"/>
            <a:r>
              <a:rPr lang="en-US" sz="1600" smtClean="0"/>
              <a:t>Remember, the context object is obfuscating the HTTP REST traffic going on underneath the covers.</a:t>
            </a:r>
          </a:p>
          <a:p>
            <a:pPr lvl="1"/>
            <a:r>
              <a:rPr lang="en-US" sz="1600" smtClean="0"/>
              <a:t>So, in this example, that’s ten HTTP requests!</a:t>
            </a:r>
          </a:p>
          <a:p>
            <a:r>
              <a:rPr lang="en-US" sz="1800" smtClean="0"/>
              <a:t>To improve the performance of your application, you can tell the context object to batch all the operations into a single HTTP call.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Batching and Transactions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When calling SaveChanges( ), pass an additional SaveChangesOptions.Batch parameter to have the context object batch operations in a single HTTP call.</a:t>
            </a:r>
          </a:p>
          <a:p>
            <a:endParaRPr lang="en-US" sz="1700" smtClean="0"/>
          </a:p>
          <a:p>
            <a:pPr lvl="1"/>
            <a:r>
              <a:rPr lang="en-US" sz="1600" smtClean="0"/>
              <a:t>SaveChangesOptions is an enumeration defined in the System.Data.Services.Client namespace.</a:t>
            </a:r>
          </a:p>
          <a:p>
            <a:pPr lvl="1"/>
            <a:r>
              <a:rPr lang="en-US" sz="1600" smtClean="0"/>
              <a:t>SaveChangesOptions.None is the default setting used with SaveChanges( ).</a:t>
            </a:r>
          </a:p>
          <a:p>
            <a:r>
              <a:rPr lang="en-US" sz="1800" smtClean="0"/>
              <a:t>The Batch option allows multiple entity updates to occur in a single ACID transaction.</a:t>
            </a:r>
          </a:p>
          <a:p>
            <a:pPr lvl="1"/>
            <a:r>
              <a:rPr lang="en-US" sz="1600" smtClean="0"/>
              <a:t>ACID stands for atomic, consistent, isolated, and durable.</a:t>
            </a:r>
          </a:p>
          <a:p>
            <a:pPr lvl="1"/>
            <a:r>
              <a:rPr lang="en-US" sz="1600" smtClean="0"/>
              <a:t>However, there are some restrictions and limitations to batch processing.</a:t>
            </a:r>
          </a:p>
          <a:p>
            <a:pPr lvl="1"/>
            <a:r>
              <a:rPr lang="en-US" sz="1600" smtClean="0"/>
              <a:t>Batch requests are limited to a maximum of 100 operations.</a:t>
            </a:r>
          </a:p>
          <a:p>
            <a:pPr lvl="1"/>
            <a:r>
              <a:rPr lang="en-US" sz="1600" smtClean="0"/>
              <a:t>The size of the batch request (the HTTP request) must not exceed 4MB.</a:t>
            </a:r>
          </a:p>
          <a:p>
            <a:pPr lvl="1"/>
            <a:r>
              <a:rPr lang="en-US" sz="1600" smtClean="0"/>
              <a:t>The operations must act against a single partition.</a:t>
            </a:r>
          </a:p>
          <a:p>
            <a:pPr lvl="1"/>
            <a:r>
              <a:rPr lang="en-US" sz="1600" smtClean="0"/>
              <a:t>Per transaction, perform only one operation per entity.  For example, you could not insert and update the entity as part of the same batch process.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617857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customerContext.SaveChanges</a:t>
            </a:r>
            <a:r>
              <a:rPr lang="en-US" sz="1700" dirty="0" smtClean="0"/>
              <a:t>(</a:t>
            </a:r>
            <a:r>
              <a:rPr lang="en-US" sz="1700" dirty="0" err="1" smtClean="0"/>
              <a:t>SaveChangesOptions.Batch</a:t>
            </a:r>
            <a:r>
              <a:rPr lang="en-US" sz="1700" dirty="0" smtClean="0"/>
              <a:t>);</a:t>
            </a:r>
            <a:endParaRPr lang="en-US" sz="17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Batching and Transactions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Use SaveChangesOptions.ContinueOnError to carry on with other updates even when one of the operations fails.</a:t>
            </a:r>
          </a:p>
          <a:p>
            <a:pPr lvl="1"/>
            <a:r>
              <a:rPr lang="en-US" sz="1600" smtClean="0"/>
              <a:t>To help exemplify the importance of this option, suppose your code is attempting to save the ten Customers above and an error occurs when saving the fourth.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By default, the table service stops processing any further entity operations when an error occurs.</a:t>
            </a:r>
          </a:p>
          <a:p>
            <a:pPr lvl="1"/>
            <a:r>
              <a:rPr lang="en-US" sz="1600" smtClean="0"/>
              <a:t>In this case, that means customers #4 through 10 don’t get inserted into the table.</a:t>
            </a:r>
          </a:p>
          <a:p>
            <a:pPr lvl="1"/>
            <a:r>
              <a:rPr lang="en-US" sz="1600" smtClean="0"/>
              <a:t>When saving with SaveChangesOptions.Batch, any previously successful operations in the batch also rollback.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124200"/>
            <a:ext cx="8229600" cy="113877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customerContext.AddObject</a:t>
            </a:r>
            <a:r>
              <a:rPr lang="en-US" sz="1700" dirty="0" smtClean="0"/>
              <a:t>(customer1);</a:t>
            </a:r>
          </a:p>
          <a:p>
            <a:r>
              <a:rPr lang="en-US" sz="1700" dirty="0" smtClean="0"/>
              <a:t>...</a:t>
            </a:r>
          </a:p>
          <a:p>
            <a:r>
              <a:rPr lang="en-US" sz="1700" dirty="0" err="1" smtClean="0"/>
              <a:t>customerContext.AddObject</a:t>
            </a:r>
            <a:r>
              <a:rPr lang="en-US" sz="1700" dirty="0" smtClean="0"/>
              <a:t>(customer10);</a:t>
            </a:r>
          </a:p>
          <a:p>
            <a:r>
              <a:rPr lang="en-US" sz="1700" dirty="0" err="1" smtClean="0"/>
              <a:t>customerContext.SaveChanges</a:t>
            </a:r>
            <a:r>
              <a:rPr lang="en-US" sz="1700" dirty="0" smtClean="0"/>
              <a:t>( );  //an error occurs when saving #4</a:t>
            </a:r>
            <a:endParaRPr lang="en-US" sz="17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Batching and Transactions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In this case, that means no new customers are inserted into the table!</a:t>
            </a:r>
          </a:p>
          <a:p>
            <a:r>
              <a:rPr lang="en-US" sz="1800" smtClean="0"/>
              <a:t>When SaveChangesOptions.ContinueOnError is used, the table service continues to process remaining modification updates even after an error.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In this case, only customer #4 doesn’t get inserted.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113877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customerContext.AddObject(customer1);</a:t>
            </a:r>
          </a:p>
          <a:p>
            <a:r>
              <a:rPr lang="en-US" sz="1700" smtClean="0"/>
              <a:t>...</a:t>
            </a:r>
          </a:p>
          <a:p>
            <a:r>
              <a:rPr lang="en-US" sz="1700" smtClean="0"/>
              <a:t>customerContext.AddObject(customer10);</a:t>
            </a:r>
          </a:p>
          <a:p>
            <a:r>
              <a:rPr lang="en-US" sz="1700" smtClean="0"/>
              <a:t>customerContext.SaveChanges(SaveChangesOptions.Batch);</a:t>
            </a:r>
            <a:endParaRPr lang="en-US" sz="1700"/>
          </a:p>
        </p:txBody>
      </p:sp>
      <p:sp>
        <p:nvSpPr>
          <p:cNvPr id="5" name="TextBox 4"/>
          <p:cNvSpPr txBox="1"/>
          <p:nvPr/>
        </p:nvSpPr>
        <p:spPr>
          <a:xfrm>
            <a:off x="508000" y="4195227"/>
            <a:ext cx="8229600" cy="113877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customerContext.AddObject</a:t>
            </a:r>
            <a:r>
              <a:rPr lang="en-US" sz="1700" dirty="0" smtClean="0"/>
              <a:t>(customer1);</a:t>
            </a:r>
          </a:p>
          <a:p>
            <a:r>
              <a:rPr lang="en-US" sz="1700" dirty="0" smtClean="0"/>
              <a:t>...</a:t>
            </a:r>
          </a:p>
          <a:p>
            <a:r>
              <a:rPr lang="en-US" sz="1700" dirty="0" err="1" smtClean="0"/>
              <a:t>customerContext.AddObject</a:t>
            </a:r>
            <a:r>
              <a:rPr lang="en-US" sz="1700" dirty="0" smtClean="0"/>
              <a:t>(customer10);</a:t>
            </a:r>
          </a:p>
          <a:p>
            <a:r>
              <a:rPr lang="en-US" sz="1700" dirty="0" err="1" smtClean="0"/>
              <a:t>customerContext.SaveChanges</a:t>
            </a:r>
            <a:r>
              <a:rPr lang="en-US" sz="1700" dirty="0" smtClean="0"/>
              <a:t>(</a:t>
            </a:r>
            <a:r>
              <a:rPr lang="en-US" sz="1700" dirty="0" err="1" smtClean="0"/>
              <a:t>SaveChangesOptions.ContinueOnError</a:t>
            </a:r>
            <a:r>
              <a:rPr lang="en-US" sz="1700" dirty="0" smtClean="0"/>
              <a:t>);</a:t>
            </a:r>
            <a:endParaRPr lang="en-US" sz="17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Batching and Transactions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When using ContinueOnError with SaveChangesOptions.Batch, an error also does not force previous operations to rollback.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Notice the use of bitwise combination in SaveChangesOptions.</a:t>
            </a:r>
          </a:p>
          <a:p>
            <a:pPr lvl="1"/>
            <a:r>
              <a:rPr lang="en-US" sz="1600" smtClean="0"/>
              <a:t>SaveChangesOptions enumeration makes use of the FlagAttribute attribute to allow for such bitwise combinations.</a:t>
            </a:r>
          </a:p>
          <a:p>
            <a:pPr lvl="1"/>
            <a:r>
              <a:rPr lang="en-US" sz="1600" smtClean="0"/>
              <a:t>Again, in this case, only customer #4 doesn’t get inserted into the table as part of the single batch operation.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409617"/>
            <a:ext cx="8229600" cy="140038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customerContext.AddObject</a:t>
            </a:r>
            <a:r>
              <a:rPr lang="en-US" sz="1700" dirty="0" smtClean="0"/>
              <a:t>(customer1);</a:t>
            </a:r>
          </a:p>
          <a:p>
            <a:r>
              <a:rPr lang="en-US" sz="1700" dirty="0" smtClean="0"/>
              <a:t>...</a:t>
            </a:r>
          </a:p>
          <a:p>
            <a:r>
              <a:rPr lang="en-US" sz="1700" dirty="0" err="1" smtClean="0"/>
              <a:t>customerContext.AddObject</a:t>
            </a:r>
            <a:r>
              <a:rPr lang="en-US" sz="1700" dirty="0" smtClean="0"/>
              <a:t>(customer10);</a:t>
            </a:r>
          </a:p>
          <a:p>
            <a:r>
              <a:rPr lang="en-US" sz="1700" dirty="0" err="1" smtClean="0"/>
              <a:t>customerContext.SaveChanges</a:t>
            </a:r>
            <a:r>
              <a:rPr lang="en-US" sz="1700" dirty="0" smtClean="0"/>
              <a:t>(</a:t>
            </a:r>
            <a:r>
              <a:rPr lang="en-US" sz="1700" dirty="0" err="1" smtClean="0"/>
              <a:t>SaveChangesOptions.Batch</a:t>
            </a:r>
            <a:r>
              <a:rPr lang="en-US" sz="1700" dirty="0" smtClean="0"/>
              <a:t> &amp;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SaveChangesOptions.ContinueOnError</a:t>
            </a:r>
            <a:r>
              <a:rPr lang="en-US" sz="1700" dirty="0" smtClean="0"/>
              <a:t> );</a:t>
            </a:r>
            <a:endParaRPr lang="en-US" sz="17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Applications of any size with multiple users have to worry about concurrent updates.</a:t>
            </a:r>
          </a:p>
          <a:p>
            <a:pPr lvl="1"/>
            <a:r>
              <a:rPr lang="en-US" sz="1600" smtClean="0"/>
              <a:t>You can use the Timestamp property on entities to manage concurrency.</a:t>
            </a:r>
          </a:p>
          <a:p>
            <a:pPr lvl="1"/>
            <a:r>
              <a:rPr lang="en-US" sz="1600" smtClean="0"/>
              <a:t>This requires you to check the timestamp of your entity in memory against the timestamp of the entity stored in table service.</a:t>
            </a:r>
          </a:p>
          <a:p>
            <a:pPr lvl="1"/>
            <a:r>
              <a:rPr lang="en-US" sz="1600" smtClean="0"/>
              <a:t>Alternatively, the table service provides a built in mechanism to deal with concurrency.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table service uses an optimistic strategy to deal with concurrency.</a:t>
            </a:r>
          </a:p>
          <a:p>
            <a:pPr lvl="1"/>
            <a:r>
              <a:rPr lang="en-US" sz="1600" smtClean="0"/>
              <a:t>Each entity in a table has an associated version number.</a:t>
            </a:r>
          </a:p>
          <a:p>
            <a:pPr lvl="1"/>
            <a:r>
              <a:rPr lang="en-US" sz="1600" smtClean="0"/>
              <a:t>Windows Azure manages and updates this number for every insert or update.</a:t>
            </a:r>
          </a:p>
          <a:p>
            <a:pPr lvl="1"/>
            <a:r>
              <a:rPr lang="en-US" sz="1600" smtClean="0"/>
              <a:t>When retrieving an entity, the table service provides an ETag for the entity. </a:t>
            </a:r>
          </a:p>
          <a:p>
            <a:pPr lvl="1"/>
            <a:r>
              <a:rPr lang="en-US" sz="1600" smtClean="0"/>
              <a:t>Clients are required to send the ETag with each update request.</a:t>
            </a:r>
          </a:p>
          <a:p>
            <a:pPr lvl="1"/>
            <a:r>
              <a:rPr lang="en-US" sz="1600" smtClean="0"/>
              <a:t>With each update, the ETag must match or the table service responds with a “precondition failed” HTTP error (HTTP error code 412).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11" y="1714500"/>
            <a:ext cx="3846576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To capture concurrency failures, simply wrap the SaveChanges( ) operation in a try/catch block.</a:t>
            </a:r>
          </a:p>
          <a:p>
            <a:pPr lvl="1"/>
            <a:r>
              <a:rPr lang="en-US" sz="1600" smtClean="0"/>
              <a:t>You must catch DataServiceRequestException.</a:t>
            </a:r>
          </a:p>
          <a:p>
            <a:pPr lvl="1"/>
            <a:r>
              <a:rPr lang="en-US" sz="1600" smtClean="0"/>
              <a:t>When the DataServiceRequestException.Response.First( ).StatusCode is 412, you have detected a request that is trying to update an entity with stale data.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352800"/>
            <a:ext cx="8229600" cy="270843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smtClean="0"/>
              <a:t>try {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context.UpdateObject</a:t>
            </a:r>
            <a:r>
              <a:rPr lang="en-US" sz="1700" dirty="0" smtClean="0"/>
              <a:t>(customer);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context.SaveChanges</a:t>
            </a:r>
            <a:r>
              <a:rPr lang="en-US" sz="1700" dirty="0" smtClean="0"/>
              <a:t>();</a:t>
            </a:r>
          </a:p>
          <a:p>
            <a:r>
              <a:rPr lang="en-US" sz="1700" dirty="0" smtClean="0"/>
              <a:t>} catch (</a:t>
            </a:r>
            <a:r>
              <a:rPr lang="en-US" sz="1700" dirty="0" err="1" smtClean="0"/>
              <a:t>DataServiceRequestException</a:t>
            </a:r>
            <a:r>
              <a:rPr lang="en-US" sz="1700" dirty="0" smtClean="0"/>
              <a:t> </a:t>
            </a:r>
            <a:r>
              <a:rPr lang="en-US" sz="1700" dirty="0" err="1" smtClean="0"/>
              <a:t>myException</a:t>
            </a:r>
            <a:r>
              <a:rPr lang="en-US" sz="1700" dirty="0" smtClean="0"/>
              <a:t>){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int</a:t>
            </a:r>
            <a:r>
              <a:rPr lang="en-US" sz="1700" dirty="0" smtClean="0"/>
              <a:t> status = </a:t>
            </a:r>
            <a:r>
              <a:rPr lang="en-US" sz="1700" dirty="0" err="1" smtClean="0"/>
              <a:t>exc.Response.First</a:t>
            </a:r>
            <a:r>
              <a:rPr lang="en-US" sz="1700" dirty="0" smtClean="0"/>
              <a:t>().</a:t>
            </a:r>
            <a:r>
              <a:rPr lang="en-US" sz="1700" dirty="0" err="1" smtClean="0"/>
              <a:t>StatusCode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if (status == 412)</a:t>
            </a:r>
          </a:p>
          <a:p>
            <a:r>
              <a:rPr lang="en-US" sz="1700" dirty="0" smtClean="0"/>
              <a:t>  {</a:t>
            </a:r>
          </a:p>
          <a:p>
            <a:r>
              <a:rPr lang="en-US" sz="1700" dirty="0" smtClean="0"/>
              <a:t>    //take concurrency update failure action</a:t>
            </a:r>
          </a:p>
          <a:p>
            <a:r>
              <a:rPr lang="en-US" sz="1700" dirty="0" smtClean="0"/>
              <a:t>  }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While both SQL Azure and Windows Azure table storage provide data persistence via “table” structure, there are a number of differences between them.</a:t>
            </a:r>
          </a:p>
          <a:p>
            <a:pPr lvl="1"/>
            <a:r>
              <a:rPr lang="en-US" sz="1600" smtClean="0"/>
              <a:t>SQL Azure, by the way, is essentially SQL Server in the Microsoft cloud.</a:t>
            </a:r>
          </a:p>
          <a:p>
            <a:pPr lvl="1"/>
            <a:r>
              <a:rPr lang="en-US" sz="1600" smtClean="0"/>
              <a:t>There are differences between SQL Azure and SQL Server 2008.</a:t>
            </a:r>
          </a:p>
          <a:p>
            <a:pPr lvl="1"/>
            <a:r>
              <a:rPr lang="en-US" sz="1600" smtClean="0"/>
              <a:t>SQL Azure currently has a number of limitations and unsupported features found in SQL Server 2008.</a:t>
            </a:r>
          </a:p>
          <a:p>
            <a:pPr lvl="1"/>
            <a:r>
              <a:rPr lang="en-US" sz="1600" smtClean="0"/>
              <a:t>Find a starter list of limitations regarding SQL Azure at msdn.microsoft.com/en-us/library/ee336245.aspx.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and Entities Asynchronously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operations on tables (and TableServiceContext) shown so far have been synchronous (i.e. blocking).</a:t>
            </a:r>
          </a:p>
          <a:p>
            <a:pPr lvl="1"/>
            <a:r>
              <a:rPr lang="en-US" sz="1600" smtClean="0"/>
              <a:t>That is, the code must wait for a return answer from Windows Azure on methods like CreateTableIfNotExist( ) or SaveChanges( ) before continuing.</a:t>
            </a:r>
          </a:p>
          <a:p>
            <a:pPr lvl="1"/>
            <a:r>
              <a:rPr lang="en-US" sz="1600" smtClean="0"/>
              <a:t>This could be quite problematic when connecting to and waiting for responses from Windows Azure Storage in a data center far away.</a:t>
            </a:r>
          </a:p>
          <a:p>
            <a:pPr lvl="1"/>
            <a:r>
              <a:rPr lang="en-US" sz="1600" smtClean="0"/>
              <a:t>To deal with the possible performance bottlenecks of synchronous requests, many of the methods examined in this chapter have two asynchronous counterparts.</a:t>
            </a:r>
          </a:p>
          <a:p>
            <a:pPr lvl="1"/>
            <a:r>
              <a:rPr lang="en-US" sz="1600" smtClean="0"/>
              <a:t>For example, TableServiceContext objects have BeginSaveChanges( ) and EndSaveChanges( ) methods to save entity changes in an asynchronous fashion.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and Entities Asynchronously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In addition to their normal parameters, all Begin operations require two additional parameters.</a:t>
            </a:r>
          </a:p>
          <a:p>
            <a:pPr lvl="1"/>
            <a:r>
              <a:rPr lang="en-US" sz="1600" smtClean="0"/>
              <a:t>First, the method requires a delegate of type AsyncCallback to a callback method called when the asynchronous operation completes.</a:t>
            </a:r>
          </a:p>
          <a:p>
            <a:pPr lvl="1"/>
            <a:r>
              <a:rPr lang="en-US" sz="1600" smtClean="0"/>
              <a:t>Second, the method requires a custom state object that contains information about the asynchronous operation.</a:t>
            </a:r>
          </a:p>
          <a:p>
            <a:pPr lvl="1"/>
            <a:r>
              <a:rPr lang="en-US" sz="1600" smtClean="0"/>
              <a:t>The Begin methods return an IAsyncResult that references the asynchronous operation.</a:t>
            </a:r>
          </a:p>
          <a:p>
            <a:pPr lvl="1"/>
            <a:r>
              <a:rPr lang="en-US" sz="1600" smtClean="0"/>
              <a:t>All End operations use the returned IAsyncResult result of the Begin method to finish the asynchronous operation.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REST)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endpoint for all REST requests for table storage is http://&lt;account name&gt;.table.core.windows.net.</a:t>
            </a:r>
          </a:p>
          <a:p>
            <a:pPr lvl="1"/>
            <a:r>
              <a:rPr lang="en-US" sz="1600" smtClean="0"/>
              <a:t>The Storage Emulator endpoint for table storage is http://127.0.0.1:10002/devstoreaccount1</a:t>
            </a:r>
          </a:p>
          <a:p>
            <a:pPr lvl="1"/>
            <a:r>
              <a:rPr lang="en-US" sz="1600" smtClean="0"/>
              <a:t>You must sign all table storage requests.</a:t>
            </a:r>
          </a:p>
          <a:p>
            <a:pPr lvl="1"/>
            <a:r>
              <a:rPr lang="en-US" sz="1600" smtClean="0"/>
              <a:t>Additional header data may be required, depending on the request.</a:t>
            </a:r>
          </a:p>
          <a:p>
            <a:r>
              <a:rPr lang="en-US" sz="1800" smtClean="0"/>
              <a:t>Of course, each of the Storage Client Library operations examined above is also supported in REST.  It has to be since REST is used under the covers.</a:t>
            </a:r>
          </a:p>
          <a:p>
            <a:pPr lvl="1"/>
            <a:r>
              <a:rPr lang="en-US" sz="1600" smtClean="0"/>
              <a:t>A complete re-examination of each operation is unwarranted and can be found in documentation (see msdn.microsoft.com/en-us/library/dd179423.aspx).</a:t>
            </a:r>
          </a:p>
          <a:p>
            <a:pPr lvl="1"/>
            <a:r>
              <a:rPr lang="en-US" sz="1600" smtClean="0"/>
              <a:t>However, a sampling is provided here to give you a feel for the REST API as it relates to table storage.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To create a table, send a signed HTTP POST request to http://&lt;account name&gt;.table.core.windows.net/Tables.</a:t>
            </a:r>
          </a:p>
          <a:p>
            <a:pPr lvl="1"/>
            <a:r>
              <a:rPr lang="en-US" sz="1600" smtClean="0"/>
              <a:t>The body of the request, shown below, contains the name of the table to create.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743200"/>
            <a:ext cx="8229600" cy="403187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600" dirty="0" smtClean="0"/>
              <a:t>&lt;?xml version="1.0" encoding="utf-8" standalone="yes"?&gt;   </a:t>
            </a:r>
          </a:p>
          <a:p>
            <a:r>
              <a:rPr lang="en-US" sz="1600" dirty="0" smtClean="0"/>
              <a:t>&lt;entry </a:t>
            </a:r>
            <a:r>
              <a:rPr lang="en-US" sz="1600" dirty="0" err="1" smtClean="0"/>
              <a:t>xmlns:d</a:t>
            </a:r>
            <a:r>
              <a:rPr lang="en-US" sz="1600" dirty="0" smtClean="0"/>
              <a:t>="http://schemas.microsoft.com/ado/2007/08/dataservices" </a:t>
            </a:r>
          </a:p>
          <a:p>
            <a:r>
              <a:rPr lang="en-US" sz="1600" dirty="0" err="1" smtClean="0"/>
              <a:t>xmlns:m</a:t>
            </a:r>
            <a:r>
              <a:rPr lang="en-US" sz="1600" dirty="0" smtClean="0"/>
              <a:t>="http://schemas.microsoft.com/ado/2007/08/dataservices/metadata</a:t>
            </a:r>
          </a:p>
          <a:p>
            <a:r>
              <a:rPr lang="en-US" sz="1600" dirty="0" err="1" smtClean="0"/>
              <a:t>xmlns</a:t>
            </a:r>
            <a:r>
              <a:rPr lang="en-US" sz="1600" dirty="0" smtClean="0"/>
              <a:t>="http://www.w3.org/2005/Atom"&gt; </a:t>
            </a:r>
          </a:p>
          <a:p>
            <a:r>
              <a:rPr lang="en-US" sz="1600" dirty="0" smtClean="0"/>
              <a:t>  &lt;title /&gt; </a:t>
            </a:r>
          </a:p>
          <a:p>
            <a:r>
              <a:rPr lang="en-US" sz="1600" dirty="0" smtClean="0"/>
              <a:t>  &lt;updated&gt;</a:t>
            </a:r>
            <a:r>
              <a:rPr lang="en-US" sz="1600" b="1" dirty="0" smtClean="0"/>
              <a:t>date time</a:t>
            </a:r>
            <a:r>
              <a:rPr lang="en-US" sz="1600" dirty="0" smtClean="0"/>
              <a:t>&lt;/updated&gt; </a:t>
            </a:r>
          </a:p>
          <a:p>
            <a:r>
              <a:rPr lang="en-US" sz="1600" dirty="0" smtClean="0"/>
              <a:t>  &lt;author&gt;</a:t>
            </a:r>
          </a:p>
          <a:p>
            <a:r>
              <a:rPr lang="en-US" sz="1600" dirty="0" smtClean="0"/>
              <a:t>    &lt;name/&gt; </a:t>
            </a:r>
          </a:p>
          <a:p>
            <a:r>
              <a:rPr lang="en-US" sz="1600" dirty="0" smtClean="0"/>
              <a:t>  &lt;/author&gt; </a:t>
            </a:r>
          </a:p>
          <a:p>
            <a:r>
              <a:rPr lang="en-US" sz="1600" dirty="0" smtClean="0"/>
              <a:t>  &lt;id/&gt; </a:t>
            </a:r>
          </a:p>
          <a:p>
            <a:r>
              <a:rPr lang="en-US" sz="1600" dirty="0" smtClean="0"/>
              <a:t>  &lt;content type="application/xml"&gt;</a:t>
            </a:r>
          </a:p>
          <a:p>
            <a:r>
              <a:rPr lang="en-US" sz="1600" dirty="0" smtClean="0"/>
              <a:t>    &lt;m:properties&gt;</a:t>
            </a:r>
          </a:p>
          <a:p>
            <a:r>
              <a:rPr lang="en-US" sz="1600" dirty="0" smtClean="0"/>
              <a:t>      &lt;d:TableName&gt;</a:t>
            </a:r>
            <a:r>
              <a:rPr lang="en-US" sz="1600" b="1" dirty="0" err="1" smtClean="0"/>
              <a:t>tablename</a:t>
            </a:r>
            <a:r>
              <a:rPr lang="en-US" sz="1600" dirty="0" smtClean="0"/>
              <a:t>&lt;/d:TableName&gt;</a:t>
            </a:r>
          </a:p>
          <a:p>
            <a:r>
              <a:rPr lang="en-US" sz="1600" dirty="0" smtClean="0"/>
              <a:t>    &lt;/m:properties&gt;</a:t>
            </a:r>
          </a:p>
          <a:p>
            <a:r>
              <a:rPr lang="en-US" sz="1600" dirty="0" smtClean="0"/>
              <a:t>  &lt;/content&gt; </a:t>
            </a:r>
          </a:p>
          <a:p>
            <a:r>
              <a:rPr lang="en-US" sz="1600" dirty="0" smtClean="0"/>
              <a:t>&lt;/entry&gt;</a:t>
            </a:r>
            <a:endParaRPr lang="en-US" sz="16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Unlike queue and blob storage, the request URI does not contain the name of the thing (in this case a table) to create.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To get a list of tables in your storage account, send a signed GET request to http://&lt;account name&gt;.table.core.windows.net/Tables.</a:t>
            </a:r>
          </a:p>
          <a:p>
            <a:pPr lvl="1"/>
            <a:r>
              <a:rPr lang="en-US" sz="1600" smtClean="0"/>
              <a:t>The response, as shown in the template below, contains the list of tables in the account as an ADO.NET entity set, which is an Atom feed.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5001369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100" dirty="0" smtClean="0"/>
              <a:t>&lt;?xml version="1.0" encoding="utf-8" standalone="yes"?&gt;</a:t>
            </a:r>
          </a:p>
          <a:p>
            <a:r>
              <a:rPr lang="en-US" sz="1100" dirty="0" smtClean="0"/>
              <a:t>&lt;feed </a:t>
            </a:r>
            <a:r>
              <a:rPr lang="en-US" sz="1100" dirty="0" err="1" smtClean="0"/>
              <a:t>xml:base</a:t>
            </a:r>
            <a:r>
              <a:rPr lang="en-US" sz="1100" dirty="0" smtClean="0"/>
              <a:t>="http://&lt;account name&gt;.</a:t>
            </a:r>
            <a:r>
              <a:rPr lang="en-US" sz="1100" dirty="0" err="1" smtClean="0"/>
              <a:t>tables.core.windows.net</a:t>
            </a:r>
            <a:r>
              <a:rPr lang="en-US" sz="1100" dirty="0" smtClean="0"/>
              <a:t>/" </a:t>
            </a:r>
            <a:r>
              <a:rPr lang="en-US" sz="1100" dirty="0" err="1" smtClean="0"/>
              <a:t>xmlns:d</a:t>
            </a:r>
            <a:r>
              <a:rPr lang="en-US" sz="1100" dirty="0" smtClean="0"/>
              <a:t>="http://schemas.microsoft.com/ado/2007/08/dataservices" </a:t>
            </a:r>
            <a:r>
              <a:rPr lang="en-US" sz="1100" dirty="0" err="1" smtClean="0"/>
              <a:t>xmlns:m</a:t>
            </a:r>
            <a:r>
              <a:rPr lang="en-US" sz="1100" dirty="0" smtClean="0"/>
              <a:t>="http://schemas.microsoft.com/ado/2007/08/dataservices/metadata" </a:t>
            </a:r>
          </a:p>
          <a:p>
            <a:r>
              <a:rPr lang="en-US" sz="1100" dirty="0" err="1" smtClean="0"/>
              <a:t>xmlns</a:t>
            </a:r>
            <a:r>
              <a:rPr lang="en-US" sz="1100" dirty="0" smtClean="0"/>
              <a:t>="http://www.w3.org/2005/Atom"&gt;</a:t>
            </a:r>
          </a:p>
          <a:p>
            <a:r>
              <a:rPr lang="en-US" sz="1100" dirty="0" smtClean="0"/>
              <a:t>  &lt;title type="text"&gt;Tables&lt;/title&gt;</a:t>
            </a:r>
          </a:p>
          <a:p>
            <a:r>
              <a:rPr lang="en-US" sz="1100" dirty="0" smtClean="0"/>
              <a:t>  &lt;id&gt;http://&lt;account name&gt;.</a:t>
            </a:r>
            <a:r>
              <a:rPr lang="en-US" sz="1100" dirty="0" err="1" smtClean="0"/>
              <a:t>tables.core.windows.net</a:t>
            </a:r>
            <a:r>
              <a:rPr lang="en-US" sz="1100" dirty="0" smtClean="0"/>
              <a:t>/Tables&lt;/id&gt;</a:t>
            </a:r>
          </a:p>
          <a:p>
            <a:r>
              <a:rPr lang="en-US" sz="1100" dirty="0" smtClean="0"/>
              <a:t>  &lt;updated&gt;date time&lt;/updated&gt;</a:t>
            </a:r>
          </a:p>
          <a:p>
            <a:r>
              <a:rPr lang="en-US" sz="1100" dirty="0" smtClean="0"/>
              <a:t>  &lt;link </a:t>
            </a:r>
            <a:r>
              <a:rPr lang="en-US" sz="1100" dirty="0" err="1" smtClean="0"/>
              <a:t>rel</a:t>
            </a:r>
            <a:r>
              <a:rPr lang="en-US" sz="1100" dirty="0" smtClean="0"/>
              <a:t>="self" title="Tables" </a:t>
            </a:r>
            <a:r>
              <a:rPr lang="en-US" sz="1100" dirty="0" err="1" smtClean="0"/>
              <a:t>href</a:t>
            </a:r>
            <a:r>
              <a:rPr lang="en-US" sz="1100" dirty="0" smtClean="0"/>
              <a:t>="Tables" /&gt;</a:t>
            </a:r>
          </a:p>
          <a:p>
            <a:r>
              <a:rPr lang="en-US" sz="1100" dirty="0" smtClean="0"/>
              <a:t>  &lt;entry&gt;</a:t>
            </a:r>
          </a:p>
          <a:p>
            <a:r>
              <a:rPr lang="en-US" sz="1100" dirty="0" smtClean="0"/>
              <a:t>    &lt;id&gt;http://&lt;account name&gt;.</a:t>
            </a:r>
            <a:r>
              <a:rPr lang="en-US" sz="1100" dirty="0" err="1" smtClean="0"/>
              <a:t>tables.core.windows.net</a:t>
            </a:r>
            <a:r>
              <a:rPr lang="en-US" sz="1100" dirty="0" smtClean="0"/>
              <a:t>/Tables('</a:t>
            </a:r>
            <a:r>
              <a:rPr lang="en-US" sz="1100" dirty="0" err="1" smtClean="0"/>
              <a:t>tablename</a:t>
            </a:r>
            <a:r>
              <a:rPr lang="en-US" sz="1100" dirty="0" smtClean="0"/>
              <a:t>')</a:t>
            </a:r>
          </a:p>
          <a:p>
            <a:r>
              <a:rPr lang="en-US" sz="1100" dirty="0" smtClean="0"/>
              <a:t>    &lt;/id&gt;</a:t>
            </a:r>
          </a:p>
          <a:p>
            <a:r>
              <a:rPr lang="en-US" sz="1100" dirty="0" smtClean="0"/>
              <a:t>    &lt;title type="text"&gt;&lt;/title&gt;</a:t>
            </a:r>
          </a:p>
          <a:p>
            <a:r>
              <a:rPr lang="en-US" sz="1100" dirty="0" smtClean="0"/>
              <a:t>    &lt;updated&gt;date time&lt;/updated&gt;</a:t>
            </a:r>
          </a:p>
          <a:p>
            <a:r>
              <a:rPr lang="en-US" sz="1100" dirty="0" smtClean="0"/>
              <a:t>    &lt;author&gt;</a:t>
            </a:r>
          </a:p>
          <a:p>
            <a:r>
              <a:rPr lang="en-US" sz="1100" dirty="0" smtClean="0"/>
              <a:t>      &lt;name /&gt;</a:t>
            </a:r>
          </a:p>
          <a:p>
            <a:r>
              <a:rPr lang="en-US" sz="1100" dirty="0" smtClean="0"/>
              <a:t>    &lt;/author&gt;</a:t>
            </a:r>
          </a:p>
          <a:p>
            <a:r>
              <a:rPr lang="en-US" sz="1100" dirty="0" smtClean="0"/>
              <a:t>    &lt;link </a:t>
            </a:r>
            <a:r>
              <a:rPr lang="en-US" sz="1100" dirty="0" err="1" smtClean="0"/>
              <a:t>rel</a:t>
            </a:r>
            <a:r>
              <a:rPr lang="en-US" sz="1100" dirty="0" smtClean="0"/>
              <a:t>="edit" title="Tables" </a:t>
            </a:r>
            <a:r>
              <a:rPr lang="en-US" sz="1100" dirty="0" err="1" smtClean="0"/>
              <a:t>href</a:t>
            </a:r>
            <a:r>
              <a:rPr lang="en-US" sz="1100" dirty="0" smtClean="0"/>
              <a:t>="Tables('</a:t>
            </a:r>
            <a:r>
              <a:rPr lang="en-US" sz="1100" dirty="0" err="1" smtClean="0"/>
              <a:t>tablename</a:t>
            </a:r>
            <a:r>
              <a:rPr lang="en-US" sz="1100" dirty="0" smtClean="0"/>
              <a:t>')" /&gt;</a:t>
            </a:r>
          </a:p>
          <a:p>
            <a:r>
              <a:rPr lang="en-US" sz="1100" dirty="0" smtClean="0"/>
              <a:t>    &lt;category term="&lt;account name&gt;.Tables" scheme="http://schemas.microsoft.com/ado/2007/08/dataservices/scheme" /&gt;</a:t>
            </a:r>
          </a:p>
          <a:p>
            <a:r>
              <a:rPr lang="en-US" sz="1100" dirty="0" smtClean="0"/>
              <a:t>    &lt;content type="application/xml"&gt;</a:t>
            </a:r>
          </a:p>
          <a:p>
            <a:r>
              <a:rPr lang="en-US" sz="1100" dirty="0" smtClean="0"/>
              <a:t>      &lt;m:properties&gt;</a:t>
            </a:r>
          </a:p>
          <a:p>
            <a:r>
              <a:rPr lang="en-US" sz="1100" dirty="0" smtClean="0"/>
              <a:t>        &lt;d:TableName&gt;</a:t>
            </a:r>
            <a:r>
              <a:rPr lang="en-US" sz="1100" dirty="0" err="1" smtClean="0"/>
              <a:t>tablename</a:t>
            </a:r>
            <a:r>
              <a:rPr lang="en-US" sz="1100" dirty="0" smtClean="0"/>
              <a:t>&lt;/d:TableName&gt;</a:t>
            </a:r>
          </a:p>
          <a:p>
            <a:r>
              <a:rPr lang="en-US" sz="1100" dirty="0" smtClean="0"/>
              <a:t>      &lt;/m:properties&gt;</a:t>
            </a:r>
          </a:p>
          <a:p>
            <a:r>
              <a:rPr lang="en-US" sz="1100" dirty="0" smtClean="0"/>
              <a:t>    &lt;/content&gt;</a:t>
            </a:r>
          </a:p>
          <a:p>
            <a:r>
              <a:rPr lang="en-US" sz="1100" dirty="0" smtClean="0"/>
              <a:t>  &lt;/entry&gt;</a:t>
            </a:r>
          </a:p>
          <a:p>
            <a:r>
              <a:rPr lang="en-US" sz="1100" dirty="0" smtClean="0"/>
              <a:t>  &lt;entry&gt;</a:t>
            </a:r>
          </a:p>
          <a:p>
            <a:r>
              <a:rPr lang="en-US" sz="1100" dirty="0" smtClean="0"/>
              <a:t>    ...</a:t>
            </a:r>
          </a:p>
          <a:p>
            <a:r>
              <a:rPr lang="en-US" sz="1100" dirty="0" smtClean="0"/>
              <a:t>  &lt;/entry&gt;</a:t>
            </a:r>
          </a:p>
          <a:p>
            <a:r>
              <a:rPr lang="en-US" sz="1100" dirty="0" smtClean="0"/>
              <a:t>&lt;/feed&gt;</a:t>
            </a:r>
            <a:endParaRPr lang="en-US" sz="11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Tables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For an understanding of Atom and ADO.NET see msdn.microsoft.com/en-us/library/cc668769.aspx.</a:t>
            </a:r>
          </a:p>
          <a:p>
            <a:r>
              <a:rPr lang="en-US" sz="1800" smtClean="0"/>
              <a:t>Send a signed HTTP DELETE request to http://&lt;account name&gt;.table.core.windows.net/Tables(‘&lt;tablename&gt;’).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Adding an entity to a table requires you send a signed HTTP POST request to http://&lt;account name&gt;.table.core.windows.net/&lt;tablename&gt;.</a:t>
            </a:r>
          </a:p>
          <a:p>
            <a:pPr lvl="1"/>
            <a:r>
              <a:rPr lang="en-US" sz="1600" smtClean="0"/>
              <a:t>The body of the request contains entity property information.  Here is an example body to add a new Customer entity.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4832092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400" dirty="0" smtClean="0"/>
              <a:t>&lt;?xml version="1.0" encoding="utf-8" standalone="yes"?&gt;</a:t>
            </a:r>
          </a:p>
          <a:p>
            <a:r>
              <a:rPr lang="en-US" sz="1400" dirty="0" smtClean="0"/>
              <a:t>&lt;entry </a:t>
            </a:r>
            <a:r>
              <a:rPr lang="en-US" sz="1400" dirty="0" err="1" smtClean="0"/>
              <a:t>xmlns:d</a:t>
            </a:r>
            <a:r>
              <a:rPr lang="en-US" sz="1400" dirty="0" smtClean="0"/>
              <a:t>="http://schemas.microsoft.com/ado/2007/08/dataservices" </a:t>
            </a:r>
            <a:r>
              <a:rPr lang="en-US" sz="1400" dirty="0" err="1" smtClean="0"/>
              <a:t>xmlns:m</a:t>
            </a:r>
            <a:r>
              <a:rPr lang="en-US" sz="1400" dirty="0" smtClean="0"/>
              <a:t>="http://schemas.microsoft.com/ado/2007/08/dataservices/metadata"</a:t>
            </a:r>
          </a:p>
          <a:p>
            <a:r>
              <a:rPr lang="en-US" sz="1400" dirty="0" err="1" smtClean="0"/>
              <a:t>xmlns</a:t>
            </a:r>
            <a:r>
              <a:rPr lang="en-US" sz="1400" dirty="0" smtClean="0"/>
              <a:t>="http://www.w3.org/2005/Atom"&gt;</a:t>
            </a:r>
          </a:p>
          <a:p>
            <a:r>
              <a:rPr lang="en-US" sz="1400" dirty="0" smtClean="0"/>
              <a:t>  &lt;title /&gt;</a:t>
            </a:r>
          </a:p>
          <a:p>
            <a:r>
              <a:rPr lang="en-US" sz="1400" dirty="0" smtClean="0"/>
              <a:t>  &lt;updated&gt;2010-07-26T20:45:15.4636153Z&lt;updated/&gt;</a:t>
            </a:r>
          </a:p>
          <a:p>
            <a:r>
              <a:rPr lang="en-US" sz="1400" dirty="0" smtClean="0"/>
              <a:t>  &lt;author&gt;</a:t>
            </a:r>
          </a:p>
          <a:p>
            <a:r>
              <a:rPr lang="en-US" sz="1400" dirty="0" smtClean="0"/>
              <a:t>    &lt;name /&gt;</a:t>
            </a:r>
          </a:p>
          <a:p>
            <a:r>
              <a:rPr lang="en-US" sz="1400" dirty="0" smtClean="0"/>
              <a:t>  &lt;/author&gt;</a:t>
            </a:r>
          </a:p>
          <a:p>
            <a:r>
              <a:rPr lang="en-US" sz="1400" dirty="0" smtClean="0"/>
              <a:t>  &lt;id /&gt;</a:t>
            </a:r>
          </a:p>
          <a:p>
            <a:r>
              <a:rPr lang="en-US" sz="1400" dirty="0" smtClean="0"/>
              <a:t>  &lt;content type="application/xml"&gt;</a:t>
            </a:r>
          </a:p>
          <a:p>
            <a:r>
              <a:rPr lang="en-US" sz="1400" dirty="0" smtClean="0"/>
              <a:t>    &lt;m:properties&gt;</a:t>
            </a:r>
          </a:p>
          <a:p>
            <a:r>
              <a:rPr lang="en-US" sz="1400" dirty="0" smtClean="0"/>
              <a:t>      &lt;d:firstName&gt;Joe&lt;/d:firstName&gt;</a:t>
            </a:r>
          </a:p>
          <a:p>
            <a:r>
              <a:rPr lang="en-US" sz="1400" dirty="0" smtClean="0"/>
              <a:t>      &lt;d:lastName&gt;Smith&lt;/d:lastName&gt;</a:t>
            </a:r>
          </a:p>
          <a:p>
            <a:r>
              <a:rPr lang="en-US" sz="1400" dirty="0" smtClean="0"/>
              <a:t>      &lt;d:dateOfBirth m:type="</a:t>
            </a:r>
            <a:r>
              <a:rPr lang="en-US" sz="1400" dirty="0" err="1" smtClean="0"/>
              <a:t>Edm.DateTime</a:t>
            </a:r>
            <a:r>
              <a:rPr lang="en-US" sz="1400" dirty="0" smtClean="0"/>
              <a:t>"&gt;1964-01-20T00:00:00&lt;/d: </a:t>
            </a:r>
            <a:r>
              <a:rPr lang="en-US" sz="1400" dirty="0" err="1" smtClean="0"/>
              <a:t>dateOfBirth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  &lt;d:phone&gt;612-999-9999&lt;/d:phone&gt;</a:t>
            </a:r>
          </a:p>
          <a:p>
            <a:r>
              <a:rPr lang="en-US" sz="1400" dirty="0" smtClean="0"/>
              <a:t>      &lt;d:PartitionKey&gt;East&lt;/d:PartitionKey&gt;</a:t>
            </a:r>
          </a:p>
          <a:p>
            <a:r>
              <a:rPr lang="en-US" sz="1400" dirty="0" smtClean="0"/>
              <a:t>      &lt;d:RowKey&gt;c9da6455-213d-42c9-9a79-3e9149a57833&lt;/d:RowKey&gt;</a:t>
            </a:r>
          </a:p>
          <a:p>
            <a:r>
              <a:rPr lang="en-US" sz="1400" dirty="0" smtClean="0"/>
              <a:t>      &lt;d:Timestamp m:type="</a:t>
            </a:r>
            <a:r>
              <a:rPr lang="en-US" sz="1400" dirty="0" err="1" smtClean="0"/>
              <a:t>Edm.DateTime</a:t>
            </a:r>
            <a:r>
              <a:rPr lang="en-US" sz="1400" dirty="0" smtClean="0"/>
              <a:t>"&gt;0001-01-01T00:00:00&lt;/d:Timestamp&gt;</a:t>
            </a:r>
          </a:p>
          <a:p>
            <a:r>
              <a:rPr lang="en-US" sz="1400" dirty="0" smtClean="0"/>
              <a:t>    &lt;/m:properties&gt;</a:t>
            </a:r>
          </a:p>
          <a:p>
            <a:r>
              <a:rPr lang="en-US" sz="1400" dirty="0" smtClean="0"/>
              <a:t>  &lt;/content&gt;</a:t>
            </a:r>
          </a:p>
          <a:p>
            <a:r>
              <a:rPr lang="en-US" sz="1400" dirty="0" smtClean="0"/>
              <a:t>&lt;/entry&gt;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 mentioned previously, table storage is not a replacement for SQL Azure (or other RDBMS) in all cases.</a:t>
            </a:r>
          </a:p>
          <a:p>
            <a:pPr lvl="1"/>
            <a:r>
              <a:rPr lang="en-US" sz="1600" smtClean="0"/>
              <a:t>Various application situations call for an RDBMS while other situations call for table storage.</a:t>
            </a:r>
          </a:p>
          <a:p>
            <a:pPr lvl="1"/>
            <a:r>
              <a:rPr lang="en-US" sz="1600" smtClean="0"/>
              <a:t>SQL Azure is covered in the appendix of this course.  </a:t>
            </a:r>
          </a:p>
          <a:p>
            <a:pPr lvl="1"/>
            <a:r>
              <a:rPr lang="en-US" sz="1600" smtClean="0"/>
              <a:t>Even though you may not yet be familiar with SQL Azure, you should be aware of how they differ and, generally speaking, when to use one over the other.</a:t>
            </a:r>
          </a:p>
          <a:p>
            <a:r>
              <a:rPr lang="en-US" sz="1800" smtClean="0"/>
              <a:t>First, as mentioned, table storage is highly scalable.</a:t>
            </a:r>
          </a:p>
          <a:p>
            <a:pPr lvl="1"/>
            <a:r>
              <a:rPr lang="en-US" sz="1600" smtClean="0"/>
              <a:t>You can have up to 100 TB of data in table storage (actually, each Windows Azure Storage account is limited to 100 TB).</a:t>
            </a:r>
          </a:p>
          <a:p>
            <a:pPr lvl="1"/>
            <a:r>
              <a:rPr lang="en-US" sz="1600" smtClean="0"/>
              <a:t>SQL Azure is limited to between 1 GB and 50 GB sizes.  This might change in the future (50 GB was recently added – May 2010), but it is still far less than 100TB.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Note the PartitionKey and RowKey properties.  You must specify string values for these properties that make up the primary key.</a:t>
            </a:r>
          </a:p>
          <a:p>
            <a:pPr lvl="1"/>
            <a:r>
              <a:rPr lang="en-US" sz="1600" smtClean="0"/>
              <a:t>Per the property rules discussed above, these values must be strings up to 64KB in size.</a:t>
            </a:r>
          </a:p>
          <a:p>
            <a:r>
              <a:rPr lang="en-US" sz="1800" smtClean="0"/>
              <a:t>You might also note the m:type attribute associated to non-string properties like dateOfBirth above.</a:t>
            </a:r>
          </a:p>
          <a:p>
            <a:pPr lvl="1"/>
            <a:r>
              <a:rPr lang="en-US" sz="1600" smtClean="0"/>
              <a:t>You may explicitly type a property using the appropriate ADO.NET Data Services type with the m:type attribute.</a:t>
            </a:r>
          </a:p>
          <a:p>
            <a:pPr lvl="1"/>
            <a:r>
              <a:rPr lang="en-US" sz="1600" smtClean="0"/>
              <a:t>Properties that do not have an explicit m:type attribute are assumed to be of Edm.String type.</a:t>
            </a:r>
          </a:p>
          <a:p>
            <a:pPr lvl="1"/>
            <a:r>
              <a:rPr lang="en-US" sz="1600" smtClean="0"/>
              <a:t>Find information on the types at msdn.microsoft.com/en-us/library/dd894033.aspx.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Importantly, the response body of a successful attempt to add an entity to a table contains the </a:t>
            </a:r>
            <a:r>
              <a:rPr lang="en-US" sz="1800" dirty="0" err="1" smtClean="0"/>
              <a:t>ETag</a:t>
            </a:r>
            <a:r>
              <a:rPr lang="en-US" sz="1800" dirty="0" smtClean="0"/>
              <a:t> for the newly saved entity.</a:t>
            </a:r>
          </a:p>
          <a:p>
            <a:pPr lvl="1"/>
            <a:r>
              <a:rPr lang="en-US" sz="1600" dirty="0" smtClean="0"/>
              <a:t>Here is an example entry element from the response body.</a:t>
            </a:r>
          </a:p>
          <a:p>
            <a:pPr lvl="1"/>
            <a:r>
              <a:rPr lang="en-US" sz="1600" dirty="0" smtClean="0"/>
              <a:t>Note the m:etag attribute.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pPr lvl="1"/>
            <a:r>
              <a:rPr lang="en-US" sz="1600" dirty="0" smtClean="0"/>
              <a:t>Use the </a:t>
            </a:r>
            <a:r>
              <a:rPr lang="en-US" sz="1600" dirty="0" err="1" smtClean="0"/>
              <a:t>ETag</a:t>
            </a:r>
            <a:r>
              <a:rPr lang="en-US" sz="1600" dirty="0" smtClean="0"/>
              <a:t> on subsequent updates of the entity.  The </a:t>
            </a:r>
            <a:r>
              <a:rPr lang="en-US" sz="1600" dirty="0" err="1" smtClean="0"/>
              <a:t>ETag</a:t>
            </a:r>
            <a:r>
              <a:rPr lang="en-US" sz="1600" dirty="0" smtClean="0"/>
              <a:t> provides optimistic concurrency.</a:t>
            </a:r>
          </a:p>
          <a:p>
            <a:pPr lvl="1"/>
            <a:r>
              <a:rPr lang="en-US" sz="1600" dirty="0" smtClean="0"/>
              <a:t>When the </a:t>
            </a:r>
            <a:r>
              <a:rPr lang="en-US" sz="1600" dirty="0" err="1" smtClean="0"/>
              <a:t>ETag</a:t>
            </a:r>
            <a:r>
              <a:rPr lang="en-US" sz="1600" dirty="0" smtClean="0"/>
              <a:t> of an updated entity matches the </a:t>
            </a:r>
            <a:r>
              <a:rPr lang="en-US" sz="1600" dirty="0" err="1" smtClean="0"/>
              <a:t>ETag</a:t>
            </a:r>
            <a:r>
              <a:rPr lang="en-US" sz="1600" dirty="0" smtClean="0"/>
              <a:t> of the entity in table storage, the new version of the entity is accepted.</a:t>
            </a:r>
          </a:p>
          <a:p>
            <a:pPr lvl="1"/>
            <a:r>
              <a:rPr lang="en-US" sz="1600" dirty="0" smtClean="0"/>
              <a:t>When the </a:t>
            </a:r>
            <a:r>
              <a:rPr lang="en-US" sz="1600" dirty="0" err="1" smtClean="0"/>
              <a:t>ETags</a:t>
            </a:r>
            <a:r>
              <a:rPr lang="en-US" sz="1600" dirty="0" smtClean="0"/>
              <a:t> do not match, the update fails.  Mismatching </a:t>
            </a:r>
            <a:r>
              <a:rPr lang="en-US" sz="1600" dirty="0" err="1" smtClean="0"/>
              <a:t>ETags</a:t>
            </a:r>
            <a:r>
              <a:rPr lang="en-US" sz="1600" dirty="0" smtClean="0"/>
              <a:t> is an indication that another client has provided an update of the entity.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3111500"/>
            <a:ext cx="8229600" cy="140038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&lt;entry xml:base="http://myaccount.table.core.windows.net/" xmlns:d="http://schemas.microsoft.com/ado/2007/08/dataservices" xmlns:m="http://schemas.microsoft.com/ado/2007/08/dataservices/metadata" </a:t>
            </a:r>
            <a:r>
              <a:rPr lang="en-US" sz="1700" b="1" smtClean="0"/>
              <a:t>m:etag="W/&amp;quot;datetime'2008-09-18T23%3A46%3A19.4277424Z'&amp;quot;"</a:t>
            </a:r>
            <a:r>
              <a:rPr lang="en-US" sz="1700" smtClean="0"/>
              <a:t> xmlns="http://www.w3.org/2005/Atom"&gt;</a:t>
            </a:r>
            <a:endParaRPr lang="en-US" sz="17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To </a:t>
            </a:r>
            <a:r>
              <a:rPr lang="en-US" sz="1800" dirty="0" smtClean="0"/>
              <a:t>update an entity, you send a signed HTTP PUT request containing the </a:t>
            </a:r>
            <a:r>
              <a:rPr lang="en-US" sz="1800" dirty="0" err="1" smtClean="0"/>
              <a:t>PartitionKey</a:t>
            </a:r>
            <a:r>
              <a:rPr lang="en-US" sz="1800" dirty="0" smtClean="0"/>
              <a:t> and </a:t>
            </a:r>
            <a:r>
              <a:rPr lang="en-US" sz="1800" dirty="0" err="1" smtClean="0"/>
              <a:t>RowKey</a:t>
            </a:r>
            <a:r>
              <a:rPr lang="en-US" sz="1800" dirty="0" smtClean="0"/>
              <a:t> of the entity.</a:t>
            </a:r>
          </a:p>
          <a:p>
            <a:pPr lvl="1"/>
            <a:r>
              <a:rPr lang="en-US" sz="1600" dirty="0" smtClean="0"/>
              <a:t>Here is the format of the URI for the entity update request.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smtClean="0"/>
              <a:t>http://&lt;account name&gt;.</a:t>
            </a:r>
            <a:r>
              <a:rPr lang="en-US" sz="1700" dirty="0" err="1" smtClean="0"/>
              <a:t>table.core.windows.net</a:t>
            </a:r>
            <a:r>
              <a:rPr lang="en-US" sz="1700" dirty="0" smtClean="0"/>
              <a:t> /&lt;</a:t>
            </a:r>
            <a:r>
              <a:rPr lang="en-US" sz="1700" dirty="0" err="1" smtClean="0"/>
              <a:t>tablename</a:t>
            </a:r>
            <a:r>
              <a:rPr lang="en-US" sz="1700" dirty="0" smtClean="0"/>
              <a:t>&gt;(</a:t>
            </a:r>
            <a:r>
              <a:rPr lang="en-US" sz="1700" dirty="0" err="1" smtClean="0"/>
              <a:t>PartitionKey</a:t>
            </a:r>
            <a:r>
              <a:rPr lang="en-US" sz="1700" dirty="0" smtClean="0"/>
              <a:t>="&lt;partition key&gt;", </a:t>
            </a:r>
            <a:r>
              <a:rPr lang="en-US" sz="1700" dirty="0" err="1" smtClean="0"/>
              <a:t>RowKey</a:t>
            </a:r>
            <a:r>
              <a:rPr lang="en-US" sz="1700" dirty="0" smtClean="0"/>
              <a:t>="&lt;row key&gt;")</a:t>
            </a:r>
            <a:endParaRPr lang="en-US" sz="17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request header, in addition to other required data, must contain an If-Match header.</a:t>
            </a:r>
          </a:p>
          <a:p>
            <a:pPr lvl="1"/>
            <a:r>
              <a:rPr lang="en-US" sz="1600" smtClean="0"/>
              <a:t>The If-Match header should contain the ETag of the entity being updated.</a:t>
            </a:r>
          </a:p>
          <a:p>
            <a:pPr lvl="1"/>
            <a:r>
              <a:rPr lang="en-US" sz="1600" smtClean="0"/>
              <a:t>This allows the table service to check the version of the entity you have against the version of the entity in the table.</a:t>
            </a:r>
          </a:p>
          <a:p>
            <a:pPr lvl="1"/>
            <a:r>
              <a:rPr lang="en-US" sz="1600" smtClean="0"/>
              <a:t>If the two do not match, the service responds with a status code 412 (Precondition Failed).</a:t>
            </a:r>
          </a:p>
          <a:p>
            <a:pPr lvl="1"/>
            <a:r>
              <a:rPr lang="en-US" sz="1600" smtClean="0"/>
              <a:t>Optionally, you can also set the If-Match header in the request message to a value of “*”.</a:t>
            </a:r>
          </a:p>
          <a:p>
            <a:pPr lvl="1"/>
            <a:r>
              <a:rPr lang="en-US" sz="1600" smtClean="0"/>
              <a:t>Using * as the If-Match header value informs the table service to override the default optimistic concurrency and ignore any mismatch in ETag values.</a:t>
            </a:r>
          </a:p>
          <a:p>
            <a:pPr lvl="1"/>
            <a:r>
              <a:rPr lang="en-US" sz="1600" smtClean="0"/>
              <a:t>An entity update request that does not contain an If-Match header receives a status code 400 (Bad Request) response.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body of the update entity request looks very similar to the add entity request.</a:t>
            </a:r>
          </a:p>
          <a:p>
            <a:pPr lvl="1"/>
            <a:r>
              <a:rPr lang="en-US" sz="1600" smtClean="0"/>
              <a:t>The only real difference is that an entity being updated has a PartitionKey and RowKey known to the table service.</a:t>
            </a:r>
          </a:p>
          <a:p>
            <a:pPr lvl="1"/>
            <a:r>
              <a:rPr lang="en-US" sz="1600" smtClean="0"/>
              <a:t>Therefore, the &lt;id&gt; element contains the primary key information.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4524315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200" dirty="0" smtClean="0"/>
              <a:t>&lt;?xml version="1.0" encoding="utf-8" standalone="yes"?&gt;</a:t>
            </a:r>
          </a:p>
          <a:p>
            <a:r>
              <a:rPr lang="en-US" sz="1200" dirty="0" smtClean="0"/>
              <a:t>&lt;entry </a:t>
            </a:r>
            <a:r>
              <a:rPr lang="en-US" sz="1200" dirty="0" err="1" smtClean="0"/>
              <a:t>xmlns:d</a:t>
            </a:r>
            <a:r>
              <a:rPr lang="en-US" sz="1200" dirty="0" smtClean="0"/>
              <a:t>="http://schemas.microsoft.com/ado/2007/08/dataservices" </a:t>
            </a:r>
            <a:r>
              <a:rPr lang="en-US" sz="1200" dirty="0" err="1" smtClean="0"/>
              <a:t>xmlns:m</a:t>
            </a:r>
            <a:r>
              <a:rPr lang="en-US" sz="1200" dirty="0" smtClean="0"/>
              <a:t>="http://schemas.microsoft.com/ado/2007/08/dataservices/metadata"</a:t>
            </a:r>
          </a:p>
          <a:p>
            <a:r>
              <a:rPr lang="en-US" sz="1200" dirty="0" err="1" smtClean="0"/>
              <a:t>xmlns</a:t>
            </a:r>
            <a:r>
              <a:rPr lang="en-US" sz="1200" dirty="0" smtClean="0"/>
              <a:t>="http://www.w3.org/2005/Atom"&gt;</a:t>
            </a:r>
          </a:p>
          <a:p>
            <a:r>
              <a:rPr lang="en-US" sz="1200" dirty="0" smtClean="0"/>
              <a:t>  &lt;title /&gt;</a:t>
            </a:r>
          </a:p>
          <a:p>
            <a:r>
              <a:rPr lang="en-US" sz="1200" dirty="0" smtClean="0"/>
              <a:t>  &lt;updated&gt;2010-07-26T21:57:24.4636153Z&lt;updated/&gt;</a:t>
            </a:r>
          </a:p>
          <a:p>
            <a:r>
              <a:rPr lang="en-US" sz="1200" dirty="0" smtClean="0"/>
              <a:t>  &lt;author&gt;</a:t>
            </a:r>
          </a:p>
          <a:p>
            <a:r>
              <a:rPr lang="en-US" sz="1200" dirty="0" smtClean="0"/>
              <a:t>    &lt;name /&gt;</a:t>
            </a:r>
          </a:p>
          <a:p>
            <a:r>
              <a:rPr lang="en-US" sz="1200" dirty="0" smtClean="0"/>
              <a:t>  &lt;/author&gt;</a:t>
            </a:r>
          </a:p>
          <a:p>
            <a:r>
              <a:rPr lang="en-US" sz="1200" dirty="0" smtClean="0"/>
              <a:t>  &lt;id http://intertech.table.core.windows.net/customers(PartitionKey=’</a:t>
            </a:r>
            <a:r>
              <a:rPr lang="en-US" sz="1200" dirty="0" err="1" smtClean="0"/>
              <a:t>East’,RowKey</a:t>
            </a:r>
            <a:r>
              <a:rPr lang="en-US" sz="1200" dirty="0" smtClean="0"/>
              <a:t>='c9da6455-213d-42c9-9a79-3e9149a57833')</a:t>
            </a:r>
          </a:p>
          <a:p>
            <a:r>
              <a:rPr lang="en-US" sz="1200" dirty="0" smtClean="0"/>
              <a:t>  &lt;/id&gt;</a:t>
            </a:r>
          </a:p>
          <a:p>
            <a:r>
              <a:rPr lang="en-US" sz="1200" dirty="0" smtClean="0"/>
              <a:t>  &lt;content type="application/xml"&gt;</a:t>
            </a:r>
          </a:p>
          <a:p>
            <a:r>
              <a:rPr lang="en-US" sz="1200" dirty="0" smtClean="0"/>
              <a:t>    &lt;m:properties&gt;</a:t>
            </a:r>
          </a:p>
          <a:p>
            <a:r>
              <a:rPr lang="en-US" sz="1200" dirty="0" smtClean="0"/>
              <a:t>      &lt;d:firstName&gt;Joseph&lt;/d:firstName&gt;</a:t>
            </a:r>
          </a:p>
          <a:p>
            <a:r>
              <a:rPr lang="en-US" sz="1200" dirty="0" smtClean="0"/>
              <a:t>      &lt;d:lastName&gt;Smith&lt;/d:lastName&gt;</a:t>
            </a:r>
          </a:p>
          <a:p>
            <a:r>
              <a:rPr lang="en-US" sz="1200" dirty="0" smtClean="0"/>
              <a:t>      &lt;d:dateOfBirth m:type="</a:t>
            </a:r>
            <a:r>
              <a:rPr lang="en-US" sz="1200" dirty="0" err="1" smtClean="0"/>
              <a:t>Edm.DateTime</a:t>
            </a:r>
            <a:r>
              <a:rPr lang="en-US" sz="1200" dirty="0" smtClean="0"/>
              <a:t>"&gt;1964-01-20T00:00:00&lt;/d: </a:t>
            </a:r>
            <a:r>
              <a:rPr lang="en-US" sz="1200" dirty="0" err="1" smtClean="0"/>
              <a:t>dateOfBirth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&lt;d:phone&gt;612-999-9999&lt;/d:phone&gt;</a:t>
            </a:r>
          </a:p>
          <a:p>
            <a:r>
              <a:rPr lang="en-US" sz="1200" dirty="0" smtClean="0"/>
              <a:t>      &lt;d:PartitionKey&gt;East&lt;/d:PartitionKey&gt;</a:t>
            </a:r>
          </a:p>
          <a:p>
            <a:r>
              <a:rPr lang="en-US" sz="1200" dirty="0" smtClean="0"/>
              <a:t>      &lt;d:RowKey&gt;c9da6455-213d-42c9-9a79-3e9149a57833&lt;/d:RowKey&gt;</a:t>
            </a:r>
          </a:p>
          <a:p>
            <a:r>
              <a:rPr lang="en-US" sz="1200" dirty="0" smtClean="0"/>
              <a:t>      &lt;d:Timestamp m:type="</a:t>
            </a:r>
            <a:r>
              <a:rPr lang="en-US" sz="1200" dirty="0" err="1" smtClean="0"/>
              <a:t>Edm.DateTime</a:t>
            </a:r>
            <a:r>
              <a:rPr lang="en-US" sz="1200" dirty="0" smtClean="0"/>
              <a:t>"&gt;2010-07-26T20:45:15.4636153Z&lt;/d:Timestamp&gt;</a:t>
            </a:r>
          </a:p>
          <a:p>
            <a:r>
              <a:rPr lang="en-US" sz="1200" dirty="0" smtClean="0"/>
              <a:t>    &lt;/m:properties&gt;</a:t>
            </a:r>
          </a:p>
          <a:p>
            <a:r>
              <a:rPr lang="en-US" sz="1200" dirty="0" smtClean="0"/>
              <a:t>  &lt;/content&gt;</a:t>
            </a:r>
          </a:p>
          <a:p>
            <a:r>
              <a:rPr lang="en-US" sz="1200" dirty="0" smtClean="0"/>
              <a:t>&lt;/entry&gt;</a:t>
            </a:r>
            <a:endParaRPr lang="en-US" sz="12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update entity response has no message body.  However, the response header of a successful update contains an ETag value.</a:t>
            </a:r>
          </a:p>
          <a:p>
            <a:pPr lvl="1"/>
            <a:r>
              <a:rPr lang="en-US" sz="1600" smtClean="0"/>
              <a:t>This value provides the new ETag for the entity.  Use this new ETag for all subsequent entity operations.</a:t>
            </a:r>
          </a:p>
          <a:p>
            <a:endParaRPr lang="en-US" sz="1700" smtClean="0"/>
          </a:p>
          <a:p>
            <a:r>
              <a:rPr lang="en-US" sz="1800" smtClean="0"/>
              <a:t>To delete an entity, simply send a signed, no body, HTTP DELETE request containing the entity primary key.</a:t>
            </a:r>
          </a:p>
          <a:p>
            <a:pPr lvl="1"/>
            <a:r>
              <a:rPr lang="en-US" sz="1600" smtClean="0"/>
              <a:t>Here is the URI format for an entity delete.</a:t>
            </a:r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While there is no body, don’t forget to include the If-Match header that contains the ETag of the entity.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895600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ETag</a:t>
            </a:r>
            <a:r>
              <a:rPr lang="en-US" sz="1700" dirty="0" smtClean="0"/>
              <a:t>: W/"datetime'2009-03-18T18%3A09%3A54.9308145Z'"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4114800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http://&lt;account name&gt;.</a:t>
            </a:r>
            <a:r>
              <a:rPr lang="en-US" sz="1700" dirty="0" err="1" smtClean="0"/>
              <a:t>table.core.windows.net</a:t>
            </a:r>
            <a:r>
              <a:rPr lang="en-US" sz="1700" dirty="0" smtClean="0"/>
              <a:t>/ &lt;</a:t>
            </a:r>
            <a:r>
              <a:rPr lang="en-US" sz="1700" dirty="0" err="1" smtClean="0"/>
              <a:t>tablename</a:t>
            </a:r>
            <a:r>
              <a:rPr lang="en-US" sz="1700" dirty="0" smtClean="0"/>
              <a:t>&gt;(</a:t>
            </a:r>
            <a:r>
              <a:rPr lang="en-US" sz="1700" dirty="0" err="1" smtClean="0"/>
              <a:t>PartitionKey</a:t>
            </a:r>
            <a:r>
              <a:rPr lang="en-US" sz="1700" dirty="0" smtClean="0"/>
              <a:t>="&lt;partition key&gt;", </a:t>
            </a:r>
            <a:r>
              <a:rPr lang="en-US" sz="1700" dirty="0" err="1" smtClean="0"/>
              <a:t>RowKey</a:t>
            </a:r>
            <a:r>
              <a:rPr lang="en-US" sz="1700" dirty="0" smtClean="0"/>
              <a:t>="&lt;row key&gt;")</a:t>
            </a:r>
            <a:endParaRPr lang="en-US" sz="17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There are a couple of different signed HTTP GET requests to query for an entity.</a:t>
            </a:r>
          </a:p>
          <a:p>
            <a:pPr lvl="1"/>
            <a:r>
              <a:rPr lang="en-US" sz="1600" dirty="0" smtClean="0"/>
              <a:t>The first request returns just a single entity when the primary key (</a:t>
            </a:r>
            <a:r>
              <a:rPr lang="en-US" sz="1600" dirty="0" err="1" smtClean="0"/>
              <a:t>PartitionKey</a:t>
            </a:r>
            <a:r>
              <a:rPr lang="en-US" sz="1600" dirty="0" smtClean="0"/>
              <a:t> and </a:t>
            </a:r>
            <a:r>
              <a:rPr lang="en-US" sz="1600" dirty="0" err="1" smtClean="0"/>
              <a:t>RowKey</a:t>
            </a:r>
            <a:r>
              <a:rPr lang="en-US" sz="1600" dirty="0" smtClean="0"/>
              <a:t>) are known.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pPr lvl="1"/>
            <a:r>
              <a:rPr lang="en-US" sz="1600" dirty="0" smtClean="0"/>
              <a:t>The second request allows you to provide a LINQ query expression.</a:t>
            </a:r>
          </a:p>
          <a:p>
            <a:endParaRPr lang="en-US" sz="17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Encode </a:t>
            </a:r>
            <a:r>
              <a:rPr lang="en-US" sz="1600" dirty="0" smtClean="0"/>
              <a:t>any of the characters from the table below if used in the query expression.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2895600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smtClean="0"/>
              <a:t>http://&lt;account name&gt;.</a:t>
            </a:r>
            <a:r>
              <a:rPr lang="en-US" sz="1700" dirty="0" err="1" smtClean="0"/>
              <a:t>table.core.windows.net</a:t>
            </a:r>
            <a:r>
              <a:rPr lang="en-US" sz="1700" dirty="0" smtClean="0"/>
              <a:t>/ &lt;</a:t>
            </a:r>
            <a:r>
              <a:rPr lang="en-US" sz="1700" dirty="0" err="1" smtClean="0"/>
              <a:t>tablename</a:t>
            </a:r>
            <a:r>
              <a:rPr lang="en-US" sz="1700" dirty="0" smtClean="0"/>
              <a:t>&gt;(</a:t>
            </a:r>
            <a:r>
              <a:rPr lang="en-US" sz="1700" dirty="0" err="1" smtClean="0"/>
              <a:t>PartitionKey</a:t>
            </a:r>
            <a:r>
              <a:rPr lang="en-US" sz="1700" dirty="0" smtClean="0"/>
              <a:t>='&lt;partition key&gt;',</a:t>
            </a:r>
            <a:r>
              <a:rPr lang="en-US" sz="1700" dirty="0" err="1" smtClean="0"/>
              <a:t>RowKey</a:t>
            </a:r>
            <a:r>
              <a:rPr lang="en-US" sz="1700" dirty="0" smtClean="0"/>
              <a:t>='&lt;row key&gt;')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3880247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wrap="square" rtlCol="0">
            <a:spAutoFit/>
          </a:bodyPr>
          <a:lstStyle/>
          <a:p>
            <a:r>
              <a:rPr lang="en-US" sz="1700" dirty="0" smtClean="0"/>
              <a:t>http://&lt;account name&gt;.</a:t>
            </a:r>
            <a:r>
              <a:rPr lang="en-US" sz="1700" dirty="0" err="1" smtClean="0"/>
              <a:t>table.core.windows.net</a:t>
            </a:r>
            <a:r>
              <a:rPr lang="en-US" sz="1700" dirty="0" smtClean="0"/>
              <a:t>/ &lt;</a:t>
            </a:r>
            <a:r>
              <a:rPr lang="en-US" sz="1700" dirty="0" err="1" smtClean="0"/>
              <a:t>tablename</a:t>
            </a:r>
            <a:r>
              <a:rPr lang="en-US" sz="1700" dirty="0" smtClean="0"/>
              <a:t>&gt;()?$filter=&lt;query expression&gt;</a:t>
            </a:r>
            <a:endParaRPr lang="en-US" sz="17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11400" y="1714500"/>
          <a:ext cx="462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Require Encoding in queries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Forward slash (/)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Question mark (?)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Colon (:)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At symbol (@)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Ampersand (&amp;)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Equal (=)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Plus (+)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Comma (,)</a:t>
                      </a:r>
                      <a:endParaRPr lang="en-US" sz="1800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1800" smtClean="0"/>
                        <a:t>Dollar sign ($)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 query response contains the entity information.  Here is an example response from MSDN.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Storage Tables vs. SQL Azure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You access SQL Azure data with all the standard tools and APIs that work with SQL server.</a:t>
            </a:r>
          </a:p>
          <a:p>
            <a:pPr lvl="1"/>
            <a:r>
              <a:rPr lang="en-US" sz="1600" smtClean="0"/>
              <a:t>Meaning, you leverage existing .NET/SQL Server knowledge and experience.</a:t>
            </a:r>
          </a:p>
          <a:p>
            <a:pPr lvl="1"/>
            <a:r>
              <a:rPr lang="en-US" sz="1600" smtClean="0"/>
              <a:t>Use ADO.NET and ODBC APIs in application code to access the SQL Azure database.</a:t>
            </a:r>
          </a:p>
          <a:p>
            <a:pPr lvl="1"/>
            <a:r>
              <a:rPr lang="en-US" sz="1600" smtClean="0"/>
              <a:t>Tools like SQL Server Management Studio and Visual Studio can be pointed at SQL Azure instances and manipulate the schema and data. 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600200"/>
            <a:ext cx="8229600" cy="5170646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100" dirty="0" smtClean="0"/>
              <a:t>&lt;?xml version="1.0" encoding="utf-8" standalone="yes"?&gt;</a:t>
            </a:r>
          </a:p>
          <a:p>
            <a:r>
              <a:rPr lang="en-US" sz="1100" dirty="0" smtClean="0"/>
              <a:t>&lt;feed </a:t>
            </a:r>
            <a:r>
              <a:rPr lang="en-US" sz="1100" dirty="0" err="1" smtClean="0"/>
              <a:t>xml:base</a:t>
            </a:r>
            <a:r>
              <a:rPr lang="en-US" sz="1100" dirty="0" smtClean="0"/>
              <a:t>="http://myaccount.tables.core.windows.net/" </a:t>
            </a:r>
            <a:r>
              <a:rPr lang="en-US" sz="1100" dirty="0" err="1" smtClean="0"/>
              <a:t>xmlns:d</a:t>
            </a:r>
            <a:r>
              <a:rPr lang="en-US" sz="1100" dirty="0" smtClean="0"/>
              <a:t>="http://schemas.microsoft.com/ado/2007/08/dataservices" </a:t>
            </a:r>
            <a:r>
              <a:rPr lang="en-US" sz="1100" dirty="0" err="1" smtClean="0"/>
              <a:t>xmlns:m</a:t>
            </a:r>
            <a:r>
              <a:rPr lang="en-US" sz="1100" dirty="0" smtClean="0"/>
              <a:t>="http://schemas.microsoft.com/ado/2007/08/dataservices/metadata" </a:t>
            </a:r>
          </a:p>
          <a:p>
            <a:r>
              <a:rPr lang="en-US" sz="1100" dirty="0" err="1" smtClean="0"/>
              <a:t>xmlns</a:t>
            </a:r>
            <a:r>
              <a:rPr lang="en-US" sz="1100" dirty="0" smtClean="0"/>
              <a:t>="http://www.w3.org/2005/Atom"&gt;</a:t>
            </a:r>
          </a:p>
          <a:p>
            <a:r>
              <a:rPr lang="en-US" sz="1100" dirty="0" smtClean="0"/>
              <a:t>  &lt;title type="text"&gt;Customers&lt;/title&gt;</a:t>
            </a:r>
          </a:p>
          <a:p>
            <a:r>
              <a:rPr lang="en-US" sz="1100" dirty="0" smtClean="0"/>
              <a:t>  &lt;id&gt;http://myaccount.tables.core.windows.net/Customers&lt;/id&gt;</a:t>
            </a:r>
          </a:p>
          <a:p>
            <a:r>
              <a:rPr lang="en-US" sz="1100" dirty="0" smtClean="0"/>
              <a:t>  &lt;updated&gt;2008-10-01T15:26:13Z&lt;/updated&gt;</a:t>
            </a:r>
          </a:p>
          <a:p>
            <a:r>
              <a:rPr lang="en-US" sz="1100" dirty="0" smtClean="0"/>
              <a:t>  &lt;link </a:t>
            </a:r>
            <a:r>
              <a:rPr lang="en-US" sz="1100" dirty="0" err="1" smtClean="0"/>
              <a:t>rel</a:t>
            </a:r>
            <a:r>
              <a:rPr lang="en-US" sz="1100" dirty="0" smtClean="0"/>
              <a:t>="self" title="Customers" </a:t>
            </a:r>
            <a:r>
              <a:rPr lang="en-US" sz="1100" dirty="0" err="1" smtClean="0"/>
              <a:t>href</a:t>
            </a:r>
            <a:r>
              <a:rPr lang="en-US" sz="1100" dirty="0" smtClean="0"/>
              <a:t>="Customers" /&gt;</a:t>
            </a:r>
          </a:p>
          <a:p>
            <a:r>
              <a:rPr lang="en-US" sz="1100" dirty="0" smtClean="0"/>
              <a:t>  &lt;entry m:etag="W/&amp;quot;datetime'2008-10-01T15%3A26%3A04.6812774Z'&amp;quot;"&gt;  &lt;id&gt;http://myaccount.tables.core.windows.net/Customers(PartitionKey='Customer03',RowKey='')&lt;/id&gt;</a:t>
            </a:r>
          </a:p>
          <a:p>
            <a:r>
              <a:rPr lang="en-US" sz="1100" dirty="0" smtClean="0"/>
              <a:t>    &lt;title type="text"&gt;&lt;/title&gt;</a:t>
            </a:r>
          </a:p>
          <a:p>
            <a:r>
              <a:rPr lang="en-US" sz="1100" dirty="0" smtClean="0"/>
              <a:t>    &lt;updated&gt;2008-10-01T15:26:13Z&lt;/updated&gt;</a:t>
            </a:r>
          </a:p>
          <a:p>
            <a:r>
              <a:rPr lang="en-US" sz="1100" dirty="0" smtClean="0"/>
              <a:t>    &lt;author&gt;</a:t>
            </a:r>
          </a:p>
          <a:p>
            <a:r>
              <a:rPr lang="en-US" sz="1100" dirty="0" smtClean="0"/>
              <a:t>      &lt;name /&gt;</a:t>
            </a:r>
          </a:p>
          <a:p>
            <a:r>
              <a:rPr lang="en-US" sz="1100" dirty="0" smtClean="0"/>
              <a:t>    &lt;/author&gt;</a:t>
            </a:r>
          </a:p>
          <a:p>
            <a:r>
              <a:rPr lang="en-US" sz="1100" dirty="0" smtClean="0"/>
              <a:t>    &lt;link </a:t>
            </a:r>
            <a:r>
              <a:rPr lang="en-US" sz="1100" dirty="0" err="1" smtClean="0"/>
              <a:t>rel</a:t>
            </a:r>
            <a:r>
              <a:rPr lang="en-US" sz="1100" dirty="0" smtClean="0"/>
              <a:t>="edit" title="Customers" </a:t>
            </a:r>
            <a:r>
              <a:rPr lang="en-US" sz="1100" dirty="0" err="1" smtClean="0"/>
              <a:t>href</a:t>
            </a:r>
            <a:r>
              <a:rPr lang="en-US" sz="1100" dirty="0" smtClean="0"/>
              <a:t>="Customers (</a:t>
            </a:r>
            <a:r>
              <a:rPr lang="en-US" sz="1100" dirty="0" err="1" smtClean="0"/>
              <a:t>PartitionKey</a:t>
            </a:r>
            <a:r>
              <a:rPr lang="en-US" sz="1100" dirty="0" smtClean="0"/>
              <a:t>='Customer03',RowKey='')" /&gt;</a:t>
            </a:r>
          </a:p>
          <a:p>
            <a:r>
              <a:rPr lang="en-US" sz="1100" dirty="0" smtClean="0"/>
              <a:t>    &lt;category term="</a:t>
            </a:r>
            <a:r>
              <a:rPr lang="en-US" sz="1100" dirty="0" err="1" smtClean="0"/>
              <a:t>myaccount.Customers</a:t>
            </a:r>
            <a:r>
              <a:rPr lang="en-US" sz="1100" dirty="0" smtClean="0"/>
              <a:t>" scheme="http://schemas.microsoft.com/ado/2007/08/dataservices/scheme" /&gt;</a:t>
            </a:r>
          </a:p>
          <a:p>
            <a:r>
              <a:rPr lang="en-US" sz="1100" dirty="0" smtClean="0"/>
              <a:t>    &lt;content type="application/xml"&gt;</a:t>
            </a:r>
          </a:p>
          <a:p>
            <a:r>
              <a:rPr lang="en-US" sz="1100" dirty="0" smtClean="0"/>
              <a:t>      &lt;m:properties&gt;</a:t>
            </a:r>
          </a:p>
          <a:p>
            <a:r>
              <a:rPr lang="en-US" sz="1100" dirty="0" smtClean="0"/>
              <a:t>        &lt;d:PartitionKey&gt;Customer03&lt;/d:PartitionKey&gt;</a:t>
            </a:r>
          </a:p>
          <a:p>
            <a:r>
              <a:rPr lang="en-US" sz="1100" dirty="0" smtClean="0"/>
              <a:t>        &lt;d:RowKey&gt;&lt;/d:RowKey&gt;</a:t>
            </a:r>
          </a:p>
          <a:p>
            <a:r>
              <a:rPr lang="en-US" sz="1100" dirty="0" smtClean="0"/>
              <a:t>        &lt;d:Timestamp m:type="</a:t>
            </a:r>
            <a:r>
              <a:rPr lang="en-US" sz="1100" dirty="0" err="1" smtClean="0"/>
              <a:t>Edm.DateTime</a:t>
            </a:r>
            <a:r>
              <a:rPr lang="en-US" sz="1100" dirty="0" smtClean="0"/>
              <a:t>"&gt;2008-10-01T15:26:04.6812774Z&lt;/d:Timestamp&gt;</a:t>
            </a:r>
          </a:p>
          <a:p>
            <a:r>
              <a:rPr lang="en-US" sz="1100" dirty="0" smtClean="0"/>
              <a:t>        &lt;d:Address&gt;123 Lakeview Blvd, Redmond WA 98052&lt;/d:Address&gt;</a:t>
            </a:r>
          </a:p>
          <a:p>
            <a:r>
              <a:rPr lang="en-US" sz="1100" dirty="0" smtClean="0"/>
              <a:t>        &lt;d:CustomerSince m:type="</a:t>
            </a:r>
            <a:r>
              <a:rPr lang="en-US" sz="1100" dirty="0" err="1" smtClean="0"/>
              <a:t>Edm.DateTime</a:t>
            </a:r>
            <a:r>
              <a:rPr lang="en-US" sz="1100" dirty="0" smtClean="0"/>
              <a:t>"&gt;2008-10-01T15:25:05.2852025Z&lt;/d:CustomerSince&gt;</a:t>
            </a:r>
          </a:p>
          <a:p>
            <a:r>
              <a:rPr lang="en-US" sz="1100" dirty="0" smtClean="0"/>
              <a:t>        &lt;d:Discount m:type="</a:t>
            </a:r>
            <a:r>
              <a:rPr lang="en-US" sz="1100" dirty="0" err="1" smtClean="0"/>
              <a:t>Edm.Double</a:t>
            </a:r>
            <a:r>
              <a:rPr lang="en-US" sz="1100" dirty="0" smtClean="0"/>
              <a:t>"&gt;10&lt;/d:Discount&gt;</a:t>
            </a:r>
          </a:p>
          <a:p>
            <a:r>
              <a:rPr lang="en-US" sz="1100" dirty="0" smtClean="0"/>
              <a:t>        &lt;d:Rating m:type="Edm.Int32"&gt;3&lt;/d:Rating&gt;</a:t>
            </a:r>
          </a:p>
          <a:p>
            <a:r>
              <a:rPr lang="en-US" sz="1100" dirty="0" smtClean="0"/>
              <a:t>      &lt;/m:properties&gt;</a:t>
            </a:r>
          </a:p>
          <a:p>
            <a:r>
              <a:rPr lang="en-US" sz="1100" dirty="0" smtClean="0"/>
              <a:t>    &lt;/content&gt;</a:t>
            </a:r>
          </a:p>
          <a:p>
            <a:r>
              <a:rPr lang="en-US" sz="1100" dirty="0" smtClean="0"/>
              <a:t>  &lt;/entry&gt;</a:t>
            </a:r>
          </a:p>
          <a:p>
            <a:r>
              <a:rPr lang="en-US" sz="1100" dirty="0" smtClean="0"/>
              <a:t>&lt;/feed&gt;</a:t>
            </a:r>
            <a:endParaRPr lang="en-US" sz="11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Entities (using REST)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Importantly, note the entry (representing the entity) contains an m:etag attribute.</a:t>
            </a:r>
          </a:p>
          <a:p>
            <a:pPr lvl="1"/>
            <a:r>
              <a:rPr lang="en-US" sz="1600" smtClean="0"/>
              <a:t>Again, use the ETag value for subsequent operations on the entity.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Exercise: Table Lab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Table storage provides structured data storage.</a:t>
            </a:r>
          </a:p>
          <a:p>
            <a:pPr lvl="1"/>
            <a:r>
              <a:rPr lang="en-US" sz="1600" smtClean="0"/>
              <a:t>Table storage allows you to store serialized entities (i.e. domain objects) in simple tables.</a:t>
            </a:r>
          </a:p>
          <a:p>
            <a:pPr lvl="1"/>
            <a:r>
              <a:rPr lang="en-US" sz="1600" smtClean="0"/>
              <a:t>Table storage is not a relational database.</a:t>
            </a:r>
          </a:p>
          <a:p>
            <a:r>
              <a:rPr lang="en-US" sz="1800" smtClean="0"/>
              <a:t>Tables hold data in Windows Azure table storage.</a:t>
            </a:r>
          </a:p>
          <a:p>
            <a:pPr lvl="1"/>
            <a:r>
              <a:rPr lang="en-US" sz="1600" smtClean="0"/>
              <a:t>You can have any number of tables defined in your Windows Azure Storage account.</a:t>
            </a:r>
          </a:p>
          <a:p>
            <a:pPr lvl="1"/>
            <a:r>
              <a:rPr lang="en-US" sz="1600" smtClean="0"/>
              <a:t>There is no size limit on tables (with the exception that the total size of your Windows Azure Storage account cannot exceed 100 TB).</a:t>
            </a:r>
          </a:p>
          <a:p>
            <a:pPr lvl="1"/>
            <a:r>
              <a:rPr lang="en-US" sz="1600" smtClean="0"/>
              <a:t>More precisely, tables hold entities.</a:t>
            </a:r>
          </a:p>
          <a:p>
            <a:pPr lvl="1"/>
            <a:r>
              <a:rPr lang="en-US" sz="1600" smtClean="0"/>
              <a:t>Simple domain objects represent entities in an application.</a:t>
            </a:r>
          </a:p>
          <a:p>
            <a:pPr lvl="1"/>
            <a:r>
              <a:rPr lang="en-US" sz="1600" smtClean="0"/>
              <a:t>Domain objects are often called data transfer objects (DTO) or plain ordinary CLR objects (POCO).</a:t>
            </a:r>
          </a:p>
          <a:p>
            <a:pPr lvl="1"/>
            <a:r>
              <a:rPr lang="en-US" sz="1600" smtClean="0"/>
              <a:t>A table can hold any number of entities (up to the 100 TB limit on all of Windows Azure Storage).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Each entity in a table must have three properties:  PartitionKey, RowKey and Timestamp.</a:t>
            </a:r>
          </a:p>
          <a:p>
            <a:pPr lvl="1"/>
            <a:r>
              <a:rPr lang="en-US" sz="1600" smtClean="0"/>
              <a:t>The PartitionKey and RowKey are strings.  Neither the PartitionKey nor RowKey can exceed 1 KB.</a:t>
            </a:r>
          </a:p>
          <a:p>
            <a:pPr lvl="1"/>
            <a:r>
              <a:rPr lang="en-US" sz="1600" smtClean="0"/>
              <a:t>Together, the PartitionKey and RowKey uniquely identify each entity.</a:t>
            </a:r>
          </a:p>
          <a:p>
            <a:pPr lvl="1"/>
            <a:r>
              <a:rPr lang="en-US" sz="1600" smtClean="0"/>
              <a:t>The Timestamp is a read-only DateTime property managed by Windows Azure.  It is the date and time that the entity was inserted (or updated) in the table.</a:t>
            </a:r>
          </a:p>
          <a:p>
            <a:pPr lvl="1"/>
            <a:r>
              <a:rPr lang="en-US" sz="1600" smtClean="0"/>
              <a:t>Other properties of an entity are usually referred to as custom properties.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 partition is defined as a collection of entities in a table with the same PartitionKey.</a:t>
            </a:r>
          </a:p>
          <a:p>
            <a:pPr lvl="1"/>
            <a:r>
              <a:rPr lang="en-US" sz="1600" smtClean="0"/>
              <a:t>Partitions are the unit of distribution in table storage.</a:t>
            </a:r>
          </a:p>
          <a:p>
            <a:pPr lvl="1"/>
            <a:r>
              <a:rPr lang="en-US" sz="1600" smtClean="0"/>
              <a:t>Windows Azure stores entities in the same partition together on the same Windows Azure Storage node.  Other partitions may be stored on different nodes.</a:t>
            </a:r>
          </a:p>
          <a:p>
            <a:pPr lvl="1"/>
            <a:r>
              <a:rPr lang="en-US" sz="1600" smtClean="0"/>
              <a:t>Windows Azure determines the best node for a partition based on its size (number and size of entities), request traffic, etc.</a:t>
            </a:r>
          </a:p>
          <a:p>
            <a:r>
              <a:rPr lang="en-US" sz="1800" smtClean="0"/>
              <a:t>To create or access a table using the Storage Client Library, you need a CloudTableClient (Microsoft.WindowsAzure.StorageClient) object.</a:t>
            </a:r>
          </a:p>
          <a:p>
            <a:pPr lvl="1"/>
            <a:r>
              <a:rPr lang="en-US" sz="1600" smtClean="0"/>
              <a:t>Create the CloudTableClient object via the CloudStorageAccount object.</a:t>
            </a:r>
          </a:p>
          <a:p>
            <a:pPr lvl="1"/>
            <a:r>
              <a:rPr lang="en-US" sz="1600" smtClean="0"/>
              <a:t>The CloudTableClient object provides the means to get or create tables in table storage.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Client Storage API also provides a class, TableServiceContext, which extends DataServiceContext.</a:t>
            </a:r>
          </a:p>
          <a:p>
            <a:pPr lvl="1"/>
            <a:r>
              <a:rPr lang="en-US" sz="1600" smtClean="0"/>
              <a:t>TableServiceContext (Microsoft.WindowsAzure.StorageClient )provides methods for updating and retrieving entities in table storage.</a:t>
            </a:r>
          </a:p>
          <a:p>
            <a:pPr lvl="1"/>
            <a:r>
              <a:rPr lang="en-US" sz="1600" smtClean="0"/>
              <a:t>TableServiceContext objects provide generic capability to move your entities in and out of table storage. </a:t>
            </a:r>
          </a:p>
          <a:p>
            <a:pPr lvl="1"/>
            <a:r>
              <a:rPr lang="en-US" sz="1600" smtClean="0"/>
              <a:t>For example, TableServiceContext already has AddObject( ), </a:t>
            </a:r>
            <a:r>
              <a:rPr lang="en-US" sz="1600" u="sng" smtClean="0"/>
              <a:t>UpdateObject( ), and </a:t>
            </a:r>
            <a:r>
              <a:rPr lang="en-US" sz="1600" smtClean="0"/>
              <a:t>DeleteObject( ) methods to work with your entities.</a:t>
            </a:r>
          </a:p>
          <a:p>
            <a:pPr lvl="1"/>
            <a:r>
              <a:rPr lang="en-US" sz="1600" smtClean="0"/>
              <a:t>TableServiceContext also handles a number of underlying details associated with these operations such as a built in retry policy.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tech Template(97)">
  <a:themeElements>
    <a:clrScheme name="Default Design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Default Design">
      <a:majorFont>
        <a:latin typeface="FuturaEFOP-Bold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Intertech_and_Microsoft_Slide_Template</Template>
  <TotalTime>6</TotalTime>
  <Words>9536</Words>
  <Application>Microsoft Office PowerPoint</Application>
  <PresentationFormat>On-screen Show (4:3)</PresentationFormat>
  <Paragraphs>1139</Paragraphs>
  <Slides>96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Intertech Template(97)</vt:lpstr>
      <vt:lpstr>Table Storage</vt:lpstr>
      <vt:lpstr>Windows Azure Storage Tables</vt:lpstr>
      <vt:lpstr>Windows Azure Storage Tables Cont.</vt:lpstr>
      <vt:lpstr>Windows Azure Storage Tables Cont.</vt:lpstr>
      <vt:lpstr>Windows Azure Storage Tables Cont.</vt:lpstr>
      <vt:lpstr>Windows Azure Storage Tables Cont.</vt:lpstr>
      <vt:lpstr>Windows Azure Storage Tables vs. SQL Azure</vt:lpstr>
      <vt:lpstr>Windows Azure Storage Tables vs. SQL Azure Cont.</vt:lpstr>
      <vt:lpstr>Windows Azure Storage Tables vs. SQL Azure Cont.</vt:lpstr>
      <vt:lpstr>Windows Azure Storage Tables vs. SQL Azure Cont.</vt:lpstr>
      <vt:lpstr>Windows Azure Storage Tables vs. SQL Azure Cont.</vt:lpstr>
      <vt:lpstr>Windows Azure Storage Tables vs. SQL Azure Cont.</vt:lpstr>
      <vt:lpstr>Windows Azure Storage Tables vs. SQL Azure Cont.</vt:lpstr>
      <vt:lpstr>Windows Azure Storage Tables vs. SQL Azure Cont.</vt:lpstr>
      <vt:lpstr>Windows Azure Storage Tables vs. SQL Azure Cont.</vt:lpstr>
      <vt:lpstr>Windows Azure Storage Tables vs. SQL Azure Cont.</vt:lpstr>
      <vt:lpstr>Tables, Entities, Properties and Partitions</vt:lpstr>
      <vt:lpstr>Tables, Entities, Properties and Partitions Cont.</vt:lpstr>
      <vt:lpstr>Tables, Entities, Properties and Partitions Cont.</vt:lpstr>
      <vt:lpstr>Tables, Entities, Properties and Partitions Cont.</vt:lpstr>
      <vt:lpstr>Tables, Entities, Properties and Partitions Cont.</vt:lpstr>
      <vt:lpstr>Tables, Entities, Properties and Partitions Cont.</vt:lpstr>
      <vt:lpstr>Tables, Entities, Properties and Partitions Cont.</vt:lpstr>
      <vt:lpstr>Tables, Entities, Properties and Partitions Cont.</vt:lpstr>
      <vt:lpstr>Tables, Entities, Properties and Partitions Cont.</vt:lpstr>
      <vt:lpstr>Tables, Entities, Properties and Partitions Cont.</vt:lpstr>
      <vt:lpstr>Tables, Entities, Properties and Partitions Cont.</vt:lpstr>
      <vt:lpstr>Working with Tables (using the Storage Client Library)</vt:lpstr>
      <vt:lpstr>Working with Tables (using the Storage Client Library) Cont.</vt:lpstr>
      <vt:lpstr>Working with Tables (using the Storage Client Library) Cont.</vt:lpstr>
      <vt:lpstr>Working with Tables (using the Storage Client Library) Cont.</vt:lpstr>
      <vt:lpstr>Working with Tables (using the Storage Client Library) Cont.</vt:lpstr>
      <vt:lpstr>Working with Entities (using the Storage Client Library)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Working with Entities (using the Storage Client Library) Cont.</vt:lpstr>
      <vt:lpstr>Entity Queries</vt:lpstr>
      <vt:lpstr>Entity Queries Cont.</vt:lpstr>
      <vt:lpstr>Entity Queries Cont.</vt:lpstr>
      <vt:lpstr>Entity Queries Cont.</vt:lpstr>
      <vt:lpstr>Entity Queries Cont.</vt:lpstr>
      <vt:lpstr>Entity Queries Cont.</vt:lpstr>
      <vt:lpstr>Entity Queries Cont.</vt:lpstr>
      <vt:lpstr>Entity Queries Cont.</vt:lpstr>
      <vt:lpstr>Batching and Transactions</vt:lpstr>
      <vt:lpstr>Batching and Transactions Cont.</vt:lpstr>
      <vt:lpstr>Batching and Transactions Cont.</vt:lpstr>
      <vt:lpstr>Batching and Transactions Cont.</vt:lpstr>
      <vt:lpstr>Batching and Transactions Cont.</vt:lpstr>
      <vt:lpstr>Concurrency</vt:lpstr>
      <vt:lpstr>Concurrency Cont.</vt:lpstr>
      <vt:lpstr>Concurrency Cont.</vt:lpstr>
      <vt:lpstr>Concurrency Cont.</vt:lpstr>
      <vt:lpstr>Working with Tables and Entities Asynchronously</vt:lpstr>
      <vt:lpstr>Working with Tables and Entities Asynchronously Cont.</vt:lpstr>
      <vt:lpstr>Working with Tables (using REST)</vt:lpstr>
      <vt:lpstr>Working with Tables (using REST) Cont.</vt:lpstr>
      <vt:lpstr>Working with Tables (using REST) Cont.</vt:lpstr>
      <vt:lpstr>Working with Tables (using REST) Cont.</vt:lpstr>
      <vt:lpstr>Working with Tables (using REST) Cont.</vt:lpstr>
      <vt:lpstr>Working with Tables (using REST) Cont.</vt:lpstr>
      <vt:lpstr>Working with Entities (using REST)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Working with Entities (using REST) Cont.</vt:lpstr>
      <vt:lpstr>Lab Exercise: Table Lab</vt:lpstr>
      <vt:lpstr>Chapter Summary</vt:lpstr>
      <vt:lpstr>Chapter Summary Cont.</vt:lpstr>
      <vt:lpstr>Chapter Summary Cont.</vt:lpstr>
      <vt:lpstr>Chapter Summary Cont.</vt:lpstr>
    </vt:vector>
  </TitlesOfParts>
  <Company>Intertech,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Storage</dc:title>
  <dc:creator>jwhite</dc:creator>
  <cp:lastModifiedBy>jwhite</cp:lastModifiedBy>
  <cp:revision>2</cp:revision>
  <dcterms:created xsi:type="dcterms:W3CDTF">2011-04-27T23:53:43Z</dcterms:created>
  <dcterms:modified xsi:type="dcterms:W3CDTF">2011-04-28T01:31:45Z</dcterms:modified>
</cp:coreProperties>
</file>