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7" r:id="rId50"/>
    <p:sldId id="308" r:id="rId51"/>
    <p:sldId id="309" r:id="rId52"/>
    <p:sldId id="310" r:id="rId53"/>
    <p:sldId id="311" r:id="rId54"/>
    <p:sldId id="312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4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10" descr="Intertech Title Slid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815"/>
          <a:stretch/>
        </p:blipFill>
        <p:spPr bwMode="auto">
          <a:xfrm>
            <a:off x="0" y="9525"/>
            <a:ext cx="91440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4876800" y="4114800"/>
            <a:ext cx="3352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800" dirty="0">
                <a:solidFill>
                  <a:schemeClr val="tx1"/>
                </a:solidFill>
                <a:latin typeface="FuturaEFOP-Bold" pitchFamily="50" charset="0"/>
              </a:rPr>
              <a:t>An  Intertech </a:t>
            </a:r>
            <a:r>
              <a:rPr lang="en-US" sz="800" dirty="0" smtClean="0">
                <a:solidFill>
                  <a:schemeClr val="tx1"/>
                </a:solidFill>
                <a:latin typeface="FuturaEFOP-Bold" pitchFamily="50" charset="0"/>
              </a:rPr>
              <a:t>Authored</a:t>
            </a:r>
            <a:r>
              <a:rPr lang="en-US" sz="800" baseline="0" dirty="0" smtClean="0">
                <a:solidFill>
                  <a:schemeClr val="tx1"/>
                </a:solidFill>
                <a:latin typeface="FuturaEFOP-Bold" pitchFamily="50" charset="0"/>
              </a:rPr>
              <a:t> C</a:t>
            </a:r>
            <a:r>
              <a:rPr lang="en-US" sz="800" dirty="0" smtClean="0">
                <a:solidFill>
                  <a:schemeClr val="tx1"/>
                </a:solidFill>
                <a:latin typeface="FuturaEFOP-Bold" pitchFamily="50" charset="0"/>
              </a:rPr>
              <a:t>ourse in Partnership with Microsoft</a:t>
            </a:r>
            <a:endParaRPr lang="en-US" sz="800" dirty="0">
              <a:solidFill>
                <a:schemeClr val="tx1"/>
              </a:solidFill>
              <a:latin typeface="FuturaEFOP-Bold" pitchFamily="50" charset="0"/>
            </a:endParaRPr>
          </a:p>
        </p:txBody>
      </p:sp>
      <p:pic>
        <p:nvPicPr>
          <p:cNvPr id="7180" name="Picture 12" descr="http://www.aiesec.org/australia/images/Partnerlogo/microsof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243792"/>
            <a:ext cx="2232025" cy="5380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7" y="873089"/>
            <a:ext cx="8123295" cy="719173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Futura Hv BT" pitchFamily="34" charset="0"/>
              </a:defRPr>
            </a:lvl1pPr>
            <a:lvl2pPr>
              <a:defRPr sz="1800">
                <a:latin typeface="Futura Md BT" pitchFamily="34" charset="0"/>
              </a:defRPr>
            </a:lvl2pPr>
            <a:lvl3pPr>
              <a:defRPr sz="1600">
                <a:latin typeface="Futura Md BT" pitchFamily="34" charset="0"/>
              </a:defRPr>
            </a:lvl3pPr>
            <a:lvl4pPr>
              <a:buClrTx/>
              <a:defRPr sz="1400" b="0">
                <a:latin typeface="Futura Md BT" pitchFamily="34" charset="0"/>
              </a:defRPr>
            </a:lvl4pPr>
            <a:lvl5pPr>
              <a:buClrTx/>
              <a:buSzPct val="100000"/>
              <a:defRPr sz="1400" b="0">
                <a:latin typeface="Futura Md B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625010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962400" cy="4268823"/>
          </a:xfr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defRPr sz="1400"/>
            </a:lvl4pPr>
            <a:lvl5pPr>
              <a:buClrTx/>
              <a:buSzPct val="100000"/>
              <a:defRPr sz="1400">
                <a:latin typeface="Futura Md B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772082" y="1749402"/>
            <a:ext cx="3962400" cy="4268823"/>
          </a:xfr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defRPr sz="1400"/>
            </a:lvl4pPr>
            <a:lvl5pPr>
              <a:buClrTx/>
              <a:buSzPct val="100000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691896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4483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9F376-490A-4968-BB3F-A3DFB2668257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B80889-4B9B-4E40-8BE7-0AEA6C102C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9F376-490A-4968-BB3F-A3DFB2668257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B80889-4B9B-4E40-8BE7-0AEA6C102C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tertech Text Slide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5996"/>
          <a:stretch/>
        </p:blipFill>
        <p:spPr bwMode="auto">
          <a:xfrm>
            <a:off x="0" y="11113"/>
            <a:ext cx="9144000" cy="95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873125"/>
            <a:ext cx="81232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0"/>
            <a:ext cx="81248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1135063" y="595313"/>
            <a:ext cx="3733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000" smtClean="0">
                <a:solidFill>
                  <a:srgbClr val="003366"/>
                </a:solidFill>
              </a:rPr>
              <a:t>50466 Windows® Azure™ Solutions with Microsoft® Visual Studio® 2010</a:t>
            </a:r>
            <a:endParaRPr lang="en-US" sz="1000">
              <a:solidFill>
                <a:srgbClr val="003366"/>
              </a:solidFill>
            </a:endParaRPr>
          </a:p>
        </p:txBody>
      </p:sp>
      <p:sp>
        <p:nvSpPr>
          <p:cNvPr id="28696" name="TextBox 1058"/>
          <p:cNvSpPr txBox="1">
            <a:spLocks noChangeArrowheads="1"/>
          </p:cNvSpPr>
          <p:nvPr/>
        </p:nvSpPr>
        <p:spPr bwMode="auto">
          <a:xfrm>
            <a:off x="318059" y="6383337"/>
            <a:ext cx="84449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en-US" sz="1050" dirty="0" smtClean="0">
                <a:latin typeface="Futura Hv BT" pitchFamily="34" charset="0"/>
              </a:rPr>
              <a:t>Slide </a:t>
            </a:r>
            <a:fld id="{77D2CF32-4139-4B06-90E8-7ACC97C343B3}" type="slidenum">
              <a:rPr lang="en-US" sz="1050">
                <a:latin typeface="Futura Hv BT" pitchFamily="34" charset="0"/>
              </a:rPr>
              <a:pPr algn="r" eaLnBrk="1" hangingPunct="1">
                <a:defRPr/>
              </a:pPr>
              <a:t>‹#›</a:t>
            </a:fld>
            <a:endParaRPr lang="en-US" sz="1050" dirty="0">
              <a:latin typeface="Futura Hv BT" pitchFamily="34" charset="0"/>
            </a:endParaRPr>
          </a:p>
        </p:txBody>
      </p:sp>
      <p:pic>
        <p:nvPicPr>
          <p:cNvPr id="7" name="Picture 12" descr="http://www.aiesec.org/australia/images/Partnerlogo/microsoft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403636"/>
            <a:ext cx="936625" cy="2257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6400800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B0B4BD"/>
                </a:solidFill>
                <a:latin typeface="Futura Hv BT" pitchFamily="34" charset="0"/>
              </a:rPr>
              <a:t>© 2010 - 2011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F8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F87"/>
          </a:solidFill>
          <a:latin typeface="FuturaEFOP-Bold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F87"/>
          </a:solidFill>
          <a:latin typeface="FuturaEFOP-Bold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F87"/>
          </a:solidFill>
          <a:latin typeface="FuturaEFOP-Bold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F87"/>
          </a:solidFill>
          <a:latin typeface="FuturaEFOP-Bold" pitchFamily="50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87"/>
          </a:solidFill>
          <a:latin typeface="FuturaEFOP-Bold" pitchFamily="5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87"/>
          </a:solidFill>
          <a:latin typeface="FuturaEFOP-Bold" pitchFamily="5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87"/>
          </a:solidFill>
          <a:latin typeface="FuturaEFOP-Bold" pitchFamily="5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87"/>
          </a:solidFill>
          <a:latin typeface="FuturaEFOP-Bold" pitchFamily="5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003F87"/>
          </a:solidFill>
          <a:latin typeface="Futura Hv BT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333333"/>
          </a:solidFill>
          <a:latin typeface="Futura Md BT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Futura Md BT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Futura Md BT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Windows Azure Worker Role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50466 Windows® Azure™ Solutions with Microsoft® Visual Studio® 2010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Exploring the Worker Role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smtClean="0"/>
              <a:t>Does RoleEntryPoint sound familiar? It should. It is the same class that WebRole.cs extends.</a:t>
            </a:r>
          </a:p>
          <a:p>
            <a:r>
              <a:rPr lang="en-US" sz="1800" smtClean="0"/>
              <a:t>By default, the worker role will have OnStart( ) and Run( ) methods.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Exploring the Worker Role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Like in Web roles, the Windows Azure platform calls the OnStart() method after loading the worker role assembly and starting the role.</a:t>
            </a:r>
          </a:p>
          <a:p>
            <a:pPr lvl="1"/>
            <a:r>
              <a:rPr lang="en-US" sz="1600" smtClean="0"/>
              <a:t>By default, the OnStart( ) method looks very similar to the OnStart( ) method in a Web role.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Exploring the Worker Role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1714500"/>
            <a:ext cx="8229600" cy="4278094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smtClean="0"/>
              <a:t>public override bool OnStart()</a:t>
            </a:r>
          </a:p>
          <a:p>
            <a:r>
              <a:rPr lang="en-US" sz="1700" smtClean="0"/>
              <a:t>{</a:t>
            </a:r>
          </a:p>
          <a:p>
            <a:r>
              <a:rPr lang="en-US" sz="1700" smtClean="0"/>
              <a:t>  // Set the maximum number of concurrent connections </a:t>
            </a:r>
          </a:p>
          <a:p>
            <a:r>
              <a:rPr lang="en-US" sz="1700" smtClean="0"/>
              <a:t>  ServicePointManager.DefaultConnectionLimit = 12;</a:t>
            </a:r>
          </a:p>
          <a:p>
            <a:r>
              <a:rPr lang="en-US" sz="1700" smtClean="0"/>
              <a:t>  // For information on handling configuration changes</a:t>
            </a:r>
          </a:p>
          <a:p>
            <a:r>
              <a:rPr lang="en-US" sz="1700" smtClean="0"/>
              <a:t>  // see the MSDN topic at </a:t>
            </a:r>
          </a:p>
          <a:p>
            <a:r>
              <a:rPr lang="en-US" sz="1700" smtClean="0"/>
              <a:t>  // http://go.microsoft.com/fwlink/?LinkId=166357.</a:t>
            </a:r>
          </a:p>
          <a:p>
            <a:r>
              <a:rPr lang="en-US" sz="1700" smtClean="0"/>
              <a:t>  return base.OnStart();</a:t>
            </a:r>
          </a:p>
          <a:p>
            <a:r>
              <a:rPr lang="en-US" sz="1700" smtClean="0"/>
              <a:t>}</a:t>
            </a:r>
          </a:p>
          <a:p>
            <a:r>
              <a:rPr lang="en-US" sz="1700" smtClean="0"/>
              <a:t>public override bool OnStart()</a:t>
            </a:r>
          </a:p>
          <a:p>
            <a:r>
              <a:rPr lang="en-US" sz="1700" smtClean="0"/>
              <a:t>{</a:t>
            </a:r>
          </a:p>
          <a:p>
            <a:r>
              <a:rPr lang="en-US" sz="1700" smtClean="0"/>
              <a:t> ServicePointManager.DefaultConnectionLimit = 12;</a:t>
            </a:r>
          </a:p>
          <a:p>
            <a:r>
              <a:rPr lang="en-US" sz="1700" smtClean="0"/>
              <a:t> DiagnosticMonitor.Start("DiagnosticsConnectionString");</a:t>
            </a:r>
          </a:p>
          <a:p>
            <a:r>
              <a:rPr lang="en-US" sz="1700" smtClean="0"/>
              <a:t> RoleEnvironment.Changing += RoleEnvironmentChanging;</a:t>
            </a:r>
          </a:p>
          <a:p>
            <a:r>
              <a:rPr lang="en-US" sz="1700" smtClean="0"/>
              <a:t> return base.OnStart();</a:t>
            </a:r>
          </a:p>
          <a:p>
            <a:r>
              <a:rPr lang="en-US" sz="1700" smtClean="0"/>
              <a:t>}</a:t>
            </a:r>
            <a:endParaRPr lang="en-US"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Exploring the Worker Role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smtClean="0"/>
              <a:t>The only difference is in the call to ServicePointManager to set the maximum number of concurrent connections allowed by this worker.</a:t>
            </a:r>
          </a:p>
          <a:p>
            <a:pPr lvl="1"/>
            <a:r>
              <a:rPr lang="en-US" sz="1600" smtClean="0"/>
              <a:t>Of course, you can add your own code to the OnStart() method to further initialize your worker role for your application needs.</a:t>
            </a:r>
          </a:p>
          <a:p>
            <a:pPr lvl="1"/>
            <a:r>
              <a:rPr lang="en-US" sz="1600" smtClean="0"/>
              <a:t>Again, a comment in the role points developers to an MSDN post for how to use the method to establish an event listener for handling configuration changes.</a:t>
            </a:r>
          </a:p>
          <a:p>
            <a:r>
              <a:rPr lang="en-US" sz="1800" smtClean="0"/>
              <a:t>By default, the WorkerRole.cs does not provide an overridden OnStop() method.</a:t>
            </a:r>
          </a:p>
          <a:p>
            <a:pPr lvl="1"/>
            <a:r>
              <a:rPr lang="en-US" sz="1600" smtClean="0"/>
              <a:t>However, you may want to add an override the OnStop() method.</a:t>
            </a:r>
          </a:p>
          <a:p>
            <a:pPr lvl="1"/>
            <a:r>
              <a:rPr lang="en-US" sz="1600" smtClean="0"/>
              <a:t>Add an OnStop() method to WorkerRole.cs when you want to do clean up of resources used by the role when the worker is stopped.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Exploring the Worker Role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The Run( ) method is where the worker role performs its work.</a:t>
            </a:r>
          </a:p>
          <a:p>
            <a:pPr lvl="1"/>
            <a:r>
              <a:rPr lang="en-US" sz="1600" smtClean="0"/>
              <a:t>After starting and initializing (with OnStart) the role, the Windows Azure platform calls the Run( ) method.</a:t>
            </a:r>
          </a:p>
          <a:p>
            <a:pPr lvl="1"/>
            <a:r>
              <a:rPr lang="en-US" sz="1600" smtClean="0"/>
              <a:t>By default, the Run( ) method doesn’t do much. In fact, it just sleeps for 10 seconds and wakes to write a message to the trace log.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Exploring the Worker Role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pPr lvl="1"/>
            <a:r>
              <a:rPr lang="en-US" sz="1600" smtClean="0"/>
              <a:t>Note that the Run( ) method has a continuous loop. This allows the worker role to operate continuously (as long as the role is running).</a:t>
            </a:r>
          </a:p>
          <a:p>
            <a:pPr lvl="1"/>
            <a:r>
              <a:rPr lang="en-US" sz="1600" smtClean="0"/>
              <a:t>In fact, if the Run( ) method returns (or stops due to an exception), the role is restarted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1714500"/>
            <a:ext cx="8229600" cy="2970044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smtClean="0"/>
              <a:t>public override void Run()</a:t>
            </a:r>
          </a:p>
          <a:p>
            <a:r>
              <a:rPr lang="en-US" sz="1700" smtClean="0"/>
              <a:t>{</a:t>
            </a:r>
          </a:p>
          <a:p>
            <a:r>
              <a:rPr lang="en-US" sz="1700" smtClean="0"/>
              <a:t>  // This is a sample worker implementation. Replace with your logic.</a:t>
            </a:r>
          </a:p>
          <a:p>
            <a:r>
              <a:rPr lang="en-US" sz="1700" smtClean="0"/>
              <a:t>  Trace.WriteLine("HelloWorldWorkerRole entry point called", </a:t>
            </a:r>
          </a:p>
          <a:p>
            <a:r>
              <a:rPr lang="en-US" sz="1700" smtClean="0"/>
              <a:t>    "Information");</a:t>
            </a:r>
          </a:p>
          <a:p>
            <a:r>
              <a:rPr lang="en-US" sz="1700" smtClean="0"/>
              <a:t>  while (true)</a:t>
            </a:r>
          </a:p>
          <a:p>
            <a:r>
              <a:rPr lang="en-US" sz="1700" smtClean="0"/>
              <a:t>  {</a:t>
            </a:r>
          </a:p>
          <a:p>
            <a:r>
              <a:rPr lang="en-US" sz="1700" smtClean="0"/>
              <a:t>    Thread.Sleep(10000);</a:t>
            </a:r>
          </a:p>
          <a:p>
            <a:r>
              <a:rPr lang="en-US" sz="1700" smtClean="0"/>
              <a:t>    Trace.WriteLine("Working", "Information");</a:t>
            </a:r>
          </a:p>
          <a:p>
            <a:r>
              <a:rPr lang="en-US" sz="1700" smtClean="0"/>
              <a:t>  }</a:t>
            </a:r>
          </a:p>
          <a:p>
            <a:r>
              <a:rPr lang="en-US" sz="1700" smtClean="0"/>
              <a:t>}</a:t>
            </a:r>
            <a:endParaRPr lang="en-US"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Exploring the Worker Role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smtClean="0"/>
              <a:t>Generally, you place a call to a separate method and/or class that you want executed inside the while loop of the Run( ) method.</a:t>
            </a:r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2463800"/>
            <a:ext cx="8229600" cy="2446824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smtClean="0"/>
              <a:t>public override void Run()</a:t>
            </a:r>
          </a:p>
          <a:p>
            <a:r>
              <a:rPr lang="en-US" sz="1700" smtClean="0"/>
              <a:t>{</a:t>
            </a:r>
          </a:p>
          <a:p>
            <a:r>
              <a:rPr lang="en-US" sz="1700" b="1" smtClean="0"/>
              <a:t>  MyService service = new MyService();</a:t>
            </a:r>
            <a:endParaRPr lang="en-US" sz="1700" smtClean="0"/>
          </a:p>
          <a:p>
            <a:r>
              <a:rPr lang="en-US" sz="1700" smtClean="0"/>
              <a:t>  while (true)</a:t>
            </a:r>
          </a:p>
          <a:p>
            <a:r>
              <a:rPr lang="en-US" sz="1700" smtClean="0"/>
              <a:t>  {</a:t>
            </a:r>
          </a:p>
          <a:p>
            <a:r>
              <a:rPr lang="en-US" sz="1700" b="1" smtClean="0"/>
              <a:t>    service.doWork();</a:t>
            </a:r>
            <a:endParaRPr lang="en-US" sz="1700" smtClean="0"/>
          </a:p>
          <a:p>
            <a:r>
              <a:rPr lang="en-US" sz="1700" smtClean="0"/>
              <a:t>    Thread.Sleep(10000);</a:t>
            </a:r>
          </a:p>
          <a:p>
            <a:r>
              <a:rPr lang="en-US" sz="1700" smtClean="0"/>
              <a:t>  }</a:t>
            </a:r>
          </a:p>
          <a:p>
            <a:r>
              <a:rPr lang="en-US" sz="1700" smtClean="0"/>
              <a:t>}</a:t>
            </a:r>
            <a:endParaRPr lang="en-US"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Exploring the Worker Role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Typically, worker roles poll Windows Azure Storage queues in the Run( ) method.</a:t>
            </a:r>
          </a:p>
          <a:p>
            <a:pPr lvl="1"/>
            <a:r>
              <a:rPr lang="en-US" sz="1600" smtClean="0"/>
              <a:t>When another role or outside process needs work accomplished, it deposits a message about the work in a queue.</a:t>
            </a:r>
          </a:p>
          <a:p>
            <a:pPr lvl="1"/>
            <a:r>
              <a:rPr lang="en-US" sz="1600" smtClean="0"/>
              <a:t>The worker role poles the queue in the Run( ) method. When a message arrives, it performs the work specified in the message.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/>
          </a:p>
        </p:txBody>
      </p:sp>
      <p:pic>
        <p:nvPicPr>
          <p:cNvPr id="4" name="Picture 3" descr="ima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81400"/>
            <a:ext cx="4063101" cy="172516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Exploring the Worker Role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1714500"/>
            <a:ext cx="8229600" cy="5062924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smtClean="0"/>
              <a:t>public override void Run()</a:t>
            </a:r>
          </a:p>
          <a:p>
            <a:r>
              <a:rPr lang="en-US" sz="1700" smtClean="0"/>
              <a:t>{</a:t>
            </a:r>
          </a:p>
          <a:p>
            <a:r>
              <a:rPr lang="en-US" sz="1700" smtClean="0"/>
              <a:t>  CloudStorageAccount storageAccount = </a:t>
            </a:r>
          </a:p>
          <a:p>
            <a:r>
              <a:rPr lang="en-US" sz="1700" smtClean="0"/>
              <a:t>  CloudStorageAccount.Parse(RoleEnvironment.</a:t>
            </a:r>
          </a:p>
          <a:p>
            <a:r>
              <a:rPr lang="en-US" sz="1700" smtClean="0"/>
              <a:t>  GetConfigurationSettingValue("DataConnectionString"));</a:t>
            </a:r>
          </a:p>
          <a:p>
            <a:r>
              <a:rPr lang="en-US" sz="1700" smtClean="0"/>
              <a:t>  CloudQueueClient queueClient =</a:t>
            </a:r>
          </a:p>
          <a:p>
            <a:r>
              <a:rPr lang="en-US" sz="1700" smtClean="0"/>
              <a:t>  storageAccount.CreateCloudQueueClient();</a:t>
            </a:r>
          </a:p>
          <a:p>
            <a:r>
              <a:rPr lang="en-US" sz="1700" smtClean="0"/>
              <a:t>  CloudQueue queue = queueClient.GetQueueReference("helloqueue");</a:t>
            </a:r>
          </a:p>
          <a:p>
            <a:r>
              <a:rPr lang="en-US" sz="1700" smtClean="0"/>
              <a:t>  while (true)</a:t>
            </a:r>
          </a:p>
          <a:p>
            <a:r>
              <a:rPr lang="en-US" sz="1700" smtClean="0"/>
              <a:t>  {</a:t>
            </a:r>
          </a:p>
          <a:p>
            <a:r>
              <a:rPr lang="en-US" sz="1700" smtClean="0"/>
              <a:t>    CloudQueueMessage workMessage = queue.GetMessage();</a:t>
            </a:r>
          </a:p>
          <a:p>
            <a:r>
              <a:rPr lang="en-US" sz="1700" smtClean="0"/>
              <a:t>    if (workMessage != null)</a:t>
            </a:r>
          </a:p>
          <a:p>
            <a:r>
              <a:rPr lang="en-US" sz="1700" smtClean="0"/>
              <a:t>    {</a:t>
            </a:r>
          </a:p>
          <a:p>
            <a:r>
              <a:rPr lang="en-US" sz="1700" smtClean="0"/>
              <a:t>      //extract the contents of the message and do your work here</a:t>
            </a:r>
          </a:p>
          <a:p>
            <a:r>
              <a:rPr lang="en-US" sz="1700" smtClean="0"/>
              <a:t>      queue.DeleteMessage(workMessage);</a:t>
            </a:r>
          </a:p>
          <a:p>
            <a:r>
              <a:rPr lang="en-US" sz="1700" smtClean="0"/>
              <a:t>    }</a:t>
            </a:r>
          </a:p>
          <a:p>
            <a:r>
              <a:rPr lang="en-US" sz="1700" smtClean="0"/>
              <a:t>    Thread.Sleep(5000);</a:t>
            </a:r>
          </a:p>
          <a:p>
            <a:r>
              <a:rPr lang="en-US" sz="1700" smtClean="0"/>
              <a:t>  }</a:t>
            </a:r>
          </a:p>
          <a:p>
            <a:r>
              <a:rPr lang="en-US" sz="1700" smtClean="0"/>
              <a:t>}</a:t>
            </a:r>
            <a:endParaRPr lang="en-US"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Exploring the Worker Role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Because message size is limited, most recommend that you implement the “work-ticket” pattern in messages.</a:t>
            </a:r>
          </a:p>
          <a:p>
            <a:pPr lvl="1"/>
            <a:r>
              <a:rPr lang="en-US" sz="1600" smtClean="0"/>
              <a:t>That is, don’t put the data needed by a process in the message itself. Instead, messages should contain pointers to the real data needed by consumers.</a:t>
            </a:r>
          </a:p>
          <a:p>
            <a:pPr lvl="1"/>
            <a:r>
              <a:rPr lang="en-US" sz="1600" smtClean="0"/>
              <a:t>For example, in a message communicating a loan needs to be processed, have the message contain a GUID to a loan application record in some data storage.</a:t>
            </a:r>
          </a:p>
          <a:p>
            <a:pPr lvl="1"/>
            <a:r>
              <a:rPr lang="en-US" sz="1600" smtClean="0"/>
              <a:t>Allow the worker role to fetch the loan application itself rather trying to use the message to pass all the loan application data to the worker role.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Worker Role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Worker roles are the second of three types of Windows Azure hosted services. You have already learned about Web roles.</a:t>
            </a:r>
          </a:p>
          <a:p>
            <a:pPr lvl="1"/>
            <a:r>
              <a:rPr lang="en-US" sz="1600" smtClean="0"/>
              <a:t>Worker roles, like Web roles, run under Windows Azure Compute Services.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pPr lvl="1"/>
            <a:r>
              <a:rPr lang="en-US" sz="1600" smtClean="0"/>
              <a:t>Worker roles provide background processing.  It might serve you best to think of a worker role as a Windows service.</a:t>
            </a:r>
          </a:p>
          <a:p>
            <a:pPr lvl="1"/>
            <a:r>
              <a:rPr lang="en-US" sz="1600" smtClean="0"/>
              <a:t>Use worker roles for batch processing, queue processing, non-HTTP WCF service hosting, and just plain old “number crunching” activities.</a:t>
            </a:r>
          </a:p>
          <a:p>
            <a:endParaRPr lang="en-US"/>
          </a:p>
        </p:txBody>
      </p:sp>
      <p:pic>
        <p:nvPicPr>
          <p:cNvPr id="4" name="Picture 3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76" y="2694432"/>
            <a:ext cx="4041648" cy="187756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Worker Role Configuration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Most of the configuration of a worker role is identical to Web role configuration.</a:t>
            </a:r>
          </a:p>
          <a:p>
            <a:pPr lvl="1"/>
            <a:r>
              <a:rPr lang="en-US" sz="1600" smtClean="0"/>
              <a:t>Refer to the Web role chapter for information on common configuration settings.</a:t>
            </a:r>
          </a:p>
          <a:p>
            <a:pPr lvl="1"/>
            <a:r>
              <a:rPr lang="en-US" sz="1600" smtClean="0"/>
              <a:t>Because worker roles have no user interface, the Configuration tab lacks a Startup action.</a:t>
            </a:r>
          </a:p>
          <a:p>
            <a:endParaRPr lang="en-US"/>
          </a:p>
        </p:txBody>
      </p:sp>
      <p:pic>
        <p:nvPicPr>
          <p:cNvPr id="4" name="Picture 3" descr="imag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429000"/>
            <a:ext cx="3375238" cy="27657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Worker Role Configuration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r>
              <a:rPr lang="en-US" sz="1800" smtClean="0"/>
              <a:t>Endpoints are configured through the Endpoint tab.</a:t>
            </a:r>
          </a:p>
          <a:p>
            <a:endParaRPr lang="en-US"/>
          </a:p>
        </p:txBody>
      </p:sp>
      <p:pic>
        <p:nvPicPr>
          <p:cNvPr id="4" name="Picture 3" descr="imag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275" y="1714500"/>
            <a:ext cx="4579048" cy="243047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Worker Role Configuration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A hosted service can have a total of 25 </a:t>
            </a:r>
            <a:r>
              <a:rPr lang="en-US" sz="1800" i="1" smtClean="0"/>
              <a:t>input</a:t>
            </a:r>
            <a:r>
              <a:rPr lang="en-US" sz="1800" smtClean="0"/>
              <a:t> endpoints.</a:t>
            </a:r>
          </a:p>
          <a:p>
            <a:pPr lvl="1"/>
            <a:r>
              <a:rPr lang="en-US" sz="1600" smtClean="0"/>
              <a:t>An input endpoint (covered in more detail in a bit) is an external endpoint that can be accessed from outside the cloud.</a:t>
            </a:r>
          </a:p>
          <a:p>
            <a:pPr lvl="1"/>
            <a:r>
              <a:rPr lang="en-US" sz="1600" smtClean="0"/>
              <a:t>The 25 input endpoints can be allocated across 5 roles in the service.</a:t>
            </a:r>
          </a:p>
          <a:p>
            <a:pPr lvl="1"/>
            <a:r>
              <a:rPr lang="en-US" sz="1600" smtClean="0"/>
              <a:t>You can allocate all 25 to a single role.  You can allocate one per role, or 5 per role.  However, the total allocation of input endpoints allowed is 25 for the service.</a:t>
            </a:r>
          </a:p>
          <a:p>
            <a:r>
              <a:rPr lang="en-US" sz="1800" smtClean="0"/>
              <a:t>You are limited to 5 </a:t>
            </a:r>
            <a:r>
              <a:rPr lang="en-US" sz="1800" i="1" smtClean="0"/>
              <a:t>internal</a:t>
            </a:r>
            <a:r>
              <a:rPr lang="en-US" sz="1800" smtClean="0"/>
              <a:t> endpoints per role.  Internal endpoints are also covered in more detail in a bit.</a:t>
            </a:r>
          </a:p>
          <a:p>
            <a:r>
              <a:rPr lang="en-US" sz="1800" smtClean="0"/>
              <a:t>The intended job of worker roles is to perform background processing.</a:t>
            </a:r>
          </a:p>
          <a:p>
            <a:pPr lvl="1"/>
            <a:r>
              <a:rPr lang="en-US" sz="1600" smtClean="0"/>
              <a:t>This means, by default, it does not allow inbound connections.  </a:t>
            </a:r>
          </a:p>
          <a:p>
            <a:pPr lvl="1"/>
            <a:r>
              <a:rPr lang="en-US" sz="1600" smtClean="0"/>
              <a:t>Thus, worker roles have no defined endpoints by default in the Endpoints configuration.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Worker Role Configuration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However, you can define endpoints for worker roles.</a:t>
            </a:r>
          </a:p>
          <a:p>
            <a:pPr lvl="1"/>
            <a:r>
              <a:rPr lang="en-US" sz="1600" smtClean="0"/>
              <a:t>On the Endpoints tab in the configuration GUI, press the Add Endpoint button.</a:t>
            </a:r>
          </a:p>
          <a:p>
            <a:pPr lvl="1"/>
            <a:r>
              <a:rPr lang="en-US" sz="1600" smtClean="0"/>
              <a:t>Then, give each endpoint a name.</a:t>
            </a:r>
          </a:p>
          <a:p>
            <a:pPr lvl="1"/>
            <a:r>
              <a:rPr lang="en-US" sz="1600" smtClean="0"/>
              <a:t>Additionally when defining an endpoint for a worker role, you must decide its type (either input or internal), protocol to be used (TCP, HTTP, or HTTPS) and ports.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/>
          </a:p>
        </p:txBody>
      </p:sp>
      <p:pic>
        <p:nvPicPr>
          <p:cNvPr id="4" name="Picture 3" descr="image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19" y="3612095"/>
            <a:ext cx="6544762" cy="17219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Worker Role Configuration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The public port setting specifies the external port for input</a:t>
            </a:r>
            <a:r>
              <a:rPr lang="en-US" sz="1800" i="1" smtClean="0"/>
              <a:t> </a:t>
            </a:r>
            <a:r>
              <a:rPr lang="en-US" sz="1800" smtClean="0"/>
              <a:t>endpoints.</a:t>
            </a:r>
          </a:p>
          <a:p>
            <a:pPr lvl="1"/>
            <a:r>
              <a:rPr lang="en-US" sz="1600" smtClean="0"/>
              <a:t>The public port is referred to as “port” in the Azure Service Definition file.</a:t>
            </a:r>
          </a:p>
          <a:p>
            <a:pPr lvl="1"/>
            <a:r>
              <a:rPr lang="en-US" sz="1600" smtClean="0"/>
              <a:t>Internal</a:t>
            </a:r>
            <a:r>
              <a:rPr lang="en-US" sz="1600" i="1" smtClean="0"/>
              <a:t> </a:t>
            </a:r>
            <a:r>
              <a:rPr lang="en-US" sz="1600" smtClean="0"/>
              <a:t>endpoints (also defined in a bit) do not have public ports.</a:t>
            </a:r>
          </a:p>
          <a:p>
            <a:pPr lvl="1"/>
            <a:r>
              <a:rPr lang="en-US" sz="1600" smtClean="0"/>
              <a:t>You can specify any port number you choose, but it must be unique across all roles in the service.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Worker Role Configuration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The private port setting specifies the internal or private (also known as the local) port for either input or internal endpoints.</a:t>
            </a:r>
          </a:p>
          <a:p>
            <a:pPr lvl="1"/>
            <a:r>
              <a:rPr lang="en-US" sz="1600" smtClean="0"/>
              <a:t>The Azure load balancers uses two ports for each input endpoint.</a:t>
            </a:r>
          </a:p>
          <a:p>
            <a:pPr lvl="1"/>
            <a:r>
              <a:rPr lang="en-US" sz="1600" smtClean="0"/>
              <a:t>The public port is used for the public IP address, and the private port is used on the private IP address.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pPr lvl="1"/>
            <a:r>
              <a:rPr lang="en-US" sz="1600" smtClean="0"/>
              <a:t>Typically, the public and private ports are set to the same value, but you can choose to use different ports.</a:t>
            </a:r>
          </a:p>
          <a:p>
            <a:endParaRPr lang="en-US"/>
          </a:p>
        </p:txBody>
      </p:sp>
      <p:pic>
        <p:nvPicPr>
          <p:cNvPr id="4" name="Picture 3" descr="image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879" y="3352800"/>
            <a:ext cx="5577840" cy="220065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Worker Role Configuration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smtClean="0"/>
              <a:t>If not specified, the value of private port is the same as the public port.</a:t>
            </a:r>
          </a:p>
          <a:p>
            <a:pPr lvl="1"/>
            <a:r>
              <a:rPr lang="en-US" sz="1600" smtClean="0"/>
              <a:t>You can also set the private port to “*” to allow the Windows Azure Fabric to assign an unallocated port.</a:t>
            </a:r>
          </a:p>
          <a:p>
            <a:pPr lvl="1"/>
            <a:r>
              <a:rPr lang="en-US" sz="1600" smtClean="0"/>
              <a:t>Inside your application code, the private port can be discovered using the runtime API.</a:t>
            </a:r>
          </a:p>
          <a:p>
            <a:r>
              <a:rPr lang="en-US" sz="1800" smtClean="0"/>
              <a:t>Note, the ports specified in configuration may not be the port used when running in the Compute Emulator.  </a:t>
            </a:r>
          </a:p>
          <a:p>
            <a:pPr lvl="1"/>
            <a:r>
              <a:rPr lang="en-US" sz="1600" smtClean="0"/>
              <a:t>The Compute Emulator finds and uses an available port.  On your development box, some ports may be used that are open in the cloud.</a:t>
            </a:r>
          </a:p>
          <a:p>
            <a:r>
              <a:rPr lang="en-US" sz="1800" smtClean="0"/>
              <a:t>When using HTTPS, you must also specify a SSL Certificate.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Worker Role Configuration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i="1" smtClean="0"/>
              <a:t>Input</a:t>
            </a:r>
            <a:r>
              <a:rPr lang="en-US" sz="1800" smtClean="0"/>
              <a:t> endpoints allow you to expose your worker role as a WCF service to the public.</a:t>
            </a:r>
          </a:p>
          <a:p>
            <a:pPr lvl="1"/>
            <a:r>
              <a:rPr lang="en-US" sz="1600" smtClean="0"/>
              <a:t>Note:  you are not limited to WCF – for example, a socket connection, PHP connection or native connection are allowed as well.</a:t>
            </a:r>
          </a:p>
          <a:p>
            <a:pPr lvl="1"/>
            <a:r>
              <a:rPr lang="en-US" sz="1600" smtClean="0"/>
              <a:t>A better name for these endpoints may have been </a:t>
            </a:r>
            <a:r>
              <a:rPr lang="en-US" sz="1600" b="1" i="1" smtClean="0"/>
              <a:t>External</a:t>
            </a:r>
            <a:r>
              <a:rPr lang="en-US" sz="1600" smtClean="0"/>
              <a:t> endpoints as they expose your worker role to communications in and out of the cloud.</a:t>
            </a:r>
          </a:p>
          <a:p>
            <a:pPr lvl="1"/>
            <a:r>
              <a:rPr lang="en-US" sz="1600" smtClean="0"/>
              <a:t>When you create an input endpoint for your worker role, Windows Azure enrolls the load balancer to distribute outside requests to all instances.</a:t>
            </a:r>
          </a:p>
          <a:p>
            <a:pPr lvl="1"/>
            <a:r>
              <a:rPr lang="en-US" sz="1600" smtClean="0"/>
              <a:t>Exposed worker roles (via endpoint) are non-IIS based services.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Worker Role Configuration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i="1" smtClean="0"/>
              <a:t>Internal</a:t>
            </a:r>
            <a:r>
              <a:rPr lang="en-US" sz="1800" smtClean="0"/>
              <a:t> endpoints can expose your work role as a WCF service to other internal role instances (Web or other worker roles).</a:t>
            </a:r>
          </a:p>
          <a:p>
            <a:pPr lvl="1"/>
            <a:r>
              <a:rPr lang="en-US" sz="1600" smtClean="0"/>
              <a:t>Internal endpoints are not load balanced. </a:t>
            </a:r>
          </a:p>
          <a:p>
            <a:pPr lvl="1"/>
            <a:r>
              <a:rPr lang="en-US" sz="1600" smtClean="0"/>
              <a:t>Therefore, if you have multiple instances of a worker role defined with internal endpoints, you must manually distribute calls.</a:t>
            </a:r>
          </a:p>
          <a:p>
            <a:pPr lvl="1"/>
            <a:r>
              <a:rPr lang="en-US" sz="1600" smtClean="0"/>
              <a:t>Typically, use worker roles with an internal endpoint in a peer-to-peer manner.</a:t>
            </a:r>
          </a:p>
          <a:p>
            <a:pPr lvl="1"/>
            <a:r>
              <a:rPr lang="en-US" sz="1600" smtClean="0"/>
              <a:t>In other words, an externally facing Web or worker role (as shown below) is assigned to an internal endpoint worker role instance.</a:t>
            </a:r>
          </a:p>
          <a:p>
            <a:pPr lvl="1"/>
            <a:r>
              <a:rPr lang="en-US" sz="1600" smtClean="0"/>
              <a:t>The externally facing Web or worker role instance always communicates with its assigned internal worker role instance to accomplish work.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Worker Role Configuration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pPr lvl="1"/>
            <a:r>
              <a:rPr lang="en-US" sz="1600" smtClean="0"/>
              <a:t>A later section provides information on how to build the worker role for internal or external (input) communication as well as how clients can call the service.</a:t>
            </a:r>
          </a:p>
          <a:p>
            <a:endParaRPr lang="en-US"/>
          </a:p>
        </p:txBody>
      </p:sp>
      <p:pic>
        <p:nvPicPr>
          <p:cNvPr id="4" name="Picture 3" descr="image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28" y="1714500"/>
            <a:ext cx="7095744" cy="34503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Worker Role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Unlike Web roles, the Windows Azure Tools (WAT) for VS provides just one worker role template.</a:t>
            </a:r>
          </a:p>
          <a:p>
            <a:pPr lvl="1"/>
            <a:r>
              <a:rPr lang="en-US" sz="1600" smtClean="0"/>
              <a:t>As with Web roles, you can use either Visual C# or Visual Basic to write worker roles.</a:t>
            </a:r>
          </a:p>
          <a:p>
            <a:pPr lvl="1"/>
            <a:r>
              <a:rPr lang="en-US" sz="1600" smtClean="0"/>
              <a:t>When you request a Windows Azure project in VS, Windows Azure prompts you to add a worker role to your solution.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in the Compute Emulator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As you learned in the Web role chapter, when you press F5 to debug a cloud service project, VS automatically starts the Compute Emulator.</a:t>
            </a:r>
          </a:p>
          <a:p>
            <a:pPr lvl="1"/>
            <a:r>
              <a:rPr lang="en-US" sz="1600" smtClean="0"/>
              <a:t>You can see worker role instances running via the Compute Emulator UI just as you can see Web role instances.</a:t>
            </a:r>
          </a:p>
          <a:p>
            <a:pPr lvl="1"/>
            <a:r>
              <a:rPr lang="en-US" sz="1600" smtClean="0"/>
              <a:t>In the example below, two instances of the HelloWorldWorkerRole are running.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in the Compute Emulator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/>
          </a:p>
        </p:txBody>
      </p:sp>
      <p:pic>
        <p:nvPicPr>
          <p:cNvPr id="4" name="Picture 3" descr="image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704" y="1714500"/>
            <a:ext cx="4876191" cy="365714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in the Compute Emulator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On your development box, worker role processes are running as WaWorkerHost.exe processes.</a:t>
            </a:r>
          </a:p>
          <a:p>
            <a:pPr lvl="1"/>
            <a:r>
              <a:rPr lang="en-US" sz="1600" smtClean="0"/>
              <a:t>If you open your Task Manager while worker roles are running in the Compute Emulator, you’ll find the processes.</a:t>
            </a:r>
          </a:p>
          <a:p>
            <a:pPr lvl="1"/>
            <a:r>
              <a:rPr lang="en-US" sz="1600" smtClean="0"/>
              <a:t>The example below shows the two HelloWorldWorkerRole instances each have their own process.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in the Compute Emulator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pPr lvl="1"/>
            <a:r>
              <a:rPr lang="en-US" sz="1600" smtClean="0"/>
              <a:t>If you kill one of these processes, you kill the instance running in the Compute Emulator.</a:t>
            </a:r>
          </a:p>
          <a:p>
            <a:endParaRPr lang="en-US"/>
          </a:p>
        </p:txBody>
      </p:sp>
      <p:pic>
        <p:nvPicPr>
          <p:cNvPr id="4" name="Picture 3" descr="image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228" y="1714500"/>
            <a:ext cx="6057143" cy="349714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(External) Endpoint Setup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While not the only option, Windows Communications Framework is a popular option for external communications with a worker role.</a:t>
            </a:r>
          </a:p>
          <a:p>
            <a:pPr lvl="1"/>
            <a:r>
              <a:rPr lang="en-US" sz="1600" smtClean="0"/>
              <a:t>Again, however, Windows Azure supports non-WCF endpoints (like PHP) as well.  </a:t>
            </a:r>
          </a:p>
          <a:p>
            <a:pPr lvl="1"/>
            <a:r>
              <a:rPr lang="en-US" sz="1600" smtClean="0"/>
              <a:t>The endpoint configuration in the service definition helps Windows Azure know what resources the role needs.</a:t>
            </a:r>
          </a:p>
          <a:p>
            <a:r>
              <a:rPr lang="en-US" sz="1800" smtClean="0"/>
              <a:t>Windows Communication Framework (WCF) is fundamental to understanding worker role endpoints described here.</a:t>
            </a:r>
          </a:p>
          <a:p>
            <a:pPr lvl="1"/>
            <a:r>
              <a:rPr lang="en-US" sz="1600" smtClean="0"/>
              <a:t>Understanding WCF is necessary whether trying to communicate with a worker role as a client or trying to set up a worker role as a service.</a:t>
            </a:r>
          </a:p>
          <a:p>
            <a:pPr lvl="1"/>
            <a:r>
              <a:rPr lang="en-US" sz="1600" smtClean="0"/>
              <a:t>If you are unfamiliar with WCF, learn about WCF here: msdn.microsoft.com/en-us/netframework/aa663324.aspx.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(External) Endpoint Setup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Again, you must first establish the Input Endpoint in your worker role configuration.</a:t>
            </a:r>
          </a:p>
          <a:p>
            <a:pPr lvl="1"/>
            <a:r>
              <a:rPr lang="en-US" sz="1600" smtClean="0"/>
              <a:t>You can use the Visual Studio GUI editor (as shown above) to define the endpoint.</a:t>
            </a:r>
          </a:p>
          <a:p>
            <a:pPr lvl="1"/>
            <a:r>
              <a:rPr lang="en-US" sz="1600" smtClean="0"/>
              <a:t>However, eventually the endpoint definition (as entered by hand or through the GUI) ends up in the cloud project’s .csdef file.</a:t>
            </a:r>
          </a:p>
          <a:p>
            <a:pPr lvl="1"/>
            <a:r>
              <a:rPr lang="en-US" sz="1600" smtClean="0"/>
              <a:t>Here is an example HTTP input endpoint configuration for CalculatorService.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(External) Endpoint Setup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1714500"/>
            <a:ext cx="8229600" cy="3231654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smtClean="0"/>
              <a:t>&lt;?xml version="1.0" encoding="utf-8"?&gt;</a:t>
            </a:r>
          </a:p>
          <a:p>
            <a:r>
              <a:rPr lang="en-US" sz="1700" smtClean="0"/>
              <a:t>&lt;ServiceDefinition name="Calculator" xmlns="http://schemas.microsoft.com/ServiceHosting/2008/10/ServiceDefinition"&gt;</a:t>
            </a:r>
          </a:p>
          <a:p>
            <a:r>
              <a:rPr lang="en-US" sz="1700" smtClean="0"/>
              <a:t>  &lt;WorkerRole name="CalculatorWorkerRole"&gt;</a:t>
            </a:r>
          </a:p>
          <a:p>
            <a:r>
              <a:rPr lang="en-US" sz="1700" smtClean="0"/>
              <a:t>    &lt;Imports&gt;</a:t>
            </a:r>
          </a:p>
          <a:p>
            <a:r>
              <a:rPr lang="en-US" sz="1700" smtClean="0"/>
              <a:t>      &lt;Import moduleName="Diagnostics" /&gt;</a:t>
            </a:r>
          </a:p>
          <a:p>
            <a:r>
              <a:rPr lang="en-US" sz="1700" smtClean="0"/>
              <a:t>    &lt;/Imports&gt;</a:t>
            </a:r>
          </a:p>
          <a:p>
            <a:r>
              <a:rPr lang="en-US" sz="1700" b="1" smtClean="0"/>
              <a:t>    &lt;Endpoints&gt;</a:t>
            </a:r>
            <a:endParaRPr lang="en-US" sz="1700" smtClean="0"/>
          </a:p>
          <a:p>
            <a:r>
              <a:rPr lang="en-US" sz="1700" b="1" smtClean="0"/>
              <a:t>      &lt;InputEndpoint name="CalculatorService" protocol="http" port="10000" /&gt;</a:t>
            </a:r>
            <a:endParaRPr lang="en-US" sz="1700" smtClean="0"/>
          </a:p>
          <a:p>
            <a:r>
              <a:rPr lang="en-US" sz="1700" b="1" smtClean="0"/>
              <a:t>    &lt;/Endpoints&gt;</a:t>
            </a:r>
            <a:endParaRPr lang="en-US" sz="1700" smtClean="0"/>
          </a:p>
          <a:p>
            <a:r>
              <a:rPr lang="en-US" sz="1700" smtClean="0"/>
              <a:t>  &lt;/WorkerRole&gt;</a:t>
            </a:r>
          </a:p>
          <a:p>
            <a:r>
              <a:rPr lang="en-US" sz="1700" smtClean="0"/>
              <a:t>&lt;/ServiceDefinition&gt;</a:t>
            </a:r>
            <a:endParaRPr lang="en-US" sz="17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(External) Endpoint Setup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The worker role configured with an endpoint serves as a means to create and start a WCF service host.</a:t>
            </a:r>
          </a:p>
          <a:p>
            <a:pPr lvl="1"/>
            <a:r>
              <a:rPr lang="en-US" sz="1600" smtClean="0"/>
              <a:t>A host needs a WCF service.</a:t>
            </a:r>
          </a:p>
          <a:p>
            <a:pPr lvl="1"/>
            <a:r>
              <a:rPr lang="en-US" sz="1600" smtClean="0"/>
              <a:t>For example sake, here is a simple Calculator WCF service class and contract.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3048000"/>
            <a:ext cx="8229600" cy="3493264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dirty="0" smtClean="0"/>
              <a:t>[</a:t>
            </a:r>
            <a:r>
              <a:rPr lang="en-US" sz="1700" dirty="0" err="1" smtClean="0"/>
              <a:t>ServiceContract</a:t>
            </a:r>
            <a:r>
              <a:rPr lang="en-US" sz="1700" dirty="0" smtClean="0"/>
              <a:t>] //using </a:t>
            </a:r>
            <a:r>
              <a:rPr lang="en-US" sz="1700" dirty="0" err="1" smtClean="0"/>
              <a:t>System.ServiceModel</a:t>
            </a:r>
            <a:endParaRPr lang="en-US" sz="1700" dirty="0" smtClean="0"/>
          </a:p>
          <a:p>
            <a:r>
              <a:rPr lang="en-US" sz="1700" dirty="0" smtClean="0"/>
              <a:t>public interface </a:t>
            </a:r>
            <a:r>
              <a:rPr lang="en-US" sz="1700" dirty="0" err="1" smtClean="0"/>
              <a:t>ICalculator</a:t>
            </a:r>
            <a:endParaRPr lang="en-US" sz="1700" dirty="0" smtClean="0"/>
          </a:p>
          <a:p>
            <a:r>
              <a:rPr lang="en-US" sz="1700" dirty="0" smtClean="0"/>
              <a:t>{</a:t>
            </a:r>
          </a:p>
          <a:p>
            <a:r>
              <a:rPr lang="en-US" sz="1700" dirty="0" smtClean="0"/>
              <a:t> [</a:t>
            </a:r>
            <a:r>
              <a:rPr lang="en-US" sz="1700" dirty="0" err="1" smtClean="0"/>
              <a:t>OperationContract</a:t>
            </a:r>
            <a:r>
              <a:rPr lang="en-US" sz="1700" dirty="0" smtClean="0"/>
              <a:t>]</a:t>
            </a:r>
          </a:p>
          <a:p>
            <a:r>
              <a:rPr lang="en-US" sz="1700" dirty="0" smtClean="0"/>
              <a:t> </a:t>
            </a:r>
            <a:r>
              <a:rPr lang="en-US" sz="1700" dirty="0" err="1" smtClean="0"/>
              <a:t>int</a:t>
            </a:r>
            <a:r>
              <a:rPr lang="en-US" sz="1700" dirty="0" smtClean="0"/>
              <a:t> Add(</a:t>
            </a:r>
            <a:r>
              <a:rPr lang="en-US" sz="1700" dirty="0" err="1" smtClean="0"/>
              <a:t>int</a:t>
            </a:r>
            <a:r>
              <a:rPr lang="en-US" sz="1700" dirty="0" smtClean="0"/>
              <a:t> operand1, </a:t>
            </a:r>
            <a:r>
              <a:rPr lang="en-US" sz="1700" dirty="0" err="1" smtClean="0"/>
              <a:t>int</a:t>
            </a:r>
            <a:r>
              <a:rPr lang="en-US" sz="1700" dirty="0" smtClean="0"/>
              <a:t> operand2);</a:t>
            </a:r>
          </a:p>
          <a:p>
            <a:r>
              <a:rPr lang="en-US" sz="1700" dirty="0" smtClean="0"/>
              <a:t>}</a:t>
            </a:r>
          </a:p>
          <a:p>
            <a:r>
              <a:rPr lang="en-US" sz="1700" dirty="0" smtClean="0"/>
              <a:t>public class Calculator : </a:t>
            </a:r>
            <a:r>
              <a:rPr lang="en-US" sz="1700" dirty="0" err="1" smtClean="0"/>
              <a:t>ICalculator</a:t>
            </a:r>
            <a:endParaRPr lang="en-US" sz="1700" dirty="0" smtClean="0"/>
          </a:p>
          <a:p>
            <a:r>
              <a:rPr lang="en-US" sz="1700" dirty="0" smtClean="0"/>
              <a:t>{</a:t>
            </a:r>
          </a:p>
          <a:p>
            <a:r>
              <a:rPr lang="en-US" sz="1700" dirty="0" smtClean="0"/>
              <a:t> public </a:t>
            </a:r>
            <a:r>
              <a:rPr lang="en-US" sz="1700" dirty="0" err="1" smtClean="0"/>
              <a:t>int</a:t>
            </a:r>
            <a:r>
              <a:rPr lang="en-US" sz="1700" dirty="0" smtClean="0"/>
              <a:t> Add(</a:t>
            </a:r>
            <a:r>
              <a:rPr lang="en-US" sz="1700" dirty="0" err="1" smtClean="0"/>
              <a:t>int</a:t>
            </a:r>
            <a:r>
              <a:rPr lang="en-US" sz="1700" dirty="0" smtClean="0"/>
              <a:t> operand1, </a:t>
            </a:r>
            <a:r>
              <a:rPr lang="en-US" sz="1700" dirty="0" err="1" smtClean="0"/>
              <a:t>int</a:t>
            </a:r>
            <a:r>
              <a:rPr lang="en-US" sz="1700" dirty="0" smtClean="0"/>
              <a:t> operand2)</a:t>
            </a:r>
          </a:p>
          <a:p>
            <a:r>
              <a:rPr lang="en-US" sz="1700" dirty="0" smtClean="0"/>
              <a:t> {</a:t>
            </a:r>
          </a:p>
          <a:p>
            <a:r>
              <a:rPr lang="en-US" sz="1700" dirty="0" smtClean="0"/>
              <a:t> return operand1 + operand2;</a:t>
            </a:r>
          </a:p>
          <a:p>
            <a:r>
              <a:rPr lang="en-US" sz="1700" dirty="0" smtClean="0"/>
              <a:t> }</a:t>
            </a:r>
          </a:p>
          <a:p>
            <a:r>
              <a:rPr lang="en-US" sz="1700" dirty="0" smtClean="0"/>
              <a:t>}</a:t>
            </a:r>
            <a:endParaRPr lang="en-US" sz="17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(External) Endpoint Setup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With the service defined, use your worker role to create a WCF service host.</a:t>
            </a:r>
          </a:p>
          <a:p>
            <a:pPr lvl="1"/>
            <a:r>
              <a:rPr lang="en-US" sz="1600" smtClean="0"/>
              <a:t>This can be accomplished in many ways. In the example below, a separate method is added to create and start (open) the service host.</a:t>
            </a:r>
          </a:p>
          <a:p>
            <a:pPr lvl="1"/>
            <a:r>
              <a:rPr lang="en-US" sz="1600" smtClean="0"/>
              <a:t>In this example, the endpoint protocol is HTTP.  Note, the example code does not contain appropriate try/catch exception handling for simplicity.</a:t>
            </a:r>
          </a:p>
          <a:p>
            <a:pPr lvl="1"/>
            <a:r>
              <a:rPr lang="en-US" sz="1600" smtClean="0"/>
              <a:t>Furthermore, the HTTP address should not be hardcoded.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(External) Endpoint Setup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1714500"/>
            <a:ext cx="8229600" cy="5101397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050" dirty="0" smtClean="0"/>
              <a:t>private </a:t>
            </a:r>
            <a:r>
              <a:rPr lang="en-US" sz="1050" dirty="0" err="1" smtClean="0"/>
              <a:t>ServiceHost</a:t>
            </a:r>
            <a:r>
              <a:rPr lang="en-US" sz="1050" dirty="0" smtClean="0"/>
              <a:t> </a:t>
            </a:r>
            <a:r>
              <a:rPr lang="en-US" sz="1050" dirty="0" err="1" smtClean="0"/>
              <a:t>serviceHost</a:t>
            </a:r>
            <a:r>
              <a:rPr lang="en-US" sz="1050" dirty="0" smtClean="0"/>
              <a:t>;</a:t>
            </a:r>
          </a:p>
          <a:p>
            <a:r>
              <a:rPr lang="en-US" sz="1050" dirty="0" smtClean="0"/>
              <a:t>private void </a:t>
            </a:r>
            <a:r>
              <a:rPr lang="en-US" sz="1050" dirty="0" err="1" smtClean="0"/>
              <a:t>StartService</a:t>
            </a:r>
            <a:r>
              <a:rPr lang="en-US" sz="1050" dirty="0" smtClean="0"/>
              <a:t>()</a:t>
            </a:r>
          </a:p>
          <a:p>
            <a:r>
              <a:rPr lang="en-US" sz="1050" dirty="0" smtClean="0"/>
              <a:t>{</a:t>
            </a:r>
          </a:p>
          <a:p>
            <a:r>
              <a:rPr lang="en-US" sz="1050" dirty="0" smtClean="0"/>
              <a:t>  </a:t>
            </a:r>
            <a:r>
              <a:rPr lang="en-US" sz="1050" dirty="0" err="1" smtClean="0"/>
              <a:t>this.serviceHost</a:t>
            </a:r>
            <a:r>
              <a:rPr lang="en-US" sz="1050" dirty="0" smtClean="0"/>
              <a:t> = new </a:t>
            </a:r>
            <a:r>
              <a:rPr lang="en-US" sz="1050" dirty="0" err="1" smtClean="0"/>
              <a:t>ServiceHost</a:t>
            </a:r>
            <a:r>
              <a:rPr lang="en-US" sz="1050" dirty="0" smtClean="0"/>
              <a:t>(</a:t>
            </a:r>
            <a:r>
              <a:rPr lang="en-US" sz="1050" dirty="0" err="1" smtClean="0"/>
              <a:t>typeof</a:t>
            </a:r>
            <a:r>
              <a:rPr lang="en-US" sz="1050" dirty="0" smtClean="0"/>
              <a:t>(Calculator));</a:t>
            </a:r>
          </a:p>
          <a:p>
            <a:r>
              <a:rPr lang="en-US" sz="1050" dirty="0" smtClean="0"/>
              <a:t>  //Define the ABC's (address, binding, contract) of the service</a:t>
            </a:r>
          </a:p>
          <a:p>
            <a:r>
              <a:rPr lang="en-US" sz="1050" dirty="0" smtClean="0"/>
              <a:t>  // the address</a:t>
            </a:r>
          </a:p>
          <a:p>
            <a:r>
              <a:rPr lang="en-US" sz="1050" dirty="0" smtClean="0"/>
              <a:t>  </a:t>
            </a:r>
            <a:r>
              <a:rPr lang="en-US" sz="1050" dirty="0" err="1" smtClean="0"/>
              <a:t>RoleInstanceEndpoint</a:t>
            </a:r>
            <a:r>
              <a:rPr lang="en-US" sz="1050" dirty="0" smtClean="0"/>
              <a:t> </a:t>
            </a:r>
            <a:r>
              <a:rPr lang="en-US" sz="1050" dirty="0" err="1" smtClean="0"/>
              <a:t>externalEndPoint</a:t>
            </a:r>
            <a:r>
              <a:rPr lang="en-US" sz="1050" dirty="0" smtClean="0"/>
              <a:t> = </a:t>
            </a:r>
            <a:r>
              <a:rPr lang="en-US" sz="1050" dirty="0" err="1" smtClean="0"/>
              <a:t>RoleEnvironment</a:t>
            </a:r>
            <a:r>
              <a:rPr lang="en-US" sz="1050" dirty="0" smtClean="0"/>
              <a:t>.</a:t>
            </a:r>
          </a:p>
          <a:p>
            <a:r>
              <a:rPr lang="en-US" sz="1050" dirty="0" smtClean="0"/>
              <a:t>    </a:t>
            </a:r>
            <a:r>
              <a:rPr lang="en-US" sz="1050" dirty="0" err="1" smtClean="0"/>
              <a:t>CurrentRoleInstance.InstanceEndpoints</a:t>
            </a:r>
            <a:r>
              <a:rPr lang="en-US" sz="1050" dirty="0" smtClean="0"/>
              <a:t>["</a:t>
            </a:r>
            <a:r>
              <a:rPr lang="en-US" sz="1050" dirty="0" err="1" smtClean="0"/>
              <a:t>CalculatorService</a:t>
            </a:r>
            <a:r>
              <a:rPr lang="en-US" sz="1050" dirty="0" smtClean="0"/>
              <a:t>"];</a:t>
            </a:r>
          </a:p>
          <a:p>
            <a:r>
              <a:rPr lang="en-US" sz="1050" dirty="0" smtClean="0"/>
              <a:t>  string address = </a:t>
            </a:r>
            <a:r>
              <a:rPr lang="en-US" sz="1050" dirty="0" err="1" smtClean="0"/>
              <a:t>String.Format</a:t>
            </a:r>
            <a:r>
              <a:rPr lang="en-US" sz="1050" dirty="0" smtClean="0"/>
              <a:t>("http://{0}/CalculatorService", </a:t>
            </a:r>
          </a:p>
          <a:p>
            <a:r>
              <a:rPr lang="en-US" sz="1050" dirty="0" smtClean="0"/>
              <a:t>    </a:t>
            </a:r>
            <a:r>
              <a:rPr lang="en-US" sz="1050" dirty="0" err="1" smtClean="0"/>
              <a:t>externalEndPoint.IPEndpoint</a:t>
            </a:r>
            <a:r>
              <a:rPr lang="en-US" sz="1050" dirty="0" smtClean="0"/>
              <a:t>);</a:t>
            </a:r>
          </a:p>
          <a:p>
            <a:r>
              <a:rPr lang="en-US" sz="1050" dirty="0" smtClean="0"/>
              <a:t>  // the binding</a:t>
            </a:r>
          </a:p>
          <a:p>
            <a:r>
              <a:rPr lang="en-US" sz="1050" dirty="0" smtClean="0"/>
              <a:t>  // use HTTP binding with no security (not recommended for prod)</a:t>
            </a:r>
          </a:p>
          <a:p>
            <a:r>
              <a:rPr lang="en-US" sz="1050" dirty="0" smtClean="0"/>
              <a:t>  </a:t>
            </a:r>
            <a:r>
              <a:rPr lang="en-US" sz="1050" dirty="0" err="1" smtClean="0"/>
              <a:t>BasicHttpBinding</a:t>
            </a:r>
            <a:r>
              <a:rPr lang="en-US" sz="1050" dirty="0" smtClean="0"/>
              <a:t> binding = new </a:t>
            </a:r>
          </a:p>
          <a:p>
            <a:r>
              <a:rPr lang="en-US" sz="1050" dirty="0" smtClean="0"/>
              <a:t>    </a:t>
            </a:r>
            <a:r>
              <a:rPr lang="en-US" sz="1050" dirty="0" err="1" smtClean="0"/>
              <a:t>BasicHttpBinding</a:t>
            </a:r>
            <a:r>
              <a:rPr lang="en-US" sz="1050" dirty="0" smtClean="0"/>
              <a:t>(</a:t>
            </a:r>
            <a:r>
              <a:rPr lang="en-US" sz="1050" dirty="0" err="1" smtClean="0"/>
              <a:t>BasicHttpSecurityMode.None</a:t>
            </a:r>
            <a:r>
              <a:rPr lang="en-US" sz="1050" dirty="0" smtClean="0"/>
              <a:t>);</a:t>
            </a:r>
          </a:p>
          <a:p>
            <a:r>
              <a:rPr lang="en-US" sz="1050" dirty="0" smtClean="0"/>
              <a:t>  //the contract</a:t>
            </a:r>
          </a:p>
          <a:p>
            <a:r>
              <a:rPr lang="en-US" sz="1050" dirty="0" smtClean="0"/>
              <a:t>  Type contract = </a:t>
            </a:r>
            <a:r>
              <a:rPr lang="en-US" sz="1050" dirty="0" err="1" smtClean="0"/>
              <a:t>typeof</a:t>
            </a:r>
            <a:r>
              <a:rPr lang="en-US" sz="1050" dirty="0" smtClean="0"/>
              <a:t>(</a:t>
            </a:r>
            <a:r>
              <a:rPr lang="en-US" sz="1050" dirty="0" err="1" smtClean="0"/>
              <a:t>ICalculator</a:t>
            </a:r>
            <a:r>
              <a:rPr lang="en-US" sz="1050" dirty="0" smtClean="0"/>
              <a:t>);</a:t>
            </a:r>
          </a:p>
          <a:p>
            <a:r>
              <a:rPr lang="en-US" sz="1050" dirty="0" smtClean="0"/>
              <a:t>  </a:t>
            </a:r>
            <a:r>
              <a:rPr lang="en-US" sz="1050" dirty="0" err="1" smtClean="0"/>
              <a:t>this.serviceHost.AddServiceEndpoint</a:t>
            </a:r>
            <a:r>
              <a:rPr lang="en-US" sz="1050" dirty="0" smtClean="0"/>
              <a:t>(contract, binding, address);</a:t>
            </a:r>
          </a:p>
          <a:p>
            <a:r>
              <a:rPr lang="en-US" sz="1050" dirty="0" smtClean="0"/>
              <a:t>  //Provide the MEX (metadata exchange) for clients</a:t>
            </a:r>
          </a:p>
          <a:p>
            <a:r>
              <a:rPr lang="en-US" sz="1050" dirty="0" smtClean="0"/>
              <a:t>  </a:t>
            </a:r>
            <a:r>
              <a:rPr lang="en-US" sz="1050" dirty="0" err="1" smtClean="0"/>
              <a:t>ServiceMetadataBehavior</a:t>
            </a:r>
            <a:r>
              <a:rPr lang="en-US" sz="1050" dirty="0" smtClean="0"/>
              <a:t> </a:t>
            </a:r>
            <a:r>
              <a:rPr lang="en-US" sz="1050" dirty="0" err="1" smtClean="0"/>
              <a:t>metadataBehavior</a:t>
            </a:r>
            <a:r>
              <a:rPr lang="en-US" sz="1050" dirty="0" smtClean="0"/>
              <a:t> = new </a:t>
            </a:r>
          </a:p>
          <a:p>
            <a:r>
              <a:rPr lang="en-US" sz="1050" dirty="0" smtClean="0"/>
              <a:t>    </a:t>
            </a:r>
            <a:r>
              <a:rPr lang="en-US" sz="1050" dirty="0" err="1" smtClean="0"/>
              <a:t>ServiceMetadataBehavior</a:t>
            </a:r>
            <a:r>
              <a:rPr lang="en-US" sz="1050" dirty="0" smtClean="0"/>
              <a:t>();</a:t>
            </a:r>
          </a:p>
          <a:p>
            <a:r>
              <a:rPr lang="en-US" sz="1050" dirty="0" smtClean="0"/>
              <a:t>  </a:t>
            </a:r>
            <a:r>
              <a:rPr lang="en-US" sz="1050" dirty="0" err="1" smtClean="0"/>
              <a:t>metadataBehavior.MetadataExporter.PolicyVersion</a:t>
            </a:r>
            <a:r>
              <a:rPr lang="en-US" sz="1050" dirty="0" smtClean="0"/>
              <a:t> = </a:t>
            </a:r>
          </a:p>
          <a:p>
            <a:r>
              <a:rPr lang="en-US" sz="1050" dirty="0" smtClean="0"/>
              <a:t>    PolicyVersion.Policy15;</a:t>
            </a:r>
          </a:p>
          <a:p>
            <a:r>
              <a:rPr lang="en-US" sz="1050" dirty="0" smtClean="0"/>
              <a:t>  </a:t>
            </a:r>
            <a:r>
              <a:rPr lang="en-US" sz="1050" dirty="0" err="1" smtClean="0"/>
              <a:t>this.serviceHost.Description.Behaviors.Add</a:t>
            </a:r>
            <a:r>
              <a:rPr lang="en-US" sz="1050" dirty="0" smtClean="0"/>
              <a:t>(</a:t>
            </a:r>
            <a:r>
              <a:rPr lang="en-US" sz="1050" dirty="0" err="1" smtClean="0"/>
              <a:t>metadataBehavior</a:t>
            </a:r>
            <a:r>
              <a:rPr lang="en-US" sz="1050" dirty="0" smtClean="0"/>
              <a:t>);</a:t>
            </a:r>
          </a:p>
          <a:p>
            <a:r>
              <a:rPr lang="en-US" sz="1050" dirty="0" smtClean="0"/>
              <a:t>  string </a:t>
            </a:r>
            <a:r>
              <a:rPr lang="en-US" sz="1050" dirty="0" err="1" smtClean="0"/>
              <a:t>mexaddress</a:t>
            </a:r>
            <a:r>
              <a:rPr lang="en-US" sz="1050" dirty="0" smtClean="0"/>
              <a:t> = </a:t>
            </a:r>
          </a:p>
          <a:p>
            <a:r>
              <a:rPr lang="en-US" sz="1050" dirty="0" smtClean="0"/>
              <a:t>    </a:t>
            </a:r>
            <a:r>
              <a:rPr lang="en-US" sz="1050" dirty="0" err="1" smtClean="0"/>
              <a:t>String.Format</a:t>
            </a:r>
            <a:r>
              <a:rPr lang="en-US" sz="1050" dirty="0" smtClean="0"/>
              <a:t>("http://{0}/CalculatorService/mex", </a:t>
            </a:r>
          </a:p>
          <a:p>
            <a:r>
              <a:rPr lang="en-US" sz="1050" dirty="0" smtClean="0"/>
              <a:t>    </a:t>
            </a:r>
            <a:r>
              <a:rPr lang="en-US" sz="1050" dirty="0" err="1" smtClean="0"/>
              <a:t>externalEndPoint.IPEndpoint</a:t>
            </a:r>
            <a:r>
              <a:rPr lang="en-US" sz="1050" dirty="0" smtClean="0"/>
              <a:t>);</a:t>
            </a:r>
          </a:p>
          <a:p>
            <a:r>
              <a:rPr lang="en-US" sz="1050" dirty="0" smtClean="0"/>
              <a:t>  </a:t>
            </a:r>
            <a:r>
              <a:rPr lang="en-US" sz="1050" dirty="0" err="1" smtClean="0"/>
              <a:t>this.serviceHost.AddServiceEndpoint</a:t>
            </a:r>
            <a:r>
              <a:rPr lang="en-US" sz="1050" dirty="0" smtClean="0"/>
              <a:t>(</a:t>
            </a:r>
          </a:p>
          <a:p>
            <a:r>
              <a:rPr lang="en-US" sz="1050" dirty="0" smtClean="0"/>
              <a:t>    </a:t>
            </a:r>
            <a:r>
              <a:rPr lang="en-US" sz="1050" dirty="0" err="1" smtClean="0"/>
              <a:t>ServiceMetadataBehavior.MexContractName</a:t>
            </a:r>
            <a:r>
              <a:rPr lang="en-US" sz="1050" dirty="0" smtClean="0"/>
              <a:t>,  </a:t>
            </a:r>
          </a:p>
          <a:p>
            <a:r>
              <a:rPr lang="en-US" sz="1050" dirty="0" smtClean="0"/>
              <a:t>    </a:t>
            </a:r>
            <a:r>
              <a:rPr lang="en-US" sz="1050" dirty="0" err="1" smtClean="0"/>
              <a:t>MetadataExchangeBindings.CreateMexHttpBinding</a:t>
            </a:r>
            <a:r>
              <a:rPr lang="en-US" sz="1050" dirty="0" smtClean="0"/>
              <a:t>(), address2);</a:t>
            </a:r>
          </a:p>
          <a:p>
            <a:r>
              <a:rPr lang="en-US" sz="1050" dirty="0" smtClean="0"/>
              <a:t>  </a:t>
            </a:r>
            <a:r>
              <a:rPr lang="en-US" sz="1050" dirty="0" err="1" smtClean="0"/>
              <a:t>this.serviceHost.Open</a:t>
            </a:r>
            <a:r>
              <a:rPr lang="en-US" sz="1050" dirty="0" smtClean="0"/>
              <a:t>();</a:t>
            </a:r>
          </a:p>
          <a:p>
            <a:r>
              <a:rPr lang="en-US" sz="1050" dirty="0" smtClean="0"/>
              <a:t>}</a:t>
            </a:r>
            <a:endParaRPr 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Worker Role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pPr lvl="1"/>
            <a:r>
              <a:rPr lang="en-US" sz="1600" smtClean="0"/>
              <a:t>You can also add a worker role to an existing cloud project. As you may recall, you may add any number of each role to a Windows Azure project.</a:t>
            </a:r>
          </a:p>
          <a:p>
            <a:endParaRPr lang="en-US"/>
          </a:p>
        </p:txBody>
      </p:sp>
      <p:pic>
        <p:nvPicPr>
          <p:cNvPr id="4" name="Picture 3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14" y="1714500"/>
            <a:ext cx="4868572" cy="304761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(External) Endpoint Setup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Note:  in order for WCF service metadata to be correctly exposed via its WSDL, .NET 3.5 and Windows Server 2008 R2 fixes are required.</a:t>
            </a:r>
          </a:p>
          <a:p>
            <a:pPr lvl="1"/>
            <a:r>
              <a:rPr lang="en-US" sz="1600" smtClean="0"/>
              <a:t>Specifically, you need to apply the KB981002- WCF: Hotfix rollup in .NET 3.5 SP1 for Win 7 and Windows Server 2008 R2 must be applied.</a:t>
            </a:r>
          </a:p>
          <a:p>
            <a:pPr lvl="1"/>
            <a:r>
              <a:rPr lang="en-US" sz="1600" smtClean="0"/>
              <a:t>Find the details on Channel 9 at:  http://channel9.msdn.com/Shows/Cloud+Cover/Cloud-Cover-Episode-12-Hosting-WCF-and-Inter-role-Communication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(External) Endpoint Setup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Use the OnStart( ) or Run( ) methods to start the service host.</a:t>
            </a:r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2247900"/>
            <a:ext cx="8229600" cy="4016484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smtClean="0"/>
              <a:t>public override void Run()</a:t>
            </a:r>
          </a:p>
          <a:p>
            <a:r>
              <a:rPr lang="en-US" sz="1700" smtClean="0"/>
              <a:t>{</a:t>
            </a:r>
          </a:p>
          <a:p>
            <a:r>
              <a:rPr lang="en-US" sz="1700" b="1" smtClean="0"/>
              <a:t>  StartService( );</a:t>
            </a:r>
            <a:endParaRPr lang="en-US" sz="1700" smtClean="0"/>
          </a:p>
          <a:p>
            <a:r>
              <a:rPr lang="en-US" sz="1700" smtClean="0"/>
              <a:t>  while (true)</a:t>
            </a:r>
          </a:p>
          <a:p>
            <a:r>
              <a:rPr lang="en-US" sz="1700" smtClean="0"/>
              <a:t>  {</a:t>
            </a:r>
          </a:p>
          <a:p>
            <a:r>
              <a:rPr lang="en-US" sz="1700" smtClean="0"/>
              <a:t>    Thread.Sleep(5000);</a:t>
            </a:r>
          </a:p>
          <a:p>
            <a:r>
              <a:rPr lang="en-US" sz="1700" smtClean="0"/>
              <a:t>    Trace.WriteLine("Working", "Information");</a:t>
            </a:r>
          </a:p>
          <a:p>
            <a:r>
              <a:rPr lang="en-US" sz="1700" smtClean="0"/>
              <a:t>  }</a:t>
            </a:r>
          </a:p>
          <a:p>
            <a:r>
              <a:rPr lang="en-US" sz="1700" smtClean="0"/>
              <a:t>}</a:t>
            </a:r>
          </a:p>
          <a:p>
            <a:r>
              <a:rPr lang="en-US" sz="1700" smtClean="0"/>
              <a:t>public override bool OnStart()</a:t>
            </a:r>
          </a:p>
          <a:p>
            <a:r>
              <a:rPr lang="en-US" sz="1700" smtClean="0"/>
              <a:t>{</a:t>
            </a:r>
          </a:p>
          <a:p>
            <a:r>
              <a:rPr lang="en-US" sz="1700" smtClean="0"/>
              <a:t>  ServicePointManager.DefaultConnectionLimit = 12;</a:t>
            </a:r>
          </a:p>
          <a:p>
            <a:r>
              <a:rPr lang="en-US" sz="1700" b="1" smtClean="0"/>
              <a:t>  StartService();</a:t>
            </a:r>
            <a:endParaRPr lang="en-US" sz="1700" smtClean="0"/>
          </a:p>
          <a:p>
            <a:r>
              <a:rPr lang="en-US" sz="1700" smtClean="0"/>
              <a:t>  return base.OnStart();</a:t>
            </a:r>
          </a:p>
          <a:p>
            <a:r>
              <a:rPr lang="en-US" sz="1700" smtClean="0"/>
              <a:t>}</a:t>
            </a:r>
            <a:endParaRPr lang="en-US" sz="17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(External) Endpoint Setup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You should also override the OnStop( ) method to stop the service host when the worker role is stopped.</a:t>
            </a:r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2527300"/>
            <a:ext cx="8229600" cy="2446824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smtClean="0"/>
              <a:t>private void StopService()</a:t>
            </a:r>
          </a:p>
          <a:p>
            <a:r>
              <a:rPr lang="en-US" sz="1700" smtClean="0"/>
              <a:t>{</a:t>
            </a:r>
          </a:p>
          <a:p>
            <a:r>
              <a:rPr lang="en-US" sz="1700" smtClean="0"/>
              <a:t>  this.serviceHost.Close();</a:t>
            </a:r>
          </a:p>
          <a:p>
            <a:r>
              <a:rPr lang="en-US" sz="1700" smtClean="0"/>
              <a:t>}</a:t>
            </a:r>
          </a:p>
          <a:p>
            <a:r>
              <a:rPr lang="en-US" sz="1700" smtClean="0"/>
              <a:t>public override void OnStop()</a:t>
            </a:r>
          </a:p>
          <a:p>
            <a:r>
              <a:rPr lang="en-US" sz="1700" smtClean="0"/>
              <a:t>{</a:t>
            </a:r>
          </a:p>
          <a:p>
            <a:r>
              <a:rPr lang="en-US" sz="1700" smtClean="0"/>
              <a:t>  Base.OnStop();</a:t>
            </a:r>
          </a:p>
          <a:p>
            <a:r>
              <a:rPr lang="en-US" sz="1700" smtClean="0"/>
              <a:t>  StopService();</a:t>
            </a:r>
          </a:p>
          <a:p>
            <a:r>
              <a:rPr lang="en-US" sz="1700" smtClean="0"/>
              <a:t>}</a:t>
            </a:r>
            <a:endParaRPr lang="en-US" sz="17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(External) Endpoint Setup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As the Calculator Service is now just a WCF service with an external endpoint, you can develop WCF clients to use the service.</a:t>
            </a:r>
          </a:p>
          <a:p>
            <a:pPr lvl="1"/>
            <a:r>
              <a:rPr lang="en-US" sz="1600" smtClean="0"/>
              <a:t>As shown below, you can use Visual Studio’s WcfTestClient.exe tool to connect with and test the service.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pPr lvl="1"/>
            <a:r>
              <a:rPr lang="en-US" sz="1600" smtClean="0"/>
              <a:t>As shown in the StartService( ) method above, you may want to enable the Metadata Exchange (MEX) endpoint.</a:t>
            </a:r>
          </a:p>
          <a:p>
            <a:endParaRPr lang="en-US"/>
          </a:p>
        </p:txBody>
      </p:sp>
      <p:pic>
        <p:nvPicPr>
          <p:cNvPr id="4" name="Picture 3" descr="image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375" y="3060700"/>
            <a:ext cx="5358849" cy="2346666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(External) Endpoint Setup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smtClean="0"/>
              <a:t>The MEX is a special endpoint in WCF that exposes metadata used to describe a service. </a:t>
            </a:r>
          </a:p>
          <a:p>
            <a:pPr lvl="1"/>
            <a:r>
              <a:rPr lang="en-US" sz="1600" smtClean="0"/>
              <a:t>MEX allows .NET developers to use svcutil.exe to generate a proxy class automatically.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Internal Endpoint Setup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Setting up an internal endpoint for a worker role is almost identical to establishing an input (external) endpoint.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Internal Endpoint Setup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Again, you must first establish the Internal Endpoint in your worker role configuration.</a:t>
            </a:r>
          </a:p>
          <a:p>
            <a:pPr lvl="1"/>
            <a:r>
              <a:rPr lang="en-US" sz="1600" smtClean="0"/>
              <a:t>While you can again use the Visual Studio GUI editor to define the endpoint, eventually the endpoint definition ends up in the cloud project’s .csdef file.</a:t>
            </a:r>
          </a:p>
          <a:p>
            <a:pPr lvl="1"/>
            <a:r>
              <a:rPr lang="en-US" sz="1600" smtClean="0"/>
              <a:t>You might notice when using the GUI that a public port is not required.  </a:t>
            </a:r>
          </a:p>
          <a:p>
            <a:pPr lvl="1"/>
            <a:r>
              <a:rPr lang="en-US" sz="1600" smtClean="0"/>
              <a:t>Since the endpoint cannot be accessed externally, Windows Azure is free to assign a port as needed.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/>
          </a:p>
        </p:txBody>
      </p:sp>
      <p:pic>
        <p:nvPicPr>
          <p:cNvPr id="4" name="Picture 3" descr="image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799" y="3886200"/>
            <a:ext cx="6400001" cy="179047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Internal Endpoint Setup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smtClean="0"/>
              <a:t>Here is an example HTTP internal endpoint configuration for CalculatorService.  Again, no port is found in this definition.</a:t>
            </a:r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r>
              <a:rPr lang="en-US" sz="1800" smtClean="0"/>
              <a:t>The same Calculator service (and interface) and StartService( ) method code from the Input example can be reused without change.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2463800"/>
            <a:ext cx="8229600" cy="3231654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smtClean="0"/>
              <a:t>&lt;?xml version="1.0" encoding="utf-8"?&gt;</a:t>
            </a:r>
          </a:p>
          <a:p>
            <a:r>
              <a:rPr lang="en-US" sz="1700" smtClean="0"/>
              <a:t>&lt;ServiceDefinition name="Calculator" xmlns="http://schemas.microsoft.com/ServiceHosting/2008/10/ServiceDefinition"&gt;</a:t>
            </a:r>
          </a:p>
          <a:p>
            <a:r>
              <a:rPr lang="en-US" sz="1700" smtClean="0"/>
              <a:t>  &lt;WorkerRole name="CalculatorWorkerRole"&gt;</a:t>
            </a:r>
          </a:p>
          <a:p>
            <a:r>
              <a:rPr lang="en-US" sz="1700" smtClean="0"/>
              <a:t>    &lt;Imports&gt;</a:t>
            </a:r>
          </a:p>
          <a:p>
            <a:r>
              <a:rPr lang="en-US" sz="1700" smtClean="0"/>
              <a:t>      &lt;Import moduleName="Diagnostics" /&gt;</a:t>
            </a:r>
          </a:p>
          <a:p>
            <a:r>
              <a:rPr lang="en-US" sz="1700" smtClean="0"/>
              <a:t>    &lt;/Imports&gt;</a:t>
            </a:r>
          </a:p>
          <a:p>
            <a:r>
              <a:rPr lang="en-US" sz="1700" b="1" smtClean="0"/>
              <a:t>    &lt;Endpoints&gt;</a:t>
            </a:r>
            <a:endParaRPr lang="en-US" sz="1700" smtClean="0"/>
          </a:p>
          <a:p>
            <a:r>
              <a:rPr lang="en-US" sz="1700" b="1" smtClean="0"/>
              <a:t>      &lt; InternalEndpoint name="CalculatorService" protocol="http" /&gt;</a:t>
            </a:r>
            <a:endParaRPr lang="en-US" sz="1700" smtClean="0"/>
          </a:p>
          <a:p>
            <a:r>
              <a:rPr lang="en-US" sz="1700" b="1" smtClean="0"/>
              <a:t>    &lt;/Endpoints&gt;</a:t>
            </a:r>
            <a:endParaRPr lang="en-US" sz="1700" smtClean="0"/>
          </a:p>
          <a:p>
            <a:r>
              <a:rPr lang="en-US" sz="1700" smtClean="0"/>
              <a:t>  &lt;/WorkerRole&gt;</a:t>
            </a:r>
          </a:p>
          <a:p>
            <a:r>
              <a:rPr lang="en-US" sz="1700" smtClean="0"/>
              <a:t>&lt;/ServiceDefinition&gt;</a:t>
            </a:r>
            <a:endParaRPr lang="en-US" sz="17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Internal Endpoint Setup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The difference is that this Calculator service can only be connected to from inside the cloud – that is from another worker or Web role.</a:t>
            </a:r>
          </a:p>
          <a:p>
            <a:r>
              <a:rPr lang="en-US" dirty="0" smtClean="0"/>
              <a:t>Here is some example code that connects to each worker role instance input endpoint and requests the service to add two operands.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Internal Endpoint Setup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1714500"/>
            <a:ext cx="8229600" cy="4801314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smtClean="0"/>
              <a:t>var operand1 = 12;</a:t>
            </a:r>
          </a:p>
          <a:p>
            <a:r>
              <a:rPr lang="en-US" sz="1700" smtClean="0"/>
              <a:t>var operand2 = 42;</a:t>
            </a:r>
          </a:p>
          <a:p>
            <a:r>
              <a:rPr lang="en-US" sz="1700" smtClean="0"/>
              <a:t>List&lt;int&gt; answers = new List&lt;int&gt;();</a:t>
            </a:r>
          </a:p>
          <a:p>
            <a:r>
              <a:rPr lang="en-US" sz="1700" smtClean="0"/>
              <a:t>foreach (var instance in </a:t>
            </a:r>
          </a:p>
          <a:p>
            <a:r>
              <a:rPr lang="en-US" sz="1700" smtClean="0"/>
              <a:t>  RoleEnvironment.Roles["HelloWorldWorkerRole"].Instances)</a:t>
            </a:r>
          </a:p>
          <a:p>
            <a:r>
              <a:rPr lang="en-US" sz="1700" smtClean="0"/>
              <a:t>{</a:t>
            </a:r>
          </a:p>
          <a:p>
            <a:r>
              <a:rPr lang="en-US" sz="1700" smtClean="0"/>
              <a:t>  RoleInstanceEndpoint endpoint = </a:t>
            </a:r>
          </a:p>
          <a:p>
            <a:r>
              <a:rPr lang="en-US" sz="1700" smtClean="0"/>
              <a:t>    instance.InstanceEndpoints["CalculatorService"];</a:t>
            </a:r>
          </a:p>
          <a:p>
            <a:r>
              <a:rPr lang="en-US" sz="1700" smtClean="0"/>
              <a:t>  IPEndPoint ipAndPort = endpoint.IPEndpoint;</a:t>
            </a:r>
          </a:p>
          <a:p>
            <a:r>
              <a:rPr lang="en-US" sz="1700" smtClean="0"/>
              <a:t>  BasicHttpBinding binding = new BasicHttpBinding();</a:t>
            </a:r>
          </a:p>
          <a:p>
            <a:r>
              <a:rPr lang="en-US" sz="1700" smtClean="0"/>
              <a:t>  string address = "http://" + ipAndPort.ToString() + </a:t>
            </a:r>
          </a:p>
          <a:p>
            <a:r>
              <a:rPr lang="en-US" sz="1700" smtClean="0"/>
              <a:t>    "/CalculatorService";</a:t>
            </a:r>
          </a:p>
          <a:p>
            <a:r>
              <a:rPr lang="en-US" sz="1700" smtClean="0"/>
              <a:t>  ChannelFactory&lt;ICalculator&gt; factory = </a:t>
            </a:r>
          </a:p>
          <a:p>
            <a:r>
              <a:rPr lang="en-US" sz="1700" smtClean="0"/>
              <a:t>    new ChannelFactory&lt;ICalculator&gt;(binding, </a:t>
            </a:r>
          </a:p>
          <a:p>
            <a:r>
              <a:rPr lang="en-US" sz="1700" smtClean="0"/>
              <a:t>    new EndpointAddress(address));</a:t>
            </a:r>
          </a:p>
          <a:p>
            <a:r>
              <a:rPr lang="en-US" sz="1700" smtClean="0"/>
              <a:t>  ICalculator wcfClient = factory.CreateChannel();</a:t>
            </a:r>
          </a:p>
          <a:p>
            <a:r>
              <a:rPr lang="en-US" sz="1700" smtClean="0"/>
              <a:t>  answers.Add(wcfClient.Add(operand1, operand2));</a:t>
            </a:r>
          </a:p>
          <a:p>
            <a:r>
              <a:rPr lang="en-US" sz="1700" smtClean="0"/>
              <a:t>}</a:t>
            </a:r>
            <a:endParaRPr lang="en-US"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Exploring the Worker Role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When you create or add a worker role to a Windows Azure project, VS adds your worker role to the cloud project.</a:t>
            </a:r>
          </a:p>
          <a:p>
            <a:pPr lvl="1"/>
            <a:r>
              <a:rPr lang="en-US" sz="1600" smtClean="0"/>
              <a:t>It also creates a separate project for the worker role.</a:t>
            </a:r>
          </a:p>
          <a:p>
            <a:pPr lvl="1"/>
            <a:r>
              <a:rPr lang="en-US" sz="1600" smtClean="0"/>
              <a:t>In this example, the HelloWorldWorkerRole is the worker role project. Notice how the worker role is also added to the cloud project.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r>
              <a:rPr lang="en-US" sz="1800" smtClean="0"/>
              <a:t>Worker role projects are similar to a .NET class library project.</a:t>
            </a:r>
          </a:p>
          <a:p>
            <a:endParaRPr lang="en-US"/>
          </a:p>
        </p:txBody>
      </p:sp>
      <p:pic>
        <p:nvPicPr>
          <p:cNvPr id="4" name="Picture 3" descr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990" y="3352800"/>
            <a:ext cx="3687619" cy="2011429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Internal Endpoint Setup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smtClean="0"/>
              <a:t>In real application situations, you probably won’t ask each instance of the worker role service to give you the information you seek.</a:t>
            </a:r>
          </a:p>
          <a:p>
            <a:pPr lvl="1"/>
            <a:r>
              <a:rPr lang="en-US" sz="1600" smtClean="0"/>
              <a:t>More likely, you assign an instance of the input endpoint (worker role) to one client (in a peer-to-peer fashion).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 Exercise: Worker Role Lab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Summary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Worker roles, like Web roles, run under Windows Azure Compute Services.</a:t>
            </a:r>
          </a:p>
          <a:p>
            <a:pPr lvl="1"/>
            <a:r>
              <a:rPr lang="en-US" sz="1600" smtClean="0"/>
              <a:t>Worker roles provide background processing.</a:t>
            </a:r>
          </a:p>
          <a:p>
            <a:pPr lvl="1"/>
            <a:r>
              <a:rPr lang="en-US" sz="1600" smtClean="0"/>
              <a:t>Use worker roles for batch processing, queue processing, non-HTTP WCF service hosting, and just plain old “number crunching” activities.</a:t>
            </a:r>
          </a:p>
          <a:p>
            <a:pPr lvl="1"/>
            <a:r>
              <a:rPr lang="en-US" sz="1600" smtClean="0"/>
              <a:t>The Windows Azure Tools (WAT) for VS provides just one worker role template.</a:t>
            </a:r>
          </a:p>
          <a:p>
            <a:pPr lvl="1"/>
            <a:r>
              <a:rPr lang="en-US" sz="1600" smtClean="0"/>
              <a:t>Worker role projects are similar to a .NET class library project.</a:t>
            </a:r>
          </a:p>
          <a:p>
            <a:r>
              <a:rPr lang="en-US" sz="1800" smtClean="0"/>
              <a:t>Worker role projects, created by using the cloud templates provided through WAT, have the same Windows Azure namespace references as Web role projects.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Summary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Except for the references, worker role project have just a WorkerRole.cs class and an app.config file.</a:t>
            </a:r>
          </a:p>
          <a:p>
            <a:pPr lvl="1"/>
            <a:r>
              <a:rPr lang="en-US" sz="1600" smtClean="0"/>
              <a:t>The WorkerRole.cs is the entry or kick-off point for a worker role.</a:t>
            </a:r>
          </a:p>
          <a:p>
            <a:pPr lvl="1"/>
            <a:r>
              <a:rPr lang="en-US" sz="1600" smtClean="0"/>
              <a:t>By default, the worker role will have OnStart( ) and Run( ) methods.</a:t>
            </a:r>
          </a:p>
          <a:p>
            <a:pPr lvl="1"/>
            <a:r>
              <a:rPr lang="en-US" sz="1600" smtClean="0"/>
              <a:t>The Run( ) method is where the worker role performs its work.</a:t>
            </a:r>
          </a:p>
          <a:p>
            <a:pPr lvl="1"/>
            <a:r>
              <a:rPr lang="en-US" sz="1600" smtClean="0"/>
              <a:t>Typically, worker roles poll on Windows Azure Storage queues in the Run( ) method.</a:t>
            </a:r>
          </a:p>
          <a:p>
            <a:r>
              <a:rPr lang="en-US" sz="1800" smtClean="0"/>
              <a:t>Most of the configuration of a worker role is identical to Web role configuration.</a:t>
            </a:r>
          </a:p>
          <a:p>
            <a:pPr lvl="1"/>
            <a:r>
              <a:rPr lang="en-US" sz="1600" smtClean="0"/>
              <a:t>Because worker roles have no user interface, the Configuration tab lacks a Startup action.</a:t>
            </a:r>
          </a:p>
          <a:p>
            <a:pPr lvl="1"/>
            <a:r>
              <a:rPr lang="en-US" sz="1600" smtClean="0"/>
              <a:t>Using the Endpoints tab, you can define endpoints for worker roles.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Summary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Input endpoints expose your worker role as a WCF service to the public.</a:t>
            </a:r>
          </a:p>
          <a:p>
            <a:pPr lvl="1"/>
            <a:r>
              <a:rPr lang="en-US" sz="1600" smtClean="0"/>
              <a:t>A better name for these endpoints may have been </a:t>
            </a:r>
            <a:r>
              <a:rPr lang="en-US" sz="1600" i="1" smtClean="0"/>
              <a:t>External</a:t>
            </a:r>
            <a:r>
              <a:rPr lang="en-US" sz="1600" smtClean="0"/>
              <a:t> endpoints as they expose your worker role to communications in and out of the cloud.</a:t>
            </a:r>
          </a:p>
          <a:p>
            <a:pPr lvl="1"/>
            <a:r>
              <a:rPr lang="en-US" sz="1600" smtClean="0"/>
              <a:t>When you create an input endpoint for your worker role, Windows Azure enrolls the load balancer to distribute outside requests to all instances.</a:t>
            </a:r>
          </a:p>
          <a:p>
            <a:r>
              <a:rPr lang="en-US" sz="1800" smtClean="0"/>
              <a:t>Internal endpoints expose your work role as a WCF service to other internal role instances (Web or other worker roles).</a:t>
            </a:r>
          </a:p>
          <a:p>
            <a:pPr lvl="1"/>
            <a:r>
              <a:rPr lang="en-US" sz="1600" smtClean="0"/>
              <a:t>Internal endpoints are not load balanced. </a:t>
            </a:r>
          </a:p>
          <a:p>
            <a:pPr lvl="1"/>
            <a:r>
              <a:rPr lang="en-US" sz="1600" smtClean="0"/>
              <a:t>Typically, worker roles with an internal endpoint are used in a peer-to-peer manner.</a:t>
            </a:r>
          </a:p>
          <a:p>
            <a:r>
              <a:rPr lang="en-US" sz="1800" smtClean="0"/>
              <a:t>Windows Communication Framework (WCF) is fundamental to understanding worker role endpoints.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Exploring the Worker Role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Worker role projects, created by using the cloud templates provided through WAT, have the same Windows Azure namespace references as Web role projects.</a:t>
            </a:r>
          </a:p>
          <a:p>
            <a:pPr lvl="1"/>
            <a:r>
              <a:rPr lang="en-US" sz="1600" smtClean="0"/>
              <a:t>Namely, they have references to the three Windows Azure namespaces listed in the table below.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8000" y="3276600"/>
          <a:ext cx="82169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/>
                <a:gridCol w="5346700"/>
              </a:tblGrid>
              <a:tr h="298450">
                <a:tc>
                  <a:txBody>
                    <a:bodyPr/>
                    <a:lstStyle/>
                    <a:p>
                      <a:r>
                        <a:rPr lang="en-US" sz="1200" smtClean="0"/>
                        <a:t>Namespace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Description</a:t>
                      </a:r>
                      <a:endParaRPr lang="en-US" sz="1200"/>
                    </a:p>
                  </a:txBody>
                  <a:tcPr/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200" smtClean="0"/>
                        <a:t>Microsoft.WindowsAzure.Diagnostics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Classes for collecting logs and diagnostic information</a:t>
                      </a:r>
                      <a:endParaRPr lang="en-US" sz="1200"/>
                    </a:p>
                  </a:txBody>
                  <a:tcPr/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200" smtClean="0"/>
                        <a:t>Microsoft.WindowsAzure.ServiceRuntime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Classes that allow you to interact with the Windows Azure environment</a:t>
                      </a:r>
                      <a:endParaRPr lang="en-US" sz="1200"/>
                    </a:p>
                  </a:txBody>
                  <a:tcPr/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200" smtClean="0"/>
                        <a:t>Microsoft.WindowsAzure.StorageClient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client library for working with the Windows Azure storage services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Exploring the Worker Role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pPr lvl="1"/>
            <a:r>
              <a:rPr lang="en-US" sz="1600" smtClean="0"/>
              <a:t>As with Web roles, the Diagnostics and StorageClient namespaces references are not strictly required.</a:t>
            </a:r>
          </a:p>
          <a:p>
            <a:pPr lvl="1"/>
            <a:r>
              <a:rPr lang="en-US" sz="1600" smtClean="0"/>
              <a:t>However, they are added by default since they are both often used in both Web and worker roles.</a:t>
            </a:r>
          </a:p>
          <a:p>
            <a:endParaRPr lang="en-US"/>
          </a:p>
        </p:txBody>
      </p:sp>
      <p:pic>
        <p:nvPicPr>
          <p:cNvPr id="4" name="Picture 3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181" y="1714500"/>
            <a:ext cx="3215238" cy="29485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Exploring the Worker Role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Except for the references, worker role projects have just a WorkerRole.cs file and an app.config file.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Exploring the Worker Role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The WorkerRole is the entry or kick-off point for a worker role.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pPr lvl="1"/>
            <a:r>
              <a:rPr lang="en-US" sz="1600" smtClean="0"/>
              <a:t>The WorkerRole.cs extends the RoleEntryPoint class (from Microsoft.WindowsAzure.ServiceRuntime namespace).</a:t>
            </a:r>
          </a:p>
          <a:p>
            <a:endParaRPr lang="en-US"/>
          </a:p>
        </p:txBody>
      </p:sp>
      <p:pic>
        <p:nvPicPr>
          <p:cNvPr id="4" name="Picture 3" descr="im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276" y="2247900"/>
            <a:ext cx="2659048" cy="30933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ertech Template(97)">
  <a:themeElements>
    <a:clrScheme name="Default Design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Default Design">
      <a:majorFont>
        <a:latin typeface="FuturaEFOP-Bold"/>
        <a:ea typeface=""/>
        <a:cs typeface=""/>
      </a:majorFont>
      <a:minorFont>
        <a:latin typeface="Futura Bk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Intertech_and_Microsoft_Slide_Template</Template>
  <TotalTime>2</TotalTime>
  <Words>4018</Words>
  <Application>Microsoft Office PowerPoint</Application>
  <PresentationFormat>On-screen Show (4:3)</PresentationFormat>
  <Paragraphs>626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Intertech Template(97)</vt:lpstr>
      <vt:lpstr>Windows Azure Worker Role</vt:lpstr>
      <vt:lpstr>The Worker Role</vt:lpstr>
      <vt:lpstr>The Worker Role Cont.</vt:lpstr>
      <vt:lpstr>The Worker Role Cont.</vt:lpstr>
      <vt:lpstr>Exploring the Worker Role</vt:lpstr>
      <vt:lpstr>Exploring the Worker Role Cont.</vt:lpstr>
      <vt:lpstr>Exploring the Worker Role Cont.</vt:lpstr>
      <vt:lpstr>Exploring the Worker Role Cont.</vt:lpstr>
      <vt:lpstr>Exploring the Worker Role Cont.</vt:lpstr>
      <vt:lpstr>Exploring the Worker Role Cont.</vt:lpstr>
      <vt:lpstr>Exploring the Worker Role Cont.</vt:lpstr>
      <vt:lpstr>Exploring the Worker Role Cont.</vt:lpstr>
      <vt:lpstr>Exploring the Worker Role Cont.</vt:lpstr>
      <vt:lpstr>Exploring the Worker Role Cont.</vt:lpstr>
      <vt:lpstr>Exploring the Worker Role Cont.</vt:lpstr>
      <vt:lpstr>Exploring the Worker Role Cont.</vt:lpstr>
      <vt:lpstr>Exploring the Worker Role Cont.</vt:lpstr>
      <vt:lpstr>Exploring the Worker Role Cont.</vt:lpstr>
      <vt:lpstr>Exploring the Worker Role Cont.</vt:lpstr>
      <vt:lpstr>Worker Role Configuration</vt:lpstr>
      <vt:lpstr>Worker Role Configuration Cont.</vt:lpstr>
      <vt:lpstr>Worker Role Configuration Cont.</vt:lpstr>
      <vt:lpstr>Worker Role Configuration Cont.</vt:lpstr>
      <vt:lpstr>Worker Role Configuration Cont.</vt:lpstr>
      <vt:lpstr>Worker Role Configuration Cont.</vt:lpstr>
      <vt:lpstr>Worker Role Configuration Cont.</vt:lpstr>
      <vt:lpstr>Worker Role Configuration Cont.</vt:lpstr>
      <vt:lpstr>Worker Role Configuration Cont.</vt:lpstr>
      <vt:lpstr>Worker Role Configuration Cont.</vt:lpstr>
      <vt:lpstr>Running in the Compute Emulator</vt:lpstr>
      <vt:lpstr>Running in the Compute Emulator Cont.</vt:lpstr>
      <vt:lpstr>Running in the Compute Emulator Cont.</vt:lpstr>
      <vt:lpstr>Running in the Compute Emulator Cont.</vt:lpstr>
      <vt:lpstr>Input (External) Endpoint Setup</vt:lpstr>
      <vt:lpstr>Input (External) Endpoint Setup Cont.</vt:lpstr>
      <vt:lpstr>Input (External) Endpoint Setup Cont.</vt:lpstr>
      <vt:lpstr>Input (External) Endpoint Setup Cont.</vt:lpstr>
      <vt:lpstr>Input (External) Endpoint Setup Cont.</vt:lpstr>
      <vt:lpstr>Input (External) Endpoint Setup Cont.</vt:lpstr>
      <vt:lpstr>Input (External) Endpoint Setup Cont.</vt:lpstr>
      <vt:lpstr>Input (External) Endpoint Setup Cont.</vt:lpstr>
      <vt:lpstr>Input (External) Endpoint Setup Cont.</vt:lpstr>
      <vt:lpstr>Input (External) Endpoint Setup Cont.</vt:lpstr>
      <vt:lpstr>Input (External) Endpoint Setup Cont.</vt:lpstr>
      <vt:lpstr>Internal Endpoint Setup</vt:lpstr>
      <vt:lpstr>Internal Endpoint Setup Cont.</vt:lpstr>
      <vt:lpstr>Internal Endpoint Setup Cont.</vt:lpstr>
      <vt:lpstr>Internal Endpoint Setup Cont.</vt:lpstr>
      <vt:lpstr>Internal Endpoint Setup Cont.</vt:lpstr>
      <vt:lpstr>Internal Endpoint Setup Cont.</vt:lpstr>
      <vt:lpstr>Lab Exercise: Worker Role Lab</vt:lpstr>
      <vt:lpstr>Chapter Summary</vt:lpstr>
      <vt:lpstr>Chapter Summary Cont.</vt:lpstr>
      <vt:lpstr>Chapter Summary Cont.</vt:lpstr>
    </vt:vector>
  </TitlesOfParts>
  <Company>Intertech,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Azure Worker Role</dc:title>
  <dc:creator>jwhite</dc:creator>
  <cp:lastModifiedBy>jwhite</cp:lastModifiedBy>
  <cp:revision>2</cp:revision>
  <dcterms:created xsi:type="dcterms:W3CDTF">2011-04-27T23:54:07Z</dcterms:created>
  <dcterms:modified xsi:type="dcterms:W3CDTF">2011-04-28T01:34:07Z</dcterms:modified>
</cp:coreProperties>
</file>