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90"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2" r:id="rId111"/>
    <p:sldId id="374" r:id="rId112"/>
    <p:sldId id="376"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4" r:id="rId130"/>
    <p:sldId id="395" r:id="rId131"/>
    <p:sldId id="396" r:id="rId132"/>
    <p:sldId id="397" r:id="rId133"/>
    <p:sldId id="398" r:id="rId134"/>
    <p:sldId id="399" r:id="rId135"/>
    <p:sldId id="400" r:id="rId136"/>
    <p:sldId id="401" r:id="rId137"/>
    <p:sldId id="402" r:id="rId138"/>
    <p:sldId id="403"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5" name="Picture 10" descr="Intertech Title Slid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36815"/>
          <a:stretch/>
        </p:blipFill>
        <p:spPr bwMode="auto">
          <a:xfrm>
            <a:off x="0" y="9525"/>
            <a:ext cx="91440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876800" y="4114800"/>
            <a:ext cx="3352800" cy="215444"/>
          </a:xfrm>
          <a:prstGeom prst="rect">
            <a:avLst/>
          </a:prstGeom>
          <a:noFill/>
          <a:ln w="952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800" dirty="0">
                <a:solidFill>
                  <a:schemeClr val="tx1"/>
                </a:solidFill>
                <a:latin typeface="FuturaEFOP-Bold" pitchFamily="50" charset="0"/>
              </a:rPr>
              <a:t>An  Intertech </a:t>
            </a:r>
            <a:r>
              <a:rPr lang="en-US" sz="800" dirty="0" smtClean="0">
                <a:solidFill>
                  <a:schemeClr val="tx1"/>
                </a:solidFill>
                <a:latin typeface="FuturaEFOP-Bold" pitchFamily="50" charset="0"/>
              </a:rPr>
              <a:t>Authored</a:t>
            </a:r>
            <a:r>
              <a:rPr lang="en-US" sz="800" baseline="0" dirty="0" smtClean="0">
                <a:solidFill>
                  <a:schemeClr val="tx1"/>
                </a:solidFill>
                <a:latin typeface="FuturaEFOP-Bold" pitchFamily="50" charset="0"/>
              </a:rPr>
              <a:t> C</a:t>
            </a:r>
            <a:r>
              <a:rPr lang="en-US" sz="800" dirty="0" smtClean="0">
                <a:solidFill>
                  <a:schemeClr val="tx1"/>
                </a:solidFill>
                <a:latin typeface="FuturaEFOP-Bold" pitchFamily="50" charset="0"/>
              </a:rPr>
              <a:t>ourse in Partnership with Microsoft</a:t>
            </a:r>
            <a:endParaRPr lang="en-US" sz="800" dirty="0">
              <a:solidFill>
                <a:schemeClr val="tx1"/>
              </a:solidFill>
              <a:latin typeface="FuturaEFOP-Bold" pitchFamily="50" charset="0"/>
            </a:endParaRPr>
          </a:p>
        </p:txBody>
      </p:sp>
      <p:pic>
        <p:nvPicPr>
          <p:cNvPr id="7180" name="Picture 12" descr="http://www.aiesec.org/australia/images/Partnerlogo/microsoft.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6243792"/>
            <a:ext cx="2232025" cy="5380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7" y="873089"/>
            <a:ext cx="8123295" cy="719173"/>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atin typeface="Futura Hv BT" pitchFamily="34" charset="0"/>
              </a:defRPr>
            </a:lvl1pPr>
            <a:lvl2pPr>
              <a:defRPr sz="1800">
                <a:latin typeface="Futura Md BT" pitchFamily="34" charset="0"/>
              </a:defRPr>
            </a:lvl2pPr>
            <a:lvl3pPr>
              <a:defRPr sz="1600">
                <a:latin typeface="Futura Md BT" pitchFamily="34" charset="0"/>
              </a:defRPr>
            </a:lvl3pPr>
            <a:lvl4pPr>
              <a:buClrTx/>
              <a:defRPr sz="1400" b="0">
                <a:latin typeface="Futura Md BT" pitchFamily="34" charset="0"/>
              </a:defRPr>
            </a:lvl4pPr>
            <a:lvl5pPr>
              <a:buClrTx/>
              <a:buSzPct val="100000"/>
              <a:defRPr sz="1400" b="0">
                <a:latin typeface="Futura Md B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625010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752600"/>
            <a:ext cx="3962400" cy="4268823"/>
          </a:xfrm>
        </p:spPr>
        <p:txBody>
          <a:bodyPr/>
          <a:lstStyle>
            <a:lvl1pPr>
              <a:buClrTx/>
              <a:defRPr sz="2000"/>
            </a:lvl1pPr>
            <a:lvl2pPr>
              <a:buClrTx/>
              <a:defRPr sz="1800"/>
            </a:lvl2pPr>
            <a:lvl3pPr>
              <a:buClrTx/>
              <a:defRPr sz="1600"/>
            </a:lvl3pPr>
            <a:lvl4pPr>
              <a:defRPr sz="1400"/>
            </a:lvl4pPr>
            <a:lvl5pPr>
              <a:buClrTx/>
              <a:buSzPct val="100000"/>
              <a:defRPr sz="1400">
                <a:latin typeface="Futura Md B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0"/>
          </p:nvPr>
        </p:nvSpPr>
        <p:spPr>
          <a:xfrm>
            <a:off x="4772082" y="1749402"/>
            <a:ext cx="3962400" cy="4268823"/>
          </a:xfrm>
        </p:spPr>
        <p:txBody>
          <a:bodyPr/>
          <a:lstStyle>
            <a:lvl1pPr>
              <a:buClrTx/>
              <a:defRPr sz="2000"/>
            </a:lvl1pPr>
            <a:lvl2pPr>
              <a:buClrTx/>
              <a:defRPr sz="1800"/>
            </a:lvl2pPr>
            <a:lvl3pPr>
              <a:buClrTx/>
              <a:defRPr sz="1600"/>
            </a:lvl3pPr>
            <a:lvl4pPr>
              <a:defRPr sz="1400"/>
            </a:lvl4pPr>
            <a:lvl5pPr>
              <a:buClrTx/>
              <a:buSzPct val="100000"/>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691896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44830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F93925-1000-4E87-A136-0C3F4AC75AD3}"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36D0B63-0319-4BE7-822F-F3805B99B4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F93925-1000-4E87-A136-0C3F4AC75AD3}"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36D0B63-0319-4BE7-822F-F3805B99B4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tertech Text Slide"/>
          <p:cNvPicPr>
            <a:picLocks noChangeAspect="1" noChangeArrowheads="1"/>
          </p:cNvPicPr>
          <p:nvPr/>
        </p:nvPicPr>
        <p:blipFill rotWithShape="1">
          <a:blip r:embed="rId8">
            <a:extLst>
              <a:ext uri="{28A0092B-C50C-407E-A947-70E740481C1C}">
                <a14:useLocalDpi xmlns="" xmlns:a14="http://schemas.microsoft.com/office/drawing/2010/main" val="0"/>
              </a:ext>
            </a:extLst>
          </a:blip>
          <a:srcRect b="85996"/>
          <a:stretch/>
        </p:blipFill>
        <p:spPr bwMode="auto">
          <a:xfrm>
            <a:off x="0" y="11113"/>
            <a:ext cx="9144000" cy="95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873125"/>
            <a:ext cx="81232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609600" y="1752600"/>
            <a:ext cx="8124825"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8694" name="Rectangle 22"/>
          <p:cNvSpPr>
            <a:spLocks noChangeArrowheads="1"/>
          </p:cNvSpPr>
          <p:nvPr/>
        </p:nvSpPr>
        <p:spPr bwMode="auto">
          <a:xfrm>
            <a:off x="1135063" y="595313"/>
            <a:ext cx="3733800" cy="152400"/>
          </a:xfrm>
          <a:prstGeom prst="rect">
            <a:avLst/>
          </a:prstGeom>
          <a:noFill/>
          <a:ln w="9525">
            <a:noFill/>
            <a:miter lim="800000"/>
            <a:headEnd/>
            <a:tailEnd/>
          </a:ln>
          <a:effectLst/>
        </p:spPr>
        <p:txBody>
          <a:bodyPr wrap="none" anchor="ctr"/>
          <a:lstStyle/>
          <a:p>
            <a:pPr>
              <a:defRPr/>
            </a:pPr>
            <a:r>
              <a:rPr lang="en-US" sz="1000" smtClean="0">
                <a:solidFill>
                  <a:srgbClr val="003366"/>
                </a:solidFill>
              </a:rPr>
              <a:t>50466 Windows® Azure™ Solutions with Microsoft® Visual Studio® 2010</a:t>
            </a:r>
            <a:endParaRPr lang="en-US" sz="1000">
              <a:solidFill>
                <a:srgbClr val="003366"/>
              </a:solidFill>
            </a:endParaRPr>
          </a:p>
        </p:txBody>
      </p:sp>
      <p:sp>
        <p:nvSpPr>
          <p:cNvPr id="28696" name="TextBox 1058"/>
          <p:cNvSpPr txBox="1">
            <a:spLocks noChangeArrowheads="1"/>
          </p:cNvSpPr>
          <p:nvPr/>
        </p:nvSpPr>
        <p:spPr bwMode="auto">
          <a:xfrm>
            <a:off x="318059" y="6383337"/>
            <a:ext cx="8444941" cy="253916"/>
          </a:xfrm>
          <a:prstGeom prst="rect">
            <a:avLst/>
          </a:prstGeom>
          <a:noFill/>
          <a:ln w="9525">
            <a:noFill/>
            <a:miter lim="800000"/>
            <a:headEnd/>
            <a:tailEnd/>
          </a:ln>
        </p:spPr>
        <p:txBody>
          <a:bodyPr wrap="square">
            <a:spAutoFit/>
          </a:bodyPr>
          <a:lstStyle/>
          <a:p>
            <a:pPr algn="r" eaLnBrk="1" hangingPunct="1">
              <a:defRPr/>
            </a:pPr>
            <a:r>
              <a:rPr lang="en-US" sz="1050" dirty="0" smtClean="0">
                <a:latin typeface="Futura Hv BT" pitchFamily="34" charset="0"/>
              </a:rPr>
              <a:t>Slide </a:t>
            </a:r>
            <a:fld id="{77D2CF32-4139-4B06-90E8-7ACC97C343B3}" type="slidenum">
              <a:rPr lang="en-US" sz="1050">
                <a:latin typeface="Futura Hv BT" pitchFamily="34" charset="0"/>
              </a:rPr>
              <a:pPr algn="r" eaLnBrk="1" hangingPunct="1">
                <a:defRPr/>
              </a:pPr>
              <a:t>‹#›</a:t>
            </a:fld>
            <a:endParaRPr lang="en-US" sz="1050" dirty="0">
              <a:latin typeface="Futura Hv BT" pitchFamily="34" charset="0"/>
            </a:endParaRPr>
          </a:p>
        </p:txBody>
      </p:sp>
      <p:pic>
        <p:nvPicPr>
          <p:cNvPr id="7" name="Picture 12" descr="http://www.aiesec.org/australia/images/Partnerlogo/microsoft.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676400" y="6403636"/>
            <a:ext cx="936625" cy="2257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09600" y="6400800"/>
            <a:ext cx="1093569" cy="246221"/>
          </a:xfrm>
          <a:prstGeom prst="rect">
            <a:avLst/>
          </a:prstGeom>
          <a:noFill/>
        </p:spPr>
        <p:txBody>
          <a:bodyPr wrap="none" rtlCol="0">
            <a:spAutoFit/>
          </a:bodyPr>
          <a:lstStyle/>
          <a:p>
            <a:r>
              <a:rPr lang="en-US" sz="1000" dirty="0" smtClean="0">
                <a:solidFill>
                  <a:srgbClr val="B0B4BD"/>
                </a:solidFill>
                <a:latin typeface="Futura Hv BT" pitchFamily="34" charset="0"/>
              </a:rPr>
              <a:t>© 2010 - 2011</a:t>
            </a:r>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rtl="0" eaLnBrk="1" fontAlgn="base" hangingPunct="1">
        <a:spcBef>
          <a:spcPct val="0"/>
        </a:spcBef>
        <a:spcAft>
          <a:spcPct val="0"/>
        </a:spcAft>
        <a:defRPr sz="2800">
          <a:solidFill>
            <a:srgbClr val="003F87"/>
          </a:solidFill>
          <a:latin typeface="+mj-lt"/>
          <a:ea typeface="+mj-ea"/>
          <a:cs typeface="+mj-cs"/>
        </a:defRPr>
      </a:lvl1pPr>
      <a:lvl2pPr algn="l" rtl="0" eaLnBrk="1" fontAlgn="base" hangingPunct="1">
        <a:spcBef>
          <a:spcPct val="0"/>
        </a:spcBef>
        <a:spcAft>
          <a:spcPct val="0"/>
        </a:spcAft>
        <a:defRPr sz="2800">
          <a:solidFill>
            <a:srgbClr val="003F87"/>
          </a:solidFill>
          <a:latin typeface="FuturaEFOP-Bold" pitchFamily="50" charset="0"/>
        </a:defRPr>
      </a:lvl2pPr>
      <a:lvl3pPr algn="l" rtl="0" eaLnBrk="1" fontAlgn="base" hangingPunct="1">
        <a:spcBef>
          <a:spcPct val="0"/>
        </a:spcBef>
        <a:spcAft>
          <a:spcPct val="0"/>
        </a:spcAft>
        <a:defRPr sz="2800">
          <a:solidFill>
            <a:srgbClr val="003F87"/>
          </a:solidFill>
          <a:latin typeface="FuturaEFOP-Bold" pitchFamily="50" charset="0"/>
        </a:defRPr>
      </a:lvl3pPr>
      <a:lvl4pPr algn="l" rtl="0" eaLnBrk="1" fontAlgn="base" hangingPunct="1">
        <a:spcBef>
          <a:spcPct val="0"/>
        </a:spcBef>
        <a:spcAft>
          <a:spcPct val="0"/>
        </a:spcAft>
        <a:defRPr sz="2800">
          <a:solidFill>
            <a:srgbClr val="003F87"/>
          </a:solidFill>
          <a:latin typeface="FuturaEFOP-Bold" pitchFamily="50" charset="0"/>
        </a:defRPr>
      </a:lvl4pPr>
      <a:lvl5pPr algn="l" rtl="0" eaLnBrk="1" fontAlgn="base" hangingPunct="1">
        <a:spcBef>
          <a:spcPct val="0"/>
        </a:spcBef>
        <a:spcAft>
          <a:spcPct val="0"/>
        </a:spcAft>
        <a:defRPr sz="2800">
          <a:solidFill>
            <a:srgbClr val="003F87"/>
          </a:solidFill>
          <a:latin typeface="FuturaEFOP-Bold" pitchFamily="50" charset="0"/>
        </a:defRPr>
      </a:lvl5pPr>
      <a:lvl6pPr marL="457200" algn="l" rtl="0" eaLnBrk="1" fontAlgn="base" hangingPunct="1">
        <a:spcBef>
          <a:spcPct val="0"/>
        </a:spcBef>
        <a:spcAft>
          <a:spcPct val="0"/>
        </a:spcAft>
        <a:defRPr sz="3200">
          <a:solidFill>
            <a:srgbClr val="003F87"/>
          </a:solidFill>
          <a:latin typeface="FuturaEFOP-Bold" pitchFamily="50" charset="0"/>
        </a:defRPr>
      </a:lvl6pPr>
      <a:lvl7pPr marL="914400" algn="l" rtl="0" eaLnBrk="1" fontAlgn="base" hangingPunct="1">
        <a:spcBef>
          <a:spcPct val="0"/>
        </a:spcBef>
        <a:spcAft>
          <a:spcPct val="0"/>
        </a:spcAft>
        <a:defRPr sz="3200">
          <a:solidFill>
            <a:srgbClr val="003F87"/>
          </a:solidFill>
          <a:latin typeface="FuturaEFOP-Bold" pitchFamily="50" charset="0"/>
        </a:defRPr>
      </a:lvl7pPr>
      <a:lvl8pPr marL="1371600" algn="l" rtl="0" eaLnBrk="1" fontAlgn="base" hangingPunct="1">
        <a:spcBef>
          <a:spcPct val="0"/>
        </a:spcBef>
        <a:spcAft>
          <a:spcPct val="0"/>
        </a:spcAft>
        <a:defRPr sz="3200">
          <a:solidFill>
            <a:srgbClr val="003F87"/>
          </a:solidFill>
          <a:latin typeface="FuturaEFOP-Bold" pitchFamily="50" charset="0"/>
        </a:defRPr>
      </a:lvl8pPr>
      <a:lvl9pPr marL="1828800" algn="l" rtl="0" eaLnBrk="1" fontAlgn="base" hangingPunct="1">
        <a:spcBef>
          <a:spcPct val="0"/>
        </a:spcBef>
        <a:spcAft>
          <a:spcPct val="0"/>
        </a:spcAft>
        <a:defRPr sz="3200">
          <a:solidFill>
            <a:srgbClr val="003F87"/>
          </a:solidFill>
          <a:latin typeface="FuturaEFOP-Bold" pitchFamily="50" charset="0"/>
        </a:defRPr>
      </a:lvl9pPr>
    </p:titleStyle>
    <p:bodyStyle>
      <a:lvl1pPr marL="342900" indent="-342900" algn="l" rtl="0" eaLnBrk="1" fontAlgn="base" hangingPunct="1">
        <a:spcBef>
          <a:spcPct val="20000"/>
        </a:spcBef>
        <a:spcAft>
          <a:spcPct val="0"/>
        </a:spcAft>
        <a:buFont typeface="Arial" charset="0"/>
        <a:buChar char="•"/>
        <a:defRPr sz="2000">
          <a:solidFill>
            <a:srgbClr val="003F87"/>
          </a:solidFill>
          <a:latin typeface="Futura Hv BT" pitchFamily="34" charset="0"/>
          <a:ea typeface="+mn-ea"/>
          <a:cs typeface="+mn-cs"/>
        </a:defRPr>
      </a:lvl1pPr>
      <a:lvl2pPr marL="742950" indent="-285750" algn="l" rtl="0" eaLnBrk="1" fontAlgn="base" hangingPunct="1">
        <a:spcBef>
          <a:spcPct val="20000"/>
        </a:spcBef>
        <a:spcAft>
          <a:spcPct val="0"/>
        </a:spcAft>
        <a:buFont typeface="Arial" charset="0"/>
        <a:buChar char="•"/>
        <a:defRPr sz="2000">
          <a:solidFill>
            <a:srgbClr val="333333"/>
          </a:solidFill>
          <a:latin typeface="Futura Md BT" pitchFamily="34" charset="0"/>
        </a:defRPr>
      </a:lvl2pPr>
      <a:lvl3pPr marL="1143000" indent="-228600" algn="l" rtl="0" eaLnBrk="1" fontAlgn="base" hangingPunct="1">
        <a:spcBef>
          <a:spcPct val="20000"/>
        </a:spcBef>
        <a:spcAft>
          <a:spcPct val="0"/>
        </a:spcAft>
        <a:buFont typeface="Arial" charset="0"/>
        <a:buChar char="•"/>
        <a:defRPr>
          <a:solidFill>
            <a:schemeClr val="tx1"/>
          </a:solidFill>
          <a:latin typeface="Futura Md BT" pitchFamily="34" charset="0"/>
        </a:defRPr>
      </a:lvl3pPr>
      <a:lvl4pPr marL="1600200" indent="-228600" algn="l" rtl="0" eaLnBrk="1" fontAlgn="base" hangingPunct="1">
        <a:spcBef>
          <a:spcPct val="20000"/>
        </a:spcBef>
        <a:spcAft>
          <a:spcPct val="0"/>
        </a:spcAft>
        <a:buFont typeface="Arial" charset="0"/>
        <a:buChar char="•"/>
        <a:defRPr sz="1600">
          <a:solidFill>
            <a:schemeClr val="tx1"/>
          </a:solidFill>
          <a:latin typeface="Futura Md BT" pitchFamily="34" charset="0"/>
        </a:defRPr>
      </a:lvl4pPr>
      <a:lvl5pPr marL="20574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SQL Azure Introduction</a:t>
            </a:r>
            <a:endParaRPr lang="en-US"/>
          </a:p>
        </p:txBody>
      </p:sp>
      <p:sp>
        <p:nvSpPr>
          <p:cNvPr id="3" name="Subtitle 2"/>
          <p:cNvSpPr>
            <a:spLocks noGrp="1"/>
          </p:cNvSpPr>
          <p:nvPr>
            <p:ph type="subTitle" idx="1"/>
          </p:nvPr>
        </p:nvSpPr>
        <p:spPr/>
        <p:txBody>
          <a:bodyPr/>
          <a:lstStyle/>
          <a:p>
            <a:r>
              <a:rPr lang="en-US" smtClean="0"/>
              <a:t>50466 Windows® Azure™ Solutions with Microsoft® Visual Studio® 2010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r>
              <a:rPr lang="en-US" sz="1800" smtClean="0"/>
              <a:t>As a client of SQL Azure, you use the tools and APIs familiar to you to access and manage your database.</a:t>
            </a:r>
          </a:p>
          <a:p>
            <a:pPr lvl="1"/>
            <a:r>
              <a:rPr lang="en-US" sz="1600" smtClean="0"/>
              <a:t>Microsoft calls this the Client Layer and there isn’t anything new in this layer.</a:t>
            </a:r>
          </a:p>
          <a:p>
            <a:pPr lvl="1"/>
            <a:r>
              <a:rPr lang="en-US" sz="1600" smtClean="0"/>
              <a:t>The client layer includes, but is not limited to WCF Data Services, LINQ, Entity Framework, etc.  These use ADO.NET or ODBC under the covers.</a:t>
            </a:r>
          </a:p>
          <a:p>
            <a:pPr lvl="1"/>
            <a:r>
              <a:rPr lang="en-US" sz="1600" smtClean="0"/>
              <a:t>You can also use ODBC or ADO.NET directly.</a:t>
            </a:r>
          </a:p>
          <a:p>
            <a:pPr lvl="1"/>
            <a:r>
              <a:rPr lang="en-US" sz="1600" smtClean="0"/>
              <a:t>At the bottom of the client layer is a tabular data stream (TDS).  SQL Azure uses the same TDS interface as SQL Server.</a:t>
            </a:r>
          </a:p>
          <a:p>
            <a:endParaRPr lang="en-US"/>
          </a:p>
        </p:txBody>
      </p:sp>
      <p:pic>
        <p:nvPicPr>
          <p:cNvPr id="4" name="Picture 3" descr="image2.png"/>
          <p:cNvPicPr>
            <a:picLocks noChangeAspect="1"/>
          </p:cNvPicPr>
          <p:nvPr/>
        </p:nvPicPr>
        <p:blipFill>
          <a:blip r:embed="rId2"/>
          <a:stretch>
            <a:fillRect/>
          </a:stretch>
        </p:blipFill>
        <p:spPr>
          <a:xfrm>
            <a:off x="4419600" y="4009346"/>
            <a:ext cx="3480816" cy="2677965"/>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407400" cy="3238500"/>
          </a:xfrm>
          <a:prstGeom prst="rect">
            <a:avLst/>
          </a:prstGeom>
          <a:pattFill>
            <a:fgClr>
              <a:schemeClr val="bg2"/>
            </a:fgClr>
            <a:bgClr>
              <a:schemeClr val="bg2"/>
            </a:bgClr>
          </a:pattFill>
        </p:spPr>
        <p:txBody>
          <a:bodyPr vert="horz" wrap="square" rtlCol="0">
            <a:spAutoFit/>
          </a:bodyPr>
          <a:lstStyle/>
          <a:p>
            <a:r>
              <a:rPr lang="en-US" sz="1700" dirty="0" smtClean="0"/>
              <a:t>&lt;</a:t>
            </a:r>
            <a:r>
              <a:rPr lang="en-US" sz="1700" dirty="0" err="1" smtClean="0"/>
              <a:t>asp:GridView</a:t>
            </a:r>
            <a:r>
              <a:rPr lang="en-US" sz="1700" dirty="0" smtClean="0"/>
              <a:t> ID="GridView1" </a:t>
            </a:r>
            <a:r>
              <a:rPr lang="en-US" sz="1700" dirty="0" err="1" smtClean="0"/>
              <a:t>runat</a:t>
            </a:r>
            <a:r>
              <a:rPr lang="en-US" sz="1700" dirty="0" smtClean="0"/>
              <a:t>="server" </a:t>
            </a:r>
          </a:p>
          <a:p>
            <a:r>
              <a:rPr lang="en-US" sz="1700" dirty="0" smtClean="0"/>
              <a:t>  </a:t>
            </a:r>
            <a:r>
              <a:rPr lang="en-US" sz="1700" dirty="0" err="1" smtClean="0"/>
              <a:t>AutoGenerateColumns</a:t>
            </a:r>
            <a:r>
              <a:rPr lang="en-US" sz="1700" dirty="0" smtClean="0"/>
              <a:t>="False" </a:t>
            </a:r>
          </a:p>
          <a:p>
            <a:r>
              <a:rPr lang="en-US" sz="1700" dirty="0" smtClean="0"/>
              <a:t>  </a:t>
            </a:r>
            <a:r>
              <a:rPr lang="en-US" sz="1700" dirty="0" err="1" smtClean="0"/>
              <a:t>DataKeyNames</a:t>
            </a:r>
            <a:r>
              <a:rPr lang="en-US" sz="1700" dirty="0" smtClean="0"/>
              <a:t>="Id" </a:t>
            </a:r>
            <a:r>
              <a:rPr lang="en-US" sz="1700" dirty="0" err="1" smtClean="0"/>
              <a:t>DataSourceID</a:t>
            </a:r>
            <a:r>
              <a:rPr lang="en-US" sz="1700" dirty="0" smtClean="0"/>
              <a:t>="</a:t>
            </a:r>
            <a:r>
              <a:rPr lang="en-US" sz="1700" b="1" dirty="0" err="1" smtClean="0"/>
              <a:t>MySQLAzureDataSource</a:t>
            </a:r>
            <a:r>
              <a:rPr lang="en-US" sz="1700" dirty="0" smtClean="0"/>
              <a:t>" </a:t>
            </a:r>
          </a:p>
          <a:p>
            <a:r>
              <a:rPr lang="en-US" sz="1700" dirty="0" smtClean="0"/>
              <a:t>  </a:t>
            </a:r>
            <a:r>
              <a:rPr lang="en-US" sz="1700" dirty="0" err="1" smtClean="0"/>
              <a:t>EnableModelValidation</a:t>
            </a:r>
            <a:r>
              <a:rPr lang="en-US" sz="1700" dirty="0" smtClean="0"/>
              <a:t>="True"&gt;</a:t>
            </a:r>
          </a:p>
          <a:p>
            <a:r>
              <a:rPr lang="en-US" sz="1700" dirty="0" smtClean="0"/>
              <a:t>  &lt;Columns&gt;</a:t>
            </a:r>
          </a:p>
          <a:p>
            <a:r>
              <a:rPr lang="en-US" sz="1700" dirty="0" smtClean="0"/>
              <a:t>    &lt;</a:t>
            </a:r>
            <a:r>
              <a:rPr lang="en-US" sz="1700" dirty="0" err="1" smtClean="0"/>
              <a:t>asp:BoundField</a:t>
            </a:r>
            <a:r>
              <a:rPr lang="en-US" sz="1700" dirty="0" smtClean="0"/>
              <a:t> </a:t>
            </a:r>
            <a:r>
              <a:rPr lang="en-US" sz="1700" dirty="0" err="1" smtClean="0"/>
              <a:t>DataField</a:t>
            </a:r>
            <a:r>
              <a:rPr lang="en-US" sz="1700" dirty="0" smtClean="0"/>
              <a:t>="Id" </a:t>
            </a:r>
            <a:r>
              <a:rPr lang="en-US" sz="1700" dirty="0" err="1" smtClean="0"/>
              <a:t>HeaderText</a:t>
            </a:r>
            <a:r>
              <a:rPr lang="en-US" sz="1700" dirty="0" smtClean="0"/>
              <a:t>="Id" </a:t>
            </a:r>
            <a:r>
              <a:rPr lang="en-US" sz="1700" dirty="0" err="1" smtClean="0"/>
              <a:t>ReadOnly</a:t>
            </a:r>
            <a:r>
              <a:rPr lang="en-US" sz="1700" dirty="0" smtClean="0"/>
              <a:t>="True" </a:t>
            </a:r>
          </a:p>
          <a:p>
            <a:r>
              <a:rPr lang="en-US" sz="1700" dirty="0" smtClean="0"/>
              <a:t>      </a:t>
            </a:r>
            <a:r>
              <a:rPr lang="en-US" sz="1700" dirty="0" err="1" smtClean="0"/>
              <a:t>SortExpression</a:t>
            </a:r>
            <a:r>
              <a:rPr lang="en-US" sz="1700" dirty="0" smtClean="0"/>
              <a:t>="Id" /&gt;</a:t>
            </a:r>
          </a:p>
          <a:p>
            <a:r>
              <a:rPr lang="en-US" sz="1700" dirty="0" smtClean="0"/>
              <a:t>    &lt;</a:t>
            </a:r>
            <a:r>
              <a:rPr lang="en-US" sz="1700" dirty="0" err="1" smtClean="0"/>
              <a:t>asp:BoundField</a:t>
            </a:r>
            <a:r>
              <a:rPr lang="en-US" sz="1700" dirty="0" smtClean="0"/>
              <a:t> </a:t>
            </a:r>
            <a:r>
              <a:rPr lang="en-US" sz="1700" dirty="0" err="1" smtClean="0"/>
              <a:t>DataField</a:t>
            </a:r>
            <a:r>
              <a:rPr lang="en-US" sz="1700" dirty="0" smtClean="0"/>
              <a:t>="Name" </a:t>
            </a:r>
            <a:r>
              <a:rPr lang="en-US" sz="1700" dirty="0" err="1" smtClean="0"/>
              <a:t>HeaderText</a:t>
            </a:r>
            <a:r>
              <a:rPr lang="en-US" sz="1700" dirty="0" smtClean="0"/>
              <a:t>="Name" </a:t>
            </a:r>
            <a:r>
              <a:rPr lang="en-US" sz="1700" dirty="0" err="1" smtClean="0"/>
              <a:t>SortExpression</a:t>
            </a:r>
            <a:r>
              <a:rPr lang="en-US" sz="1700" dirty="0" smtClean="0"/>
              <a:t>="</a:t>
            </a:r>
            <a:r>
              <a:rPr lang="en-US" sz="1700" dirty="0" smtClean="0"/>
              <a:t>Name"/&gt;</a:t>
            </a:r>
            <a:endParaRPr lang="en-US" sz="1700" dirty="0" smtClean="0"/>
          </a:p>
          <a:p>
            <a:r>
              <a:rPr lang="en-US" sz="1700" dirty="0" smtClean="0"/>
              <a:t>    &lt;</a:t>
            </a:r>
            <a:r>
              <a:rPr lang="en-US" sz="1700" dirty="0" err="1" smtClean="0"/>
              <a:t>asp:BoundField</a:t>
            </a:r>
            <a:r>
              <a:rPr lang="en-US" sz="1700" dirty="0" smtClean="0"/>
              <a:t> </a:t>
            </a:r>
            <a:r>
              <a:rPr lang="en-US" sz="1700" dirty="0" err="1" smtClean="0"/>
              <a:t>DataField</a:t>
            </a:r>
            <a:r>
              <a:rPr lang="en-US" sz="1700" dirty="0" smtClean="0"/>
              <a:t>="Age" </a:t>
            </a:r>
            <a:r>
              <a:rPr lang="en-US" sz="1700" dirty="0" err="1" smtClean="0"/>
              <a:t>HeaderText</a:t>
            </a:r>
            <a:r>
              <a:rPr lang="en-US" sz="1700" dirty="0" smtClean="0"/>
              <a:t>="Age" </a:t>
            </a:r>
            <a:r>
              <a:rPr lang="en-US" sz="1700" dirty="0" err="1" smtClean="0"/>
              <a:t>SortExpression</a:t>
            </a:r>
            <a:r>
              <a:rPr lang="en-US" sz="1700" dirty="0" smtClean="0"/>
              <a:t>="Age" /&gt;</a:t>
            </a:r>
          </a:p>
          <a:p>
            <a:r>
              <a:rPr lang="en-US" sz="1700" dirty="0" smtClean="0"/>
              <a:t>  &lt;/Columns&gt;</a:t>
            </a:r>
          </a:p>
          <a:p>
            <a:r>
              <a:rPr lang="en-US" sz="1700" dirty="0" smtClean="0"/>
              <a:t>&lt;/</a:t>
            </a:r>
            <a:r>
              <a:rPr lang="en-US" sz="1700" dirty="0" err="1" smtClean="0"/>
              <a:t>asp:GridView</a:t>
            </a:r>
            <a:r>
              <a:rPr lang="en-US" sz="1700" dirty="0" smtClean="0"/>
              <a:t>&gt; </a:t>
            </a:r>
            <a:endParaRPr lang="en-US" sz="17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 Cont.</a:t>
            </a:r>
            <a:endParaRPr lang="en-US"/>
          </a:p>
        </p:txBody>
      </p:sp>
      <p:sp>
        <p:nvSpPr>
          <p:cNvPr id="3" name="Text Placeholder 2"/>
          <p:cNvSpPr>
            <a:spLocks noGrp="1"/>
          </p:cNvSpPr>
          <p:nvPr>
            <p:ph type="body" idx="1"/>
          </p:nvPr>
        </p:nvSpPr>
        <p:spPr/>
        <p:txBody>
          <a:bodyPr/>
          <a:lstStyle/>
          <a:p>
            <a:r>
              <a:rPr lang="en-US" sz="1800" smtClean="0"/>
              <a:t>To access SQL Azure using ADO.NET, consider using the SqlConnectionStringBuilder class.</a:t>
            </a:r>
          </a:p>
          <a:p>
            <a:pPr lvl="1"/>
            <a:r>
              <a:rPr lang="en-US" sz="1600" smtClean="0"/>
              <a:t>This class in the System.Data.SqlClient namespace provides a simple way to create and manage the contents of connection strings used by the SqlConnection class.</a:t>
            </a:r>
          </a:p>
          <a:p>
            <a:pPr lvl="1"/>
            <a:r>
              <a:rPr lang="en-US" sz="1600" smtClean="0"/>
              <a:t>It helps avoid injection attacks when creating the connection string.</a:t>
            </a:r>
          </a:p>
          <a:p>
            <a:pPr lvl="1"/>
            <a:r>
              <a:rPr lang="en-US" sz="1600" smtClean="0"/>
              <a:t>The code below creates a SqlConnectionStringBuilder for the server demonstrated throughout this chapter.</a:t>
            </a:r>
          </a:p>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pPr lvl="1"/>
            <a:r>
              <a:rPr lang="en-US" sz="1600" smtClean="0"/>
              <a:t>With a SqlConnectionStringBuilder, use other SqlClient classes (SqlConnection, SqlCommand, SqlDataReader, etc.) to work with databases, tables, etc.</a:t>
            </a:r>
          </a:p>
          <a:p>
            <a:pPr lvl="1"/>
            <a:r>
              <a:rPr lang="en-US" sz="1600" smtClean="0"/>
              <a:t>Here is some code to select and display data from the Demo table in the MyTestDB.  </a:t>
            </a:r>
          </a:p>
          <a:p>
            <a:pPr lvl="1"/>
            <a:r>
              <a:rPr lang="en-US" sz="1600" smtClean="0"/>
              <a:t>This code would look no different if the database and table resided in SQL Server.</a:t>
            </a:r>
          </a:p>
          <a:p>
            <a:endParaRPr lang="en-US"/>
          </a:p>
        </p:txBody>
      </p:sp>
      <p:sp>
        <p:nvSpPr>
          <p:cNvPr id="4" name="TextBox 3"/>
          <p:cNvSpPr txBox="1"/>
          <p:nvPr/>
        </p:nvSpPr>
        <p:spPr>
          <a:xfrm>
            <a:off x="508000" y="1714500"/>
            <a:ext cx="8229600" cy="2185214"/>
          </a:xfrm>
          <a:prstGeom prst="rect">
            <a:avLst/>
          </a:prstGeom>
          <a:pattFill>
            <a:fgClr>
              <a:schemeClr val="bg2"/>
            </a:fgClr>
            <a:bgClr>
              <a:schemeClr val="bg2"/>
            </a:bgClr>
          </a:pattFill>
        </p:spPr>
        <p:txBody>
          <a:bodyPr vert="horz" rtlCol="0">
            <a:spAutoFit/>
          </a:bodyPr>
          <a:lstStyle/>
          <a:p>
            <a:r>
              <a:rPr lang="en-US" sz="1700" smtClean="0"/>
              <a:t>SqlConnectionStringBuilder connStringBuilder = </a:t>
            </a:r>
          </a:p>
          <a:p>
            <a:r>
              <a:rPr lang="en-US" sz="1700" smtClean="0"/>
              <a:t>  new SqlConnectionStringBuilder();</a:t>
            </a:r>
          </a:p>
          <a:p>
            <a:r>
              <a:rPr lang="en-US" sz="1700" smtClean="0"/>
              <a:t>connStringBuilder.DataSource = "nvyi9nj9dm.database.windows.net";</a:t>
            </a:r>
          </a:p>
          <a:p>
            <a:r>
              <a:rPr lang="en-US" sz="1700" smtClean="0"/>
              <a:t>connStringBuilder.InitialCatalog = "MyTestDB";</a:t>
            </a:r>
          </a:p>
          <a:p>
            <a:r>
              <a:rPr lang="en-US" sz="1700" smtClean="0"/>
              <a:t>connStringBuilder.Encrypt = true;</a:t>
            </a:r>
          </a:p>
          <a:p>
            <a:r>
              <a:rPr lang="en-US" sz="1700" smtClean="0"/>
              <a:t>connStringBuilder.TrustServerCertificate = false;</a:t>
            </a:r>
          </a:p>
          <a:p>
            <a:r>
              <a:rPr lang="en-US" sz="1700" smtClean="0"/>
              <a:t>connStringBuilder.UserID = "sqlazurestudent";</a:t>
            </a:r>
          </a:p>
          <a:p>
            <a:r>
              <a:rPr lang="en-US" sz="1700" smtClean="0"/>
              <a:t>connStringBuilder.Password = "DBA$Rule";</a:t>
            </a:r>
            <a:endParaRPr lang="en-US" sz="17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4801314"/>
          </a:xfrm>
          <a:prstGeom prst="rect">
            <a:avLst/>
          </a:prstGeom>
          <a:pattFill>
            <a:fgClr>
              <a:schemeClr val="bg2"/>
            </a:fgClr>
            <a:bgClr>
              <a:schemeClr val="bg2"/>
            </a:bgClr>
          </a:pattFill>
        </p:spPr>
        <p:txBody>
          <a:bodyPr vert="horz" rtlCol="0">
            <a:spAutoFit/>
          </a:bodyPr>
          <a:lstStyle/>
          <a:p>
            <a:r>
              <a:rPr lang="en-US" sz="1700" smtClean="0"/>
              <a:t>using (SqlConnection conn = </a:t>
            </a:r>
          </a:p>
          <a:p>
            <a:r>
              <a:rPr lang="en-US" sz="1700" smtClean="0"/>
              <a:t>  new SqlConnection(connStringBuilder.ToString()))</a:t>
            </a:r>
          </a:p>
          <a:p>
            <a:r>
              <a:rPr lang="en-US" sz="1700" smtClean="0"/>
              <a:t>{</a:t>
            </a:r>
          </a:p>
          <a:p>
            <a:r>
              <a:rPr lang="en-US" sz="1700" smtClean="0"/>
              <a:t>  using (SqlCommand command = conn.CreateCommand())</a:t>
            </a:r>
          </a:p>
          <a:p>
            <a:r>
              <a:rPr lang="en-US" sz="1700" smtClean="0"/>
              <a:t>  {</a:t>
            </a:r>
          </a:p>
          <a:p>
            <a:r>
              <a:rPr lang="en-US" sz="1700" smtClean="0"/>
              <a:t>    conn.Open();</a:t>
            </a:r>
          </a:p>
          <a:p>
            <a:r>
              <a:rPr lang="en-US" sz="1700" smtClean="0"/>
              <a:t>    string cmdText = String.Format("select * from Demo");</a:t>
            </a:r>
          </a:p>
          <a:p>
            <a:r>
              <a:rPr lang="en-US" sz="1700" smtClean="0"/>
              <a:t>    command.CommandText = cmdText;</a:t>
            </a:r>
          </a:p>
          <a:p>
            <a:r>
              <a:rPr lang="en-US" sz="1700" smtClean="0"/>
              <a:t>    SqlDataReader reader = command.ExecuteReader();</a:t>
            </a:r>
          </a:p>
          <a:p>
            <a:r>
              <a:rPr lang="en-US" sz="1700" smtClean="0"/>
              <a:t>    while (reader.Read())</a:t>
            </a:r>
          </a:p>
          <a:p>
            <a:r>
              <a:rPr lang="en-US" sz="1700" smtClean="0"/>
              <a:t>    {</a:t>
            </a:r>
          </a:p>
          <a:p>
            <a:r>
              <a:rPr lang="en-US" sz="1700" smtClean="0"/>
              <a:t>      Console.WriteLine(String.Format("{0}: {1} - {2}", reader["Id"].ToString(), reader["Name"].ToString(), reader["Age"].ToString()));</a:t>
            </a:r>
          </a:p>
          <a:p>
            <a:r>
              <a:rPr lang="en-US" sz="1700" smtClean="0"/>
              <a:t>    }</a:t>
            </a:r>
          </a:p>
          <a:p>
            <a:r>
              <a:rPr lang="en-US" sz="1700" smtClean="0"/>
              <a:t>  }</a:t>
            </a:r>
          </a:p>
          <a:p>
            <a:r>
              <a:rPr lang="en-US" sz="1700" smtClean="0"/>
              <a:t>  conn.Close();</a:t>
            </a:r>
          </a:p>
          <a:p>
            <a:r>
              <a:rPr lang="en-US" sz="1700" smtClean="0"/>
              <a:t>}</a:t>
            </a:r>
          </a:p>
          <a:p>
            <a:r>
              <a:rPr lang="en-US" sz="1700" smtClean="0"/>
              <a:t>Console.ReadLine(); </a:t>
            </a:r>
            <a:endParaRPr lang="en-US" sz="17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a:t>
            </a:r>
            <a:endParaRPr lang="en-US"/>
          </a:p>
        </p:txBody>
      </p:sp>
      <p:sp>
        <p:nvSpPr>
          <p:cNvPr id="3" name="Text Placeholder 2"/>
          <p:cNvSpPr>
            <a:spLocks noGrp="1"/>
          </p:cNvSpPr>
          <p:nvPr>
            <p:ph type="body" idx="1"/>
          </p:nvPr>
        </p:nvSpPr>
        <p:spPr/>
        <p:txBody>
          <a:bodyPr/>
          <a:lstStyle/>
          <a:p>
            <a:r>
              <a:rPr lang="en-US" sz="1800" dirty="0" smtClean="0"/>
              <a:t>If you have an existing on-premise SQL Server database, how do you get the database into the cloud?</a:t>
            </a:r>
          </a:p>
          <a:p>
            <a:pPr lvl="1"/>
            <a:r>
              <a:rPr lang="en-US" sz="1600" dirty="0" smtClean="0"/>
              <a:t>MSDN indicates that one needs to “export the database's schema and then transfer the data from the database to SQL Azure.”</a:t>
            </a:r>
          </a:p>
          <a:p>
            <a:pPr lvl="1"/>
            <a:r>
              <a:rPr lang="en-US" sz="1600" dirty="0" smtClean="0"/>
              <a:t>Specifically, the sight advises you first “export a script from SQL Server Management Studio and set the appropriate export options.”</a:t>
            </a:r>
          </a:p>
          <a:p>
            <a:pPr lvl="1"/>
            <a:r>
              <a:rPr lang="en-US" sz="1600" dirty="0" smtClean="0"/>
              <a:t>Then “execute the script to create the schema in SQL Azure.”</a:t>
            </a:r>
          </a:p>
          <a:p>
            <a:pPr lvl="1"/>
            <a:r>
              <a:rPr lang="en-US" sz="1600" dirty="0" smtClean="0"/>
              <a:t>True enough, but the details can be a bit complex.</a:t>
            </a:r>
          </a:p>
          <a:p>
            <a:pPr lvl="1"/>
            <a:r>
              <a:rPr lang="en-US" sz="1600" dirty="0" smtClean="0"/>
              <a:t>Here is the understatement that can make things a bit sticky:  </a:t>
            </a:r>
          </a:p>
          <a:p>
            <a:endParaRPr lang="en-US" sz="1700" dirty="0" smtClean="0"/>
          </a:p>
          <a:p>
            <a:endParaRPr lang="en-US" sz="1700" dirty="0" smtClean="0"/>
          </a:p>
          <a:p>
            <a:endParaRPr lang="en-US" sz="1700" dirty="0" smtClean="0"/>
          </a:p>
          <a:p>
            <a:endParaRPr lang="en-US" sz="1700" dirty="0" smtClean="0"/>
          </a:p>
          <a:p>
            <a:pPr lvl="1"/>
            <a:r>
              <a:rPr lang="en-US" sz="1600" dirty="0" smtClean="0"/>
              <a:t>Most SQL Server databases were not designed using just the SQL Azure feature subset.</a:t>
            </a:r>
          </a:p>
          <a:p>
            <a:endParaRPr lang="en-US" dirty="0"/>
          </a:p>
        </p:txBody>
      </p:sp>
      <p:sp>
        <p:nvSpPr>
          <p:cNvPr id="4" name="TextBox 3"/>
          <p:cNvSpPr txBox="1"/>
          <p:nvPr/>
        </p:nvSpPr>
        <p:spPr>
          <a:xfrm>
            <a:off x="508000" y="4470400"/>
            <a:ext cx="8229600" cy="877163"/>
          </a:xfrm>
          <a:prstGeom prst="rect">
            <a:avLst/>
          </a:prstGeom>
          <a:pattFill>
            <a:fgClr>
              <a:schemeClr val="bg2"/>
            </a:fgClr>
            <a:bgClr>
              <a:schemeClr val="bg2"/>
            </a:bgClr>
          </a:pattFill>
        </p:spPr>
        <p:txBody>
          <a:bodyPr vert="horz" wrap="square" rtlCol="0">
            <a:spAutoFit/>
          </a:bodyPr>
          <a:lstStyle/>
          <a:p>
            <a:r>
              <a:rPr lang="en-US" sz="1700" dirty="0" smtClean="0"/>
              <a:t>“Because SQL Azure supports a subset of features found in SQL Server, you may have to make some modifications to the script before you are able to execute it in the cloud.”</a:t>
            </a:r>
            <a:endParaRPr lang="en-US" sz="17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Figuring out how to change the database to support a non-existent feature in SQL Azure can be a challenge.</a:t>
            </a:r>
          </a:p>
          <a:p>
            <a:endParaRPr lang="en-US"/>
          </a:p>
        </p:txBody>
      </p:sp>
      <p:pic>
        <p:nvPicPr>
          <p:cNvPr id="4" name="Picture 3" descr="image55.png"/>
          <p:cNvPicPr>
            <a:picLocks noChangeAspect="1"/>
          </p:cNvPicPr>
          <p:nvPr/>
        </p:nvPicPr>
        <p:blipFill>
          <a:blip r:embed="rId2"/>
          <a:stretch>
            <a:fillRect/>
          </a:stretch>
        </p:blipFill>
        <p:spPr>
          <a:xfrm>
            <a:off x="2699511" y="1714500"/>
            <a:ext cx="3846576" cy="2200656"/>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r>
              <a:rPr lang="en-US" sz="1800" smtClean="0"/>
              <a:t>Thankfully, there are several tools to help you in this migration.</a:t>
            </a:r>
          </a:p>
          <a:p>
            <a:pPr lvl="1"/>
            <a:r>
              <a:rPr lang="en-US" sz="1600" smtClean="0"/>
              <a:t>You can use the Microsoft Sync Framework (version 2 at this time) which provides synchronization capabilities between on-premise and SQL Azure servers.</a:t>
            </a:r>
          </a:p>
          <a:p>
            <a:pPr lvl="1"/>
            <a:r>
              <a:rPr lang="en-US" sz="1600" smtClean="0"/>
              <a:t>In fact, you can also use the Sync Framework can be used to synchronize two or more SQL Azure databases in the same or different data centers.</a:t>
            </a:r>
          </a:p>
          <a:p>
            <a:pPr lvl="1"/>
            <a:r>
              <a:rPr lang="en-US" sz="1600" smtClean="0"/>
              <a:t>You can also use SQL Server 2008 Integration Services (SSIS) to move data into and out of SQL Azure.</a:t>
            </a:r>
          </a:p>
          <a:p>
            <a:pPr lvl="1"/>
            <a:r>
              <a:rPr lang="en-US" sz="1600" smtClean="0"/>
              <a:t>You can transfer data to a SQL Azure database by using the bulk copy utility (bcp.exe).</a:t>
            </a:r>
          </a:p>
          <a:p>
            <a:pPr lvl="1"/>
            <a:r>
              <a:rPr lang="en-US" sz="1600" smtClean="0"/>
              <a:t>You can also use the community SQL Azure Migration tool (more on this below).</a:t>
            </a:r>
          </a:p>
          <a:p>
            <a:pPr lvl="1"/>
            <a:r>
              <a:rPr lang="en-US" sz="1600" smtClean="0"/>
              <a:t>See msdn.microsoft.com/en-us/library/ee730904.aspx for more information on these options.</a:t>
            </a:r>
          </a:p>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r>
              <a:rPr lang="en-US" sz="1800" smtClean="0"/>
              <a:t>The SQL Azure Migration Wizard (version 3 at this time) is an often-sighted tool to help DBAs and developers migrate their on-premise databases to SQL Azure.</a:t>
            </a:r>
          </a:p>
          <a:p>
            <a:pPr lvl="1"/>
            <a:r>
              <a:rPr lang="en-US" sz="1600" smtClean="0"/>
              <a:t>The SQL Azure Migration Wizard is available on Codeplex at sqlazuremw.codeplex.com under Microsoft Public License.</a:t>
            </a:r>
          </a:p>
          <a:p>
            <a:pPr lvl="1"/>
            <a:r>
              <a:rPr lang="en-US" sz="1600" smtClean="0"/>
              <a:t>This tool allows you to select the objects you want to migrate, analyze them and create a script suitable for SQL Azure.</a:t>
            </a:r>
          </a:p>
          <a:p>
            <a:pPr lvl="1"/>
            <a:r>
              <a:rPr lang="en-US" sz="1600" smtClean="0"/>
              <a:t>Interestingly, the tool not only helps migrate on-premise SQL Server to SQL Azure, but SQL Azure to SQL Azure and SQL Azure to on-premise as well.</a:t>
            </a:r>
          </a:p>
          <a:p>
            <a:pPr lvl="1"/>
            <a:r>
              <a:rPr lang="en-US" sz="1600" smtClean="0"/>
              <a:t>Note this is a community tool and therefore not supported by Microsoft.</a:t>
            </a:r>
          </a:p>
          <a:p>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r>
              <a:rPr lang="en-US" sz="1800" smtClean="0"/>
              <a:t>The tool helps migrate helps you SQL Server 2005 or 2008 databases to SQL Azure.</a:t>
            </a:r>
          </a:p>
          <a:p>
            <a:pPr lvl="1"/>
            <a:r>
              <a:rPr lang="en-US" sz="1600" smtClean="0"/>
              <a:t>If you are migrating from older SQL Server versions, the tool may not catch all the potential issues.</a:t>
            </a:r>
          </a:p>
          <a:p>
            <a:pPr lvl="1"/>
            <a:r>
              <a:rPr lang="en-US" sz="1600" smtClean="0"/>
              <a:t>Microsoft recommends you upgrade your older SQL Server database to SQL Server 2008 first and then migrate to SQL Azure.</a:t>
            </a:r>
          </a:p>
          <a:p>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r>
              <a:rPr lang="en-US" sz="1800" smtClean="0"/>
              <a:t>The tool is a wizard and walks you through a series of object selections and configuration options before kicking out a schema/migration script.</a:t>
            </a:r>
          </a:p>
          <a:p>
            <a:endParaRPr lang="en-US"/>
          </a:p>
        </p:txBody>
      </p:sp>
      <p:pic>
        <p:nvPicPr>
          <p:cNvPr id="4" name="Picture 3" descr="image56.png"/>
          <p:cNvPicPr>
            <a:picLocks noChangeAspect="1"/>
          </p:cNvPicPr>
          <p:nvPr/>
        </p:nvPicPr>
        <p:blipFill>
          <a:blip r:embed="rId2"/>
          <a:stretch>
            <a:fillRect/>
          </a:stretch>
        </p:blipFill>
        <p:spPr>
          <a:xfrm>
            <a:off x="4038600" y="2362200"/>
            <a:ext cx="3925276" cy="43515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r>
              <a:rPr lang="en-US" sz="1800" smtClean="0"/>
              <a:t>As a client, you connect to the Service Layer, not directly to the SQL Server database.</a:t>
            </a:r>
          </a:p>
          <a:p>
            <a:pPr lvl="1"/>
            <a:r>
              <a:rPr lang="en-US" sz="1600" smtClean="0"/>
              <a:t>This layer obfuscates the complexity that is SQL Azure.</a:t>
            </a:r>
          </a:p>
          <a:p>
            <a:pPr lvl="1"/>
            <a:r>
              <a:rPr lang="en-US" sz="1600" smtClean="0"/>
              <a:t>The Service Layer is exposed through a secure (SSL) TDS connection on port 1433.</a:t>
            </a:r>
          </a:p>
          <a:p>
            <a:pPr lvl="1"/>
            <a:r>
              <a:rPr lang="en-US" sz="1600" smtClean="0"/>
              <a:t>The Service Layer takes care of the administrative duties (provisioning, billing and metering) for the pay-as-you-go databases.</a:t>
            </a:r>
          </a:p>
          <a:p>
            <a:pPr lvl="1"/>
            <a:r>
              <a:rPr lang="en-US" sz="1600" smtClean="0"/>
              <a:t>Provisioning requires the Service Layer to communicate with the SQL Azure Fabric (covered below).</a:t>
            </a:r>
          </a:p>
          <a:p>
            <a:pPr lvl="1"/>
            <a:r>
              <a:rPr lang="en-US" sz="1600" smtClean="0"/>
              <a:t>In addition, the Service Layer routes your request for data to the appropriate server under the covers.</a:t>
            </a:r>
          </a:p>
          <a:p>
            <a:pPr lvl="1"/>
            <a:r>
              <a:rPr lang="en-US" sz="1600" smtClean="0"/>
              <a:t>The Service Layer also provides the firewalling, which is covered later.</a:t>
            </a:r>
          </a:p>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57.png"/>
          <p:cNvPicPr>
            <a:picLocks noChangeAspect="1"/>
          </p:cNvPicPr>
          <p:nvPr/>
        </p:nvPicPr>
        <p:blipFill>
          <a:blip r:embed="rId2"/>
          <a:stretch>
            <a:fillRect/>
          </a:stretch>
        </p:blipFill>
        <p:spPr>
          <a:xfrm>
            <a:off x="152400" y="1524002"/>
            <a:ext cx="4407143" cy="4885715"/>
          </a:xfrm>
          <a:prstGeom prst="rect">
            <a:avLst/>
          </a:prstGeom>
        </p:spPr>
      </p:pic>
      <p:pic>
        <p:nvPicPr>
          <p:cNvPr id="5" name="Picture 4" descr="image58.png"/>
          <p:cNvPicPr>
            <a:picLocks noChangeAspect="1"/>
          </p:cNvPicPr>
          <p:nvPr/>
        </p:nvPicPr>
        <p:blipFill>
          <a:blip r:embed="rId3"/>
          <a:stretch>
            <a:fillRect/>
          </a:stretch>
        </p:blipFill>
        <p:spPr>
          <a:xfrm>
            <a:off x="4660657" y="1524002"/>
            <a:ext cx="4407143" cy="488571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59.png"/>
          <p:cNvPicPr>
            <a:picLocks noChangeAspect="1"/>
          </p:cNvPicPr>
          <p:nvPr/>
        </p:nvPicPr>
        <p:blipFill>
          <a:blip r:embed="rId2"/>
          <a:stretch>
            <a:fillRect/>
          </a:stretch>
        </p:blipFill>
        <p:spPr>
          <a:xfrm>
            <a:off x="152400" y="1676400"/>
            <a:ext cx="4407143" cy="4885715"/>
          </a:xfrm>
          <a:prstGeom prst="rect">
            <a:avLst/>
          </a:prstGeom>
        </p:spPr>
      </p:pic>
      <p:pic>
        <p:nvPicPr>
          <p:cNvPr id="5" name="Picture 4" descr="image60.png"/>
          <p:cNvPicPr>
            <a:picLocks noChangeAspect="1"/>
          </p:cNvPicPr>
          <p:nvPr/>
        </p:nvPicPr>
        <p:blipFill>
          <a:blip r:embed="rId3"/>
          <a:stretch>
            <a:fillRect/>
          </a:stretch>
        </p:blipFill>
        <p:spPr>
          <a:xfrm>
            <a:off x="4660657" y="1676400"/>
            <a:ext cx="4407143" cy="488571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61.png"/>
          <p:cNvPicPr>
            <a:picLocks noChangeAspect="1"/>
          </p:cNvPicPr>
          <p:nvPr/>
        </p:nvPicPr>
        <p:blipFill>
          <a:blip r:embed="rId2"/>
          <a:stretch>
            <a:fillRect/>
          </a:stretch>
        </p:blipFill>
        <p:spPr>
          <a:xfrm>
            <a:off x="164857" y="1714500"/>
            <a:ext cx="4407143" cy="4885715"/>
          </a:xfrm>
          <a:prstGeom prst="rect">
            <a:avLst/>
          </a:prstGeom>
        </p:spPr>
      </p:pic>
      <p:pic>
        <p:nvPicPr>
          <p:cNvPr id="5" name="Picture 4" descr="image62.png"/>
          <p:cNvPicPr>
            <a:picLocks noChangeAspect="1"/>
          </p:cNvPicPr>
          <p:nvPr/>
        </p:nvPicPr>
        <p:blipFill>
          <a:blip r:embed="rId3"/>
          <a:stretch>
            <a:fillRect/>
          </a:stretch>
        </p:blipFill>
        <p:spPr>
          <a:xfrm>
            <a:off x="4660657" y="1676400"/>
            <a:ext cx="4407143" cy="488571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Cont.</a:t>
            </a:r>
            <a:endParaRPr lang="en-US"/>
          </a:p>
        </p:txBody>
      </p:sp>
      <p:sp>
        <p:nvSpPr>
          <p:cNvPr id="3" name="Text Placeholder 2"/>
          <p:cNvSpPr>
            <a:spLocks noGrp="1"/>
          </p:cNvSpPr>
          <p:nvPr>
            <p:ph type="body" idx="1"/>
          </p:nvPr>
        </p:nvSpPr>
        <p:spPr/>
        <p:txBody>
          <a:bodyPr/>
          <a:lstStyle/>
          <a:p>
            <a:r>
              <a:rPr lang="en-US" sz="1800" smtClean="0"/>
              <a:t>Additionally, third party vendors (some listed in the table below) also have tools to assist in migration of databases to SQL Azure.</a:t>
            </a:r>
          </a:p>
          <a:p>
            <a:endParaRPr lang="en-US" sz="1800" smtClean="0"/>
          </a:p>
          <a:p>
            <a:endParaRPr lang="en-US" sz="1800" smtClean="0"/>
          </a:p>
          <a:p>
            <a:endParaRPr lang="en-US" sz="1800" smtClean="0"/>
          </a:p>
          <a:p>
            <a:endParaRPr lang="en-US" sz="1800" smtClean="0"/>
          </a:p>
          <a:p>
            <a:endParaRPr lang="en-US" sz="1800" smtClean="0"/>
          </a:p>
          <a:p>
            <a:endParaRPr lang="en-US"/>
          </a:p>
        </p:txBody>
      </p:sp>
      <p:graphicFrame>
        <p:nvGraphicFramePr>
          <p:cNvPr id="4" name="Table 3"/>
          <p:cNvGraphicFramePr>
            <a:graphicFrameLocks noGrp="1"/>
          </p:cNvGraphicFramePr>
          <p:nvPr/>
        </p:nvGraphicFramePr>
        <p:xfrm>
          <a:off x="508000" y="2527300"/>
          <a:ext cx="8229600" cy="1127760"/>
        </p:xfrm>
        <a:graphic>
          <a:graphicData uri="http://schemas.openxmlformats.org/drawingml/2006/table">
            <a:tbl>
              <a:tblPr firstRow="1" bandRow="1">
                <a:tableStyleId>{5C22544A-7EE6-4342-B048-85BDC9FD1C3A}</a:tableStyleId>
              </a:tblPr>
              <a:tblGrid>
                <a:gridCol w="1244600"/>
                <a:gridCol w="2489200"/>
                <a:gridCol w="4495800"/>
              </a:tblGrid>
              <a:tr h="283633">
                <a:tc>
                  <a:txBody>
                    <a:bodyPr/>
                    <a:lstStyle/>
                    <a:p>
                      <a:r>
                        <a:rPr lang="en-US" sz="1400" dirty="0" smtClean="0"/>
                        <a:t>Vendor</a:t>
                      </a:r>
                      <a:endParaRPr lang="en-US" sz="1400" dirty="0"/>
                    </a:p>
                  </a:txBody>
                  <a:tcPr/>
                </a:tc>
                <a:tc>
                  <a:txBody>
                    <a:bodyPr/>
                    <a:lstStyle/>
                    <a:p>
                      <a:r>
                        <a:rPr lang="en-US" sz="1400" smtClean="0"/>
                        <a:t>Product</a:t>
                      </a:r>
                      <a:endParaRPr lang="en-US" sz="1400"/>
                    </a:p>
                  </a:txBody>
                  <a:tcPr/>
                </a:tc>
                <a:tc>
                  <a:txBody>
                    <a:bodyPr/>
                    <a:lstStyle/>
                    <a:p>
                      <a:r>
                        <a:rPr lang="en-US" sz="1400" smtClean="0"/>
                        <a:t>URL</a:t>
                      </a:r>
                      <a:endParaRPr lang="en-US" sz="1400"/>
                    </a:p>
                  </a:txBody>
                  <a:tcPr/>
                </a:tc>
              </a:tr>
              <a:tr h="283633">
                <a:tc>
                  <a:txBody>
                    <a:bodyPr/>
                    <a:lstStyle/>
                    <a:p>
                      <a:r>
                        <a:rPr lang="en-US" sz="1400" smtClean="0"/>
                        <a:t>Embarcadero</a:t>
                      </a:r>
                      <a:endParaRPr lang="en-US" sz="1400"/>
                    </a:p>
                  </a:txBody>
                  <a:tcPr/>
                </a:tc>
                <a:tc>
                  <a:txBody>
                    <a:bodyPr/>
                    <a:lstStyle/>
                    <a:p>
                      <a:r>
                        <a:rPr lang="en-US" sz="1400" dirty="0" err="1" smtClean="0"/>
                        <a:t>DBArtisan</a:t>
                      </a:r>
                      <a:r>
                        <a:rPr lang="en-US" sz="1400" dirty="0" smtClean="0"/>
                        <a:t> for SQL Azure</a:t>
                      </a:r>
                      <a:endParaRPr lang="en-US" sz="1400" dirty="0"/>
                    </a:p>
                  </a:txBody>
                  <a:tcPr/>
                </a:tc>
                <a:tc>
                  <a:txBody>
                    <a:bodyPr/>
                    <a:lstStyle/>
                    <a:p>
                      <a:r>
                        <a:rPr lang="en-US" sz="1400" smtClean="0"/>
                        <a:t>www.embarcadero.com/products/dbartisan/azure</a:t>
                      </a:r>
                      <a:endParaRPr lang="en-US" sz="1400"/>
                    </a:p>
                  </a:txBody>
                  <a:tcPr/>
                </a:tc>
              </a:tr>
              <a:tr h="283633">
                <a:tc>
                  <a:txBody>
                    <a:bodyPr/>
                    <a:lstStyle/>
                    <a:p>
                      <a:r>
                        <a:rPr lang="en-US" sz="1400" smtClean="0"/>
                        <a:t>RedGate</a:t>
                      </a:r>
                      <a:endParaRPr lang="en-US" sz="1400"/>
                    </a:p>
                  </a:txBody>
                  <a:tcPr/>
                </a:tc>
                <a:tc>
                  <a:txBody>
                    <a:bodyPr/>
                    <a:lstStyle/>
                    <a:p>
                      <a:r>
                        <a:rPr lang="en-US" sz="1400" smtClean="0"/>
                        <a:t>SQL Compare and SQL Data Compare tools</a:t>
                      </a:r>
                      <a:endParaRPr lang="en-US" sz="1400"/>
                    </a:p>
                  </a:txBody>
                  <a:tcPr/>
                </a:tc>
                <a:tc>
                  <a:txBody>
                    <a:bodyPr/>
                    <a:lstStyle/>
                    <a:p>
                      <a:r>
                        <a:rPr lang="en-US" sz="1400" dirty="0" smtClean="0"/>
                        <a:t>www.red-gate.com/products/sql-development/sql-data-compare/</a:t>
                      </a:r>
                      <a:endParaRPr lang="en-US" sz="1400" dirty="0"/>
                    </a:p>
                  </a:txBody>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Backups</a:t>
            </a:r>
            <a:endParaRPr lang="en-US"/>
          </a:p>
        </p:txBody>
      </p:sp>
      <p:sp>
        <p:nvSpPr>
          <p:cNvPr id="3" name="Text Placeholder 2"/>
          <p:cNvSpPr>
            <a:spLocks noGrp="1"/>
          </p:cNvSpPr>
          <p:nvPr>
            <p:ph type="body" idx="1"/>
          </p:nvPr>
        </p:nvSpPr>
        <p:spPr/>
        <p:txBody>
          <a:bodyPr/>
          <a:lstStyle/>
          <a:p>
            <a:r>
              <a:rPr lang="en-US" sz="1800" smtClean="0"/>
              <a:t>As mentioned previously, SQL Azure replicates your data three times.</a:t>
            </a:r>
          </a:p>
          <a:p>
            <a:pPr lvl="1"/>
            <a:r>
              <a:rPr lang="en-US" sz="1600" smtClean="0"/>
              <a:t>You might be tempted to say, “Sweet – now I don’t have to worry about backups!”</a:t>
            </a:r>
          </a:p>
          <a:p>
            <a:pPr lvl="1"/>
            <a:r>
              <a:rPr lang="en-US" sz="1600" smtClean="0"/>
              <a:t>This would be a grave mistake.</a:t>
            </a:r>
          </a:p>
          <a:p>
            <a:pPr lvl="1"/>
            <a:r>
              <a:rPr lang="en-US" sz="1600" smtClean="0"/>
              <a:t>While SQL Azure prevents your data from loss at the hands of hardware failure inside the data center, it does not prevent data loss from more common problems.</a:t>
            </a:r>
          </a:p>
          <a:p>
            <a:pPr lvl="1"/>
            <a:r>
              <a:rPr lang="en-US" sz="1600" smtClean="0"/>
              <a:t>Poorly written code, malicious or unknowing users can (and often do) affect data more than a hardware crash.</a:t>
            </a:r>
          </a:p>
          <a:p>
            <a:pPr lvl="1"/>
            <a:r>
              <a:rPr lang="en-US" sz="1600" smtClean="0"/>
              <a:t>If poorly written code is corrupting the database, then SQL Azure replication is just making two copies of an already bad database.</a:t>
            </a:r>
          </a:p>
          <a:p>
            <a:pPr lvl="1"/>
            <a:r>
              <a:rPr lang="en-US" sz="1600" smtClean="0"/>
              <a:t>In addition, without being too doomful, what happens if a meteor hits the Microsoft data center housing your SQL Azure database?</a:t>
            </a:r>
          </a:p>
          <a:p>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Backups Cont.</a:t>
            </a:r>
            <a:endParaRPr lang="en-US"/>
          </a:p>
        </p:txBody>
      </p:sp>
      <p:sp>
        <p:nvSpPr>
          <p:cNvPr id="3" name="Text Placeholder 2"/>
          <p:cNvSpPr>
            <a:spLocks noGrp="1"/>
          </p:cNvSpPr>
          <p:nvPr>
            <p:ph type="body" idx="1"/>
          </p:nvPr>
        </p:nvSpPr>
        <p:spPr/>
        <p:txBody>
          <a:bodyPr/>
          <a:lstStyle/>
          <a:p>
            <a:r>
              <a:rPr lang="en-US" sz="1800" smtClean="0"/>
              <a:t>Suffice it to say, you still need to concern yourself with database backups.</a:t>
            </a:r>
          </a:p>
          <a:p>
            <a:pPr lvl="1"/>
            <a:r>
              <a:rPr lang="en-US" sz="1600" smtClean="0"/>
              <a:t>Today, SQL Azure has no built-in backup capability.  </a:t>
            </a:r>
          </a:p>
          <a:p>
            <a:pPr lvl="1"/>
            <a:r>
              <a:rPr lang="en-US" sz="1600" smtClean="0"/>
              <a:t>You can use a DB Copy feature described here:  msdn.microsoft.com/en-us/library/ff951624.aspx.</a:t>
            </a:r>
          </a:p>
          <a:p>
            <a:pPr lvl="1"/>
            <a:r>
              <a:rPr lang="en-US" sz="1600" smtClean="0"/>
              <a:t>You can synchronize the database using facilities like the Sync Framework (see msdn.microsoft.com/en-us/library/bb726002(v=SQL.110).aspx).</a:t>
            </a:r>
          </a:p>
          <a:p>
            <a:pPr lvl="1"/>
            <a:r>
              <a:rPr lang="en-US" sz="1600" smtClean="0"/>
              <a:t>In fact, it is the #1 requested feature for the next version of SQL Azure (see www.mygreatwindowsazureidea.com/forums/34685-sql-azure-feature-voting).</a:t>
            </a:r>
          </a:p>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Backups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63.png"/>
          <p:cNvPicPr>
            <a:picLocks noChangeAspect="1"/>
          </p:cNvPicPr>
          <p:nvPr/>
        </p:nvPicPr>
        <p:blipFill>
          <a:blip r:embed="rId2"/>
          <a:stretch>
            <a:fillRect/>
          </a:stretch>
        </p:blipFill>
        <p:spPr>
          <a:xfrm>
            <a:off x="2260894" y="1714500"/>
            <a:ext cx="4723810" cy="4533334"/>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Backups Cont.</a:t>
            </a:r>
            <a:endParaRPr lang="en-US"/>
          </a:p>
        </p:txBody>
      </p:sp>
      <p:sp>
        <p:nvSpPr>
          <p:cNvPr id="3" name="Text Placeholder 2"/>
          <p:cNvSpPr>
            <a:spLocks noGrp="1"/>
          </p:cNvSpPr>
          <p:nvPr>
            <p:ph type="body" idx="1"/>
          </p:nvPr>
        </p:nvSpPr>
        <p:spPr/>
        <p:txBody>
          <a:bodyPr/>
          <a:lstStyle/>
          <a:p>
            <a:pPr lvl="1"/>
            <a:r>
              <a:rPr lang="en-US" sz="1600" smtClean="0"/>
              <a:t>To some degree, this means you must “roll your own” solution.</a:t>
            </a:r>
          </a:p>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Backups Cont.</a:t>
            </a:r>
            <a:endParaRPr lang="en-US"/>
          </a:p>
        </p:txBody>
      </p:sp>
      <p:sp>
        <p:nvSpPr>
          <p:cNvPr id="3" name="Text Placeholder 2"/>
          <p:cNvSpPr>
            <a:spLocks noGrp="1"/>
          </p:cNvSpPr>
          <p:nvPr>
            <p:ph type="body" idx="1"/>
          </p:nvPr>
        </p:nvSpPr>
        <p:spPr/>
        <p:txBody>
          <a:bodyPr/>
          <a:lstStyle/>
          <a:p>
            <a:r>
              <a:rPr lang="en-US" sz="1800" smtClean="0"/>
              <a:t>There are four common patterns to backup that you may choose to follow. </a:t>
            </a:r>
          </a:p>
          <a:p>
            <a:pPr lvl="1"/>
            <a:r>
              <a:rPr lang="en-US" sz="1600" smtClean="0"/>
              <a:t>Use ADO.NET, ODBC, WCF Data Services or other API to build a piece of code that accesses the database and copies off the data to a safe place.</a:t>
            </a:r>
          </a:p>
          <a:p>
            <a:pPr lvl="1"/>
            <a:r>
              <a:rPr lang="en-US" sz="1600" smtClean="0"/>
              <a:t>While tedious and time consuming, vendors have done this type of work for years and you can too.</a:t>
            </a:r>
          </a:p>
          <a:p>
            <a:pPr lvl="1"/>
            <a:r>
              <a:rPr lang="en-US" sz="1600" smtClean="0"/>
              <a:t>Use SQL Server’s Bulk Copy Program utility (BCP) to copy data from your SQL Server to a data file in a specified format.</a:t>
            </a:r>
          </a:p>
          <a:p>
            <a:pPr lvl="1"/>
            <a:r>
              <a:rPr lang="en-US" sz="1600" smtClean="0"/>
              <a:t>You can learn more about BCP at msdn.microsoft.com/en-us/library/ms162802.aspx.</a:t>
            </a:r>
          </a:p>
          <a:p>
            <a:pPr lvl="1"/>
            <a:r>
              <a:rPr lang="en-US" sz="1600" smtClean="0"/>
              <a:t>Use SQL Server Integration Services (SSIS).</a:t>
            </a:r>
          </a:p>
          <a:p>
            <a:pPr lvl="1"/>
            <a:r>
              <a:rPr lang="en-US" sz="1600" smtClean="0"/>
              <a:t>SSIS is a component of the SQL Server as of SQL Server 2005.  It offers a rich set of capabilities, but at its core is an ETL (extract, transform, and load) tool.</a:t>
            </a:r>
          </a:p>
          <a:p>
            <a:pPr lvl="1"/>
            <a:r>
              <a:rPr lang="en-US" sz="1600" smtClean="0"/>
              <a:t>You can learn more about SSIS at msdn.microsoft.com/en-us/library/ms141026.aspx.</a:t>
            </a:r>
          </a:p>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Backups Cont.</a:t>
            </a:r>
            <a:endParaRPr lang="en-US"/>
          </a:p>
        </p:txBody>
      </p:sp>
      <p:sp>
        <p:nvSpPr>
          <p:cNvPr id="3" name="Text Placeholder 2"/>
          <p:cNvSpPr>
            <a:spLocks noGrp="1"/>
          </p:cNvSpPr>
          <p:nvPr>
            <p:ph type="body" idx="1"/>
          </p:nvPr>
        </p:nvSpPr>
        <p:spPr/>
        <p:txBody>
          <a:bodyPr/>
          <a:lstStyle/>
          <a:p>
            <a:pPr lvl="1"/>
            <a:r>
              <a:rPr lang="en-US" sz="1600" smtClean="0"/>
              <a:t>Remember, when using SQL Server tools (like SSIS), they need to be compatible with SQL Server 2008 R2. </a:t>
            </a:r>
          </a:p>
          <a:p>
            <a:pPr lvl="1"/>
            <a:r>
              <a:rPr lang="en-US" sz="1600" smtClean="0"/>
              <a:t>Lastly, you can copy your SQL Azure database to another database on the same server or another database on a different server.</a:t>
            </a:r>
          </a:p>
          <a:p>
            <a:pPr lvl="1"/>
            <a:r>
              <a:rPr lang="en-US" sz="1600" smtClean="0"/>
              <a:t>To make a copy on the same server, follow the instructions on MSDN at msdn.microsoft.com/en-us/library/ff951631.aspx.</a:t>
            </a:r>
          </a:p>
          <a:p>
            <a:pPr lvl="1"/>
            <a:r>
              <a:rPr lang="en-US" sz="1600" smtClean="0"/>
              <a:t>To make a copy on a different server, follow the instructions on MSDN at msdn.microsoft.com/en-us/library/ff951629.aspx.</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png"/>
          <p:cNvPicPr>
            <a:picLocks noChangeAspect="1"/>
          </p:cNvPicPr>
          <p:nvPr/>
        </p:nvPicPr>
        <p:blipFill>
          <a:blip r:embed="rId2"/>
          <a:stretch>
            <a:fillRect/>
          </a:stretch>
        </p:blipFill>
        <p:spPr>
          <a:xfrm>
            <a:off x="1873504" y="1714500"/>
            <a:ext cx="5498592" cy="3072384"/>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Backups Cont.</a:t>
            </a:r>
            <a:endParaRPr lang="en-US"/>
          </a:p>
        </p:txBody>
      </p:sp>
      <p:sp>
        <p:nvSpPr>
          <p:cNvPr id="3" name="Text Placeholder 2"/>
          <p:cNvSpPr>
            <a:spLocks noGrp="1"/>
          </p:cNvSpPr>
          <p:nvPr>
            <p:ph type="body" idx="1"/>
          </p:nvPr>
        </p:nvSpPr>
        <p:spPr/>
        <p:txBody>
          <a:bodyPr/>
          <a:lstStyle/>
          <a:p>
            <a:r>
              <a:rPr lang="en-US" sz="1800" smtClean="0"/>
              <a:t>Copying the database inside of a data center can provide a backup in the case of corruption.  </a:t>
            </a:r>
          </a:p>
          <a:p>
            <a:pPr lvl="1"/>
            <a:r>
              <a:rPr lang="en-US" sz="1600" smtClean="0"/>
              <a:t>However, if you are concerned about a catastrophic loss of a Microsoft data center, you may want to incorporate another solution.</a:t>
            </a:r>
          </a:p>
          <a:p>
            <a:pPr lvl="1"/>
            <a:r>
              <a:rPr lang="en-US" sz="1600" smtClean="0"/>
              <a:t>In fact, a hybrid approach to backups can often save time and money.</a:t>
            </a:r>
          </a:p>
          <a:p>
            <a:pPr lvl="1"/>
            <a:r>
              <a:rPr lang="en-US" sz="1600" smtClean="0"/>
              <a:t>You need to back up some data more often.  Some backups need to be easily accessible and in a format that can be used across platforms.</a:t>
            </a:r>
          </a:p>
          <a:p>
            <a:pPr lvl="1"/>
            <a:r>
              <a:rPr lang="en-US" sz="1600" smtClean="0"/>
              <a:t>Concerns of this nature may require you use multiple solutions in your backup plan.</a:t>
            </a:r>
          </a:p>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a:t>
            </a:r>
            <a:endParaRPr lang="en-US"/>
          </a:p>
        </p:txBody>
      </p:sp>
      <p:sp>
        <p:nvSpPr>
          <p:cNvPr id="3" name="Text Placeholder 2"/>
          <p:cNvSpPr>
            <a:spLocks noGrp="1"/>
          </p:cNvSpPr>
          <p:nvPr>
            <p:ph type="body" idx="1"/>
          </p:nvPr>
        </p:nvSpPr>
        <p:spPr/>
        <p:txBody>
          <a:bodyPr/>
          <a:lstStyle/>
          <a:p>
            <a:r>
              <a:rPr lang="en-US" sz="1800" smtClean="0"/>
              <a:t>Databases in SQL Azure can be up to 50 GB in size.</a:t>
            </a:r>
          </a:p>
          <a:p>
            <a:pPr lvl="1"/>
            <a:r>
              <a:rPr lang="en-US" sz="1600" smtClean="0"/>
              <a:t>While sizeable, your database may (now or in the future) break this limit.</a:t>
            </a:r>
          </a:p>
          <a:p>
            <a:pPr lvl="1"/>
            <a:r>
              <a:rPr lang="en-US" sz="1600" smtClean="0"/>
              <a:t>While you can increase the size of a smaller SQL Azure database, the 50 GB limit is the limit to scaling a database without additional database design strategies.</a:t>
            </a:r>
          </a:p>
          <a:p>
            <a:r>
              <a:rPr lang="en-US" sz="1800" smtClean="0"/>
              <a:t>A common design technique for large databases (those expected to eclipse 50 GBs) is to partition the database in to a set of smaller databases.</a:t>
            </a:r>
          </a:p>
          <a:p>
            <a:pPr lvl="1"/>
            <a:r>
              <a:rPr lang="en-US" sz="1600" smtClean="0"/>
              <a:t>Keep each smaller database under 50 GB.</a:t>
            </a:r>
          </a:p>
          <a:p>
            <a:pPr lvl="1"/>
            <a:r>
              <a:rPr lang="en-US" sz="1600" smtClean="0"/>
              <a:t>However, since each database is separate from the others, relating data among the databases is difficult.</a:t>
            </a:r>
          </a:p>
          <a:p>
            <a:pPr lvl="1"/>
            <a:r>
              <a:rPr lang="en-US" sz="1600" smtClean="0"/>
              <a:t>Achieving an effective partition usually requires up front analysis and design (both of the database as well as the code that accesses it).</a:t>
            </a:r>
          </a:p>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To explore the topic, assume your database consisted of a set of tables to track and hold information on Students, Classes and Faculty.</a:t>
            </a:r>
          </a:p>
          <a:p>
            <a:endParaRPr lang="en-US" sz="1800" smtClean="0"/>
          </a:p>
          <a:p>
            <a:endParaRPr lang="en-US" sz="1800" smtClean="0"/>
          </a:p>
          <a:p>
            <a:endParaRPr lang="en-US" sz="1800" smtClean="0"/>
          </a:p>
          <a:p>
            <a:endParaRPr lang="en-US" sz="1800" smtClean="0"/>
          </a:p>
          <a:p>
            <a:pPr lvl="1"/>
            <a:r>
              <a:rPr lang="en-US" sz="1600" smtClean="0"/>
              <a:t>As the diagram above depicts, there might be may smaller associated tables, but there are three “big guys” in your database.</a:t>
            </a:r>
          </a:p>
          <a:p>
            <a:pPr lvl="1"/>
            <a:r>
              <a:rPr lang="en-US" sz="1600" smtClean="0"/>
              <a:t>Now assume that these tables grow such that the 50 GB limit is in jeopardy.</a:t>
            </a:r>
          </a:p>
          <a:p>
            <a:pPr lvl="1"/>
            <a:r>
              <a:rPr lang="en-US" sz="1600" smtClean="0"/>
              <a:t>How can you partition your database to stay within SQL Azure limits yet still maintain your data?</a:t>
            </a:r>
          </a:p>
          <a:p>
            <a:endParaRPr lang="en-US"/>
          </a:p>
        </p:txBody>
      </p:sp>
      <p:pic>
        <p:nvPicPr>
          <p:cNvPr id="4" name="Picture 3" descr="image64.png"/>
          <p:cNvPicPr>
            <a:picLocks noChangeAspect="1"/>
          </p:cNvPicPr>
          <p:nvPr/>
        </p:nvPicPr>
        <p:blipFill>
          <a:blip r:embed="rId2"/>
          <a:stretch>
            <a:fillRect/>
          </a:stretch>
        </p:blipFill>
        <p:spPr>
          <a:xfrm>
            <a:off x="2266695" y="2527300"/>
            <a:ext cx="4712208" cy="1200912"/>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One option is to partition the data along “vertical” lines.</a:t>
            </a:r>
          </a:p>
          <a:p>
            <a:pPr lvl="1"/>
            <a:r>
              <a:rPr lang="en-US" sz="1600" smtClean="0"/>
              <a:t>That is, partition your big database down to three smaller databases.  Each smaller database contains the table centered on a certain domain concept.</a:t>
            </a:r>
          </a:p>
          <a:p>
            <a:pPr lvl="1"/>
            <a:r>
              <a:rPr lang="en-US" sz="1600" smtClean="0"/>
              <a:t>In this case, all things Student go into one database, all things  Faculty go into another database, and all things Class go into a third database.</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65.png"/>
          <p:cNvPicPr>
            <a:picLocks noChangeAspect="1"/>
          </p:cNvPicPr>
          <p:nvPr/>
        </p:nvPicPr>
        <p:blipFill>
          <a:blip r:embed="rId2"/>
          <a:stretch>
            <a:fillRect/>
          </a:stretch>
        </p:blipFill>
        <p:spPr>
          <a:xfrm>
            <a:off x="2266695" y="3327400"/>
            <a:ext cx="4712208" cy="1712976"/>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What’s good about this strategy?</a:t>
            </a:r>
          </a:p>
          <a:p>
            <a:pPr lvl="1"/>
            <a:r>
              <a:rPr lang="en-US" sz="1600" smtClean="0"/>
              <a:t>Presumably, most of the relationships and queries are centered on data in one of the three big domain concepts:  students, faculty and classes.</a:t>
            </a:r>
          </a:p>
          <a:p>
            <a:pPr lvl="1"/>
            <a:r>
              <a:rPr lang="en-US" sz="1600" smtClean="0"/>
              <a:t>In other words, for the most part, application code, stored procedures, and the like deal in just one database.</a:t>
            </a:r>
          </a:p>
          <a:p>
            <a:pPr lvl="1"/>
            <a:r>
              <a:rPr lang="en-US" sz="1600" smtClean="0"/>
              <a:t>When this is true, very little rework is required in the application code, stored procedures, etc. to support this new database design.</a:t>
            </a:r>
          </a:p>
          <a:p>
            <a:pPr lvl="1"/>
            <a:r>
              <a:rPr lang="en-US" sz="1600" smtClean="0"/>
              <a:t>Classes and students are coming and going all the time.  Faculty data remains constant.</a:t>
            </a:r>
          </a:p>
          <a:p>
            <a:pPr lvl="1"/>
            <a:r>
              <a:rPr lang="en-US" sz="1600" smtClean="0"/>
              <a:t>This strategy helps keep the busy databases from impacting the other databases.</a:t>
            </a:r>
          </a:p>
          <a:p>
            <a:pPr lvl="1"/>
            <a:r>
              <a:rPr lang="en-US" sz="1600" smtClean="0"/>
              <a:t>Why should operations in the student database affect those working in the faculty database?</a:t>
            </a:r>
          </a:p>
          <a:p>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What’s bad about this strategy?</a:t>
            </a:r>
          </a:p>
          <a:p>
            <a:pPr lvl="1"/>
            <a:r>
              <a:rPr lang="en-US" sz="1600" smtClean="0"/>
              <a:t>If there is a relationship between a student and a class, for example (did someone say registration?) then application code must do the work to relate these entities.</a:t>
            </a:r>
          </a:p>
          <a:p>
            <a:pPr lvl="1"/>
            <a:r>
              <a:rPr lang="en-US" sz="1600" smtClean="0"/>
              <a:t>That code is difficult to build and will probably degrade performance (databases are much better at relating data).</a:t>
            </a:r>
          </a:p>
          <a:p>
            <a:pPr lvl="1"/>
            <a:r>
              <a:rPr lang="en-US" sz="1600" smtClean="0"/>
              <a:t>Application code must also help keep referential integrity – not an often an easy or bug-free feature to build into applications.</a:t>
            </a:r>
          </a:p>
          <a:p>
            <a:pPr lvl="1"/>
            <a:r>
              <a:rPr lang="en-US" sz="1600" smtClean="0"/>
              <a:t>Furthermore, it is likely that you have more student data than class data.  </a:t>
            </a:r>
          </a:p>
          <a:p>
            <a:pPr lvl="1"/>
            <a:r>
              <a:rPr lang="en-US" sz="1600" smtClean="0"/>
              <a:t>It is even foreseeable that the student database may eclipse the 50 GB limit several times over.</a:t>
            </a:r>
          </a:p>
          <a:p>
            <a:pPr lvl="1"/>
            <a:r>
              <a:rPr lang="en-US" sz="1600" smtClean="0"/>
              <a:t>Vertical partitions may not be enough to solve the size-bound database issue when a partition is too big or growing too fast.</a:t>
            </a:r>
          </a:p>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As an alternative to the vertical partition is the “horizontal” partition.  Sharding is another name for horizontal partitioning.</a:t>
            </a:r>
          </a:p>
          <a:p>
            <a:pPr lvl="1"/>
            <a:r>
              <a:rPr lang="en-US" sz="1600" smtClean="0"/>
              <a:t>In a horizontal partition, the database is sliced (or shard) on some piece of data.</a:t>
            </a:r>
          </a:p>
          <a:p>
            <a:pPr lvl="1"/>
            <a:r>
              <a:rPr lang="en-US" sz="1600" smtClean="0"/>
              <a:t>For example, in the example provided, divide the student, class and faculty tables into several tables in support of north and south campuses.</a:t>
            </a:r>
          </a:p>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The </a:t>
            </a:r>
            <a:r>
              <a:rPr lang="en-US" sz="1600" i="1" u="sng" smtClean="0"/>
              <a:t>schema</a:t>
            </a:r>
            <a:r>
              <a:rPr lang="en-US" sz="1600" smtClean="0"/>
              <a:t> in horizontally partitioned databases is the same.</a:t>
            </a:r>
          </a:p>
          <a:p>
            <a:pPr lvl="1"/>
            <a:r>
              <a:rPr lang="en-US" sz="1600" smtClean="0"/>
              <a:t>The </a:t>
            </a:r>
            <a:r>
              <a:rPr lang="en-US" sz="1600" i="1" u="sng" smtClean="0"/>
              <a:t>data</a:t>
            </a:r>
            <a:r>
              <a:rPr lang="en-US" sz="1600" smtClean="0"/>
              <a:t> is sliced and broken up.</a:t>
            </a:r>
          </a:p>
          <a:p>
            <a:endParaRPr lang="en-US"/>
          </a:p>
        </p:txBody>
      </p:sp>
      <p:pic>
        <p:nvPicPr>
          <p:cNvPr id="4" name="Picture 3" descr="image66.png"/>
          <p:cNvPicPr>
            <a:picLocks noChangeAspect="1"/>
          </p:cNvPicPr>
          <p:nvPr/>
        </p:nvPicPr>
        <p:blipFill>
          <a:blip r:embed="rId2"/>
          <a:stretch>
            <a:fillRect/>
          </a:stretch>
        </p:blipFill>
        <p:spPr>
          <a:xfrm>
            <a:off x="2050288" y="1714500"/>
            <a:ext cx="5145024" cy="3517392"/>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pPr lvl="1"/>
            <a:r>
              <a:rPr lang="en-US" sz="1600" smtClean="0"/>
              <a:t>A Microsoft Technet document outlining this strategy is provided at social.technet.microsoft.com/wiki/contents/articles/sharding-with-sql-azure.aspx.</a:t>
            </a:r>
          </a:p>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What is good and bad about sharding?</a:t>
            </a:r>
          </a:p>
          <a:p>
            <a:pPr lvl="1"/>
            <a:r>
              <a:rPr lang="en-US" sz="1600" smtClean="0"/>
              <a:t>Relationships are maintained.  A registration record that brings together students, a faculty member, and a class still live in the same database.</a:t>
            </a:r>
          </a:p>
          <a:p>
            <a:pPr lvl="1"/>
            <a:r>
              <a:rPr lang="en-US" sz="1600" smtClean="0"/>
              <a:t>However, getting a list of all failing students is not so easy.  You must query two databases now to get that data.</a:t>
            </a:r>
          </a:p>
          <a:p>
            <a:pPr lvl="1"/>
            <a:r>
              <a:rPr lang="en-US" sz="1600" smtClean="0"/>
              <a:t>Application code and stored procedures that deal with the “all” (reporting for example) often need rework.</a:t>
            </a:r>
          </a:p>
          <a:p>
            <a:pPr lvl="1"/>
            <a:r>
              <a:rPr lang="en-US" sz="1600" smtClean="0"/>
              <a:t>Shards can become unbalanced too.  The north campus might grow faster than the southern campus, for example.</a:t>
            </a:r>
          </a:p>
          <a:p>
            <a:pPr lvl="1"/>
            <a:r>
              <a:rPr lang="en-US" sz="1600" smtClean="0"/>
              <a:t>In this case, more sharding must occur, or the sharding strategy must change to help balance the load (east and west shards?).</a:t>
            </a:r>
          </a:p>
          <a:p>
            <a:pPr lvl="1"/>
            <a:r>
              <a:rPr lang="en-US" sz="1600" smtClean="0"/>
              <a:t>However, once application code works with shards, adding, removing or rebalancing shards is usually not as big an impact as the initial move to shards.</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r>
              <a:rPr lang="en-US" sz="1800" smtClean="0"/>
              <a:t>Specifically, SQL Azure supports the drivers and libraries listed in the table below when writing applications to use SQL Azure data.</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Connecting by using OLE DB is not supported.</a:t>
            </a:r>
          </a:p>
          <a:p>
            <a:endParaRPr lang="en-US"/>
          </a:p>
        </p:txBody>
      </p:sp>
      <p:graphicFrame>
        <p:nvGraphicFramePr>
          <p:cNvPr id="4" name="Table 3"/>
          <p:cNvGraphicFramePr>
            <a:graphicFrameLocks noGrp="1"/>
          </p:cNvGraphicFramePr>
          <p:nvPr/>
        </p:nvGraphicFramePr>
        <p:xfrm>
          <a:off x="508000" y="2527300"/>
          <a:ext cx="8229600" cy="2743200"/>
        </p:xfrm>
        <a:graphic>
          <a:graphicData uri="http://schemas.openxmlformats.org/drawingml/2006/table">
            <a:tbl>
              <a:tblPr firstRow="1" bandRow="1">
                <a:tableStyleId>{5C22544A-7EE6-4342-B048-85BDC9FD1C3A}</a:tableStyleId>
              </a:tblPr>
              <a:tblGrid>
                <a:gridCol w="8229600"/>
              </a:tblGrid>
              <a:tr h="256117">
                <a:tc>
                  <a:txBody>
                    <a:bodyPr/>
                    <a:lstStyle/>
                    <a:p>
                      <a:r>
                        <a:rPr lang="en-US" sz="1600" dirty="0" smtClean="0"/>
                        <a:t>SQL Azure Supported Drivers and Libraries</a:t>
                      </a:r>
                      <a:endParaRPr lang="en-US" sz="1600" dirty="0"/>
                    </a:p>
                  </a:txBody>
                  <a:tcPr/>
                </a:tc>
              </a:tr>
              <a:tr h="256117">
                <a:tc>
                  <a:txBody>
                    <a:bodyPr/>
                    <a:lstStyle/>
                    <a:p>
                      <a:r>
                        <a:rPr lang="en-US" sz="1600" smtClean="0"/>
                        <a:t>.NET Framework Data Provider for SQL Server (System.Data.SqlClient) from the .NET Framework 3.5 Service Pack 1 or later</a:t>
                      </a:r>
                      <a:endParaRPr lang="en-US" sz="1600"/>
                    </a:p>
                  </a:txBody>
                  <a:tcPr/>
                </a:tc>
              </a:tr>
              <a:tr h="256117">
                <a:tc>
                  <a:txBody>
                    <a:bodyPr/>
                    <a:lstStyle/>
                    <a:p>
                      <a:r>
                        <a:rPr lang="en-US" sz="1600" dirty="0" smtClean="0"/>
                        <a:t>Entity Framework from the .NET Framework 3.5 Service Pack 1 or later</a:t>
                      </a:r>
                      <a:endParaRPr lang="en-US" sz="1600" dirty="0"/>
                    </a:p>
                  </a:txBody>
                  <a:tcPr/>
                </a:tc>
              </a:tr>
              <a:tr h="256117">
                <a:tc>
                  <a:txBody>
                    <a:bodyPr/>
                    <a:lstStyle/>
                    <a:p>
                      <a:r>
                        <a:rPr lang="en-US" sz="1600" smtClean="0"/>
                        <a:t>SQL Server 2008 R2 Native Client ODBC driver. SQL Server 2008 Native Client ODBC driver is also supported, but has less functionality</a:t>
                      </a:r>
                      <a:endParaRPr lang="en-US" sz="1600"/>
                    </a:p>
                  </a:txBody>
                  <a:tcPr/>
                </a:tc>
              </a:tr>
              <a:tr h="256117">
                <a:tc>
                  <a:txBody>
                    <a:bodyPr/>
                    <a:lstStyle/>
                    <a:p>
                      <a:r>
                        <a:rPr lang="en-US" sz="1600" smtClean="0"/>
                        <a:t>SQL Server 2008 Driver for PHP version 1.1 or later</a:t>
                      </a:r>
                      <a:endParaRPr lang="en-US" sz="1600"/>
                    </a:p>
                  </a:txBody>
                  <a:tcPr/>
                </a:tc>
              </a:tr>
              <a:tr h="256117">
                <a:tc>
                  <a:txBody>
                    <a:bodyPr/>
                    <a:lstStyle/>
                    <a:p>
                      <a:r>
                        <a:rPr lang="en-US" sz="1600" dirty="0" smtClean="0"/>
                        <a:t>Tabular data stream (TDS) protocol client version 7.3 or later. Earlier versions of TDS protocol are not supported</a:t>
                      </a:r>
                      <a:endParaRPr lang="en-US" sz="1600" dirty="0"/>
                    </a:p>
                  </a:txBody>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If the database becomes big enough, it is likely that a mix of partition strategies will be required.</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67.png"/>
          <p:cNvPicPr>
            <a:picLocks noChangeAspect="1"/>
          </p:cNvPicPr>
          <p:nvPr/>
        </p:nvPicPr>
        <p:blipFill>
          <a:blip r:embed="rId2"/>
          <a:stretch>
            <a:fillRect/>
          </a:stretch>
        </p:blipFill>
        <p:spPr>
          <a:xfrm>
            <a:off x="2050288" y="2527300"/>
            <a:ext cx="5145024" cy="3517392"/>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Partitioning the Database Cont.</a:t>
            </a:r>
            <a:endParaRPr lang="en-US"/>
          </a:p>
        </p:txBody>
      </p:sp>
      <p:sp>
        <p:nvSpPr>
          <p:cNvPr id="3" name="Text Placeholder 2"/>
          <p:cNvSpPr>
            <a:spLocks noGrp="1"/>
          </p:cNvSpPr>
          <p:nvPr>
            <p:ph type="body" idx="1"/>
          </p:nvPr>
        </p:nvSpPr>
        <p:spPr/>
        <p:txBody>
          <a:bodyPr/>
          <a:lstStyle/>
          <a:p>
            <a:r>
              <a:rPr lang="en-US" sz="1800" smtClean="0"/>
              <a:t>A community project, Enzo SQL Shard, provides shard technology via a library you can use in your SQL Azure (and SQL Server) projects.</a:t>
            </a:r>
          </a:p>
          <a:p>
            <a:pPr lvl="1"/>
            <a:r>
              <a:rPr lang="en-US" sz="1600" smtClean="0"/>
              <a:t>The library allows you to create, read, update, delete records from your code “against two or more databases seamlessly.”</a:t>
            </a:r>
          </a:p>
          <a:p>
            <a:pPr lvl="1"/>
            <a:r>
              <a:rPr lang="en-US" sz="1600" smtClean="0"/>
              <a:t>The library runs on .NET 4.0.</a:t>
            </a:r>
          </a:p>
          <a:p>
            <a:pPr lvl="1"/>
            <a:r>
              <a:rPr lang="en-US" sz="1600" smtClean="0"/>
              <a:t>The project is available in Codeplex.  Find more details at enzosqlshard.codeplex.com.</a:t>
            </a:r>
          </a:p>
          <a:p>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Lab Exercise: SQL Azure Introduction (Optional)</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a:p>
        </p:txBody>
      </p:sp>
      <p:sp>
        <p:nvSpPr>
          <p:cNvPr id="3" name="Text Placeholder 2"/>
          <p:cNvSpPr>
            <a:spLocks noGrp="1"/>
          </p:cNvSpPr>
          <p:nvPr>
            <p:ph type="body" idx="1"/>
          </p:nvPr>
        </p:nvSpPr>
        <p:spPr/>
        <p:txBody>
          <a:bodyPr/>
          <a:lstStyle/>
          <a:p>
            <a:r>
              <a:rPr lang="en-US" sz="1800" smtClean="0"/>
              <a:t>SQL Azure is a highly available, scalable, multi-tenant relational database in the cloud.</a:t>
            </a:r>
          </a:p>
          <a:p>
            <a:pPr lvl="1"/>
            <a:r>
              <a:rPr lang="en-US" sz="1600" smtClean="0"/>
              <a:t>SQL Azure is SQL Server at its core.</a:t>
            </a:r>
          </a:p>
          <a:p>
            <a:pPr lvl="1"/>
            <a:r>
              <a:rPr lang="en-US" sz="1600" smtClean="0"/>
              <a:t>SQL Azure is not a full-blown SQL Server 2008.  This is SQL Server with a number of limitations.</a:t>
            </a:r>
          </a:p>
          <a:p>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While SQL Azure is based on SQL Server, the architecture is such that you are not connecting directly to SQL Azure as you might connect to SQL Server.</a:t>
            </a:r>
          </a:p>
          <a:p>
            <a:pPr lvl="1"/>
            <a:r>
              <a:rPr lang="en-US" sz="1600" smtClean="0"/>
              <a:t>As a client of SQL Azure, you use the tools and APIs familiar to you in the Client Layer to access and manage your database.</a:t>
            </a:r>
          </a:p>
          <a:p>
            <a:pPr lvl="1"/>
            <a:r>
              <a:rPr lang="en-US" sz="1600" smtClean="0"/>
              <a:t>As a client, you connect to the Service Layer, not directly to the SQL Server database.  This layer obfuscates the complexity that is SQL Azure.</a:t>
            </a:r>
          </a:p>
          <a:p>
            <a:pPr lvl="1"/>
            <a:r>
              <a:rPr lang="en-US" sz="1600" smtClean="0"/>
              <a:t>The Service Layer takes care of the administrative duties (provisioning, billing and metering) for the pay-as-you-go databases.</a:t>
            </a:r>
          </a:p>
          <a:p>
            <a:pPr lvl="1"/>
            <a:r>
              <a:rPr lang="en-US" sz="1600" smtClean="0"/>
              <a:t>The Service Layer routes your request for data to the appropriate server under the covers.  The Service Layer also provides the firewalling.</a:t>
            </a:r>
          </a:p>
          <a:p>
            <a:pPr lvl="1"/>
            <a:r>
              <a:rPr lang="en-US" sz="1600" smtClean="0"/>
              <a:t>The Service Layer routes requests to the Platform Layer, a set of servers hosting SQL Server and SQL Azure Fabric.</a:t>
            </a:r>
          </a:p>
          <a:p>
            <a:pPr lvl="1"/>
            <a:r>
              <a:rPr lang="en-US" sz="1600" smtClean="0"/>
              <a:t>SQL Azure Fabric provides the automatic replication, failover, and load balancing across the SQL Server instances.</a:t>
            </a:r>
          </a:p>
          <a:p>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pPr lvl="1"/>
            <a:r>
              <a:rPr lang="en-US" sz="1600" smtClean="0"/>
              <a:t>There are three replicas of your data in the Platform Layer.</a:t>
            </a:r>
          </a:p>
          <a:p>
            <a:r>
              <a:rPr lang="en-US" sz="1800" smtClean="0"/>
              <a:t>Through the Developer Portal, you can create a SQL Azure server and an administrator to manage the server.</a:t>
            </a:r>
          </a:p>
          <a:p>
            <a:pPr lvl="1"/>
            <a:r>
              <a:rPr lang="en-US" sz="1600" smtClean="0"/>
              <a:t>A server is a logical container for your SQL Azure database instances.</a:t>
            </a:r>
          </a:p>
          <a:p>
            <a:pPr lvl="1"/>
            <a:r>
              <a:rPr lang="en-US" sz="1600" smtClean="0"/>
              <a:t>The Portal also provides a list of databases and the means to create new databases.</a:t>
            </a:r>
          </a:p>
          <a:p>
            <a:pPr lvl="1"/>
            <a:r>
              <a:rPr lang="en-US" sz="1600" smtClean="0"/>
              <a:t>By default, SQL Azure provisions a master database for you.</a:t>
            </a:r>
          </a:p>
          <a:p>
            <a:pPr lvl="1"/>
            <a:r>
              <a:rPr lang="en-US" sz="1600" smtClean="0"/>
              <a:t>The master database is similar to the master database in SQL Server and serves the same purpose.</a:t>
            </a:r>
          </a:p>
          <a:p>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SQL Azure blocks access to your server from any incoming IP address.</a:t>
            </a:r>
          </a:p>
          <a:p>
            <a:pPr lvl="1"/>
            <a:r>
              <a:rPr lang="en-US" sz="1600" smtClean="0"/>
              <a:t>In fact, SQL Azure doesn’t even allow access to the database from IP addresses from inside the cloud such as from one of your Windows Azure roles.</a:t>
            </a:r>
          </a:p>
          <a:p>
            <a:pPr lvl="1"/>
            <a:r>
              <a:rPr lang="en-US" sz="1600" smtClean="0"/>
              <a:t>To allow access to your server and its databases, you must add firewall rules.</a:t>
            </a:r>
          </a:p>
          <a:p>
            <a:pPr lvl="1"/>
            <a:r>
              <a:rPr lang="en-US" sz="1600" smtClean="0"/>
              <a:t>A firewall rule simply identifies IP address ranges from which you allow database requests.</a:t>
            </a:r>
          </a:p>
          <a:p>
            <a:pPr lvl="1"/>
            <a:r>
              <a:rPr lang="en-US" sz="1600" smtClean="0"/>
              <a:t>Firewall rules are stored in the master database.</a:t>
            </a:r>
          </a:p>
          <a:p>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SQL Azure is SQL Server 2008 R2 at its base.</a:t>
            </a:r>
          </a:p>
          <a:p>
            <a:pPr lvl="1"/>
            <a:r>
              <a:rPr lang="en-US" sz="1600" smtClean="0"/>
              <a:t>Therefore, you can use most of the tools used to access and manage SQL Server 2008 R2 databases on SQL Azure databases.</a:t>
            </a:r>
          </a:p>
          <a:p>
            <a:pPr lvl="1"/>
            <a:r>
              <a:rPr lang="en-US" sz="1600" smtClean="0"/>
              <a:t>This includes, but is not limited to SQL Server Management Studio (SSMS), SQLCMD, and Visual Studio.</a:t>
            </a:r>
          </a:p>
          <a:p>
            <a:pPr lvl="1"/>
            <a:r>
              <a:rPr lang="en-US" sz="1600" smtClean="0"/>
              <a:t>You can also use the Database Manager for SQL Azure.  This is a lightweight and easy-to-use Web-based database management tool that is part of the WAP.</a:t>
            </a:r>
          </a:p>
          <a:p>
            <a:r>
              <a:rPr lang="en-US" sz="1800" smtClean="0"/>
              <a:t>There are four common patterns to backup that you may choose to follow. </a:t>
            </a:r>
          </a:p>
          <a:p>
            <a:pPr lvl="1"/>
            <a:r>
              <a:rPr lang="en-US" sz="1600" smtClean="0"/>
              <a:t>Use ADO.NET, ODBC, WCF Data Services or other API to build a piece of code that accesses the database and copies off the data to a safe place.</a:t>
            </a:r>
          </a:p>
          <a:p>
            <a:pPr lvl="1"/>
            <a:r>
              <a:rPr lang="en-US" sz="1600" smtClean="0"/>
              <a:t>Use SQL Server’s Bulk Copy Program utility (BCP) to copy data from your SQL Server to a data file in a specified format.</a:t>
            </a:r>
          </a:p>
          <a:p>
            <a:pPr lvl="1"/>
            <a:r>
              <a:rPr lang="en-US" sz="1600" smtClean="0"/>
              <a:t>Use SQL Server Integration Services (SSIS).</a:t>
            </a:r>
          </a:p>
          <a:p>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You can copy your SQL Azure database to another database on the same server or another database on a different server.</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r>
              <a:rPr lang="en-US" sz="1800" smtClean="0"/>
              <a:t>The Service Layer routes requests to the Platform Layer.</a:t>
            </a:r>
          </a:p>
          <a:p>
            <a:pPr lvl="1"/>
            <a:r>
              <a:rPr lang="en-US" sz="1600" smtClean="0"/>
              <a:t>More precisely the Service Layer routes requests to a server hosting SQL Server.</a:t>
            </a:r>
          </a:p>
          <a:p>
            <a:pPr lvl="1"/>
            <a:r>
              <a:rPr lang="en-US" sz="1600" smtClean="0"/>
              <a:t>SQL Azure Fabric manages SQL Server running on all those servers.</a:t>
            </a:r>
          </a:p>
          <a:p>
            <a:pPr lvl="1"/>
            <a:r>
              <a:rPr lang="en-US" sz="1600" smtClean="0"/>
              <a:t>SQL Azure Fabric provides the automatic replication, failover, and load balancing across the SQL Server instances.</a:t>
            </a:r>
          </a:p>
          <a:p>
            <a:pPr lvl="1"/>
            <a:r>
              <a:rPr lang="en-US" sz="1600" smtClean="0"/>
              <a:t>Additionally, management services on the servers monitor the health of the server and allow automated installation of service upgrades and software patches.</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r>
              <a:rPr lang="en-US" sz="1800" smtClean="0"/>
              <a:t>There are three replicas of your data in the Platform Layer.</a:t>
            </a:r>
          </a:p>
          <a:p>
            <a:pPr lvl="1"/>
            <a:r>
              <a:rPr lang="en-US" sz="1600" smtClean="0"/>
              <a:t>Whenever a replica fails, SQL Azure takes the replica out of the pool and creates a new replica.</a:t>
            </a:r>
          </a:p>
          <a:p>
            <a:pPr lvl="1"/>
            <a:r>
              <a:rPr lang="en-US" sz="1600" smtClean="0"/>
              <a:t>SQL Azure Fabric may also move a replica (from one server to another) for performance reasons (attempting to keep the loads smooth across all servers).</a:t>
            </a:r>
          </a:p>
          <a:p>
            <a:pPr lvl="1"/>
            <a:r>
              <a:rPr lang="en-US" sz="1600" smtClean="0"/>
              <a:t>The SQL Azure Fabric designates one of the replicas as the lead replica.</a:t>
            </a:r>
          </a:p>
          <a:p>
            <a:pPr lvl="1"/>
            <a:r>
              <a:rPr lang="en-US" sz="1600" smtClean="0"/>
              <a:t>Therefore, the connection router (in the Service Layer) looks for the lead replica and routes all requests to the server hosting the lead replica.</a:t>
            </a:r>
          </a:p>
          <a:p>
            <a:pPr lvl="1"/>
            <a:r>
              <a:rPr lang="en-US" sz="1600" smtClean="0"/>
              <a:t>However, SQL Azure Fabric distributes any changes to the data in the lead replica to the other replicas (using a custom replication process).</a:t>
            </a:r>
          </a:p>
          <a:p>
            <a:pPr lvl="1"/>
            <a:r>
              <a:rPr lang="en-US" sz="1600" smtClean="0"/>
              <a:t>When the lead replica fails, SQL Azure Fabric takes the failed instance out of the replica pool and designates a new leader.</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r>
              <a:rPr lang="en-US" sz="1800" smtClean="0"/>
              <a:t>Of course, the Platform Layer runs on physical hardware (and associated operating system) in the Microsoft Data Center.</a:t>
            </a:r>
          </a:p>
          <a:p>
            <a:pPr lvl="1"/>
            <a:r>
              <a:rPr lang="en-US" sz="1600" smtClean="0"/>
              <a:t>While not pictured above, Microsoft calls this layer the Infrastructure Layer.</a:t>
            </a:r>
          </a:p>
          <a:p>
            <a:pPr lvl="1"/>
            <a:r>
              <a:rPr lang="en-US" sz="1600" smtClean="0"/>
              <a:t>The Infrastructure Layer includes the physical disks and networks to host your data.</a:t>
            </a:r>
          </a:p>
          <a:p>
            <a:pPr lvl="1"/>
            <a:r>
              <a:rPr lang="en-US" sz="1600" smtClean="0"/>
              <a:t>The Infrastructure Layer is similar to a SAN used in many data architectures.</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vs. SQL Server</a:t>
            </a:r>
            <a:endParaRPr lang="en-US"/>
          </a:p>
        </p:txBody>
      </p:sp>
      <p:sp>
        <p:nvSpPr>
          <p:cNvPr id="3" name="Text Placeholder 2"/>
          <p:cNvSpPr>
            <a:spLocks noGrp="1"/>
          </p:cNvSpPr>
          <p:nvPr>
            <p:ph type="body" idx="1"/>
          </p:nvPr>
        </p:nvSpPr>
        <p:spPr/>
        <p:txBody>
          <a:bodyPr/>
          <a:lstStyle/>
          <a:p>
            <a:r>
              <a:rPr lang="en-US" sz="1800" smtClean="0"/>
              <a:t>SQL Azure is based on SQL Server 2008 R2.</a:t>
            </a:r>
          </a:p>
          <a:p>
            <a:pPr lvl="1"/>
            <a:r>
              <a:rPr lang="en-US" sz="1600" smtClean="0"/>
              <a:t>Some of the features of SQL Server 2008 R2 are not in SQL Azure.</a:t>
            </a:r>
          </a:p>
          <a:p>
            <a:pPr lvl="1"/>
            <a:r>
              <a:rPr lang="en-US" sz="1600" smtClean="0"/>
              <a:t>SQL Azure supports a subset of Transact-SQL (T-SQL) and the TDS protocol.</a:t>
            </a:r>
          </a:p>
          <a:p>
            <a:pPr lvl="1"/>
            <a:r>
              <a:rPr lang="en-US" sz="1600" smtClean="0"/>
              <a:t>For a comprehensive look at the limitations and differences, see msdn.microsoft.com/en-us/library/ee336245.aspx.</a:t>
            </a:r>
          </a:p>
          <a:p>
            <a:pPr lvl="1"/>
            <a:r>
              <a:rPr lang="en-US" sz="1600" smtClean="0"/>
              <a:t>For a list of supported and not supported T-SQL language elements in SQL Azure see msdn.microsoft.com/en-us/library/ee336250.aspx.</a:t>
            </a:r>
          </a:p>
          <a:p>
            <a:pPr lvl="1"/>
            <a:r>
              <a:rPr lang="en-US" sz="1600" smtClean="0"/>
              <a:t>A paper written by the SQL Azure product team compares SQL Azure against SQL Server.  Find the paper at social.technet.microsoft.com/wiki/contents/articles/comparing-sql-server-with-sql-azure.aspx.</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vs. SQL Server Cont.</a:t>
            </a:r>
            <a:endParaRPr lang="en-US"/>
          </a:p>
        </p:txBody>
      </p:sp>
      <p:sp>
        <p:nvSpPr>
          <p:cNvPr id="3" name="Text Placeholder 2"/>
          <p:cNvSpPr>
            <a:spLocks noGrp="1"/>
          </p:cNvSpPr>
          <p:nvPr>
            <p:ph type="body" idx="1"/>
          </p:nvPr>
        </p:nvSpPr>
        <p:spPr/>
        <p:txBody>
          <a:bodyPr/>
          <a:lstStyle/>
          <a:p>
            <a:r>
              <a:rPr lang="en-US" sz="1800" smtClean="0"/>
              <a:t>The table below contains an abbreviated list of unsupported T-SQL and SQL Server features as presented in the Microsoft Windows Azure Bootcamp.</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vs. SQL Server Cont.</a:t>
            </a:r>
            <a:endParaRPr lang="en-US"/>
          </a:p>
        </p:txBody>
      </p:sp>
      <p:sp>
        <p:nvSpPr>
          <p:cNvPr id="3" name="Text Placeholder 2"/>
          <p:cNvSpPr>
            <a:spLocks noGrp="1"/>
          </p:cNvSpPr>
          <p:nvPr>
            <p:ph type="body" idx="1"/>
          </p:nvPr>
        </p:nvSpPr>
        <p:spPr/>
        <p:txBody>
          <a:bodyPr/>
          <a:lstStyle/>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sz="800" smtClean="0"/>
          </a:p>
          <a:p>
            <a:endParaRPr lang="en-US"/>
          </a:p>
        </p:txBody>
      </p:sp>
      <p:graphicFrame>
        <p:nvGraphicFramePr>
          <p:cNvPr id="4" name="Table 3"/>
          <p:cNvGraphicFramePr>
            <a:graphicFrameLocks noGrp="1"/>
          </p:cNvGraphicFramePr>
          <p:nvPr/>
        </p:nvGraphicFramePr>
        <p:xfrm>
          <a:off x="2489200" y="1600200"/>
          <a:ext cx="4267200" cy="5151120"/>
        </p:xfrm>
        <a:graphic>
          <a:graphicData uri="http://schemas.openxmlformats.org/drawingml/2006/table">
            <a:tbl>
              <a:tblPr firstRow="1" bandRow="1">
                <a:tableStyleId>{5C22544A-7EE6-4342-B048-85BDC9FD1C3A}</a:tableStyleId>
              </a:tblPr>
              <a:tblGrid>
                <a:gridCol w="4267200"/>
              </a:tblGrid>
              <a:tr h="0">
                <a:tc>
                  <a:txBody>
                    <a:bodyPr/>
                    <a:lstStyle/>
                    <a:p>
                      <a:r>
                        <a:rPr lang="en-US" sz="700" smtClean="0"/>
                        <a:t>SQL Server 2008 Feature not found in SQL Azure </a:t>
                      </a:r>
                      <a:endParaRPr lang="en-US" sz="700"/>
                    </a:p>
                  </a:txBody>
                  <a:tcPr/>
                </a:tc>
              </a:tr>
              <a:tr h="0">
                <a:tc>
                  <a:txBody>
                    <a:bodyPr/>
                    <a:lstStyle/>
                    <a:p>
                      <a:r>
                        <a:rPr lang="en-US" sz="700" smtClean="0"/>
                        <a:t>Change Data Capture</a:t>
                      </a:r>
                      <a:endParaRPr lang="en-US" sz="700"/>
                    </a:p>
                  </a:txBody>
                  <a:tcPr/>
                </a:tc>
              </a:tr>
              <a:tr h="0">
                <a:tc>
                  <a:txBody>
                    <a:bodyPr/>
                    <a:lstStyle/>
                    <a:p>
                      <a:r>
                        <a:rPr lang="en-US" sz="700" smtClean="0"/>
                        <a:t>Data Auditing</a:t>
                      </a:r>
                      <a:endParaRPr lang="en-US" sz="700"/>
                    </a:p>
                  </a:txBody>
                  <a:tcPr/>
                </a:tc>
              </a:tr>
              <a:tr h="0">
                <a:tc>
                  <a:txBody>
                    <a:bodyPr/>
                    <a:lstStyle/>
                    <a:p>
                      <a:r>
                        <a:rPr lang="en-US" sz="700" smtClean="0"/>
                        <a:t>Data Compression</a:t>
                      </a:r>
                      <a:endParaRPr lang="en-US" sz="700"/>
                    </a:p>
                  </a:txBody>
                  <a:tcPr/>
                </a:tc>
              </a:tr>
              <a:tr h="0">
                <a:tc>
                  <a:txBody>
                    <a:bodyPr/>
                    <a:lstStyle/>
                    <a:p>
                      <a:r>
                        <a:rPr lang="en-US" sz="700" smtClean="0"/>
                        <a:t>Extended Events</a:t>
                      </a:r>
                      <a:endParaRPr lang="en-US" sz="700"/>
                    </a:p>
                  </a:txBody>
                  <a:tcPr/>
                </a:tc>
              </a:tr>
              <a:tr h="0">
                <a:tc>
                  <a:txBody>
                    <a:bodyPr/>
                    <a:lstStyle/>
                    <a:p>
                      <a:r>
                        <a:rPr lang="en-US" sz="700" smtClean="0"/>
                        <a:t>External Key Management / Extensible Key Management</a:t>
                      </a:r>
                      <a:endParaRPr lang="en-US" sz="700"/>
                    </a:p>
                  </a:txBody>
                  <a:tcPr/>
                </a:tc>
              </a:tr>
              <a:tr h="0">
                <a:tc>
                  <a:txBody>
                    <a:bodyPr/>
                    <a:lstStyle/>
                    <a:p>
                      <a:r>
                        <a:rPr lang="en-US" sz="700" smtClean="0"/>
                        <a:t>FILESTREAM Data</a:t>
                      </a:r>
                      <a:endParaRPr lang="en-US" sz="700"/>
                    </a:p>
                  </a:txBody>
                  <a:tcPr/>
                </a:tc>
              </a:tr>
              <a:tr h="0">
                <a:tc>
                  <a:txBody>
                    <a:bodyPr/>
                    <a:lstStyle/>
                    <a:p>
                      <a:r>
                        <a:rPr lang="en-US" sz="700" smtClean="0"/>
                        <a:t>Integrated Full-Text Search</a:t>
                      </a:r>
                      <a:endParaRPr lang="en-US" sz="700"/>
                    </a:p>
                  </a:txBody>
                  <a:tcPr/>
                </a:tc>
              </a:tr>
              <a:tr h="0">
                <a:tc>
                  <a:txBody>
                    <a:bodyPr/>
                    <a:lstStyle/>
                    <a:p>
                      <a:r>
                        <a:rPr lang="en-US" sz="700" smtClean="0"/>
                        <a:t>Large User-Defined Aggregates (UDAs)</a:t>
                      </a:r>
                      <a:endParaRPr lang="en-US" sz="700"/>
                    </a:p>
                  </a:txBody>
                  <a:tcPr/>
                </a:tc>
              </a:tr>
              <a:tr h="0">
                <a:tc>
                  <a:txBody>
                    <a:bodyPr/>
                    <a:lstStyle/>
                    <a:p>
                      <a:r>
                        <a:rPr lang="en-US" sz="700" smtClean="0"/>
                        <a:t>Large User-Defined Types (UDTs)</a:t>
                      </a:r>
                      <a:endParaRPr lang="en-US" sz="700"/>
                    </a:p>
                  </a:txBody>
                  <a:tcPr/>
                </a:tc>
              </a:tr>
              <a:tr h="0">
                <a:tc>
                  <a:txBody>
                    <a:bodyPr/>
                    <a:lstStyle/>
                    <a:p>
                      <a:r>
                        <a:rPr lang="en-US" sz="700" smtClean="0"/>
                        <a:t>Performance Data Collection (Data Collector)</a:t>
                      </a:r>
                      <a:endParaRPr lang="en-US" sz="700"/>
                    </a:p>
                  </a:txBody>
                  <a:tcPr/>
                </a:tc>
              </a:tr>
              <a:tr h="0">
                <a:tc>
                  <a:txBody>
                    <a:bodyPr/>
                    <a:lstStyle/>
                    <a:p>
                      <a:r>
                        <a:rPr lang="en-US" sz="700" smtClean="0"/>
                        <a:t>Policy-Based Management</a:t>
                      </a:r>
                      <a:endParaRPr lang="en-US" sz="700"/>
                    </a:p>
                  </a:txBody>
                  <a:tcPr/>
                </a:tc>
              </a:tr>
              <a:tr h="0">
                <a:tc>
                  <a:txBody>
                    <a:bodyPr/>
                    <a:lstStyle/>
                    <a:p>
                      <a:r>
                        <a:rPr lang="en-US" sz="700" smtClean="0"/>
                        <a:t>Resource Governor</a:t>
                      </a:r>
                      <a:endParaRPr lang="en-US" sz="700"/>
                    </a:p>
                  </a:txBody>
                  <a:tcPr/>
                </a:tc>
              </a:tr>
              <a:tr h="0">
                <a:tc>
                  <a:txBody>
                    <a:bodyPr/>
                    <a:lstStyle/>
                    <a:p>
                      <a:r>
                        <a:rPr lang="en-US" sz="700" smtClean="0"/>
                        <a:t>Sparse Columns</a:t>
                      </a:r>
                      <a:endParaRPr lang="en-US" sz="700"/>
                    </a:p>
                  </a:txBody>
                  <a:tcPr/>
                </a:tc>
              </a:tr>
              <a:tr h="0">
                <a:tc>
                  <a:txBody>
                    <a:bodyPr/>
                    <a:lstStyle/>
                    <a:p>
                      <a:r>
                        <a:rPr lang="en-US" sz="700" smtClean="0"/>
                        <a:t>Spatial data with GEOGRAPHY and GEOMETRY data types</a:t>
                      </a:r>
                      <a:endParaRPr lang="en-US" sz="700"/>
                    </a:p>
                  </a:txBody>
                  <a:tcPr/>
                </a:tc>
              </a:tr>
              <a:tr h="0">
                <a:tc>
                  <a:txBody>
                    <a:bodyPr/>
                    <a:lstStyle/>
                    <a:p>
                      <a:r>
                        <a:rPr lang="en-US" sz="700" smtClean="0"/>
                        <a:t>SQL Server Replication</a:t>
                      </a:r>
                      <a:endParaRPr lang="en-US" sz="700"/>
                    </a:p>
                  </a:txBody>
                  <a:tcPr/>
                </a:tc>
              </a:tr>
              <a:tr h="0">
                <a:tc>
                  <a:txBody>
                    <a:bodyPr/>
                    <a:lstStyle/>
                    <a:p>
                      <a:r>
                        <a:rPr lang="en-US" sz="700" smtClean="0"/>
                        <a:t>Transparent Data Encryption</a:t>
                      </a:r>
                      <a:endParaRPr lang="en-US" sz="700"/>
                    </a:p>
                  </a:txBody>
                  <a:tcPr/>
                </a:tc>
              </a:tr>
              <a:tr h="0">
                <a:tc>
                  <a:txBody>
                    <a:bodyPr/>
                    <a:lstStyle/>
                    <a:p>
                      <a:r>
                        <a:rPr lang="en-US" sz="700" smtClean="0"/>
                        <a:t>Common Language Runtime (CLR) and CLR User-Defined Types</a:t>
                      </a:r>
                      <a:endParaRPr lang="en-US" sz="700"/>
                    </a:p>
                  </a:txBody>
                  <a:tcPr/>
                </a:tc>
              </a:tr>
              <a:tr h="0">
                <a:tc>
                  <a:txBody>
                    <a:bodyPr/>
                    <a:lstStyle/>
                    <a:p>
                      <a:r>
                        <a:rPr lang="en-US" sz="700" smtClean="0"/>
                        <a:t>Database Mirroring</a:t>
                      </a:r>
                      <a:endParaRPr lang="en-US" sz="700"/>
                    </a:p>
                  </a:txBody>
                  <a:tcPr/>
                </a:tc>
              </a:tr>
              <a:tr h="0">
                <a:tc>
                  <a:txBody>
                    <a:bodyPr/>
                    <a:lstStyle/>
                    <a:p>
                      <a:r>
                        <a:rPr lang="en-US" sz="700" smtClean="0"/>
                        <a:t>Service Broker</a:t>
                      </a:r>
                      <a:endParaRPr lang="en-US" sz="700"/>
                    </a:p>
                  </a:txBody>
                  <a:tcPr/>
                </a:tc>
              </a:tr>
              <a:tr h="0">
                <a:tc>
                  <a:txBody>
                    <a:bodyPr/>
                    <a:lstStyle/>
                    <a:p>
                      <a:r>
                        <a:rPr lang="en-US" sz="700" smtClean="0"/>
                        <a:t>Table Partitioning</a:t>
                      </a:r>
                      <a:endParaRPr lang="en-US" sz="700"/>
                    </a:p>
                  </a:txBody>
                  <a:tcPr/>
                </a:tc>
              </a:tr>
              <a:tr h="0">
                <a:tc>
                  <a:txBody>
                    <a:bodyPr/>
                    <a:lstStyle/>
                    <a:p>
                      <a:r>
                        <a:rPr lang="en-US" sz="700" smtClean="0"/>
                        <a:t>Typed XML and XML indexing (XML data type is supported)</a:t>
                      </a:r>
                      <a:endParaRPr lang="en-US" sz="700"/>
                    </a:p>
                  </a:txBody>
                  <a:tcPr/>
                </a:tc>
              </a:tr>
              <a:tr h="0">
                <a:tc>
                  <a:txBody>
                    <a:bodyPr/>
                    <a:lstStyle/>
                    <a:p>
                      <a:r>
                        <a:rPr lang="en-US" sz="700" smtClean="0"/>
                        <a:t>Backup and Restore</a:t>
                      </a:r>
                      <a:endParaRPr lang="en-US" sz="700"/>
                    </a:p>
                  </a:txBody>
                  <a:tcPr/>
                </a:tc>
              </a:tr>
              <a:tr h="0">
                <a:tc>
                  <a:txBody>
                    <a:bodyPr/>
                    <a:lstStyle/>
                    <a:p>
                      <a:r>
                        <a:rPr lang="en-US" sz="700" smtClean="0"/>
                        <a:t>Replication</a:t>
                      </a:r>
                      <a:endParaRPr lang="en-US" sz="700"/>
                    </a:p>
                  </a:txBody>
                  <a:tcPr/>
                </a:tc>
              </a:tr>
              <a:tr h="0">
                <a:tc>
                  <a:txBody>
                    <a:bodyPr/>
                    <a:lstStyle/>
                    <a:p>
                      <a:r>
                        <a:rPr lang="en-US" sz="700" smtClean="0"/>
                        <a:t>Extended Stored Procedures</a:t>
                      </a:r>
                      <a:endParaRPr lang="en-US" sz="700"/>
                    </a:p>
                  </a:txBody>
                  <a:tcPr/>
                </a:tc>
              </a:tr>
              <a:tr h="0">
                <a:tc>
                  <a:txBody>
                    <a:bodyPr/>
                    <a:lstStyle/>
                    <a:p>
                      <a:r>
                        <a:rPr lang="en-US" sz="700" dirty="0" smtClean="0"/>
                        <a:t>Windows Authentication</a:t>
                      </a:r>
                      <a:endParaRPr lang="en-US" sz="7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and Why of SQL Azure</a:t>
            </a:r>
            <a:endParaRPr lang="en-US"/>
          </a:p>
        </p:txBody>
      </p:sp>
      <p:sp>
        <p:nvSpPr>
          <p:cNvPr id="3" name="Text Placeholder 2"/>
          <p:cNvSpPr>
            <a:spLocks noGrp="1"/>
          </p:cNvSpPr>
          <p:nvPr>
            <p:ph type="body" idx="1"/>
          </p:nvPr>
        </p:nvSpPr>
        <p:spPr/>
        <p:txBody>
          <a:bodyPr/>
          <a:lstStyle/>
          <a:p>
            <a:r>
              <a:rPr lang="en-US" sz="1800" smtClean="0"/>
              <a:t>SQL Azure is a highly available, scalable, multi-tenant relational database in the cloud.</a:t>
            </a:r>
          </a:p>
          <a:p>
            <a:r>
              <a:rPr lang="en-US" sz="1800" smtClean="0"/>
              <a:t>As mentioned earlier, SQL Azure is SQL Server at its core.</a:t>
            </a:r>
          </a:p>
          <a:p>
            <a:pPr lvl="1"/>
            <a:r>
              <a:rPr lang="en-US" sz="1600" smtClean="0"/>
              <a:t>SQL Azure is not a full-blown SQL Server 2008.  This is SQL Server with a number of limitations (covered later).</a:t>
            </a:r>
          </a:p>
          <a:p>
            <a:pPr lvl="1"/>
            <a:r>
              <a:rPr lang="en-US" sz="1600" smtClean="0"/>
              <a:t>Some sources have implied SQL Azure is essentially SQL Express.</a:t>
            </a:r>
          </a:p>
          <a:p>
            <a:pPr lvl="1"/>
            <a:r>
              <a:rPr lang="en-US" sz="1600" smtClean="0"/>
              <a:t>While not exactly true either, the following quote might help you understand why a comparison to SQL Express can be useful.</a:t>
            </a:r>
          </a:p>
          <a:p>
            <a:endParaRPr lang="en-US" sz="1700" smtClean="0"/>
          </a:p>
          <a:p>
            <a:endParaRPr lang="en-US" sz="1700" smtClean="0"/>
          </a:p>
          <a:p>
            <a:endParaRPr lang="en-US" sz="1700" smtClean="0"/>
          </a:p>
          <a:p>
            <a:pPr lvl="1"/>
            <a:r>
              <a:rPr lang="en-US" sz="1600" smtClean="0"/>
              <a:t>Because SQL Azure is SQL Server at its base, most find migrating on-premise databases to the cloud straightforward.</a:t>
            </a:r>
          </a:p>
          <a:p>
            <a:pPr lvl="1"/>
            <a:r>
              <a:rPr lang="en-US" sz="1600" smtClean="0"/>
              <a:t>Expect future versions of SQL Azure to contain even more SQL Server features and come closer to true SQL Server in the cloud.</a:t>
            </a:r>
          </a:p>
          <a:p>
            <a:endParaRPr lang="en-US"/>
          </a:p>
        </p:txBody>
      </p:sp>
      <p:sp>
        <p:nvSpPr>
          <p:cNvPr id="4" name="TextBox 3"/>
          <p:cNvSpPr txBox="1"/>
          <p:nvPr/>
        </p:nvSpPr>
        <p:spPr>
          <a:xfrm>
            <a:off x="508000" y="4114800"/>
            <a:ext cx="8229600" cy="877163"/>
          </a:xfrm>
          <a:prstGeom prst="rect">
            <a:avLst/>
          </a:prstGeom>
          <a:pattFill>
            <a:fgClr>
              <a:schemeClr val="bg2"/>
            </a:fgClr>
            <a:bgClr>
              <a:schemeClr val="bg2"/>
            </a:bgClr>
          </a:pattFill>
        </p:spPr>
        <p:txBody>
          <a:bodyPr vert="horz" rtlCol="0">
            <a:spAutoFit/>
          </a:bodyPr>
          <a:lstStyle/>
          <a:p>
            <a:r>
              <a:rPr lang="en-US" sz="1700" dirty="0" smtClean="0"/>
              <a:t>“If your application works today against SQL Express edition and does not make use of some of the more advanced features of SQL Server, then your application should work in the cloud with little or no modification.”</a:t>
            </a:r>
            <a:endParaRPr lang="en-US"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vs. SQL Server Cont.</a:t>
            </a:r>
            <a:endParaRPr lang="en-US"/>
          </a:p>
        </p:txBody>
      </p:sp>
      <p:sp>
        <p:nvSpPr>
          <p:cNvPr id="3" name="Text Placeholder 2"/>
          <p:cNvSpPr>
            <a:spLocks noGrp="1"/>
          </p:cNvSpPr>
          <p:nvPr>
            <p:ph type="body" idx="1"/>
          </p:nvPr>
        </p:nvSpPr>
        <p:spPr/>
        <p:txBody>
          <a:bodyPr/>
          <a:lstStyle/>
          <a:p>
            <a:r>
              <a:rPr lang="en-US" sz="1800" smtClean="0"/>
              <a:t>Importantly, note SQL Azure does not provide backup and restore capability.</a:t>
            </a:r>
          </a:p>
          <a:p>
            <a:pPr lvl="1"/>
            <a:r>
              <a:rPr lang="en-US" sz="1600" smtClean="0"/>
              <a:t>Somewhat along the same line, SQL Azure does not support traditional replication or data mirroring.</a:t>
            </a:r>
          </a:p>
          <a:p>
            <a:pPr lvl="1"/>
            <a:r>
              <a:rPr lang="en-US" sz="1600" smtClean="0"/>
              <a:t>SQL Azure automatically replicates your data three times.  </a:t>
            </a:r>
          </a:p>
          <a:p>
            <a:pPr lvl="1"/>
            <a:r>
              <a:rPr lang="en-US" sz="1600" smtClean="0"/>
              <a:t>However, there are times when you need to copy your database for purposes outside of availability.</a:t>
            </a:r>
          </a:p>
          <a:p>
            <a:pPr lvl="1"/>
            <a:r>
              <a:rPr lang="en-US" sz="1600" smtClean="0"/>
              <a:t>This shortcoming, and how to handle it, is covered later in the chapter.</a:t>
            </a: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vs. SQL Server Cont.</a:t>
            </a:r>
            <a:endParaRPr lang="en-US"/>
          </a:p>
        </p:txBody>
      </p:sp>
      <p:sp>
        <p:nvSpPr>
          <p:cNvPr id="3" name="Text Placeholder 2"/>
          <p:cNvSpPr>
            <a:spLocks noGrp="1"/>
          </p:cNvSpPr>
          <p:nvPr>
            <p:ph type="body" idx="1"/>
          </p:nvPr>
        </p:nvSpPr>
        <p:spPr/>
        <p:txBody>
          <a:bodyPr/>
          <a:lstStyle/>
          <a:p>
            <a:r>
              <a:rPr lang="en-US" sz="1800" smtClean="0"/>
              <a:t>Another key differentiation point is on database size limits.</a:t>
            </a:r>
          </a:p>
          <a:p>
            <a:pPr lvl="1"/>
            <a:r>
              <a:rPr lang="en-US" sz="1600" smtClean="0"/>
              <a:t>SQL Azure databases are limited in size.</a:t>
            </a:r>
          </a:p>
          <a:p>
            <a:pPr lvl="1"/>
            <a:r>
              <a:rPr lang="en-US" sz="1600" smtClean="0"/>
              <a:t>For all practical purposes, there is no size limits to data storage in SQL Server.</a:t>
            </a:r>
          </a:p>
          <a:p>
            <a:pPr lvl="1"/>
            <a:r>
              <a:rPr lang="en-US" sz="1600" smtClean="0"/>
              <a:t>You must select the size of SQL Azure database that meets your needs.  With increased size comes increased cost (covered below).</a:t>
            </a:r>
          </a:p>
          <a:p>
            <a:pPr lvl="1"/>
            <a:r>
              <a:rPr lang="en-US" sz="1600" smtClean="0"/>
              <a:t>SQL Azure database instances today can be 1, 5, 10, 20, 30, 40, or 50GB.</a:t>
            </a:r>
          </a:p>
          <a:p>
            <a:pPr lvl="1"/>
            <a:r>
              <a:rPr lang="en-US" sz="1600" smtClean="0"/>
              <a:t>Unfortunately, the size of the database does not increment automatically.</a:t>
            </a:r>
          </a:p>
          <a:p>
            <a:pPr lvl="1"/>
            <a:r>
              <a:rPr lang="en-US" sz="1600" smtClean="0"/>
              <a:t>Once a database reaches its limit, the database allows only selects and deletes.  Attempts to insert into the database result in an error (error code 40544). </a:t>
            </a:r>
          </a:p>
          <a:p>
            <a:pPr lvl="1"/>
            <a:r>
              <a:rPr lang="en-US" sz="1600" smtClean="0"/>
              <a:t>If your database grows beyond its initial limit, (say 5GB) you must alter the database (and of course pay the additional cost for the new bigger database).</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vs. SQL Server Cont.</a:t>
            </a:r>
            <a:endParaRPr lang="en-US"/>
          </a:p>
        </p:txBody>
      </p:sp>
      <p:sp>
        <p:nvSpPr>
          <p:cNvPr id="3" name="Text Placeholder 2"/>
          <p:cNvSpPr>
            <a:spLocks noGrp="1"/>
          </p:cNvSpPr>
          <p:nvPr>
            <p:ph type="body" idx="1"/>
          </p:nvPr>
        </p:nvSpPr>
        <p:spPr/>
        <p:txBody>
          <a:bodyPr/>
          <a:lstStyle/>
          <a:p>
            <a:pPr lvl="1"/>
            <a:r>
              <a:rPr lang="en-US" sz="1600" smtClean="0"/>
              <a:t>If your database grows beyond 50GB (the current storage limit in SQL Azure) you must consider an alternate database design.</a:t>
            </a:r>
          </a:p>
          <a:p>
            <a:pPr lvl="1"/>
            <a:r>
              <a:rPr lang="en-US" sz="1600" smtClean="0"/>
              <a:t>Database partitioning is covered later as a way to manage very large databases across multiple SQL Azure instances.</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Costs</a:t>
            </a:r>
            <a:endParaRPr lang="en-US"/>
          </a:p>
        </p:txBody>
      </p:sp>
      <p:sp>
        <p:nvSpPr>
          <p:cNvPr id="3" name="Text Placeholder 2"/>
          <p:cNvSpPr>
            <a:spLocks noGrp="1"/>
          </p:cNvSpPr>
          <p:nvPr>
            <p:ph type="body" idx="1"/>
          </p:nvPr>
        </p:nvSpPr>
        <p:spPr/>
        <p:txBody>
          <a:bodyPr/>
          <a:lstStyle/>
          <a:p>
            <a:r>
              <a:rPr lang="en-US" sz="1800" dirty="0" smtClean="0"/>
              <a:t>The size of your database determines SQL Azure cost.</a:t>
            </a:r>
          </a:p>
          <a:p>
            <a:pPr lvl="1"/>
            <a:r>
              <a:rPr lang="en-US" sz="1600" dirty="0" smtClean="0"/>
              <a:t>The table below lists the cost (in US Dollars) for the available database size up to the current limit of 50GB.</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1"/>
            <a:r>
              <a:rPr lang="en-US" sz="1600" dirty="0" smtClean="0"/>
              <a:t>You </a:t>
            </a:r>
            <a:r>
              <a:rPr lang="en-US" sz="1600" dirty="0" smtClean="0"/>
              <a:t>can find the complete SQL Azure pricing guide at www.microsoft.com/windowsazure/pricing/#sql. </a:t>
            </a:r>
          </a:p>
          <a:p>
            <a:endParaRPr lang="en-US" dirty="0"/>
          </a:p>
        </p:txBody>
      </p:sp>
      <p:graphicFrame>
        <p:nvGraphicFramePr>
          <p:cNvPr id="4" name="Table 3"/>
          <p:cNvGraphicFramePr>
            <a:graphicFrameLocks noGrp="1"/>
          </p:cNvGraphicFramePr>
          <p:nvPr/>
        </p:nvGraphicFramePr>
        <p:xfrm>
          <a:off x="685800" y="2781300"/>
          <a:ext cx="7886700" cy="2682240"/>
        </p:xfrm>
        <a:graphic>
          <a:graphicData uri="http://schemas.openxmlformats.org/drawingml/2006/table">
            <a:tbl>
              <a:tblPr firstRow="1" bandRow="1">
                <a:tableStyleId>{5C22544A-7EE6-4342-B048-85BDC9FD1C3A}</a:tableStyleId>
              </a:tblPr>
              <a:tblGrid>
                <a:gridCol w="4114800"/>
                <a:gridCol w="1371600"/>
                <a:gridCol w="2400300"/>
              </a:tblGrid>
              <a:tr h="171450">
                <a:tc>
                  <a:txBody>
                    <a:bodyPr/>
                    <a:lstStyle/>
                    <a:p>
                      <a:r>
                        <a:rPr lang="en-US" sz="1600" dirty="0" smtClean="0"/>
                        <a:t>Relational Database Size</a:t>
                      </a:r>
                      <a:endParaRPr lang="en-US" sz="1600" dirty="0"/>
                    </a:p>
                  </a:txBody>
                  <a:tcPr/>
                </a:tc>
                <a:tc>
                  <a:txBody>
                    <a:bodyPr/>
                    <a:lstStyle/>
                    <a:p>
                      <a:r>
                        <a:rPr lang="en-US" sz="1600" smtClean="0"/>
                        <a:t>Edition</a:t>
                      </a:r>
                      <a:endParaRPr lang="en-US" sz="1600"/>
                    </a:p>
                  </a:txBody>
                  <a:tcPr/>
                </a:tc>
                <a:tc>
                  <a:txBody>
                    <a:bodyPr/>
                    <a:lstStyle/>
                    <a:p>
                      <a:r>
                        <a:rPr lang="en-US" sz="1600" smtClean="0"/>
                        <a:t>Cost per month</a:t>
                      </a:r>
                      <a:endParaRPr lang="en-US" sz="1600"/>
                    </a:p>
                  </a:txBody>
                  <a:tcPr/>
                </a:tc>
              </a:tr>
              <a:tr h="171450">
                <a:tc>
                  <a:txBody>
                    <a:bodyPr/>
                    <a:lstStyle/>
                    <a:p>
                      <a:r>
                        <a:rPr lang="en-US" sz="1600" dirty="0" smtClean="0"/>
                        <a:t>1 GB</a:t>
                      </a:r>
                      <a:endParaRPr lang="en-US" sz="1600" dirty="0"/>
                    </a:p>
                  </a:txBody>
                  <a:tcPr/>
                </a:tc>
                <a:tc>
                  <a:txBody>
                    <a:bodyPr/>
                    <a:lstStyle/>
                    <a:p>
                      <a:r>
                        <a:rPr lang="en-US" sz="1600" smtClean="0"/>
                        <a:t>Web</a:t>
                      </a:r>
                      <a:endParaRPr lang="en-US" sz="1600"/>
                    </a:p>
                  </a:txBody>
                  <a:tcPr/>
                </a:tc>
                <a:tc>
                  <a:txBody>
                    <a:bodyPr/>
                    <a:lstStyle/>
                    <a:p>
                      <a:r>
                        <a:rPr lang="en-US" sz="1600" smtClean="0"/>
                        <a:t>$9.99</a:t>
                      </a:r>
                      <a:endParaRPr lang="en-US" sz="1600"/>
                    </a:p>
                  </a:txBody>
                  <a:tcPr/>
                </a:tc>
              </a:tr>
              <a:tr h="171450">
                <a:tc>
                  <a:txBody>
                    <a:bodyPr/>
                    <a:lstStyle/>
                    <a:p>
                      <a:r>
                        <a:rPr lang="en-US" sz="1600" smtClean="0"/>
                        <a:t>5 GB</a:t>
                      </a:r>
                      <a:endParaRPr lang="en-US" sz="1600"/>
                    </a:p>
                  </a:txBody>
                  <a:tcPr/>
                </a:tc>
                <a:tc>
                  <a:txBody>
                    <a:bodyPr/>
                    <a:lstStyle/>
                    <a:p>
                      <a:r>
                        <a:rPr lang="en-US" sz="1600" smtClean="0"/>
                        <a:t>Web</a:t>
                      </a:r>
                      <a:endParaRPr lang="en-US" sz="1600"/>
                    </a:p>
                  </a:txBody>
                  <a:tcPr/>
                </a:tc>
                <a:tc>
                  <a:txBody>
                    <a:bodyPr/>
                    <a:lstStyle/>
                    <a:p>
                      <a:r>
                        <a:rPr lang="en-US" sz="1600" smtClean="0"/>
                        <a:t>$49.95</a:t>
                      </a:r>
                      <a:endParaRPr lang="en-US" sz="1600"/>
                    </a:p>
                  </a:txBody>
                  <a:tcPr/>
                </a:tc>
              </a:tr>
              <a:tr h="171450">
                <a:tc>
                  <a:txBody>
                    <a:bodyPr/>
                    <a:lstStyle/>
                    <a:p>
                      <a:r>
                        <a:rPr lang="en-US" sz="1600" smtClean="0"/>
                        <a:t>10 GB</a:t>
                      </a:r>
                      <a:endParaRPr lang="en-US" sz="1600"/>
                    </a:p>
                  </a:txBody>
                  <a:tcPr/>
                </a:tc>
                <a:tc>
                  <a:txBody>
                    <a:bodyPr/>
                    <a:lstStyle/>
                    <a:p>
                      <a:r>
                        <a:rPr lang="en-US" sz="1600" smtClean="0"/>
                        <a:t>Business</a:t>
                      </a:r>
                      <a:endParaRPr lang="en-US" sz="1600"/>
                    </a:p>
                  </a:txBody>
                  <a:tcPr/>
                </a:tc>
                <a:tc>
                  <a:txBody>
                    <a:bodyPr/>
                    <a:lstStyle/>
                    <a:p>
                      <a:r>
                        <a:rPr lang="en-US" sz="1600" smtClean="0"/>
                        <a:t>$99.99</a:t>
                      </a:r>
                      <a:endParaRPr lang="en-US" sz="1600"/>
                    </a:p>
                  </a:txBody>
                  <a:tcPr/>
                </a:tc>
              </a:tr>
              <a:tr h="171450">
                <a:tc>
                  <a:txBody>
                    <a:bodyPr/>
                    <a:lstStyle/>
                    <a:p>
                      <a:r>
                        <a:rPr lang="en-US" sz="1600" smtClean="0"/>
                        <a:t>20 GB</a:t>
                      </a:r>
                      <a:endParaRPr lang="en-US" sz="1600"/>
                    </a:p>
                  </a:txBody>
                  <a:tcPr/>
                </a:tc>
                <a:tc>
                  <a:txBody>
                    <a:bodyPr/>
                    <a:lstStyle/>
                    <a:p>
                      <a:r>
                        <a:rPr lang="en-US" sz="1600" smtClean="0"/>
                        <a:t>Business</a:t>
                      </a:r>
                      <a:endParaRPr lang="en-US" sz="1600"/>
                    </a:p>
                  </a:txBody>
                  <a:tcPr/>
                </a:tc>
                <a:tc>
                  <a:txBody>
                    <a:bodyPr/>
                    <a:lstStyle/>
                    <a:p>
                      <a:r>
                        <a:rPr lang="en-US" sz="1600" smtClean="0"/>
                        <a:t>$199.98</a:t>
                      </a:r>
                      <a:endParaRPr lang="en-US" sz="1600"/>
                    </a:p>
                  </a:txBody>
                  <a:tcPr/>
                </a:tc>
              </a:tr>
              <a:tr h="171450">
                <a:tc>
                  <a:txBody>
                    <a:bodyPr/>
                    <a:lstStyle/>
                    <a:p>
                      <a:r>
                        <a:rPr lang="en-US" sz="1600" smtClean="0"/>
                        <a:t>30 GB</a:t>
                      </a:r>
                      <a:endParaRPr lang="en-US" sz="1600"/>
                    </a:p>
                  </a:txBody>
                  <a:tcPr/>
                </a:tc>
                <a:tc>
                  <a:txBody>
                    <a:bodyPr/>
                    <a:lstStyle/>
                    <a:p>
                      <a:r>
                        <a:rPr lang="en-US" sz="1600" smtClean="0"/>
                        <a:t>Business</a:t>
                      </a:r>
                      <a:endParaRPr lang="en-US" sz="1600"/>
                    </a:p>
                  </a:txBody>
                  <a:tcPr/>
                </a:tc>
                <a:tc>
                  <a:txBody>
                    <a:bodyPr/>
                    <a:lstStyle/>
                    <a:p>
                      <a:r>
                        <a:rPr lang="en-US" sz="1600" smtClean="0"/>
                        <a:t>$299.97</a:t>
                      </a:r>
                      <a:endParaRPr lang="en-US" sz="1600"/>
                    </a:p>
                  </a:txBody>
                  <a:tcPr/>
                </a:tc>
              </a:tr>
              <a:tr h="171450">
                <a:tc>
                  <a:txBody>
                    <a:bodyPr/>
                    <a:lstStyle/>
                    <a:p>
                      <a:r>
                        <a:rPr lang="en-US" sz="1600" smtClean="0"/>
                        <a:t>40 GB</a:t>
                      </a:r>
                      <a:endParaRPr lang="en-US" sz="1600"/>
                    </a:p>
                  </a:txBody>
                  <a:tcPr/>
                </a:tc>
                <a:tc>
                  <a:txBody>
                    <a:bodyPr/>
                    <a:lstStyle/>
                    <a:p>
                      <a:r>
                        <a:rPr lang="en-US" sz="1600" smtClean="0"/>
                        <a:t>Business</a:t>
                      </a:r>
                      <a:endParaRPr lang="en-US" sz="1600"/>
                    </a:p>
                  </a:txBody>
                  <a:tcPr/>
                </a:tc>
                <a:tc>
                  <a:txBody>
                    <a:bodyPr/>
                    <a:lstStyle/>
                    <a:p>
                      <a:r>
                        <a:rPr lang="en-US" sz="1600" smtClean="0"/>
                        <a:t>$399.96</a:t>
                      </a:r>
                      <a:endParaRPr lang="en-US" sz="1600"/>
                    </a:p>
                  </a:txBody>
                  <a:tcPr/>
                </a:tc>
              </a:tr>
              <a:tr h="171450">
                <a:tc>
                  <a:txBody>
                    <a:bodyPr/>
                    <a:lstStyle/>
                    <a:p>
                      <a:r>
                        <a:rPr lang="en-US" sz="1600" smtClean="0"/>
                        <a:t>50 GB</a:t>
                      </a:r>
                      <a:endParaRPr lang="en-US" sz="1600"/>
                    </a:p>
                  </a:txBody>
                  <a:tcPr/>
                </a:tc>
                <a:tc>
                  <a:txBody>
                    <a:bodyPr/>
                    <a:lstStyle/>
                    <a:p>
                      <a:r>
                        <a:rPr lang="en-US" sz="1600" smtClean="0"/>
                        <a:t>Business</a:t>
                      </a:r>
                      <a:endParaRPr lang="en-US" sz="1600"/>
                    </a:p>
                  </a:txBody>
                  <a:tcPr/>
                </a:tc>
                <a:tc>
                  <a:txBody>
                    <a:bodyPr/>
                    <a:lstStyle/>
                    <a:p>
                      <a:r>
                        <a:rPr lang="en-US" sz="1600" dirty="0" smtClean="0"/>
                        <a:t>$499.95</a:t>
                      </a:r>
                      <a:endParaRPr lang="en-US" sz="16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Costs Cont.</a:t>
            </a:r>
            <a:endParaRPr lang="en-US"/>
          </a:p>
        </p:txBody>
      </p:sp>
      <p:sp>
        <p:nvSpPr>
          <p:cNvPr id="3" name="Text Placeholder 2"/>
          <p:cNvSpPr>
            <a:spLocks noGrp="1"/>
          </p:cNvSpPr>
          <p:nvPr>
            <p:ph type="body" idx="1"/>
          </p:nvPr>
        </p:nvSpPr>
        <p:spPr/>
        <p:txBody>
          <a:bodyPr/>
          <a:lstStyle/>
          <a:p>
            <a:pPr lvl="1"/>
            <a:r>
              <a:rPr lang="en-US" sz="1600" smtClean="0"/>
              <a:t>Importantly, the monthly fee is amortized over the month and charged on a daily basis.</a:t>
            </a:r>
          </a:p>
          <a:p>
            <a:r>
              <a:rPr lang="en-US" sz="1800" smtClean="0"/>
              <a:t>You might note that Microsoft has designated the smaller sized databases as “Web Edition” instances.  </a:t>
            </a:r>
          </a:p>
          <a:p>
            <a:pPr lvl="1"/>
            <a:r>
              <a:rPr lang="en-US" sz="1600" smtClean="0"/>
              <a:t>Larger databases are designated as “Business Edition” instances.</a:t>
            </a:r>
          </a:p>
          <a:p>
            <a:pPr lvl="1"/>
            <a:r>
              <a:rPr lang="en-US" sz="1600" smtClean="0"/>
              <a:t>Except for the size differential, the only other feature listed for Business Edition databases is</a:t>
            </a:r>
          </a:p>
          <a:p>
            <a:endParaRPr lang="en-US" sz="1700" smtClean="0"/>
          </a:p>
          <a:p>
            <a:pPr lvl="1"/>
            <a:r>
              <a:rPr lang="en-US" sz="1600" smtClean="0"/>
              <a:t>Use Web Edition databases in support of Web applications where less storage is typically required.</a:t>
            </a:r>
          </a:p>
          <a:p>
            <a:pPr lvl="1"/>
            <a:r>
              <a:rPr lang="en-US" sz="1600" smtClean="0"/>
              <a:t>Data from Web applications is often off-loaded at some time to an enterprise database.</a:t>
            </a:r>
          </a:p>
          <a:p>
            <a:pPr lvl="1"/>
            <a:r>
              <a:rPr lang="en-US" sz="1600" smtClean="0"/>
              <a:t>Business Edition databases are meant to support larger, enterprise applications (like SaaS ISV apps says the Microsoft pricing page) apps</a:t>
            </a:r>
          </a:p>
          <a:p>
            <a:endParaRPr lang="en-US"/>
          </a:p>
        </p:txBody>
      </p:sp>
      <p:sp>
        <p:nvSpPr>
          <p:cNvPr id="4" name="TextBox 3"/>
          <p:cNvSpPr txBox="1"/>
          <p:nvPr/>
        </p:nvSpPr>
        <p:spPr>
          <a:xfrm>
            <a:off x="508000" y="3733800"/>
            <a:ext cx="8229600" cy="353943"/>
          </a:xfrm>
          <a:prstGeom prst="rect">
            <a:avLst/>
          </a:prstGeom>
          <a:pattFill>
            <a:fgClr>
              <a:schemeClr val="bg2"/>
            </a:fgClr>
            <a:bgClr>
              <a:schemeClr val="bg2"/>
            </a:bgClr>
          </a:pattFill>
        </p:spPr>
        <p:txBody>
          <a:bodyPr vert="horz" rtlCol="0">
            <a:spAutoFit/>
          </a:bodyPr>
          <a:lstStyle/>
          <a:p>
            <a:r>
              <a:rPr lang="en-US" sz="1700" dirty="0" smtClean="0"/>
              <a:t>“Additional features in the future like auto-partition, CLR, </a:t>
            </a:r>
            <a:r>
              <a:rPr lang="en-US" sz="1700" dirty="0" err="1" smtClean="0"/>
              <a:t>fanouts</a:t>
            </a:r>
            <a:r>
              <a:rPr lang="en-US" sz="1700" dirty="0" smtClean="0"/>
              <a:t> etc.”</a:t>
            </a:r>
            <a:endParaRPr lang="en-US"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Costs Cont.</a:t>
            </a:r>
            <a:endParaRPr lang="en-US"/>
          </a:p>
        </p:txBody>
      </p:sp>
      <p:sp>
        <p:nvSpPr>
          <p:cNvPr id="3" name="Text Placeholder 2"/>
          <p:cNvSpPr>
            <a:spLocks noGrp="1"/>
          </p:cNvSpPr>
          <p:nvPr>
            <p:ph type="body" idx="1"/>
          </p:nvPr>
        </p:nvSpPr>
        <p:spPr/>
        <p:txBody>
          <a:bodyPr/>
          <a:lstStyle/>
          <a:p>
            <a:r>
              <a:rPr lang="en-US" sz="1800" smtClean="0"/>
              <a:t>In addition to the monthly costs associated to the database, you pay bandwidth charges (the same charge applies for Windows Azure Storage).</a:t>
            </a:r>
          </a:p>
          <a:p>
            <a:pPr lvl="1"/>
            <a:r>
              <a:rPr lang="en-US" sz="1600" smtClean="0"/>
              <a:t>That is, you pay for data transferred into and out of your database.</a:t>
            </a:r>
          </a:p>
          <a:p>
            <a:pPr lvl="1"/>
            <a:r>
              <a:rPr lang="en-US" sz="1600" smtClean="0"/>
              <a:t>The table below lists the bandwidth costs (in US Dollars).</a:t>
            </a:r>
          </a:p>
          <a:p>
            <a:endParaRPr lang="en-US" sz="1800" smtClean="0"/>
          </a:p>
          <a:p>
            <a:endParaRPr lang="en-US" sz="1800" smtClean="0"/>
          </a:p>
          <a:p>
            <a:endParaRPr lang="en-US" sz="1800" smtClean="0"/>
          </a:p>
          <a:p>
            <a:pPr lvl="1"/>
            <a:r>
              <a:rPr lang="en-US" sz="1600" smtClean="0"/>
              <a:t>According to Microsoft, it costs more to build and operate Asian data centers.</a:t>
            </a:r>
          </a:p>
          <a:p>
            <a:pPr lvl="1"/>
            <a:r>
              <a:rPr lang="en-US" sz="1600" smtClean="0"/>
              <a:t>Importantly, data transfers within a region are free!</a:t>
            </a:r>
          </a:p>
          <a:p>
            <a:pPr lvl="1"/>
            <a:r>
              <a:rPr lang="en-US" sz="1600" smtClean="0"/>
              <a:t>If you have cloud-based applications, putting them in the same region as your database helps save you money.</a:t>
            </a:r>
          </a:p>
          <a:p>
            <a:r>
              <a:rPr lang="en-US" sz="1800" smtClean="0"/>
              <a:t>The Service Level Agreement for SQL Azure ensures your database will be available 99.99% of any calendar month.</a:t>
            </a:r>
          </a:p>
          <a:p>
            <a:endParaRPr lang="en-US"/>
          </a:p>
        </p:txBody>
      </p:sp>
      <p:graphicFrame>
        <p:nvGraphicFramePr>
          <p:cNvPr id="4" name="Table 3"/>
          <p:cNvGraphicFramePr>
            <a:graphicFrameLocks noGrp="1"/>
          </p:cNvGraphicFramePr>
          <p:nvPr/>
        </p:nvGraphicFramePr>
        <p:xfrm>
          <a:off x="508000" y="3276600"/>
          <a:ext cx="8216900" cy="914400"/>
        </p:xfrm>
        <a:graphic>
          <a:graphicData uri="http://schemas.openxmlformats.org/drawingml/2006/table">
            <a:tbl>
              <a:tblPr firstRow="1" bandRow="1">
                <a:tableStyleId>{5C22544A-7EE6-4342-B048-85BDC9FD1C3A}</a:tableStyleId>
              </a:tblPr>
              <a:tblGrid>
                <a:gridCol w="2984500"/>
                <a:gridCol w="2692400"/>
                <a:gridCol w="2540000"/>
              </a:tblGrid>
              <a:tr h="169333">
                <a:tc>
                  <a:txBody>
                    <a:bodyPr/>
                    <a:lstStyle/>
                    <a:p>
                      <a:r>
                        <a:rPr lang="en-US" sz="1400" dirty="0" smtClean="0"/>
                        <a:t>Data Center Location</a:t>
                      </a:r>
                      <a:endParaRPr lang="en-US" sz="1400" dirty="0"/>
                    </a:p>
                  </a:txBody>
                  <a:tcPr/>
                </a:tc>
                <a:tc>
                  <a:txBody>
                    <a:bodyPr/>
                    <a:lstStyle/>
                    <a:p>
                      <a:r>
                        <a:rPr lang="en-US" sz="1400" smtClean="0"/>
                        <a:t>Bandwidth Cost Out</a:t>
                      </a:r>
                      <a:endParaRPr lang="en-US" sz="1400"/>
                    </a:p>
                  </a:txBody>
                  <a:tcPr/>
                </a:tc>
                <a:tc>
                  <a:txBody>
                    <a:bodyPr/>
                    <a:lstStyle/>
                    <a:p>
                      <a:r>
                        <a:rPr lang="en-US" sz="1400" smtClean="0"/>
                        <a:t>Bandwidth Cost In</a:t>
                      </a:r>
                      <a:endParaRPr lang="en-US" sz="1400"/>
                    </a:p>
                  </a:txBody>
                  <a:tcPr/>
                </a:tc>
              </a:tr>
              <a:tr h="169333">
                <a:tc>
                  <a:txBody>
                    <a:bodyPr/>
                    <a:lstStyle/>
                    <a:p>
                      <a:r>
                        <a:rPr lang="en-US" sz="1400" smtClean="0"/>
                        <a:t>Asia</a:t>
                      </a:r>
                      <a:endParaRPr lang="en-US" sz="1400"/>
                    </a:p>
                  </a:txBody>
                  <a:tcPr/>
                </a:tc>
                <a:tc>
                  <a:txBody>
                    <a:bodyPr/>
                    <a:lstStyle/>
                    <a:p>
                      <a:r>
                        <a:rPr lang="en-US" sz="1400" smtClean="0"/>
                        <a:t>$0.45/GB</a:t>
                      </a:r>
                      <a:endParaRPr lang="en-US" sz="1400"/>
                    </a:p>
                  </a:txBody>
                  <a:tcPr/>
                </a:tc>
                <a:tc>
                  <a:txBody>
                    <a:bodyPr/>
                    <a:lstStyle/>
                    <a:p>
                      <a:r>
                        <a:rPr lang="en-US" sz="1400" smtClean="0"/>
                        <a:t>$0.30/GB</a:t>
                      </a:r>
                      <a:endParaRPr lang="en-US" sz="1400"/>
                    </a:p>
                  </a:txBody>
                  <a:tcPr/>
                </a:tc>
              </a:tr>
              <a:tr h="169333">
                <a:tc>
                  <a:txBody>
                    <a:bodyPr/>
                    <a:lstStyle/>
                    <a:p>
                      <a:r>
                        <a:rPr lang="en-US" sz="1400" smtClean="0"/>
                        <a:t>Outside of Asia</a:t>
                      </a:r>
                      <a:endParaRPr lang="en-US" sz="1400"/>
                    </a:p>
                  </a:txBody>
                  <a:tcPr/>
                </a:tc>
                <a:tc>
                  <a:txBody>
                    <a:bodyPr/>
                    <a:lstStyle/>
                    <a:p>
                      <a:r>
                        <a:rPr lang="en-US" sz="1400" smtClean="0"/>
                        <a:t>$0.15/GB</a:t>
                      </a:r>
                      <a:endParaRPr lang="en-US" sz="1400"/>
                    </a:p>
                  </a:txBody>
                  <a:tcPr/>
                </a:tc>
                <a:tc>
                  <a:txBody>
                    <a:bodyPr/>
                    <a:lstStyle/>
                    <a:p>
                      <a:r>
                        <a:rPr lang="en-US" sz="1400" dirty="0" smtClean="0"/>
                        <a:t>$0.10/GB</a:t>
                      </a:r>
                      <a:endParaRPr lang="en-US" sz="14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Costs Cont.</a:t>
            </a:r>
            <a:endParaRPr lang="en-US"/>
          </a:p>
        </p:txBody>
      </p:sp>
      <p:sp>
        <p:nvSpPr>
          <p:cNvPr id="3" name="Text Placeholder 2"/>
          <p:cNvSpPr>
            <a:spLocks noGrp="1"/>
          </p:cNvSpPr>
          <p:nvPr>
            <p:ph type="body" idx="1"/>
          </p:nvPr>
        </p:nvSpPr>
        <p:spPr/>
        <p:txBody>
          <a:bodyPr/>
          <a:lstStyle/>
          <a:p>
            <a:r>
              <a:rPr lang="en-US" sz="1800" smtClean="0"/>
              <a:t>As discussed in the table storage chapter, SQL Azure is more expensive than Windows Azure Storage, and in particular table storage.</a:t>
            </a:r>
          </a:p>
          <a:p>
            <a:pPr lvl="1"/>
            <a:r>
              <a:rPr lang="en-US" sz="1600" smtClean="0"/>
              <a:t>Table storage has also a 100TB limit compared to the current 50GB limit in SQL Azure.</a:t>
            </a:r>
          </a:p>
          <a:p>
            <a:pPr lvl="1"/>
            <a:r>
              <a:rPr lang="en-US" sz="1600" smtClean="0"/>
              <a:t>SQL Azure offers more features (relationships, indexes, queries, etc.) but at a price.</a:t>
            </a:r>
          </a:p>
          <a:p>
            <a:pPr lvl="1"/>
            <a:r>
              <a:rPr lang="en-US" sz="1600" smtClean="0"/>
              <a:t>SQL Azure is also based on the familiar (relational database, T-SQL, TDS, etc.), making migration to SQL Azure easier.</a:t>
            </a:r>
          </a:p>
          <a:p>
            <a:pPr lvl="1"/>
            <a:r>
              <a:rPr lang="en-US" sz="1600" smtClean="0"/>
              <a:t>Weigh all your options as you think about your data storage needs.</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a:t>
            </a:r>
            <a:endParaRPr lang="en-US"/>
          </a:p>
        </p:txBody>
      </p:sp>
      <p:sp>
        <p:nvSpPr>
          <p:cNvPr id="3" name="Text Placeholder 2"/>
          <p:cNvSpPr>
            <a:spLocks noGrp="1"/>
          </p:cNvSpPr>
          <p:nvPr>
            <p:ph type="body" idx="1"/>
          </p:nvPr>
        </p:nvSpPr>
        <p:spPr/>
        <p:txBody>
          <a:bodyPr/>
          <a:lstStyle/>
          <a:p>
            <a:r>
              <a:rPr lang="en-US" sz="1800" smtClean="0"/>
              <a:t>To create a database in the cloud, start where all cloud development begins:  in the Developer Portal.</a:t>
            </a:r>
          </a:p>
          <a:p>
            <a:pPr lvl="1"/>
            <a:r>
              <a:rPr lang="en-US" sz="1600" smtClean="0"/>
              <a:t>You must have a Windows Azure account to use SQL Azure.</a:t>
            </a:r>
          </a:p>
          <a:p>
            <a:pPr lvl="1"/>
            <a:r>
              <a:rPr lang="en-US" sz="1600" smtClean="0"/>
              <a:t>You can start at the Windows Azure Developer Portal (windows.azure.com) and click on the Database in the Navigation tab displayed on the left of the Portal.</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4.png"/>
          <p:cNvPicPr>
            <a:picLocks noChangeAspect="1"/>
          </p:cNvPicPr>
          <p:nvPr/>
        </p:nvPicPr>
        <p:blipFill>
          <a:blip r:embed="rId2"/>
          <a:stretch>
            <a:fillRect/>
          </a:stretch>
        </p:blipFill>
        <p:spPr>
          <a:xfrm>
            <a:off x="2596137" y="1714504"/>
            <a:ext cx="3546667" cy="476666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pPr lvl="1"/>
            <a:r>
              <a:rPr lang="en-US" sz="1600" smtClean="0"/>
              <a:t>When you click on “Database” in the Home view, you are taken to the Database view.</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and Why of SQL Azure Cont.</a:t>
            </a:r>
            <a:endParaRPr lang="en-US"/>
          </a:p>
        </p:txBody>
      </p:sp>
      <p:sp>
        <p:nvSpPr>
          <p:cNvPr id="3" name="Text Placeholder 2"/>
          <p:cNvSpPr>
            <a:spLocks noGrp="1"/>
          </p:cNvSpPr>
          <p:nvPr>
            <p:ph type="body" idx="1"/>
          </p:nvPr>
        </p:nvSpPr>
        <p:spPr/>
        <p:txBody>
          <a:bodyPr/>
          <a:lstStyle/>
          <a:p>
            <a:r>
              <a:rPr lang="en-US" sz="1800" smtClean="0"/>
              <a:t>Like Windows Azure Storage, SQL Azure is independent of other Windows Azure products.</a:t>
            </a:r>
          </a:p>
          <a:p>
            <a:pPr lvl="1"/>
            <a:r>
              <a:rPr lang="en-US" sz="1600" smtClean="0"/>
              <a:t>You can certainly use SQL Azure as a relational database in support of cloud applications.</a:t>
            </a:r>
          </a:p>
          <a:p>
            <a:pPr lvl="1"/>
            <a:r>
              <a:rPr lang="en-US" sz="1600" smtClean="0"/>
              <a:t>However, you can also use SQL Azure as a database in support of on-premise applications, as a backup data store, or easily provisioned test environment.</a:t>
            </a:r>
          </a:p>
          <a:p>
            <a:r>
              <a:rPr lang="en-US" sz="1800" smtClean="0"/>
              <a:t>What are the benefits of SQL Azure and why consider it in your architecture?</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Through the Database view, you can manage your Azure subscriptions, SQL Azure servers, and databases.</a:t>
            </a:r>
          </a:p>
          <a:p>
            <a:endParaRPr lang="en-US"/>
          </a:p>
        </p:txBody>
      </p:sp>
      <p:pic>
        <p:nvPicPr>
          <p:cNvPr id="4" name="Picture 3" descr="image5.png"/>
          <p:cNvPicPr>
            <a:picLocks noChangeAspect="1"/>
          </p:cNvPicPr>
          <p:nvPr/>
        </p:nvPicPr>
        <p:blipFill>
          <a:blip r:embed="rId2"/>
          <a:stretch>
            <a:fillRect/>
          </a:stretch>
        </p:blipFill>
        <p:spPr>
          <a:xfrm>
            <a:off x="1752600" y="2362200"/>
            <a:ext cx="5115172" cy="426891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Before you can create a database, you first need a SQL Azure server.</a:t>
            </a:r>
          </a:p>
          <a:p>
            <a:pPr lvl="1"/>
            <a:r>
              <a:rPr lang="en-US" sz="1600" smtClean="0"/>
              <a:t>Click on the Create a new SQL Azure Server link to create a SQL Azure server and an administrator to manage the server.</a:t>
            </a:r>
          </a:p>
          <a:p>
            <a:endParaRPr lang="en-US"/>
          </a:p>
        </p:txBody>
      </p:sp>
      <p:pic>
        <p:nvPicPr>
          <p:cNvPr id="4" name="Picture 3" descr="image6.png"/>
          <p:cNvPicPr>
            <a:picLocks noChangeAspect="1"/>
          </p:cNvPicPr>
          <p:nvPr/>
        </p:nvPicPr>
        <p:blipFill>
          <a:blip r:embed="rId2"/>
          <a:stretch>
            <a:fillRect/>
          </a:stretch>
        </p:blipFill>
        <p:spPr>
          <a:xfrm>
            <a:off x="2362200" y="2666999"/>
            <a:ext cx="4800600" cy="400638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pPr lvl="1"/>
            <a:r>
              <a:rPr lang="en-US" sz="1600" smtClean="0"/>
              <a:t>A wizard will take you through the required information for the server and administrator.</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7.png"/>
          <p:cNvPicPr>
            <a:picLocks noChangeAspect="1"/>
          </p:cNvPicPr>
          <p:nvPr/>
        </p:nvPicPr>
        <p:blipFill>
          <a:blip r:embed="rId2"/>
          <a:stretch>
            <a:fillRect/>
          </a:stretch>
        </p:blipFill>
        <p:spPr>
          <a:xfrm>
            <a:off x="1371600" y="2362200"/>
            <a:ext cx="3329524" cy="2598095"/>
          </a:xfrm>
          <a:prstGeom prst="rect">
            <a:avLst/>
          </a:prstGeom>
        </p:spPr>
      </p:pic>
      <p:pic>
        <p:nvPicPr>
          <p:cNvPr id="5" name="Picture 4" descr="image8.png"/>
          <p:cNvPicPr>
            <a:picLocks noChangeAspect="1"/>
          </p:cNvPicPr>
          <p:nvPr/>
        </p:nvPicPr>
        <p:blipFill>
          <a:blip r:embed="rId3"/>
          <a:stretch>
            <a:fillRect/>
          </a:stretch>
        </p:blipFill>
        <p:spPr>
          <a:xfrm>
            <a:off x="4800600" y="2362200"/>
            <a:ext cx="3306667" cy="25904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r>
              <a:rPr lang="en-US" sz="1800" smtClean="0"/>
              <a:t>A server (or more appropriately a virtual server) is a logical container for your SQL Azure database instances.</a:t>
            </a:r>
          </a:p>
          <a:p>
            <a:pPr lvl="1"/>
            <a:r>
              <a:rPr lang="en-US" sz="1600" smtClean="0"/>
              <a:t>The server is virtual in that your server’s databases (and all their replicas) may stretch across multiple physical servers in the data center.</a:t>
            </a:r>
          </a:p>
          <a:p>
            <a:pPr lvl="1"/>
            <a:r>
              <a:rPr lang="en-US" sz="1600" smtClean="0"/>
              <a:t>Today, you are allowed only one SQL Azure server per Windows Azure platform subscription.</a:t>
            </a:r>
          </a:p>
          <a:p>
            <a:endParaRPr lang="en-US"/>
          </a:p>
        </p:txBody>
      </p:sp>
      <p:pic>
        <p:nvPicPr>
          <p:cNvPr id="4" name="Picture 3" descr="image10.png"/>
          <p:cNvPicPr>
            <a:picLocks noChangeAspect="1"/>
          </p:cNvPicPr>
          <p:nvPr/>
        </p:nvPicPr>
        <p:blipFill>
          <a:blip r:embed="rId2"/>
          <a:stretch>
            <a:fillRect/>
          </a:stretch>
        </p:blipFill>
        <p:spPr>
          <a:xfrm>
            <a:off x="4724400" y="1676400"/>
            <a:ext cx="3306667" cy="2582858"/>
          </a:xfrm>
          <a:prstGeom prst="rect">
            <a:avLst/>
          </a:prstGeom>
        </p:spPr>
      </p:pic>
      <p:pic>
        <p:nvPicPr>
          <p:cNvPr id="5" name="Picture 4" descr="image9.png"/>
          <p:cNvPicPr>
            <a:picLocks noChangeAspect="1"/>
          </p:cNvPicPr>
          <p:nvPr/>
        </p:nvPicPr>
        <p:blipFill>
          <a:blip r:embed="rId3"/>
          <a:stretch>
            <a:fillRect/>
          </a:stretch>
        </p:blipFill>
        <p:spPr>
          <a:xfrm>
            <a:off x="1219200" y="1676400"/>
            <a:ext cx="3306667" cy="259047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When you create a server, you must select the region of the data center in which it resides.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Remember, if your application is in the same location as your database there are no bandwidth charges between the cloud-based application and the database.</a:t>
            </a:r>
          </a:p>
          <a:p>
            <a:endParaRPr lang="en-US"/>
          </a:p>
        </p:txBody>
      </p:sp>
      <p:pic>
        <p:nvPicPr>
          <p:cNvPr id="4" name="Picture 3" descr="image8.png"/>
          <p:cNvPicPr>
            <a:picLocks noChangeAspect="1"/>
          </p:cNvPicPr>
          <p:nvPr/>
        </p:nvPicPr>
        <p:blipFill>
          <a:blip r:embed="rId2"/>
          <a:stretch>
            <a:fillRect/>
          </a:stretch>
        </p:blipFill>
        <p:spPr>
          <a:xfrm>
            <a:off x="2971800" y="2362200"/>
            <a:ext cx="3306667" cy="259047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pPr lvl="1"/>
            <a:r>
              <a:rPr lang="en-US" sz="1600" smtClean="0"/>
              <a:t>SQL Azure does not use Affinity Groups.  You establish affinity simply by picking the same region as your cloud-based applications (or other databases).</a:t>
            </a: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The administrator account that you establish during the server creation is similar to the server-level principal system administrator (sa) in SQL Server.</a:t>
            </a:r>
          </a:p>
          <a:p>
            <a:pPr lvl="1"/>
            <a:r>
              <a:rPr lang="en-US" sz="1600" smtClean="0"/>
              <a:t>The SQL Azure administrator always has permission to manage all server-level and database-level security.</a:t>
            </a:r>
          </a:p>
          <a:p>
            <a:pPr lvl="1"/>
            <a:r>
              <a:rPr lang="en-US" sz="1600" smtClean="0"/>
              <a:t>When creating the server, you must provide an administrator’s username and password into fields provided.</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Passwords must be “strong”, which means they must be at least eight characters long and follow password complexity policies for SQL Server 2008 R2.</a:t>
            </a:r>
          </a:p>
          <a:p>
            <a:endParaRPr lang="en-US"/>
          </a:p>
        </p:txBody>
      </p:sp>
      <p:pic>
        <p:nvPicPr>
          <p:cNvPr id="4" name="Picture 3" descr="image9.png"/>
          <p:cNvPicPr>
            <a:picLocks noChangeAspect="1"/>
          </p:cNvPicPr>
          <p:nvPr/>
        </p:nvPicPr>
        <p:blipFill>
          <a:blip r:embed="rId2"/>
          <a:stretch>
            <a:fillRect/>
          </a:stretch>
        </p:blipFill>
        <p:spPr>
          <a:xfrm>
            <a:off x="2969466" y="1714500"/>
            <a:ext cx="3306667" cy="259047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1.png"/>
          <p:cNvPicPr>
            <a:picLocks noChangeAspect="1"/>
          </p:cNvPicPr>
          <p:nvPr/>
        </p:nvPicPr>
        <p:blipFill>
          <a:blip r:embed="rId2"/>
          <a:stretch>
            <a:fillRect/>
          </a:stretch>
        </p:blipFill>
        <p:spPr>
          <a:xfrm>
            <a:off x="1975180" y="1714500"/>
            <a:ext cx="5295238" cy="310095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After creating a server (and server administrator login), the Portal presents you with your server’s admin page.</a:t>
            </a:r>
          </a:p>
          <a:p>
            <a:pPr lvl="1"/>
            <a:r>
              <a:rPr lang="en-US" sz="1600" smtClean="0"/>
              <a:t>Your new server is listed under your subscriptions.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In this display, you can find your server’s generated name and URL.</a:t>
            </a:r>
          </a:p>
          <a:p>
            <a:endParaRPr lang="en-US" sz="1800" smtClean="0"/>
          </a:p>
          <a:p>
            <a:endParaRPr lang="en-US" sz="1800" smtClean="0"/>
          </a:p>
          <a:p>
            <a:endParaRPr lang="en-US" sz="1800" smtClean="0"/>
          </a:p>
          <a:p>
            <a:endParaRPr lang="en-US"/>
          </a:p>
        </p:txBody>
      </p:sp>
      <p:pic>
        <p:nvPicPr>
          <p:cNvPr id="4" name="Picture 3" descr="image12.png"/>
          <p:cNvPicPr>
            <a:picLocks noChangeAspect="1"/>
          </p:cNvPicPr>
          <p:nvPr/>
        </p:nvPicPr>
        <p:blipFill>
          <a:blip r:embed="rId2"/>
          <a:stretch>
            <a:fillRect/>
          </a:stretch>
        </p:blipFill>
        <p:spPr>
          <a:xfrm>
            <a:off x="1182799" y="2667000"/>
            <a:ext cx="6880001" cy="2270476"/>
          </a:xfrm>
          <a:prstGeom prst="rect">
            <a:avLst/>
          </a:prstGeom>
        </p:spPr>
      </p:pic>
      <p:pic>
        <p:nvPicPr>
          <p:cNvPr id="5" name="Picture 4" descr="image13.png"/>
          <p:cNvPicPr>
            <a:picLocks noChangeAspect="1"/>
          </p:cNvPicPr>
          <p:nvPr/>
        </p:nvPicPr>
        <p:blipFill>
          <a:blip r:embed="rId3"/>
          <a:stretch>
            <a:fillRect/>
          </a:stretch>
        </p:blipFill>
        <p:spPr>
          <a:xfrm>
            <a:off x="2150418" y="5410200"/>
            <a:ext cx="4944762" cy="8685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and Why of SQL Azure Cont.</a:t>
            </a:r>
            <a:endParaRPr lang="en-US"/>
          </a:p>
        </p:txBody>
      </p:sp>
      <p:sp>
        <p:nvSpPr>
          <p:cNvPr id="3" name="Text Placeholder 2"/>
          <p:cNvSpPr>
            <a:spLocks noGrp="1"/>
          </p:cNvSpPr>
          <p:nvPr>
            <p:ph type="body" idx="1"/>
          </p:nvPr>
        </p:nvSpPr>
        <p:spPr/>
        <p:txBody>
          <a:bodyPr/>
          <a:lstStyle/>
          <a:p>
            <a:r>
              <a:rPr lang="en-US" sz="1800" smtClean="0"/>
              <a:t>First and foremost, SQL Azure removes or reduces the typical costs and burdens associated with establishing and managing a data server.</a:t>
            </a:r>
          </a:p>
          <a:p>
            <a:pPr lvl="1"/>
            <a:r>
              <a:rPr lang="en-US" sz="1600" smtClean="0"/>
              <a:t>You can provision a SQL Azure instance in minutes.</a:t>
            </a:r>
          </a:p>
          <a:p>
            <a:pPr lvl="1"/>
            <a:r>
              <a:rPr lang="en-US" sz="1600" smtClean="0"/>
              <a:t>As with all of Windows Azure, Microsoft owns, operates, and manages the data centers that host your SQL Azure instances.</a:t>
            </a:r>
          </a:p>
          <a:p>
            <a:pPr lvl="1"/>
            <a:r>
              <a:rPr lang="en-US" sz="1600" smtClean="0"/>
              <a:t>You simply pay for the SQL Server-like instances/space that you need without having to worry about upgrades, patches, etc.</a:t>
            </a: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pPr lvl="1"/>
            <a:r>
              <a:rPr lang="en-US" sz="1600" smtClean="0"/>
              <a:t>Think of the URL as equivalent to the name of a SQL Server machine.  In fact, you use the URL as you use a SQL Server’s name in connection strings, tools, etc.</a:t>
            </a:r>
          </a:p>
          <a:p>
            <a:pPr lvl="1"/>
            <a:r>
              <a:rPr lang="en-US" sz="1600" smtClean="0"/>
              <a:t>Remember, however, your SQL Azure databases spread across multiple machines.  Therefore, this URL is just a façade into the Service Layer.</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By default, SQL Azure provisions a master database for you.</a:t>
            </a:r>
          </a:p>
          <a:p>
            <a:pPr lvl="1"/>
            <a:r>
              <a:rPr lang="en-US" sz="1600" smtClean="0"/>
              <a:t>You can locate the master database by clicking on the server listed under your subscription in the Portal.</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The master database is similar to the master database in SQL Server and serves the same purpose.</a:t>
            </a:r>
          </a:p>
          <a:p>
            <a:pPr lvl="1"/>
            <a:r>
              <a:rPr lang="en-US" sz="1600" smtClean="0"/>
              <a:t>The master database is a read-only database that holds logins, login permissions (to create databases for example), firewall settings, and usage metrics.</a:t>
            </a:r>
          </a:p>
          <a:p>
            <a:endParaRPr lang="en-US"/>
          </a:p>
        </p:txBody>
      </p:sp>
      <p:pic>
        <p:nvPicPr>
          <p:cNvPr id="4" name="Picture 3" descr="image14.png"/>
          <p:cNvPicPr>
            <a:picLocks noChangeAspect="1"/>
          </p:cNvPicPr>
          <p:nvPr/>
        </p:nvPicPr>
        <p:blipFill>
          <a:blip r:embed="rId2"/>
          <a:stretch>
            <a:fillRect/>
          </a:stretch>
        </p:blipFill>
        <p:spPr>
          <a:xfrm>
            <a:off x="1735180" y="2781300"/>
            <a:ext cx="5775238" cy="204190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pPr lvl="1"/>
            <a:r>
              <a:rPr lang="en-US" sz="1600" smtClean="0"/>
              <a:t>You must be able to connect to the master database to CREATE, ALTER, or DROP logins or databases. </a:t>
            </a:r>
          </a:p>
          <a:p>
            <a:pPr lvl="1"/>
            <a:r>
              <a:rPr lang="en-US" sz="1600" smtClean="0"/>
              <a:t>Don’t worry, Microsoft does not charge you for the master database.</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Through the icon menu bar on the Portal, there are facilities to manage the server (drop, admin password reset, etc) and create/manage associated databases.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Databases you create are tied to the server.  </a:t>
            </a:r>
          </a:p>
          <a:p>
            <a:endParaRPr lang="en-US"/>
          </a:p>
        </p:txBody>
      </p:sp>
      <p:pic>
        <p:nvPicPr>
          <p:cNvPr id="4" name="Picture 3" descr="image15.png"/>
          <p:cNvPicPr>
            <a:picLocks noChangeAspect="1"/>
          </p:cNvPicPr>
          <p:nvPr/>
        </p:nvPicPr>
        <p:blipFill>
          <a:blip r:embed="rId2"/>
          <a:stretch>
            <a:fillRect/>
          </a:stretch>
        </p:blipFill>
        <p:spPr>
          <a:xfrm>
            <a:off x="1495181" y="2667000"/>
            <a:ext cx="6255238" cy="320761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pPr lvl="1"/>
            <a:r>
              <a:rPr lang="en-US" sz="1600" smtClean="0"/>
              <a:t>If you drop the server, you drop all the databases tied to it.</a:t>
            </a:r>
          </a:p>
          <a:p>
            <a:r>
              <a:rPr lang="en-US" sz="1800" smtClean="0"/>
              <a:t>Each SQL Azure server can contain multiple databases.</a:t>
            </a:r>
          </a:p>
          <a:p>
            <a:pPr lvl="1"/>
            <a:r>
              <a:rPr lang="en-US" sz="1600" smtClean="0"/>
              <a:t>Click on the Create icon (in the Database category) in the icon menu bar to create a new database for the server.</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Each database can have tables, views, indices, stored procedures, etc. just as you would find in a SQL Server database.</a:t>
            </a:r>
          </a:p>
          <a:p>
            <a:endParaRPr lang="en-US"/>
          </a:p>
        </p:txBody>
      </p:sp>
      <p:pic>
        <p:nvPicPr>
          <p:cNvPr id="4" name="Picture 3" descr="image16.png"/>
          <p:cNvPicPr>
            <a:picLocks noChangeAspect="1"/>
          </p:cNvPicPr>
          <p:nvPr/>
        </p:nvPicPr>
        <p:blipFill>
          <a:blip r:embed="rId2"/>
          <a:stretch>
            <a:fillRect/>
          </a:stretch>
        </p:blipFill>
        <p:spPr>
          <a:xfrm>
            <a:off x="2676132" y="3086100"/>
            <a:ext cx="3893334" cy="270476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When creating a database, you specify the database name, edition (Web or Business), and maximum size.  The edition determines the available max sizes.</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You can alter the name, edition type, and size of the database with an ALTER DATABASE T-SQL statement (more on how to execute statements to the database in a bit).</a:t>
            </a:r>
          </a:p>
          <a:p>
            <a:pPr lvl="1"/>
            <a:r>
              <a:rPr lang="en-US" sz="1600" smtClean="0"/>
              <a:t>Once created, the database shows up in the list of databases.</a:t>
            </a:r>
          </a:p>
          <a:p>
            <a:endParaRPr lang="en-US"/>
          </a:p>
        </p:txBody>
      </p:sp>
      <p:pic>
        <p:nvPicPr>
          <p:cNvPr id="4" name="Picture 3" descr="image17.png"/>
          <p:cNvPicPr>
            <a:picLocks noChangeAspect="1"/>
          </p:cNvPicPr>
          <p:nvPr/>
        </p:nvPicPr>
        <p:blipFill>
          <a:blip r:embed="rId2"/>
          <a:stretch>
            <a:fillRect/>
          </a:stretch>
        </p:blipFill>
        <p:spPr>
          <a:xfrm>
            <a:off x="2973276" y="2682466"/>
            <a:ext cx="3299048" cy="181333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Click on a database in the list of databases and then click on the Drop database button to remove the database.</a:t>
            </a:r>
          </a:p>
          <a:p>
            <a:endParaRPr lang="en-US" sz="1800" smtClean="0"/>
          </a:p>
          <a:p>
            <a:endParaRPr lang="en-US" sz="1800" smtClean="0"/>
          </a:p>
          <a:p>
            <a:endParaRPr lang="en-US" sz="1800" smtClean="0"/>
          </a:p>
          <a:p>
            <a:endParaRPr lang="en-US" sz="1800" smtClean="0"/>
          </a:p>
          <a:p>
            <a:endParaRPr lang="en-US"/>
          </a:p>
        </p:txBody>
      </p:sp>
      <p:pic>
        <p:nvPicPr>
          <p:cNvPr id="4" name="Picture 3" descr="image18.png"/>
          <p:cNvPicPr>
            <a:picLocks noChangeAspect="1"/>
          </p:cNvPicPr>
          <p:nvPr/>
        </p:nvPicPr>
        <p:blipFill>
          <a:blip r:embed="rId2"/>
          <a:stretch>
            <a:fillRect/>
          </a:stretch>
        </p:blipFill>
        <p:spPr>
          <a:xfrm>
            <a:off x="1636133" y="1714500"/>
            <a:ext cx="5973334" cy="2064762"/>
          </a:xfrm>
          <a:prstGeom prst="rect">
            <a:avLst/>
          </a:prstGeom>
        </p:spPr>
      </p:pic>
      <p:pic>
        <p:nvPicPr>
          <p:cNvPr id="5" name="Picture 4" descr="image19.png"/>
          <p:cNvPicPr>
            <a:picLocks noChangeAspect="1"/>
          </p:cNvPicPr>
          <p:nvPr/>
        </p:nvPicPr>
        <p:blipFill>
          <a:blip r:embed="rId3"/>
          <a:stretch>
            <a:fillRect/>
          </a:stretch>
        </p:blipFill>
        <p:spPr>
          <a:xfrm>
            <a:off x="2500895" y="4762500"/>
            <a:ext cx="4243810" cy="108190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pPr lvl="1"/>
            <a:r>
              <a:rPr lang="en-US" sz="1600" smtClean="0"/>
              <a:t>As you see in moment, you can also use other tools to create, delete, and manage databases.</a:t>
            </a:r>
          </a:p>
          <a:p>
            <a:endParaRPr lang="en-US"/>
          </a:p>
        </p:txBody>
      </p:sp>
      <p:pic>
        <p:nvPicPr>
          <p:cNvPr id="4" name="Picture 3" descr="image20.png"/>
          <p:cNvPicPr>
            <a:picLocks noChangeAspect="1"/>
          </p:cNvPicPr>
          <p:nvPr/>
        </p:nvPicPr>
        <p:blipFill>
          <a:blip r:embed="rId2"/>
          <a:stretch>
            <a:fillRect/>
          </a:stretch>
        </p:blipFill>
        <p:spPr>
          <a:xfrm>
            <a:off x="2973276" y="1714500"/>
            <a:ext cx="3299048" cy="81523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How do you connect to the SQL Azure databases you create?</a:t>
            </a:r>
          </a:p>
          <a:p>
            <a:pPr lvl="1"/>
            <a:r>
              <a:rPr lang="en-US" sz="1600" smtClean="0"/>
              <a:t>Conveniently, a button is provided to see the ADO.NET, ODBC and PHP code connection strings.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Once created, select the database from the database listing under the server.  Then click on the View button under the Connection Strings in the Properties display </a:t>
            </a:r>
          </a:p>
          <a:p>
            <a:endParaRPr lang="en-US"/>
          </a:p>
        </p:txBody>
      </p:sp>
      <p:pic>
        <p:nvPicPr>
          <p:cNvPr id="4" name="Picture 3" descr="image21.png"/>
          <p:cNvPicPr>
            <a:picLocks noChangeAspect="1"/>
          </p:cNvPicPr>
          <p:nvPr/>
        </p:nvPicPr>
        <p:blipFill>
          <a:blip r:embed="rId2"/>
          <a:stretch>
            <a:fillRect/>
          </a:stretch>
        </p:blipFill>
        <p:spPr>
          <a:xfrm>
            <a:off x="1510419" y="2781300"/>
            <a:ext cx="6224762" cy="241523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The Connection Strings utility comes in handy when building applications (more later).</a:t>
            </a:r>
          </a:p>
          <a:p>
            <a:endParaRPr lang="en-US"/>
          </a:p>
        </p:txBody>
      </p:sp>
      <p:pic>
        <p:nvPicPr>
          <p:cNvPr id="4" name="Picture 3" descr="image22.png"/>
          <p:cNvPicPr>
            <a:picLocks noChangeAspect="1"/>
          </p:cNvPicPr>
          <p:nvPr/>
        </p:nvPicPr>
        <p:blipFill>
          <a:blip r:embed="rId2"/>
          <a:stretch>
            <a:fillRect/>
          </a:stretch>
        </p:blipFill>
        <p:spPr>
          <a:xfrm>
            <a:off x="2756132" y="1714500"/>
            <a:ext cx="3733334" cy="26133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and Why of SQL Azure Cont.</a:t>
            </a:r>
            <a:endParaRPr lang="en-US"/>
          </a:p>
        </p:txBody>
      </p:sp>
      <p:sp>
        <p:nvSpPr>
          <p:cNvPr id="3" name="Text Placeholder 2"/>
          <p:cNvSpPr>
            <a:spLocks noGrp="1"/>
          </p:cNvSpPr>
          <p:nvPr>
            <p:ph type="body" idx="1"/>
          </p:nvPr>
        </p:nvSpPr>
        <p:spPr/>
        <p:txBody>
          <a:bodyPr/>
          <a:lstStyle/>
          <a:p>
            <a:r>
              <a:rPr lang="en-US" sz="1800" smtClean="0"/>
              <a:t>SQL Azure is scalable.</a:t>
            </a:r>
          </a:p>
          <a:p>
            <a:pPr lvl="1"/>
            <a:r>
              <a:rPr lang="en-US" sz="1600" smtClean="0"/>
              <a:t>You can think of the Microsoft Data Centers as offering a bottom-less cup of SQL Server.</a:t>
            </a:r>
          </a:p>
          <a:p>
            <a:pPr lvl="1"/>
            <a:r>
              <a:rPr lang="en-US" sz="1600" smtClean="0"/>
              <a:t>As your data grows, your SQL Azure instances can grow to support that need.</a:t>
            </a:r>
          </a:p>
          <a:p>
            <a:pPr lvl="1"/>
            <a:r>
              <a:rPr lang="en-US" sz="1600" smtClean="0"/>
              <a:t>While each instance of SQL Azure is limited to 50GB, you learn techniques for how to partition (covered later) your data to spread across many databases.</a:t>
            </a:r>
          </a:p>
          <a:p>
            <a:pPr lvl="1"/>
            <a:r>
              <a:rPr lang="en-US" sz="1600" smtClean="0"/>
              <a:t>So, the only real limit to the size of your entire cloud-based database is the size of your wallet.</a:t>
            </a:r>
          </a:p>
          <a:p>
            <a:pPr lvl="1"/>
            <a:r>
              <a:rPr lang="en-US" sz="1600" smtClean="0"/>
              <a:t>Importantly, SQL Azure allows you to scale down just as fast as you scaled up.  Simply remove instances no longer needed as your data need shrinks.</a:t>
            </a:r>
          </a:p>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r>
              <a:rPr lang="en-US" sz="1800" smtClean="0"/>
              <a:t>You can also test the connection strings by pushing the Test Connectivity icon in the menu bar with the database selected.</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3.png"/>
          <p:cNvPicPr>
            <a:picLocks noChangeAspect="1"/>
          </p:cNvPicPr>
          <p:nvPr/>
        </p:nvPicPr>
        <p:blipFill>
          <a:blip r:embed="rId2"/>
          <a:stretch>
            <a:fillRect/>
          </a:stretch>
        </p:blipFill>
        <p:spPr>
          <a:xfrm>
            <a:off x="996132" y="2527300"/>
            <a:ext cx="7253334" cy="215619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In order to test connectivity, you must have a firewall rule in place to allow access from within Windows Azure.</a:t>
            </a:r>
          </a:p>
          <a:p>
            <a:pPr lvl="1"/>
            <a:r>
              <a:rPr lang="en-US" sz="1600" smtClean="0"/>
              <a:t>That is why the check box at the bottom of the window is provided.</a:t>
            </a:r>
          </a:p>
          <a:p>
            <a:pPr lvl="1"/>
            <a:r>
              <a:rPr lang="en-US" sz="1600" smtClean="0"/>
              <a:t>If you have not yet set up firewall rules, check the “Allow other Windows Azure services to access this server” checkbox.</a:t>
            </a:r>
          </a:p>
          <a:p>
            <a:endParaRPr lang="en-US"/>
          </a:p>
        </p:txBody>
      </p:sp>
      <p:pic>
        <p:nvPicPr>
          <p:cNvPr id="4" name="Picture 3" descr="image24.png"/>
          <p:cNvPicPr>
            <a:picLocks noChangeAspect="1"/>
          </p:cNvPicPr>
          <p:nvPr/>
        </p:nvPicPr>
        <p:blipFill>
          <a:blip r:embed="rId2"/>
          <a:stretch>
            <a:fillRect/>
          </a:stretch>
        </p:blipFill>
        <p:spPr>
          <a:xfrm>
            <a:off x="3064704" y="1714500"/>
            <a:ext cx="3116190" cy="299428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Account Setup and Server Provisioning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pPr lvl="1"/>
            <a:r>
              <a:rPr lang="en-US" sz="1600" smtClean="0"/>
              <a:t>You learn about firewall rules in the next section.</a:t>
            </a:r>
          </a:p>
          <a:p>
            <a:endParaRPr lang="en-US"/>
          </a:p>
        </p:txBody>
      </p:sp>
      <p:pic>
        <p:nvPicPr>
          <p:cNvPr id="4" name="Picture 3" descr="image25.png"/>
          <p:cNvPicPr>
            <a:picLocks noChangeAspect="1"/>
          </p:cNvPicPr>
          <p:nvPr/>
        </p:nvPicPr>
        <p:blipFill>
          <a:blip r:embed="rId2"/>
          <a:stretch>
            <a:fillRect/>
          </a:stretch>
        </p:blipFill>
        <p:spPr>
          <a:xfrm>
            <a:off x="3091370" y="1714500"/>
            <a:ext cx="3062858" cy="13180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a:t>
            </a:r>
            <a:endParaRPr lang="en-US"/>
          </a:p>
        </p:txBody>
      </p:sp>
      <p:sp>
        <p:nvSpPr>
          <p:cNvPr id="3" name="Text Placeholder 2"/>
          <p:cNvSpPr>
            <a:spLocks noGrp="1"/>
          </p:cNvSpPr>
          <p:nvPr>
            <p:ph type="body" idx="1"/>
          </p:nvPr>
        </p:nvSpPr>
        <p:spPr/>
        <p:txBody>
          <a:bodyPr/>
          <a:lstStyle/>
          <a:p>
            <a:r>
              <a:rPr lang="en-US" sz="1800" smtClean="0"/>
              <a:t>SQL Azure blocks access to your server from any incoming IP address.</a:t>
            </a:r>
          </a:p>
          <a:p>
            <a:pPr lvl="1"/>
            <a:r>
              <a:rPr lang="en-US" sz="1600" smtClean="0"/>
              <a:t>In fact, SQL Azure doesn’t even allow access to the database from IP addresses from inside the cloud (such as from one of your Windows Azure roles).</a:t>
            </a:r>
          </a:p>
          <a:p>
            <a:pPr lvl="1"/>
            <a:r>
              <a:rPr lang="en-US" sz="1600" smtClean="0"/>
              <a:t>To allow access to your server and its databases, you must add firewall rules.</a:t>
            </a:r>
          </a:p>
          <a:p>
            <a:pPr lvl="1"/>
            <a:r>
              <a:rPr lang="en-US" sz="1600" smtClean="0"/>
              <a:t>A firewall rule simply identifies IP address ranges from which you allow database requests.</a:t>
            </a:r>
          </a:p>
          <a:p>
            <a:pPr lvl="1"/>
            <a:r>
              <a:rPr lang="en-US" sz="1600" smtClean="0"/>
              <a:t>Firewall rules are stored in the master database.</a:t>
            </a:r>
          </a:p>
          <a:p>
            <a:pPr lvl="1"/>
            <a:r>
              <a:rPr lang="en-US" sz="1600" smtClean="0"/>
              <a:t>In fact, you can see them with the following query:</a:t>
            </a:r>
          </a:p>
          <a:p>
            <a:endParaRPr lang="en-US" sz="1700" smtClean="0"/>
          </a:p>
          <a:p>
            <a:endParaRPr lang="en-US"/>
          </a:p>
        </p:txBody>
      </p:sp>
      <p:sp>
        <p:nvSpPr>
          <p:cNvPr id="4" name="TextBox 3"/>
          <p:cNvSpPr txBox="1"/>
          <p:nvPr/>
        </p:nvSpPr>
        <p:spPr>
          <a:xfrm>
            <a:off x="508000" y="4751457"/>
            <a:ext cx="8229600" cy="353943"/>
          </a:xfrm>
          <a:prstGeom prst="rect">
            <a:avLst/>
          </a:prstGeom>
          <a:pattFill>
            <a:fgClr>
              <a:schemeClr val="bg2"/>
            </a:fgClr>
            <a:bgClr>
              <a:schemeClr val="bg2"/>
            </a:bgClr>
          </a:pattFill>
        </p:spPr>
        <p:txBody>
          <a:bodyPr vert="horz" rtlCol="0">
            <a:spAutoFit/>
          </a:bodyPr>
          <a:lstStyle/>
          <a:p>
            <a:r>
              <a:rPr lang="en-US" sz="1700" dirty="0" smtClean="0"/>
              <a:t>select * from </a:t>
            </a:r>
            <a:r>
              <a:rPr lang="en-US" sz="1700" dirty="0" err="1" smtClean="0"/>
              <a:t>sys.firewall_rules</a:t>
            </a:r>
            <a:endParaRPr lang="en-US" sz="17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r>
              <a:rPr lang="en-US" sz="1800" smtClean="0"/>
              <a:t>Find a Firewall Rules button when you select your server in the Database view via the Portal.</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6.png"/>
          <p:cNvPicPr>
            <a:picLocks noChangeAspect="1"/>
          </p:cNvPicPr>
          <p:nvPr/>
        </p:nvPicPr>
        <p:blipFill>
          <a:blip r:embed="rId2"/>
          <a:stretch>
            <a:fillRect/>
          </a:stretch>
        </p:blipFill>
        <p:spPr>
          <a:xfrm>
            <a:off x="1491370" y="2527300"/>
            <a:ext cx="6262858" cy="204190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r>
              <a:rPr lang="en-US" sz="1800" smtClean="0"/>
              <a:t>At the bottom of the Firewall Settings, find the Allow other Windows Azure services to access this server checkbox.</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Checking this box allows applications in Windows Azure to talk to the database (no need to supply an IP address range for them – you wouldn’t know it anyway).</a:t>
            </a:r>
          </a:p>
          <a:p>
            <a:endParaRPr lang="en-US"/>
          </a:p>
        </p:txBody>
      </p:sp>
      <p:pic>
        <p:nvPicPr>
          <p:cNvPr id="4" name="Picture 3" descr="image27.png"/>
          <p:cNvPicPr>
            <a:picLocks noChangeAspect="1"/>
          </p:cNvPicPr>
          <p:nvPr/>
        </p:nvPicPr>
        <p:blipFill>
          <a:blip r:embed="rId2"/>
          <a:stretch>
            <a:fillRect/>
          </a:stretch>
        </p:blipFill>
        <p:spPr>
          <a:xfrm>
            <a:off x="2748514" y="2527300"/>
            <a:ext cx="3748572" cy="299428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pPr lvl="1"/>
            <a:r>
              <a:rPr lang="en-US" sz="1600" smtClean="0"/>
              <a:t>You do not have to worry about whether the application is in the same or different data center.</a:t>
            </a:r>
          </a:p>
          <a:p>
            <a:pPr lvl="1"/>
            <a:r>
              <a:rPr lang="en-US" sz="1600" smtClean="0"/>
              <a:t>If it is checked, SQL Azure allows the application to talk to the database.</a:t>
            </a:r>
          </a:p>
          <a:p>
            <a:pPr lvl="1"/>
            <a:r>
              <a:rPr lang="en-US" sz="1600" smtClean="0"/>
              <a:t>A firewall setting with starting and ending address equal to 0.0.0.0 has the same effect as checking the “Allow other Windows Azure…” checkbox.</a:t>
            </a:r>
          </a:p>
          <a:p>
            <a:pPr lvl="1"/>
            <a:r>
              <a:rPr lang="en-US" sz="1600" smtClean="0"/>
              <a:t>In fact, checking the checkbox automatically adds a 0.0.0.0 ranged firewall rule under the name of MicrosoftServices.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28.png"/>
          <p:cNvPicPr>
            <a:picLocks noChangeAspect="1"/>
          </p:cNvPicPr>
          <p:nvPr/>
        </p:nvPicPr>
        <p:blipFill>
          <a:blip r:embed="rId2"/>
          <a:stretch>
            <a:fillRect/>
          </a:stretch>
        </p:blipFill>
        <p:spPr>
          <a:xfrm>
            <a:off x="3125656" y="3835400"/>
            <a:ext cx="2994286" cy="166095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r>
              <a:rPr lang="en-US" sz="1800" smtClean="0"/>
              <a:t>To allow on-premise applications and tools access to SQL Azure, hit the Add button below the rule listing on the page.</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In the Add Firewall Rule dialog window, you must enter an IP Address range and provide a name to your rule.</a:t>
            </a:r>
          </a:p>
          <a:p>
            <a:endParaRPr lang="en-US"/>
          </a:p>
        </p:txBody>
      </p:sp>
      <p:pic>
        <p:nvPicPr>
          <p:cNvPr id="4" name="Picture 3" descr="image29.png"/>
          <p:cNvPicPr>
            <a:picLocks noChangeAspect="1"/>
          </p:cNvPicPr>
          <p:nvPr/>
        </p:nvPicPr>
        <p:blipFill>
          <a:blip r:embed="rId2"/>
          <a:stretch>
            <a:fillRect/>
          </a:stretch>
        </p:blipFill>
        <p:spPr>
          <a:xfrm>
            <a:off x="2310419" y="2527300"/>
            <a:ext cx="4624762" cy="1660953"/>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Conveniently, the Portal detects your incoming IP address and displays it on the screen for you.  </a:t>
            </a:r>
          </a:p>
          <a:p>
            <a:pPr lvl="1"/>
            <a:r>
              <a:rPr lang="en-US" sz="1600" smtClean="0"/>
              <a:t>This allows you to add a firewall rule that incorporates your current machine for access without having to dig around your machine configuration for an IP address.</a:t>
            </a:r>
          </a:p>
          <a:p>
            <a:endParaRPr lang="en-US"/>
          </a:p>
        </p:txBody>
      </p:sp>
      <p:pic>
        <p:nvPicPr>
          <p:cNvPr id="4" name="Picture 3" descr="image30.png"/>
          <p:cNvPicPr>
            <a:picLocks noChangeAspect="1"/>
          </p:cNvPicPr>
          <p:nvPr/>
        </p:nvPicPr>
        <p:blipFill>
          <a:blip r:embed="rId2"/>
          <a:stretch>
            <a:fillRect/>
          </a:stretch>
        </p:blipFill>
        <p:spPr>
          <a:xfrm>
            <a:off x="2969466" y="1714500"/>
            <a:ext cx="3306667" cy="194285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r>
              <a:rPr lang="en-US" sz="1800" smtClean="0"/>
              <a:t>ISPs dynamically assign most IP addresses.  You may have to alter this rule frequently.  </a:t>
            </a:r>
          </a:p>
          <a:p>
            <a:pPr lvl="1"/>
            <a:r>
              <a:rPr lang="en-US" sz="1600" smtClean="0"/>
              <a:t>Update and remove firewall rules when necessary using the Edit and Delete Rule buttons.</a:t>
            </a:r>
          </a:p>
          <a:p>
            <a:pPr lvl="1"/>
            <a:r>
              <a:rPr lang="en-US" sz="1600" smtClean="0"/>
              <a:t>As a side note, you can use http://whatismyipaddress.com/ to determine and monitor your IP address.</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and Why of SQL Azure Cont.</a:t>
            </a:r>
            <a:endParaRPr lang="en-US"/>
          </a:p>
        </p:txBody>
      </p:sp>
      <p:sp>
        <p:nvSpPr>
          <p:cNvPr id="3" name="Text Placeholder 2"/>
          <p:cNvSpPr>
            <a:spLocks noGrp="1"/>
          </p:cNvSpPr>
          <p:nvPr>
            <p:ph type="body" idx="1"/>
          </p:nvPr>
        </p:nvSpPr>
        <p:spPr/>
        <p:txBody>
          <a:bodyPr/>
          <a:lstStyle/>
          <a:p>
            <a:r>
              <a:rPr lang="en-US" sz="1800" smtClean="0"/>
              <a:t>SQL Azure is always available.</a:t>
            </a:r>
          </a:p>
          <a:p>
            <a:pPr lvl="1"/>
            <a:r>
              <a:rPr lang="en-US" sz="1600" smtClean="0"/>
              <a:t>Your database is, just like Windows Azure Storage, replicated three times (an original and two backups).</a:t>
            </a:r>
          </a:p>
          <a:p>
            <a:pPr lvl="1"/>
            <a:r>
              <a:rPr lang="en-US" sz="1600" smtClean="0"/>
              <a:t>Therefore, even during hardware failure, your database is available to applications that use it.</a:t>
            </a:r>
          </a:p>
          <a:p>
            <a:pPr lvl="1"/>
            <a:r>
              <a:rPr lang="en-US" sz="1600" smtClean="0"/>
              <a:t>You cover how replication is accomplished and managed later in this chapter.</a:t>
            </a:r>
          </a:p>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1.png"/>
          <p:cNvPicPr>
            <a:picLocks noChangeAspect="1"/>
          </p:cNvPicPr>
          <p:nvPr/>
        </p:nvPicPr>
        <p:blipFill>
          <a:blip r:embed="rId2"/>
          <a:stretch>
            <a:fillRect/>
          </a:stretch>
        </p:blipFill>
        <p:spPr>
          <a:xfrm>
            <a:off x="1601970" y="1714500"/>
            <a:ext cx="6041660" cy="393835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r>
              <a:rPr lang="en-US" sz="1800" smtClean="0"/>
              <a:t>SQL Azure caches firewall rules in order to speed up rules checks on incoming requests.</a:t>
            </a:r>
          </a:p>
          <a:p>
            <a:pPr lvl="1"/>
            <a:r>
              <a:rPr lang="en-US" sz="1600" smtClean="0"/>
              <a:t>SQL Azure updates the cache every five minutes.</a:t>
            </a:r>
          </a:p>
          <a:p>
            <a:pPr lvl="1"/>
            <a:r>
              <a:rPr lang="en-US" sz="1600" smtClean="0"/>
              <a:t>Therefore, wait up to five minutes before trying to access the database from the IP address of a newly entered rule.</a:t>
            </a:r>
          </a:p>
          <a:p>
            <a:r>
              <a:rPr lang="en-US" sz="1800" smtClean="0"/>
              <a:t>The wizard that takes you through the required information for creating a server and administrator allows you to create firewall rules at the same time.</a:t>
            </a:r>
          </a:p>
          <a:p>
            <a:pPr lvl="1"/>
            <a:r>
              <a:rPr lang="en-US" sz="1600" smtClean="0"/>
              <a:t>You can also use stored procedures in the master database to create firewall rules.</a:t>
            </a:r>
          </a:p>
          <a:p>
            <a:pPr lvl="1"/>
            <a:r>
              <a:rPr lang="en-US" sz="1600" smtClean="0"/>
              <a:t>Use Azure provided sp_set_firewall_rule and sp_delete_firewall_rule stored procedures to add and remove firewall rules by stored procedure.</a:t>
            </a:r>
          </a:p>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Firewall and Access Control Cont.</a:t>
            </a:r>
            <a:endParaRPr lang="en-US"/>
          </a:p>
        </p:txBody>
      </p:sp>
      <p:sp>
        <p:nvSpPr>
          <p:cNvPr id="3" name="Text Placeholder 2"/>
          <p:cNvSpPr>
            <a:spLocks noGrp="1"/>
          </p:cNvSpPr>
          <p:nvPr>
            <p:ph type="body" idx="1"/>
          </p:nvPr>
        </p:nvSpPr>
        <p:spPr/>
        <p:txBody>
          <a:bodyPr/>
          <a:lstStyle/>
          <a:p>
            <a:r>
              <a:rPr lang="en-US" sz="1800" smtClean="0"/>
              <a:t>Firewall access provides the means to deny large swaths of machines from accessing your data.</a:t>
            </a:r>
          </a:p>
          <a:p>
            <a:pPr lvl="1"/>
            <a:r>
              <a:rPr lang="en-US" sz="1600" smtClean="0"/>
              <a:t>However, you should also create database login accounts and permissions for required activity to databases just as you do in SQL Server.</a:t>
            </a:r>
          </a:p>
          <a:p>
            <a:pPr lvl="1"/>
            <a:r>
              <a:rPr lang="en-US" sz="1600" smtClean="0"/>
              <a:t>In fact, many advise against using the administrator for activities other than managing your server.</a:t>
            </a:r>
          </a:p>
          <a:p>
            <a:pPr lvl="1"/>
            <a:r>
              <a:rPr lang="en-US" sz="1600" smtClean="0"/>
              <a:t>Details on how to set up user accounts to the database is coming up.</a:t>
            </a:r>
          </a:p>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Tools</a:t>
            </a:r>
            <a:endParaRPr lang="en-US"/>
          </a:p>
        </p:txBody>
      </p:sp>
      <p:sp>
        <p:nvSpPr>
          <p:cNvPr id="3" name="Text Placeholder 2"/>
          <p:cNvSpPr>
            <a:spLocks noGrp="1"/>
          </p:cNvSpPr>
          <p:nvPr>
            <p:ph type="body" idx="1"/>
          </p:nvPr>
        </p:nvSpPr>
        <p:spPr/>
        <p:txBody>
          <a:bodyPr/>
          <a:lstStyle/>
          <a:p>
            <a:r>
              <a:rPr lang="en-US" sz="1800" smtClean="0"/>
              <a:t>SQL Azure is SQL Server 2008 R2 at its base.</a:t>
            </a:r>
          </a:p>
          <a:p>
            <a:pPr lvl="1"/>
            <a:r>
              <a:rPr lang="en-US" sz="1600" smtClean="0"/>
              <a:t>Therefore, you can use most of the tools used to access and manage SQL Server 2008 R2 databases on SQL Azure databases.</a:t>
            </a:r>
          </a:p>
          <a:p>
            <a:pPr lvl="1"/>
            <a:r>
              <a:rPr lang="en-US" sz="1600" smtClean="0"/>
              <a:t>This includes, but is not limited to SQL Server Management Studio (SSMS), SQLCMD, and Visual Studio.</a:t>
            </a:r>
          </a:p>
          <a:p>
            <a:pPr lvl="1"/>
            <a:r>
              <a:rPr lang="en-US" sz="1600" smtClean="0"/>
              <a:t>You can find a detailed list of supported tools at msdn.microsoft.com/en-us/library/ee621784.aspx.</a:t>
            </a:r>
          </a:p>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Tools Cont.</a:t>
            </a:r>
            <a:endParaRPr lang="en-US"/>
          </a:p>
        </p:txBody>
      </p:sp>
      <p:sp>
        <p:nvSpPr>
          <p:cNvPr id="3" name="Text Placeholder 2"/>
          <p:cNvSpPr>
            <a:spLocks noGrp="1"/>
          </p:cNvSpPr>
          <p:nvPr>
            <p:ph type="body" idx="1"/>
          </p:nvPr>
        </p:nvSpPr>
        <p:spPr/>
        <p:txBody>
          <a:bodyPr/>
          <a:lstStyle/>
          <a:p>
            <a:r>
              <a:rPr lang="en-US" sz="1800" smtClean="0"/>
              <a:t>You can also use the Database Manager for SQL Azure.  This is a lightweight and easy-to-use Web-based database management tool.</a:t>
            </a:r>
          </a:p>
          <a:p>
            <a:pPr lvl="1"/>
            <a:r>
              <a:rPr lang="en-US" sz="1600" smtClean="0"/>
              <a:t>It is meant to provide a means for Web developers to quickly develop, deploy, and manage data-driven applications in the cloud.</a:t>
            </a:r>
          </a:p>
          <a:p>
            <a:pPr lvl="1"/>
            <a:r>
              <a:rPr lang="en-US" sz="1600" smtClean="0"/>
              <a:t>The Database Manager is part of the Windows Azure Platform Management Portal.</a:t>
            </a:r>
          </a:p>
          <a:p>
            <a:pPr lvl="1"/>
            <a:r>
              <a:rPr lang="en-US" sz="1600" smtClean="0"/>
              <a:t>Once you have a server, click on the Manage icon button in the icon menu bar to open the Database Manager.</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2.png"/>
          <p:cNvPicPr>
            <a:picLocks noChangeAspect="1"/>
          </p:cNvPicPr>
          <p:nvPr/>
        </p:nvPicPr>
        <p:blipFill>
          <a:blip r:embed="rId2"/>
          <a:stretch>
            <a:fillRect/>
          </a:stretch>
        </p:blipFill>
        <p:spPr>
          <a:xfrm>
            <a:off x="1285657" y="4046486"/>
            <a:ext cx="6674286" cy="212571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Tools Cont.</a:t>
            </a:r>
            <a:endParaRPr lang="en-US"/>
          </a:p>
        </p:txBody>
      </p:sp>
      <p:sp>
        <p:nvSpPr>
          <p:cNvPr id="3" name="Text Placeholder 2"/>
          <p:cNvSpPr>
            <a:spLocks noGrp="1"/>
          </p:cNvSpPr>
          <p:nvPr>
            <p:ph type="body" idx="1"/>
          </p:nvPr>
        </p:nvSpPr>
        <p:spPr/>
        <p:txBody>
          <a:bodyPr/>
          <a:lstStyle/>
          <a:p>
            <a:pPr lvl="1"/>
            <a:r>
              <a:rPr lang="en-US" sz="1600" smtClean="0"/>
              <a:t>This causes a Database Manager hosted service located in the same data center as your SQL Azure database to launch in a separate browser tab or window.</a:t>
            </a:r>
          </a:p>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Manager for SQL Azure</a:t>
            </a:r>
            <a:endParaRPr lang="en-US"/>
          </a:p>
        </p:txBody>
      </p:sp>
      <p:sp>
        <p:nvSpPr>
          <p:cNvPr id="3" name="Text Placeholder 2"/>
          <p:cNvSpPr>
            <a:spLocks noGrp="1"/>
          </p:cNvSpPr>
          <p:nvPr>
            <p:ph type="body" idx="1"/>
          </p:nvPr>
        </p:nvSpPr>
        <p:spPr/>
        <p:txBody>
          <a:bodyPr/>
          <a:lstStyle/>
          <a:p>
            <a:r>
              <a:rPr lang="en-US" sz="1800" smtClean="0"/>
              <a:t>You must login to the Database Manager.</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In the login dialog, the server name, database name, and login fields will automatically be populated based on what is selected in the Portal.</a:t>
            </a:r>
          </a:p>
          <a:p>
            <a:pPr lvl="1"/>
            <a:r>
              <a:rPr lang="en-US" sz="1600" smtClean="0"/>
              <a:t>You may need to turn off pop-up blockers for the Database Manager site.</a:t>
            </a:r>
          </a:p>
          <a:p>
            <a:endParaRPr lang="en-US"/>
          </a:p>
        </p:txBody>
      </p:sp>
      <p:pic>
        <p:nvPicPr>
          <p:cNvPr id="4" name="Picture 3" descr="image33.png"/>
          <p:cNvPicPr>
            <a:picLocks noChangeAspect="1"/>
          </p:cNvPicPr>
          <p:nvPr/>
        </p:nvPicPr>
        <p:blipFill>
          <a:blip r:embed="rId2"/>
          <a:stretch>
            <a:fillRect/>
          </a:stretch>
        </p:blipFill>
        <p:spPr>
          <a:xfrm>
            <a:off x="2931371" y="2133600"/>
            <a:ext cx="3382858" cy="2582858"/>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Manager for SQL Azure Cont.</a:t>
            </a:r>
            <a:endParaRPr lang="en-US"/>
          </a:p>
        </p:txBody>
      </p:sp>
      <p:sp>
        <p:nvSpPr>
          <p:cNvPr id="3" name="Text Placeholder 2"/>
          <p:cNvSpPr>
            <a:spLocks noGrp="1"/>
          </p:cNvSpPr>
          <p:nvPr>
            <p:ph type="body" idx="1"/>
          </p:nvPr>
        </p:nvSpPr>
        <p:spPr/>
        <p:txBody>
          <a:bodyPr/>
          <a:lstStyle/>
          <a:p>
            <a:r>
              <a:rPr lang="en-US" sz="1800" smtClean="0"/>
              <a:t>Once logged in, the Database Manager supports basic database management.</a:t>
            </a:r>
          </a:p>
          <a:p>
            <a:pPr lvl="1"/>
            <a:r>
              <a:rPr lang="en-US" sz="1600" smtClean="0"/>
              <a:t>You can use the Database Manager to design and edit tables, views, and stored procedures, and author and execute T-SQL queries.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In the example below, the master database is queried for the firewall rules. </a:t>
            </a:r>
          </a:p>
          <a:p>
            <a:endParaRPr lang="en-US"/>
          </a:p>
        </p:txBody>
      </p:sp>
      <p:pic>
        <p:nvPicPr>
          <p:cNvPr id="4" name="Picture 3" descr="image34.png"/>
          <p:cNvPicPr>
            <a:picLocks noChangeAspect="1"/>
          </p:cNvPicPr>
          <p:nvPr/>
        </p:nvPicPr>
        <p:blipFill>
          <a:blip r:embed="rId2"/>
          <a:stretch>
            <a:fillRect/>
          </a:stretch>
        </p:blipFill>
        <p:spPr>
          <a:xfrm>
            <a:off x="2234228" y="2903571"/>
            <a:ext cx="4777143" cy="2811429"/>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Manager for SQL Azure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5.png"/>
          <p:cNvPicPr>
            <a:picLocks noChangeAspect="1"/>
          </p:cNvPicPr>
          <p:nvPr/>
        </p:nvPicPr>
        <p:blipFill>
          <a:blip r:embed="rId2"/>
          <a:stretch>
            <a:fillRect/>
          </a:stretch>
        </p:blipFill>
        <p:spPr>
          <a:xfrm>
            <a:off x="798038" y="1714500"/>
            <a:ext cx="7649524" cy="360381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SSMS and SQL Azure</a:t>
            </a:r>
            <a:endParaRPr lang="en-US"/>
          </a:p>
        </p:txBody>
      </p:sp>
      <p:sp>
        <p:nvSpPr>
          <p:cNvPr id="3" name="Text Placeholder 2"/>
          <p:cNvSpPr>
            <a:spLocks noGrp="1"/>
          </p:cNvSpPr>
          <p:nvPr>
            <p:ph type="body" idx="1"/>
          </p:nvPr>
        </p:nvSpPr>
        <p:spPr/>
        <p:txBody>
          <a:bodyPr/>
          <a:lstStyle/>
          <a:p>
            <a:r>
              <a:rPr lang="en-US" sz="1800" smtClean="0"/>
              <a:t>Another popular tool used by SQL Server developers is SSMS.</a:t>
            </a:r>
          </a:p>
          <a:p>
            <a:pPr lvl="1"/>
            <a:r>
              <a:rPr lang="en-US" sz="1600" smtClean="0"/>
              <a:t>Specifically, SSMS from SQL Server 2008 R2 and SQL Server 2008 R2 Express have built-in support for SQL Azure.</a:t>
            </a:r>
          </a:p>
          <a:p>
            <a:pPr lvl="1"/>
            <a:r>
              <a:rPr lang="en-US" sz="1600" smtClean="0"/>
              <a:t>Per MSDN, “Previous versions of SQL Server Management Studio are not supported.”</a:t>
            </a:r>
          </a:p>
          <a:p>
            <a:pPr lvl="1"/>
            <a:r>
              <a:rPr lang="en-US" sz="1600" smtClean="0"/>
              <a:t>Other sources claim that earlier versions of SSMS may work.</a:t>
            </a:r>
          </a:p>
          <a:p>
            <a:pPr lvl="1"/>
            <a:r>
              <a:rPr lang="en-US" sz="1600" smtClean="0"/>
              <a:t>However, with earlier versions, you must enter queries manually.  Furthermore, much of the GUI integration does not work.</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and Why of SQL Azure Cont.</a:t>
            </a:r>
            <a:endParaRPr lang="en-US"/>
          </a:p>
        </p:txBody>
      </p:sp>
      <p:sp>
        <p:nvSpPr>
          <p:cNvPr id="3" name="Text Placeholder 2"/>
          <p:cNvSpPr>
            <a:spLocks noGrp="1"/>
          </p:cNvSpPr>
          <p:nvPr>
            <p:ph type="body" idx="1"/>
          </p:nvPr>
        </p:nvSpPr>
        <p:spPr/>
        <p:txBody>
          <a:bodyPr/>
          <a:lstStyle/>
          <a:p>
            <a:r>
              <a:rPr lang="en-US" sz="1800" smtClean="0"/>
              <a:t>SQL Azure provides a familiar persistence platform to developers and database administrators</a:t>
            </a:r>
          </a:p>
          <a:p>
            <a:pPr lvl="1"/>
            <a:r>
              <a:rPr lang="en-US" sz="1600" smtClean="0"/>
              <a:t>When first announce at Professional Developers Conference 2008, Windows Azure did not have a relational database component.</a:t>
            </a:r>
          </a:p>
          <a:p>
            <a:pPr lvl="1"/>
            <a:r>
              <a:rPr lang="en-US" sz="1600" smtClean="0"/>
              <a:t>There was a persistent structured storage capability (not unlike table storage), but it was not relational database technology.</a:t>
            </a:r>
          </a:p>
          <a:p>
            <a:pPr lvl="1"/>
            <a:r>
              <a:rPr lang="en-US" sz="1600" smtClean="0"/>
              <a:t>Microsoft added SQL Azure because of the feedback from the community.</a:t>
            </a:r>
          </a:p>
          <a:p>
            <a:pPr lvl="1"/>
            <a:r>
              <a:rPr lang="en-US" sz="1600" smtClean="0"/>
              <a:t>The result is the familiar SQL, relational database platform in the cloud that the IT community has come to know, if not love.</a:t>
            </a:r>
          </a:p>
          <a:p>
            <a:pPr lvl="1"/>
            <a:r>
              <a:rPr lang="en-US" sz="1600" smtClean="0"/>
              <a:t>This allows organizations to leverage existing tools, libraries, and even developer knowledge to build databases and applications that use them.</a:t>
            </a:r>
          </a:p>
          <a:p>
            <a:pPr lvl="1"/>
            <a:r>
              <a:rPr lang="en-US" sz="1600" smtClean="0"/>
              <a:t>For example, you can use ADO.NET and Tabular Data Stream (TDS) to work with SQL Azure.</a:t>
            </a:r>
          </a:p>
          <a:p>
            <a:pPr lvl="1"/>
            <a:r>
              <a:rPr lang="en-US" sz="1600" smtClean="0"/>
              <a:t>This also allows easy migration from on-premise relational databases to SQL Azure.</a:t>
            </a:r>
          </a:p>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SSMS and SQL Azure Cont.</a:t>
            </a:r>
            <a:endParaRPr lang="en-US"/>
          </a:p>
        </p:txBody>
      </p:sp>
      <p:sp>
        <p:nvSpPr>
          <p:cNvPr id="3" name="Text Placeholder 2"/>
          <p:cNvSpPr>
            <a:spLocks noGrp="1"/>
          </p:cNvSpPr>
          <p:nvPr>
            <p:ph type="body" idx="1"/>
          </p:nvPr>
        </p:nvSpPr>
        <p:spPr/>
        <p:txBody>
          <a:bodyPr/>
          <a:lstStyle/>
          <a:p>
            <a:r>
              <a:rPr lang="en-US" sz="1800" smtClean="0"/>
              <a:t>To connect SSMS to your SQL Azure server, use the server URL as the server name in the Connect to Server dialog.</a:t>
            </a:r>
          </a:p>
          <a:p>
            <a:pPr lvl="1"/>
            <a:r>
              <a:rPr lang="en-US" sz="1600" smtClean="0"/>
              <a:t>SQL Azure only allows SQL Server Authentication for connecting at this time.</a:t>
            </a:r>
          </a:p>
          <a:p>
            <a:pPr lvl="1"/>
            <a:r>
              <a:rPr lang="en-US" sz="1600" smtClean="0"/>
              <a:t>Use a valid username and password.  The SQL Azure server administrator’s username and password are used in this example.</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6.png"/>
          <p:cNvPicPr>
            <a:picLocks noChangeAspect="1"/>
          </p:cNvPicPr>
          <p:nvPr/>
        </p:nvPicPr>
        <p:blipFill>
          <a:blip r:embed="rId2"/>
          <a:stretch>
            <a:fillRect/>
          </a:stretch>
        </p:blipFill>
        <p:spPr>
          <a:xfrm>
            <a:off x="2977085" y="3352800"/>
            <a:ext cx="3291429" cy="249142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SSMS and SQL Azure Cont.</a:t>
            </a:r>
            <a:endParaRPr lang="en-US"/>
          </a:p>
        </p:txBody>
      </p:sp>
      <p:sp>
        <p:nvSpPr>
          <p:cNvPr id="3" name="Text Placeholder 2"/>
          <p:cNvSpPr>
            <a:spLocks noGrp="1"/>
          </p:cNvSpPr>
          <p:nvPr>
            <p:ph type="body" idx="1"/>
          </p:nvPr>
        </p:nvSpPr>
        <p:spPr/>
        <p:txBody>
          <a:bodyPr/>
          <a:lstStyle/>
          <a:p>
            <a:pPr lvl="1"/>
            <a:r>
              <a:rPr lang="en-US" sz="1600" smtClean="0"/>
              <a:t>You’ll see how to set up non-admin accounts for use in gaining access later in this chapter.</a:t>
            </a:r>
          </a:p>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SSMS and SQL Azure Cont.</a:t>
            </a:r>
            <a:endParaRPr lang="en-US"/>
          </a:p>
        </p:txBody>
      </p:sp>
      <p:sp>
        <p:nvSpPr>
          <p:cNvPr id="3" name="Text Placeholder 2"/>
          <p:cNvSpPr>
            <a:spLocks noGrp="1"/>
          </p:cNvSpPr>
          <p:nvPr>
            <p:ph type="body" idx="1"/>
          </p:nvPr>
        </p:nvSpPr>
        <p:spPr/>
        <p:txBody>
          <a:bodyPr/>
          <a:lstStyle/>
          <a:p>
            <a:r>
              <a:rPr lang="en-US" sz="1800" smtClean="0"/>
              <a:t>By default, SSMS connects you to the master database.</a:t>
            </a:r>
          </a:p>
          <a:p>
            <a:pPr lvl="1"/>
            <a:r>
              <a:rPr lang="en-US" sz="1600" smtClean="0"/>
              <a:t>Use the Options&gt;&gt; button to specify connection to an alternate database.</a:t>
            </a:r>
          </a:p>
          <a:p>
            <a:pPr lvl="1"/>
            <a:r>
              <a:rPr lang="en-US" sz="1600" smtClean="0"/>
              <a:t>You can even use the Browse Server for Database dialog to list and select from available databases on your server.</a:t>
            </a:r>
          </a:p>
          <a:p>
            <a:endParaRPr lang="en-US"/>
          </a:p>
        </p:txBody>
      </p:sp>
      <p:pic>
        <p:nvPicPr>
          <p:cNvPr id="4" name="Picture 3" descr="image37.png"/>
          <p:cNvPicPr>
            <a:picLocks noChangeAspect="1"/>
          </p:cNvPicPr>
          <p:nvPr/>
        </p:nvPicPr>
        <p:blipFill>
          <a:blip r:embed="rId2"/>
          <a:stretch>
            <a:fillRect/>
          </a:stretch>
        </p:blipFill>
        <p:spPr>
          <a:xfrm>
            <a:off x="3657600" y="2895599"/>
            <a:ext cx="3810000" cy="3867569"/>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SSMS and SQL Azure Cont.</a:t>
            </a:r>
            <a:endParaRPr lang="en-US"/>
          </a:p>
        </p:txBody>
      </p:sp>
      <p:sp>
        <p:nvSpPr>
          <p:cNvPr id="3" name="Text Placeholder 2"/>
          <p:cNvSpPr>
            <a:spLocks noGrp="1"/>
          </p:cNvSpPr>
          <p:nvPr>
            <p:ph type="body" idx="1"/>
          </p:nvPr>
        </p:nvSpPr>
        <p:spPr/>
        <p:txBody>
          <a:bodyPr/>
          <a:lstStyle/>
          <a:p>
            <a:r>
              <a:rPr lang="en-US" sz="1800" smtClean="0"/>
              <a:t>Once connected, the Object Explorer opens.</a:t>
            </a:r>
          </a:p>
          <a:p>
            <a:pPr lvl="1"/>
            <a:r>
              <a:rPr lang="en-US" sz="1600" smtClean="0"/>
              <a:t>At this point, you are able to use SSMS to manage and manipulate the databases as you would on any SQL Server instance.</a:t>
            </a:r>
          </a:p>
          <a:p>
            <a:pPr lvl="1"/>
            <a:r>
              <a:rPr lang="en-US" sz="1600" smtClean="0"/>
              <a:t>An examination of the databases should reveal the master database and any others you have created.</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38.png"/>
          <p:cNvPicPr>
            <a:picLocks noChangeAspect="1"/>
          </p:cNvPicPr>
          <p:nvPr/>
        </p:nvPicPr>
        <p:blipFill>
          <a:blip r:embed="rId2"/>
          <a:stretch>
            <a:fillRect/>
          </a:stretch>
        </p:blipFill>
        <p:spPr>
          <a:xfrm>
            <a:off x="2824704" y="3327400"/>
            <a:ext cx="3596190" cy="2750476"/>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SSMS and SQL Azure Cont.</a:t>
            </a:r>
            <a:endParaRPr lang="en-US"/>
          </a:p>
        </p:txBody>
      </p:sp>
      <p:sp>
        <p:nvSpPr>
          <p:cNvPr id="3" name="Text Placeholder 2"/>
          <p:cNvSpPr>
            <a:spLocks noGrp="1"/>
          </p:cNvSpPr>
          <p:nvPr>
            <p:ph type="body" idx="1"/>
          </p:nvPr>
        </p:nvSpPr>
        <p:spPr/>
        <p:txBody>
          <a:bodyPr/>
          <a:lstStyle/>
          <a:p>
            <a:pPr lvl="1"/>
            <a:r>
              <a:rPr lang="en-US" sz="1600" smtClean="0"/>
              <a:t>Some common and simple database activities you can accomplish in your SQL Azure server with SSMS are covered in the next section.</a:t>
            </a:r>
          </a:p>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Tools and SQL Azure</a:t>
            </a:r>
            <a:endParaRPr lang="en-US"/>
          </a:p>
        </p:txBody>
      </p:sp>
      <p:sp>
        <p:nvSpPr>
          <p:cNvPr id="3" name="Text Placeholder 2"/>
          <p:cNvSpPr>
            <a:spLocks noGrp="1"/>
          </p:cNvSpPr>
          <p:nvPr>
            <p:ph type="body" idx="1"/>
          </p:nvPr>
        </p:nvSpPr>
        <p:spPr/>
        <p:txBody>
          <a:bodyPr/>
          <a:lstStyle/>
          <a:p>
            <a:r>
              <a:rPr lang="en-US" sz="1800" smtClean="0"/>
              <a:t>SQLCMD is another popular tool for executing commands on SQL Server.</a:t>
            </a:r>
          </a:p>
          <a:p>
            <a:pPr lvl="1"/>
            <a:r>
              <a:rPr lang="en-US" sz="1600" smtClean="0"/>
              <a:t>SQLCMD (formally sqlcmd.exe) is a command line utility provided with SQL Server (versions 2005 an later).</a:t>
            </a:r>
          </a:p>
          <a:p>
            <a:pPr lvl="1"/>
            <a:r>
              <a:rPr lang="en-US" sz="1600" smtClean="0"/>
              <a:t>This utility is primarily used to automate the execution of SQL commands, such as those kicked off on in schedulers.</a:t>
            </a:r>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Tools and SQL Azure Cont.</a:t>
            </a:r>
            <a:endParaRPr lang="en-US"/>
          </a:p>
        </p:txBody>
      </p:sp>
      <p:sp>
        <p:nvSpPr>
          <p:cNvPr id="3" name="Text Placeholder 2"/>
          <p:cNvSpPr>
            <a:spLocks noGrp="1"/>
          </p:cNvSpPr>
          <p:nvPr>
            <p:ph type="body" idx="1"/>
          </p:nvPr>
        </p:nvSpPr>
        <p:spPr/>
        <p:txBody>
          <a:bodyPr/>
          <a:lstStyle/>
          <a:p>
            <a:r>
              <a:rPr lang="en-US" sz="1800" smtClean="0"/>
              <a:t>To connect SQLCMD to SQL Azure, use the SQL Azure URL as the server name as the –S (server) parameter when launching SQLCMD.</a:t>
            </a:r>
          </a:p>
          <a:p>
            <a:pPr lvl="1"/>
            <a:r>
              <a:rPr lang="en-US" sz="1600" smtClean="0"/>
              <a:t>You must also provide a valid username to your SQL Azure server with a –U (user) parameter (as shown below).</a:t>
            </a:r>
          </a:p>
          <a:p>
            <a:endParaRPr lang="en-US" sz="1800" smtClean="0"/>
          </a:p>
          <a:p>
            <a:endParaRPr lang="en-US" sz="1800" smtClean="0"/>
          </a:p>
          <a:p>
            <a:endParaRPr lang="en-US" sz="1800" smtClean="0"/>
          </a:p>
          <a:p>
            <a:pPr lvl="1"/>
            <a:r>
              <a:rPr lang="en-US" sz="1600" smtClean="0"/>
              <a:t>SQLCMD prompts you for the user’s password.</a:t>
            </a:r>
          </a:p>
          <a:p>
            <a:pPr lvl="1"/>
            <a:r>
              <a:rPr lang="en-US" sz="1600" smtClean="0"/>
              <a:t>An optional –P parameter can be used to provide the password when launching SLQCMD.</a:t>
            </a:r>
          </a:p>
          <a:p>
            <a:endParaRPr lang="en-US" sz="1800" smtClean="0"/>
          </a:p>
          <a:p>
            <a:endParaRPr lang="en-US" sz="1800" smtClean="0"/>
          </a:p>
          <a:p>
            <a:endParaRPr lang="en-US" sz="1800" smtClean="0"/>
          </a:p>
          <a:p>
            <a:endParaRPr lang="en-US"/>
          </a:p>
        </p:txBody>
      </p:sp>
      <p:pic>
        <p:nvPicPr>
          <p:cNvPr id="4" name="Picture 3" descr="image39.png"/>
          <p:cNvPicPr>
            <a:picLocks noChangeAspect="1"/>
          </p:cNvPicPr>
          <p:nvPr/>
        </p:nvPicPr>
        <p:blipFill>
          <a:blip r:embed="rId2"/>
          <a:stretch>
            <a:fillRect/>
          </a:stretch>
        </p:blipFill>
        <p:spPr>
          <a:xfrm>
            <a:off x="1473942" y="2895600"/>
            <a:ext cx="6297714" cy="999830"/>
          </a:xfrm>
          <a:prstGeom prst="rect">
            <a:avLst/>
          </a:prstGeom>
        </p:spPr>
      </p:pic>
      <p:pic>
        <p:nvPicPr>
          <p:cNvPr id="5" name="Picture 4" descr="image40.png"/>
          <p:cNvPicPr>
            <a:picLocks noChangeAspect="1"/>
          </p:cNvPicPr>
          <p:nvPr/>
        </p:nvPicPr>
        <p:blipFill>
          <a:blip r:embed="rId3"/>
          <a:stretch>
            <a:fillRect/>
          </a:stretch>
        </p:blipFill>
        <p:spPr>
          <a:xfrm>
            <a:off x="1473942" y="4876800"/>
            <a:ext cx="6297714" cy="99983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Tools and SQL Azure Cont.</a:t>
            </a:r>
            <a:endParaRPr lang="en-US"/>
          </a:p>
        </p:txBody>
      </p:sp>
      <p:sp>
        <p:nvSpPr>
          <p:cNvPr id="3" name="Text Placeholder 2"/>
          <p:cNvSpPr>
            <a:spLocks noGrp="1"/>
          </p:cNvSpPr>
          <p:nvPr>
            <p:ph type="body" idx="1"/>
          </p:nvPr>
        </p:nvSpPr>
        <p:spPr/>
        <p:txBody>
          <a:bodyPr/>
          <a:lstStyle/>
          <a:p>
            <a:pPr lvl="1"/>
            <a:r>
              <a:rPr lang="en-US" sz="1600" smtClean="0"/>
              <a:t>By default, SQLCMD connects you to the master database.  Pass a –d parameter when launching to connect to a specified database.</a:t>
            </a:r>
          </a:p>
          <a:p>
            <a:endParaRPr lang="en-US" sz="1800" smtClean="0"/>
          </a:p>
          <a:p>
            <a:endParaRPr lang="en-US" sz="1800" smtClean="0"/>
          </a:p>
          <a:p>
            <a:endParaRPr lang="en-US" sz="1800" smtClean="0"/>
          </a:p>
          <a:p>
            <a:pPr lvl="1"/>
            <a:r>
              <a:rPr lang="en-US" sz="1600" smtClean="0"/>
              <a:t>At this point, you are able to use SQLCMD to manage and manipulate the databases as you would on any SQL Server instance.</a:t>
            </a:r>
          </a:p>
          <a:p>
            <a:pPr lvl="1"/>
            <a:r>
              <a:rPr lang="en-US" sz="1600" smtClean="0"/>
              <a:t>Again, some common and simple operations are covered in the next section.</a:t>
            </a:r>
          </a:p>
          <a:p>
            <a:endParaRPr lang="en-US"/>
          </a:p>
        </p:txBody>
      </p:sp>
      <p:pic>
        <p:nvPicPr>
          <p:cNvPr id="4" name="Picture 3" descr="image41.png"/>
          <p:cNvPicPr>
            <a:picLocks noChangeAspect="1"/>
          </p:cNvPicPr>
          <p:nvPr/>
        </p:nvPicPr>
        <p:blipFill>
          <a:blip r:embed="rId2"/>
          <a:stretch>
            <a:fillRect/>
          </a:stretch>
        </p:blipFill>
        <p:spPr>
          <a:xfrm>
            <a:off x="1473942" y="2286000"/>
            <a:ext cx="6297714" cy="99983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Tools and SQL Azure Cont.</a:t>
            </a:r>
            <a:endParaRPr lang="en-US"/>
          </a:p>
        </p:txBody>
      </p:sp>
      <p:sp>
        <p:nvSpPr>
          <p:cNvPr id="3" name="Text Placeholder 2"/>
          <p:cNvSpPr>
            <a:spLocks noGrp="1"/>
          </p:cNvSpPr>
          <p:nvPr>
            <p:ph type="body" idx="1"/>
          </p:nvPr>
        </p:nvSpPr>
        <p:spPr/>
        <p:txBody>
          <a:bodyPr/>
          <a:lstStyle/>
          <a:p>
            <a:r>
              <a:rPr lang="en-US" sz="1800" smtClean="0"/>
              <a:t>Finally, while somewhat limited, you can even connect VS to SQL Azure.</a:t>
            </a:r>
          </a:p>
          <a:p>
            <a:pPr lvl="1"/>
            <a:r>
              <a:rPr lang="en-US" sz="1600" smtClean="0"/>
              <a:t>Select Tools on the VS menu bar, and then Connect to Database… from the resulting menu.</a:t>
            </a:r>
          </a:p>
          <a:p>
            <a:endParaRPr lang="en-US" sz="1800" smtClean="0"/>
          </a:p>
          <a:p>
            <a:endParaRPr lang="en-US" sz="1800" smtClean="0"/>
          </a:p>
          <a:p>
            <a:endParaRPr lang="en-US" sz="1800" smtClean="0"/>
          </a:p>
          <a:p>
            <a:endParaRPr lang="en-US" sz="1800" smtClean="0"/>
          </a:p>
          <a:p>
            <a:endParaRPr lang="en-US" sz="1800" smtClean="0"/>
          </a:p>
          <a:p>
            <a:pPr lvl="1"/>
            <a:r>
              <a:rPr lang="en-US" sz="1600" smtClean="0"/>
              <a:t>In the Add Connection window, enter the SQL Azure URL as the server name, and provide a valid username and password under Use SQL Server Authentication.</a:t>
            </a:r>
          </a:p>
          <a:p>
            <a:endParaRPr lang="en-US"/>
          </a:p>
        </p:txBody>
      </p:sp>
      <p:pic>
        <p:nvPicPr>
          <p:cNvPr id="4" name="Picture 3" descr="image42.png"/>
          <p:cNvPicPr>
            <a:picLocks noChangeAspect="1"/>
          </p:cNvPicPr>
          <p:nvPr/>
        </p:nvPicPr>
        <p:blipFill>
          <a:blip r:embed="rId2"/>
          <a:stretch>
            <a:fillRect/>
          </a:stretch>
        </p:blipFill>
        <p:spPr>
          <a:xfrm>
            <a:off x="2291370" y="3063410"/>
            <a:ext cx="4662858" cy="13561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Tools and SQL Azure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43.png"/>
          <p:cNvPicPr>
            <a:picLocks noChangeAspect="1"/>
          </p:cNvPicPr>
          <p:nvPr/>
        </p:nvPicPr>
        <p:blipFill>
          <a:blip r:embed="rId2"/>
          <a:stretch>
            <a:fillRect/>
          </a:stretch>
        </p:blipFill>
        <p:spPr>
          <a:xfrm>
            <a:off x="2843752" y="1714500"/>
            <a:ext cx="3558095" cy="51428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a:t>
            </a:r>
            <a:endParaRPr lang="en-US"/>
          </a:p>
        </p:txBody>
      </p:sp>
      <p:sp>
        <p:nvSpPr>
          <p:cNvPr id="3" name="Text Placeholder 2"/>
          <p:cNvSpPr>
            <a:spLocks noGrp="1"/>
          </p:cNvSpPr>
          <p:nvPr>
            <p:ph type="body" idx="1"/>
          </p:nvPr>
        </p:nvSpPr>
        <p:spPr/>
        <p:txBody>
          <a:bodyPr/>
          <a:lstStyle/>
          <a:p>
            <a:r>
              <a:rPr lang="en-US" sz="1800" smtClean="0"/>
              <a:t>While SQL Azure is based on SQL Server, the architecture is such that you are not connecting directly to SQL Azure as you might connect to SQL Server.</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1.png"/>
          <p:cNvPicPr>
            <a:picLocks noChangeAspect="1"/>
          </p:cNvPicPr>
          <p:nvPr/>
        </p:nvPicPr>
        <p:blipFill>
          <a:blip r:embed="rId2"/>
          <a:stretch>
            <a:fillRect/>
          </a:stretch>
        </p:blipFill>
        <p:spPr>
          <a:xfrm>
            <a:off x="916432" y="2837688"/>
            <a:ext cx="7412736" cy="3029712"/>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Tools and SQL Azure Cont.</a:t>
            </a:r>
            <a:endParaRPr lang="en-US"/>
          </a:p>
        </p:txBody>
      </p:sp>
      <p:sp>
        <p:nvSpPr>
          <p:cNvPr id="3" name="Text Placeholder 2"/>
          <p:cNvSpPr>
            <a:spLocks noGrp="1"/>
          </p:cNvSpPr>
          <p:nvPr>
            <p:ph type="body" idx="1"/>
          </p:nvPr>
        </p:nvSpPr>
        <p:spPr/>
        <p:txBody>
          <a:bodyPr/>
          <a:lstStyle/>
          <a:p>
            <a:r>
              <a:rPr lang="en-US" sz="1800" smtClean="0"/>
              <a:t>When you push the OK button, the Server Explorer lists your SQL Azure server among the Data Connections.</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Unfortunately, as with older versions of SSMS, you must enter queries manually and the GUI integration does not work.</a:t>
            </a:r>
          </a:p>
          <a:p>
            <a:pPr lvl="1"/>
            <a:r>
              <a:rPr lang="en-US" sz="1600" smtClean="0"/>
              <a:t>However, as the picture below demonstrates, you can use VS to perform operations on the database or quickly check on data.</a:t>
            </a:r>
          </a:p>
          <a:p>
            <a:endParaRPr lang="en-US"/>
          </a:p>
        </p:txBody>
      </p:sp>
      <p:pic>
        <p:nvPicPr>
          <p:cNvPr id="4" name="Picture 3" descr="image44.png"/>
          <p:cNvPicPr>
            <a:picLocks noChangeAspect="1"/>
          </p:cNvPicPr>
          <p:nvPr/>
        </p:nvPicPr>
        <p:blipFill>
          <a:blip r:embed="rId2"/>
          <a:stretch>
            <a:fillRect/>
          </a:stretch>
        </p:blipFill>
        <p:spPr>
          <a:xfrm>
            <a:off x="3498990" y="2527300"/>
            <a:ext cx="2247619" cy="2514286"/>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Tools and SQL Azure Cont.</a:t>
            </a:r>
            <a:endParaRPr lang="en-US"/>
          </a:p>
        </p:txBody>
      </p:sp>
      <p:sp>
        <p:nvSpPr>
          <p:cNvPr id="3" name="Text Placeholder 2"/>
          <p:cNvSpPr>
            <a:spLocks noGrp="1"/>
          </p:cNvSpPr>
          <p:nvPr>
            <p:ph type="body" idx="1"/>
          </p:nvPr>
        </p:nvSpPr>
        <p:spPr/>
        <p:txBody>
          <a:bodyPr/>
          <a:lstStyle/>
          <a:p>
            <a:pPr lvl="1"/>
            <a:r>
              <a:rPr lang="en-US" sz="1600" smtClean="0"/>
              <a:t>This comes in handy during application development.</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45.png"/>
          <p:cNvPicPr>
            <a:picLocks noChangeAspect="1"/>
          </p:cNvPicPr>
          <p:nvPr/>
        </p:nvPicPr>
        <p:blipFill>
          <a:blip r:embed="rId2"/>
          <a:stretch>
            <a:fillRect/>
          </a:stretch>
        </p:blipFill>
        <p:spPr>
          <a:xfrm>
            <a:off x="2298990" y="2222500"/>
            <a:ext cx="4647619" cy="215619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a:t>
            </a:r>
            <a:endParaRPr lang="en-US"/>
          </a:p>
        </p:txBody>
      </p:sp>
      <p:sp>
        <p:nvSpPr>
          <p:cNvPr id="3" name="Text Placeholder 2"/>
          <p:cNvSpPr>
            <a:spLocks noGrp="1"/>
          </p:cNvSpPr>
          <p:nvPr>
            <p:ph type="body" idx="1"/>
          </p:nvPr>
        </p:nvSpPr>
        <p:spPr/>
        <p:txBody>
          <a:bodyPr/>
          <a:lstStyle/>
          <a:p>
            <a:r>
              <a:rPr lang="en-US" sz="1800" smtClean="0"/>
              <a:t>Using any one of the tools sited above, you can start a New Query and execute the version query shown below.</a:t>
            </a:r>
          </a:p>
          <a:p>
            <a:pPr lvl="1"/>
            <a:r>
              <a:rPr lang="en-US" sz="1600" smtClean="0"/>
              <a:t>The results should affirm that you are using a SQL Azure database.</a:t>
            </a:r>
          </a:p>
          <a:p>
            <a:pPr lvl="1"/>
            <a:r>
              <a:rPr lang="en-US" sz="1600" smtClean="0"/>
              <a:t>While SQL Azure is derived from Microsoft SQL Server 2008, it is a separate database product.  Note the version name listed in the examples below.</a:t>
            </a:r>
          </a:p>
          <a:p>
            <a:endParaRPr lang="en-US" sz="1700" smtClean="0"/>
          </a:p>
          <a:p>
            <a:endParaRPr lang="en-US"/>
          </a:p>
        </p:txBody>
      </p:sp>
      <p:sp>
        <p:nvSpPr>
          <p:cNvPr id="4" name="TextBox 3"/>
          <p:cNvSpPr txBox="1"/>
          <p:nvPr/>
        </p:nvSpPr>
        <p:spPr>
          <a:xfrm>
            <a:off x="508000" y="3352800"/>
            <a:ext cx="8229600" cy="353943"/>
          </a:xfrm>
          <a:prstGeom prst="rect">
            <a:avLst/>
          </a:prstGeom>
          <a:pattFill>
            <a:fgClr>
              <a:schemeClr val="bg2"/>
            </a:fgClr>
            <a:bgClr>
              <a:schemeClr val="bg2"/>
            </a:bgClr>
          </a:pattFill>
        </p:spPr>
        <p:txBody>
          <a:bodyPr vert="horz" rtlCol="0">
            <a:spAutoFit/>
          </a:bodyPr>
          <a:lstStyle/>
          <a:p>
            <a:r>
              <a:rPr lang="en-US" sz="1700" smtClean="0"/>
              <a:t>SELECT @@version</a:t>
            </a:r>
            <a:endParaRPr lang="en-US" sz="17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46.png"/>
          <p:cNvPicPr>
            <a:picLocks noChangeAspect="1"/>
          </p:cNvPicPr>
          <p:nvPr/>
        </p:nvPicPr>
        <p:blipFill>
          <a:blip r:embed="rId2"/>
          <a:stretch>
            <a:fillRect/>
          </a:stretch>
        </p:blipFill>
        <p:spPr>
          <a:xfrm>
            <a:off x="685800" y="1676400"/>
            <a:ext cx="2537143" cy="2773334"/>
          </a:xfrm>
          <a:prstGeom prst="rect">
            <a:avLst/>
          </a:prstGeom>
        </p:spPr>
      </p:pic>
      <p:pic>
        <p:nvPicPr>
          <p:cNvPr id="5" name="Picture 4" descr="image47.png"/>
          <p:cNvPicPr>
            <a:picLocks noChangeAspect="1"/>
          </p:cNvPicPr>
          <p:nvPr/>
        </p:nvPicPr>
        <p:blipFill>
          <a:blip r:embed="rId3"/>
          <a:stretch>
            <a:fillRect/>
          </a:stretch>
        </p:blipFill>
        <p:spPr>
          <a:xfrm>
            <a:off x="3505200" y="3657600"/>
            <a:ext cx="4975238" cy="1737143"/>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48.png"/>
          <p:cNvPicPr>
            <a:picLocks noChangeAspect="1"/>
          </p:cNvPicPr>
          <p:nvPr/>
        </p:nvPicPr>
        <p:blipFill>
          <a:blip r:embed="rId2"/>
          <a:stretch>
            <a:fillRect/>
          </a:stretch>
        </p:blipFill>
        <p:spPr>
          <a:xfrm>
            <a:off x="1982800" y="1714500"/>
            <a:ext cx="5280000" cy="2727619"/>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r>
              <a:rPr lang="en-US" sz="1800" smtClean="0"/>
              <a:t>Even though there are three replicas of our data behind the scenes, the multiple layers of SQL Azure often obfuscate that fact.</a:t>
            </a:r>
          </a:p>
          <a:p>
            <a:endParaRPr lang="en-US"/>
          </a:p>
        </p:txBody>
      </p:sp>
      <p:pic>
        <p:nvPicPr>
          <p:cNvPr id="4" name="Picture 3" descr="image49.png"/>
          <p:cNvPicPr>
            <a:picLocks noChangeAspect="1"/>
          </p:cNvPicPr>
          <p:nvPr/>
        </p:nvPicPr>
        <p:blipFill>
          <a:blip r:embed="rId2"/>
          <a:stretch>
            <a:fillRect/>
          </a:stretch>
        </p:blipFill>
        <p:spPr>
          <a:xfrm>
            <a:off x="2184704" y="1714500"/>
            <a:ext cx="4876191" cy="252190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r>
              <a:rPr lang="en-US" sz="1800" smtClean="0"/>
              <a:t>Take database creation for example.</a:t>
            </a:r>
          </a:p>
          <a:p>
            <a:pPr lvl="1"/>
            <a:r>
              <a:rPr lang="en-US" sz="1600" smtClean="0"/>
              <a:t>Execute the following T-SQL command to create a database in SQL Azure.</a:t>
            </a:r>
          </a:p>
          <a:p>
            <a:endParaRPr lang="en-US" sz="17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What you see doesn’t look any different than if you had created a database in SQL Server 2008, and that is the point.</a:t>
            </a:r>
          </a:p>
          <a:p>
            <a:endParaRPr lang="en-US"/>
          </a:p>
        </p:txBody>
      </p:sp>
      <p:sp>
        <p:nvSpPr>
          <p:cNvPr id="4" name="TextBox 3"/>
          <p:cNvSpPr txBox="1"/>
          <p:nvPr/>
        </p:nvSpPr>
        <p:spPr>
          <a:xfrm>
            <a:off x="508000" y="2540000"/>
            <a:ext cx="8229600" cy="353943"/>
          </a:xfrm>
          <a:prstGeom prst="rect">
            <a:avLst/>
          </a:prstGeom>
          <a:pattFill>
            <a:fgClr>
              <a:schemeClr val="bg2"/>
            </a:fgClr>
            <a:bgClr>
              <a:schemeClr val="bg2"/>
            </a:bgClr>
          </a:pattFill>
        </p:spPr>
        <p:txBody>
          <a:bodyPr vert="horz" rtlCol="0">
            <a:spAutoFit/>
          </a:bodyPr>
          <a:lstStyle/>
          <a:p>
            <a:r>
              <a:rPr lang="en-US" sz="1700" smtClean="0"/>
              <a:t>CREATE DATABASE MyTestDB</a:t>
            </a:r>
            <a:endParaRPr lang="en-US" sz="1700"/>
          </a:p>
        </p:txBody>
      </p:sp>
      <p:pic>
        <p:nvPicPr>
          <p:cNvPr id="5" name="Picture 4" descr="image50.png"/>
          <p:cNvPicPr>
            <a:picLocks noChangeAspect="1"/>
          </p:cNvPicPr>
          <p:nvPr/>
        </p:nvPicPr>
        <p:blipFill>
          <a:blip r:embed="rId2"/>
          <a:stretch>
            <a:fillRect/>
          </a:stretch>
        </p:blipFill>
        <p:spPr>
          <a:xfrm>
            <a:off x="2158038" y="2882900"/>
            <a:ext cx="4929524" cy="2346667"/>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pPr lvl="1"/>
            <a:r>
              <a:rPr lang="en-US" sz="1600" smtClean="0"/>
              <a:t>Behind the scenes, the layers of SQL Azure, and importantly the SQL Azure Fabric, have created a new database in triplicate and designated one as the leader.</a:t>
            </a:r>
          </a:p>
          <a:p>
            <a:pPr lvl="1"/>
            <a:r>
              <a:rPr lang="en-US" sz="1600" smtClean="0"/>
              <a:t>Your code and tools are none the wiser for this.  All the benefits of SQL Azure without pains of learning a new API, tool set, etc.</a:t>
            </a:r>
          </a:p>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r>
              <a:rPr lang="en-US" sz="1800" smtClean="0"/>
              <a:t>As another example, the picture below shows the creation of a new table in the MyTestDB.  </a:t>
            </a:r>
          </a:p>
          <a:p>
            <a:pPr lvl="1"/>
            <a:r>
              <a:rPr lang="en-US" sz="1600" smtClean="0"/>
              <a:t>Again, there is little difference from how one would create a table in another SQL Server product.</a:t>
            </a:r>
          </a:p>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You might not that the new table has a clustered index.</a:t>
            </a:r>
          </a:p>
          <a:p>
            <a:endParaRPr lang="en-US"/>
          </a:p>
        </p:txBody>
      </p:sp>
      <p:pic>
        <p:nvPicPr>
          <p:cNvPr id="4" name="Picture 3" descr="image51.png"/>
          <p:cNvPicPr>
            <a:picLocks noChangeAspect="1"/>
          </p:cNvPicPr>
          <p:nvPr/>
        </p:nvPicPr>
        <p:blipFill>
          <a:blip r:embed="rId2"/>
          <a:stretch>
            <a:fillRect/>
          </a:stretch>
        </p:blipFill>
        <p:spPr>
          <a:xfrm>
            <a:off x="304800" y="1828800"/>
            <a:ext cx="8426667" cy="32533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Azure Architecture Cont.</a:t>
            </a:r>
            <a:endParaRPr lang="en-US"/>
          </a:p>
        </p:txBody>
      </p:sp>
      <p:sp>
        <p:nvSpPr>
          <p:cNvPr id="3" name="Text Placeholder 2"/>
          <p:cNvSpPr>
            <a:spLocks noGrp="1"/>
          </p:cNvSpPr>
          <p:nvPr>
            <p:ph type="body" idx="1"/>
          </p:nvPr>
        </p:nvSpPr>
        <p:spPr/>
        <p:txBody>
          <a:bodyPr/>
          <a:lstStyle/>
          <a:p>
            <a:pPr lvl="1"/>
            <a:r>
              <a:rPr lang="en-US" sz="1600" smtClean="0"/>
              <a:t>In fact, SQL Azure is a service that mimics a SQL Server instance, but in fact wraps multiple instances of SQL Server under the covers.</a:t>
            </a:r>
          </a:p>
          <a:p>
            <a:pPr lvl="1"/>
            <a:r>
              <a:rPr lang="en-US" sz="1600" smtClean="0"/>
              <a:t>Thankfully, as a developer or user of the SQL Azure database, the details are obfuscated from you.</a:t>
            </a:r>
          </a:p>
          <a:p>
            <a:pPr lvl="1"/>
            <a:r>
              <a:rPr lang="en-US" sz="1600" smtClean="0"/>
              <a:t>However, it is largely because of the architecture that certain commands and features are removed in SQL Azure.</a:t>
            </a:r>
          </a:p>
          <a:p>
            <a:pPr lvl="1"/>
            <a:r>
              <a:rPr lang="en-US" sz="1600" smtClean="0"/>
              <a:t>SQL commands and features, for instance, that work based on the physical infrastructure of SQL Server would not work on SQL Azure.</a:t>
            </a:r>
          </a:p>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pPr lvl="1"/>
            <a:r>
              <a:rPr lang="en-US" sz="1600" smtClean="0"/>
              <a:t>You can create a table in SQL Azure without a clustered index, but you cannot add rows until you add the clustered index to the table.</a:t>
            </a:r>
          </a:p>
          <a:p>
            <a:pPr lvl="1"/>
            <a:r>
              <a:rPr lang="en-US" sz="1600" smtClean="0"/>
              <a:t>The reason for a clustered index is that SQL Azure does not support heap tables.</a:t>
            </a:r>
          </a:p>
          <a:p>
            <a:pPr lvl="1"/>
            <a:r>
              <a:rPr lang="en-US" sz="1600" smtClean="0"/>
              <a:t>More information on SQL Server heap and clustered tables is available in MSDN here:  msdn.microsoft.com/en-us/library/ms189051.aspx.</a:t>
            </a:r>
          </a:p>
          <a:p>
            <a:r>
              <a:rPr lang="en-US" sz="1800" smtClean="0"/>
              <a:t>Security administration in SQL Azure is also similar to security administration of SQL Server.</a:t>
            </a:r>
          </a:p>
          <a:p>
            <a:pPr lvl="1"/>
            <a:r>
              <a:rPr lang="en-US" sz="1600" smtClean="0"/>
              <a:t>See msdn.microsoft.com/en-us/library/ee336235.aspx for details on security administration.  </a:t>
            </a:r>
          </a:p>
          <a:p>
            <a:pPr lvl="1"/>
            <a:r>
              <a:rPr lang="en-US" sz="1600" smtClean="0"/>
              <a:t>This page also documents differences to that of SQL Server.</a:t>
            </a:r>
          </a:p>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r>
              <a:rPr lang="en-US" sz="1800" smtClean="0"/>
              <a:t>While you have to create an administrator account when you set up your server, it is prudent to set up other user accounts.</a:t>
            </a:r>
          </a:p>
          <a:p>
            <a:pPr lvl="1"/>
            <a:r>
              <a:rPr lang="en-US" sz="1600" smtClean="0"/>
              <a:t>You should create a special account for each user or application using the database.</a:t>
            </a:r>
          </a:p>
          <a:p>
            <a:pPr lvl="1"/>
            <a:r>
              <a:rPr lang="en-US" sz="1600" smtClean="0"/>
              <a:t>The administrator account should be used sparingly and only for management purposes.</a:t>
            </a:r>
          </a:p>
          <a:p>
            <a:pPr lvl="1"/>
            <a:r>
              <a:rPr lang="en-US" sz="1600" smtClean="0"/>
              <a:t>As with SQL Server, you should apply the principle of “least privilege” to work with SQL Azure.</a:t>
            </a:r>
          </a:p>
          <a:p>
            <a:r>
              <a:rPr lang="en-US" sz="1800" smtClean="0"/>
              <a:t>SQL Azure offers two server level security roles.</a:t>
            </a:r>
          </a:p>
          <a:p>
            <a:pPr lvl="1"/>
            <a:r>
              <a:rPr lang="en-US" sz="1600" smtClean="0"/>
              <a:t>The loginmanager role can create logins.</a:t>
            </a:r>
          </a:p>
          <a:p>
            <a:pPr lvl="1"/>
            <a:r>
              <a:rPr lang="en-US" sz="1600" smtClean="0"/>
              <a:t>The dbmanager role can create databases.</a:t>
            </a:r>
          </a:p>
          <a:p>
            <a:pPr lvl="1"/>
            <a:r>
              <a:rPr lang="en-US" sz="1600" smtClean="0"/>
              <a:t>Users must be in the master database in order to receive these roles.</a:t>
            </a:r>
          </a:p>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r>
              <a:rPr lang="en-US" sz="1800" smtClean="0"/>
              <a:t>In order to create a new login that can create databases and other logins, follow these steps.</a:t>
            </a:r>
          </a:p>
          <a:p>
            <a:pPr lvl="1"/>
            <a:r>
              <a:rPr lang="en-US" sz="1600" smtClean="0"/>
              <a:t>Connect to the master database with an account already in the loginmanager and dbmanager role (like the administrator).</a:t>
            </a:r>
          </a:p>
          <a:p>
            <a:pPr lvl="1"/>
            <a:r>
              <a:rPr lang="en-US" sz="1600" smtClean="0"/>
              <a:t>Create a login.</a:t>
            </a:r>
          </a:p>
          <a:p>
            <a:pPr lvl="1"/>
            <a:r>
              <a:rPr lang="en-US" sz="1600" smtClean="0"/>
              <a:t>Create a user for the new login.</a:t>
            </a:r>
          </a:p>
          <a:p>
            <a:pPr lvl="1"/>
            <a:r>
              <a:rPr lang="en-US" sz="1600" smtClean="0"/>
              <a:t>Use the master database-provided stored procedure sp_addrolememeber to add the dbmanager and loginmanager role to the user.</a:t>
            </a:r>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52.png"/>
          <p:cNvPicPr>
            <a:picLocks noChangeAspect="1"/>
          </p:cNvPicPr>
          <p:nvPr/>
        </p:nvPicPr>
        <p:blipFill>
          <a:blip r:embed="rId2"/>
          <a:stretch>
            <a:fillRect/>
          </a:stretch>
        </p:blipFill>
        <p:spPr>
          <a:xfrm>
            <a:off x="2394228" y="4178300"/>
            <a:ext cx="4457143" cy="1531429"/>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r>
              <a:rPr lang="en-US" sz="1800" smtClean="0"/>
              <a:t>The loginmanager role is similar to the securityadmin role in SQL Server.</a:t>
            </a:r>
          </a:p>
          <a:p>
            <a:r>
              <a:rPr lang="en-US" sz="1800" smtClean="0"/>
              <a:t>The dbmanager role is similar to the dbcreator role in SQL Server.</a:t>
            </a:r>
          </a:p>
          <a:p>
            <a:r>
              <a:rPr lang="en-US" sz="1800" smtClean="0"/>
              <a:t>With regard to logins, you may find some tools (like SQLCMD) require you to append the SQL Azure server name to the login name (&lt;login&gt;@&lt;server&gt;).</a:t>
            </a:r>
          </a:p>
          <a:p>
            <a:pPr lvl="1"/>
            <a:r>
              <a:rPr lang="en-US" sz="1600" smtClean="0"/>
              <a:t>This format is called the fully qualified login name.</a:t>
            </a:r>
          </a:p>
          <a:p>
            <a:pPr lvl="1"/>
            <a:r>
              <a:rPr lang="en-US" sz="1600" smtClean="0"/>
              <a:t>As shown above, the new login was mydba.  The login required mydba@xacnzxvdls.</a:t>
            </a:r>
          </a:p>
          <a:p>
            <a:pPr lvl="1"/>
            <a:r>
              <a:rPr lang="en-US" sz="1600" smtClean="0"/>
              <a:t>Not all tools implement TDS the same way.</a:t>
            </a:r>
          </a:p>
          <a:p>
            <a:endParaRPr lang="en-US"/>
          </a:p>
        </p:txBody>
      </p:sp>
      <p:pic>
        <p:nvPicPr>
          <p:cNvPr id="4" name="Picture 3" descr="image53.png"/>
          <p:cNvPicPr>
            <a:picLocks noChangeAspect="1"/>
          </p:cNvPicPr>
          <p:nvPr/>
        </p:nvPicPr>
        <p:blipFill>
          <a:blip r:embed="rId2"/>
          <a:stretch>
            <a:fillRect/>
          </a:stretch>
        </p:blipFill>
        <p:spPr>
          <a:xfrm>
            <a:off x="2020895" y="1714500"/>
            <a:ext cx="5203810" cy="815238"/>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r>
              <a:rPr lang="en-US" sz="1800" smtClean="0"/>
              <a:t>Managing security at the database level (versus server level above) is almost identical to that in SQL Server.</a:t>
            </a:r>
          </a:p>
          <a:p>
            <a:pPr lvl="1"/>
            <a:r>
              <a:rPr lang="en-US" sz="1600" smtClean="0"/>
              <a:t>For example, to create a new login with access to a specific database, follow these steps.</a:t>
            </a:r>
          </a:p>
          <a:p>
            <a:pPr lvl="1"/>
            <a:r>
              <a:rPr lang="en-US" sz="1600" smtClean="0"/>
              <a:t>Login and connect to the master database using a login in the loginmanager role.</a:t>
            </a:r>
          </a:p>
          <a:p>
            <a:pPr lvl="1"/>
            <a:r>
              <a:rPr lang="en-US" sz="1600" smtClean="0"/>
              <a:t>Create a new login.</a:t>
            </a:r>
          </a:p>
          <a:p>
            <a:pPr lvl="1"/>
            <a:r>
              <a:rPr lang="en-US" sz="1600" smtClean="0"/>
              <a:t>Create the database (if not already created)</a:t>
            </a:r>
          </a:p>
          <a:p>
            <a:pPr lvl="1"/>
            <a:r>
              <a:rPr lang="en-US" sz="1600" smtClean="0"/>
              <a:t>Login and connect to the target database (the database you want the new login to have access to).</a:t>
            </a:r>
          </a:p>
          <a:p>
            <a:pPr lvl="1"/>
            <a:r>
              <a:rPr lang="en-US" sz="1600" smtClean="0"/>
              <a:t>Create the user for the new login (in the target database).</a:t>
            </a:r>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and Database Management/Development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a:p>
        </p:txBody>
      </p:sp>
      <p:pic>
        <p:nvPicPr>
          <p:cNvPr id="4" name="Picture 3" descr="image54.png"/>
          <p:cNvPicPr>
            <a:picLocks noChangeAspect="1"/>
          </p:cNvPicPr>
          <p:nvPr/>
        </p:nvPicPr>
        <p:blipFill>
          <a:blip r:embed="rId2"/>
          <a:stretch>
            <a:fillRect/>
          </a:stretch>
        </p:blipFill>
        <p:spPr>
          <a:xfrm>
            <a:off x="1373276" y="1714500"/>
            <a:ext cx="6499048" cy="364190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a:t>
            </a:r>
            <a:endParaRPr lang="en-US"/>
          </a:p>
        </p:txBody>
      </p:sp>
      <p:sp>
        <p:nvSpPr>
          <p:cNvPr id="3" name="Text Placeholder 2"/>
          <p:cNvSpPr>
            <a:spLocks noGrp="1"/>
          </p:cNvSpPr>
          <p:nvPr>
            <p:ph type="body" idx="1"/>
          </p:nvPr>
        </p:nvSpPr>
        <p:spPr/>
        <p:txBody>
          <a:bodyPr/>
          <a:lstStyle/>
          <a:p>
            <a:r>
              <a:rPr lang="en-US" sz="1800" smtClean="0"/>
              <a:t>MSDN offers a collection of guides for how to perform common programming tasks with Microsoft SQL Azure Database.</a:t>
            </a:r>
          </a:p>
          <a:p>
            <a:pPr lvl="1"/>
            <a:r>
              <a:rPr lang="en-US" sz="1600" smtClean="0"/>
              <a:t>You can find them at msdn.microsoft.com/en-us/library/ee621787.aspx.</a:t>
            </a:r>
          </a:p>
          <a:p>
            <a:pPr lvl="1"/>
            <a:r>
              <a:rPr lang="en-US" sz="1600" smtClean="0"/>
              <a:t>Two very common programmer needs are how to connect an ASP.NET application to SQL Azure, and how to access the database using ADO.NET.</a:t>
            </a:r>
          </a:p>
          <a:p>
            <a:r>
              <a:rPr lang="en-US" sz="1800" smtClean="0"/>
              <a:t>In an ASP.NET application, a SqlDataSource object is compatible with SQL Azure.</a:t>
            </a:r>
          </a:p>
          <a:p>
            <a:pPr lvl="1"/>
            <a:r>
              <a:rPr lang="en-US" sz="1600" smtClean="0"/>
              <a:t>Therefore, you can bind ASP.NET controls (like a Grid View) to a SQL Azure data source just as you would bind it to a SQL Server data source.</a:t>
            </a:r>
          </a:p>
          <a:p>
            <a:pPr lvl="1"/>
            <a:r>
              <a:rPr lang="en-US" sz="1600" smtClean="0"/>
              <a:t>In fact, during development, you may choose to create controls that bind to a local SQL Server instance.</a:t>
            </a:r>
          </a:p>
          <a:p>
            <a:pPr lvl="1"/>
            <a:r>
              <a:rPr lang="en-US" sz="1600" smtClean="0"/>
              <a:t>When ready to communicate with SQL Azure, simply change the connection string.</a:t>
            </a:r>
          </a:p>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 Cont.</a:t>
            </a:r>
            <a:endParaRPr lang="en-US"/>
          </a:p>
        </p:txBody>
      </p:sp>
      <p:sp>
        <p:nvSpPr>
          <p:cNvPr id="3" name="Text Placeholder 2"/>
          <p:cNvSpPr>
            <a:spLocks noGrp="1"/>
          </p:cNvSpPr>
          <p:nvPr>
            <p:ph type="body" idx="1"/>
          </p:nvPr>
        </p:nvSpPr>
        <p:spPr/>
        <p:txBody>
          <a:bodyPr/>
          <a:lstStyle/>
          <a:p>
            <a:r>
              <a:rPr lang="en-US" sz="1800" smtClean="0"/>
              <a:t>To connect ASP.NET controls to a data source (SQL Azure or SQL Server), you establish a connection string in the Web.config file.</a:t>
            </a:r>
          </a:p>
          <a:p>
            <a:pPr lvl="1"/>
            <a:r>
              <a:rPr lang="en-US" sz="1600" smtClean="0"/>
              <a:t>In the &lt;connectionStrings&gt; element, add a new connection string using the information provided by the View button in the Properties display on the Portal.</a:t>
            </a:r>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Here is an example of a new connection string to the MyTestDB.</a:t>
            </a:r>
          </a:p>
          <a:p>
            <a:endParaRPr lang="en-US"/>
          </a:p>
        </p:txBody>
      </p:sp>
      <p:pic>
        <p:nvPicPr>
          <p:cNvPr id="4" name="Picture 3" descr="image22.png"/>
          <p:cNvPicPr>
            <a:picLocks noChangeAspect="1"/>
          </p:cNvPicPr>
          <p:nvPr/>
        </p:nvPicPr>
        <p:blipFill>
          <a:blip r:embed="rId2"/>
          <a:stretch>
            <a:fillRect/>
          </a:stretch>
        </p:blipFill>
        <p:spPr>
          <a:xfrm>
            <a:off x="2756132" y="3060700"/>
            <a:ext cx="3733334" cy="2613334"/>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1661993"/>
          </a:xfrm>
          <a:prstGeom prst="rect">
            <a:avLst/>
          </a:prstGeom>
          <a:pattFill>
            <a:fgClr>
              <a:schemeClr val="bg2"/>
            </a:fgClr>
            <a:bgClr>
              <a:schemeClr val="bg2"/>
            </a:bgClr>
          </a:pattFill>
        </p:spPr>
        <p:txBody>
          <a:bodyPr vert="horz" rtlCol="0">
            <a:spAutoFit/>
          </a:bodyPr>
          <a:lstStyle/>
          <a:p>
            <a:r>
              <a:rPr lang="en-US" sz="1700" smtClean="0"/>
              <a:t>&lt;connectionStrings &gt;</a:t>
            </a:r>
          </a:p>
          <a:p>
            <a:r>
              <a:rPr lang="en-US" sz="1700" b="1" smtClean="0"/>
              <a:t>  &lt;add name="MyTestDBConnectionString" connectionString="</a:t>
            </a:r>
            <a:r>
              <a:rPr lang="en-US" sz="1700" smtClean="0"/>
              <a:t> </a:t>
            </a:r>
            <a:r>
              <a:rPr lang="en-US" sz="1700" b="1" smtClean="0"/>
              <a:t>Server=tcp:nvyi9nj9dm.database.windows.net,1433;Database=MyTestDB;User ID=sqlazurestudent@nvyi9nj9dm;Password=myPassword;Trusted_Connection=False;Encrypt=True;" providerName="System.Data.SqlClient"/&gt;</a:t>
            </a:r>
            <a:endParaRPr lang="en-US" sz="1700" smtClean="0"/>
          </a:p>
          <a:p>
            <a:r>
              <a:rPr lang="en-US" sz="1700" smtClean="0"/>
              <a:t>&lt;/connectionStrings&gt;</a:t>
            </a:r>
            <a:endParaRPr lang="en-US" sz="17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SQL Azure from Application Code Cont.</a:t>
            </a:r>
            <a:endParaRPr lang="en-US"/>
          </a:p>
        </p:txBody>
      </p:sp>
      <p:sp>
        <p:nvSpPr>
          <p:cNvPr id="3" name="Text Placeholder 2"/>
          <p:cNvSpPr>
            <a:spLocks noGrp="1"/>
          </p:cNvSpPr>
          <p:nvPr>
            <p:ph type="body" idx="1"/>
          </p:nvPr>
        </p:nvSpPr>
        <p:spPr/>
        <p:txBody>
          <a:bodyPr/>
          <a:lstStyle/>
          <a:p>
            <a:r>
              <a:rPr lang="en-US" sz="1800" smtClean="0"/>
              <a:t>With the connection string established, you can build new SqlDataSource components that reference the connection string.</a:t>
            </a:r>
          </a:p>
          <a:p>
            <a:endParaRPr lang="en-US" sz="1700" smtClean="0"/>
          </a:p>
          <a:p>
            <a:endParaRPr lang="en-US" sz="1700" smtClean="0"/>
          </a:p>
          <a:p>
            <a:endParaRPr lang="en-US" sz="1700" smtClean="0"/>
          </a:p>
          <a:p>
            <a:pPr lvl="1"/>
            <a:r>
              <a:rPr lang="en-US" sz="1600" smtClean="0"/>
              <a:t>GridViews and other ASP.NET components can then simply reference the SQL Azure data source like they would a SQL Server data source.</a:t>
            </a:r>
          </a:p>
          <a:p>
            <a:endParaRPr lang="en-US"/>
          </a:p>
        </p:txBody>
      </p:sp>
      <p:sp>
        <p:nvSpPr>
          <p:cNvPr id="4" name="TextBox 3"/>
          <p:cNvSpPr txBox="1"/>
          <p:nvPr/>
        </p:nvSpPr>
        <p:spPr>
          <a:xfrm>
            <a:off x="508000" y="2362200"/>
            <a:ext cx="8229600" cy="877163"/>
          </a:xfrm>
          <a:prstGeom prst="rect">
            <a:avLst/>
          </a:prstGeom>
          <a:pattFill>
            <a:fgClr>
              <a:schemeClr val="bg2"/>
            </a:fgClr>
            <a:bgClr>
              <a:schemeClr val="bg2"/>
            </a:bgClr>
          </a:pattFill>
        </p:spPr>
        <p:txBody>
          <a:bodyPr vert="horz" rtlCol="0">
            <a:spAutoFit/>
          </a:bodyPr>
          <a:lstStyle/>
          <a:p>
            <a:r>
              <a:rPr lang="en-US" sz="1700" dirty="0" smtClean="0"/>
              <a:t>&lt;</a:t>
            </a:r>
            <a:r>
              <a:rPr lang="en-US" sz="1700" dirty="0" err="1" smtClean="0"/>
              <a:t>asp:SqlDataSource</a:t>
            </a:r>
            <a:r>
              <a:rPr lang="en-US" sz="1700" dirty="0" smtClean="0"/>
              <a:t> ID="</a:t>
            </a:r>
            <a:r>
              <a:rPr lang="en-US" sz="1700" dirty="0" err="1" smtClean="0"/>
              <a:t>MySQLAzureDataSource</a:t>
            </a:r>
            <a:r>
              <a:rPr lang="en-US" sz="1700" dirty="0" smtClean="0"/>
              <a:t>" </a:t>
            </a:r>
            <a:r>
              <a:rPr lang="en-US" sz="1700" dirty="0" err="1" smtClean="0"/>
              <a:t>runat</a:t>
            </a:r>
            <a:r>
              <a:rPr lang="en-US" sz="1700" dirty="0" smtClean="0"/>
              <a:t>="server" </a:t>
            </a:r>
          </a:p>
          <a:p>
            <a:r>
              <a:rPr lang="en-US" sz="1700" dirty="0" err="1" smtClean="0"/>
              <a:t>ConnectionString</a:t>
            </a:r>
            <a:r>
              <a:rPr lang="en-US" sz="1700" dirty="0" smtClean="0"/>
              <a:t>="&lt;%$ </a:t>
            </a:r>
            <a:r>
              <a:rPr lang="en-US" sz="1700" dirty="0" err="1" smtClean="0"/>
              <a:t>ConnectionStrings:</a:t>
            </a:r>
            <a:r>
              <a:rPr lang="en-US" sz="1700" b="1" dirty="0" err="1" smtClean="0"/>
              <a:t>MyTestDBConnectionString</a:t>
            </a:r>
            <a:r>
              <a:rPr lang="en-US" sz="1700" dirty="0" smtClean="0"/>
              <a:t> %&gt;" </a:t>
            </a:r>
          </a:p>
          <a:p>
            <a:r>
              <a:rPr lang="en-US" sz="1700" dirty="0" err="1" smtClean="0"/>
              <a:t>SelectCommand</a:t>
            </a:r>
            <a:r>
              <a:rPr lang="en-US" sz="1700" dirty="0" smtClean="0"/>
              <a:t>="SELECT * FROM [DEMO]"&gt;&lt;/</a:t>
            </a:r>
            <a:r>
              <a:rPr lang="en-US" sz="1700" dirty="0" err="1" smtClean="0"/>
              <a:t>asp:SqlDataSource</a:t>
            </a:r>
            <a:r>
              <a:rPr lang="en-US" sz="1700" dirty="0" smtClean="0"/>
              <a:t>&gt;</a:t>
            </a:r>
            <a:endParaRPr lang="en-US" sz="1700" dirty="0"/>
          </a:p>
        </p:txBody>
      </p:sp>
    </p:spTree>
  </p:cSld>
  <p:clrMapOvr>
    <a:masterClrMapping/>
  </p:clrMapOvr>
</p:sld>
</file>

<file path=ppt/theme/theme1.xml><?xml version="1.0" encoding="utf-8"?>
<a:theme xmlns:a="http://schemas.openxmlformats.org/drawingml/2006/main" name="Intertech Template(97)">
  <a:themeElements>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Default Design">
      <a:majorFont>
        <a:latin typeface="FuturaEFOP-Bold"/>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Default Design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Default Design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Default Design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Default Design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Default Design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Intertech_and_Microsoft_Slide_Template</Template>
  <TotalTime>9</TotalTime>
  <Words>9604</Words>
  <Application>Microsoft Office PowerPoint</Application>
  <PresentationFormat>On-screen Show (4:3)</PresentationFormat>
  <Paragraphs>1278</Paragraphs>
  <Slides>138</Slides>
  <Notes>0</Notes>
  <HiddenSlides>0</HiddenSlides>
  <MMClips>0</MMClips>
  <ScaleCrop>false</ScaleCrop>
  <HeadingPairs>
    <vt:vector size="4" baseType="variant">
      <vt:variant>
        <vt:lpstr>Theme</vt:lpstr>
      </vt:variant>
      <vt:variant>
        <vt:i4>1</vt:i4>
      </vt:variant>
      <vt:variant>
        <vt:lpstr>Slide Titles</vt:lpstr>
      </vt:variant>
      <vt:variant>
        <vt:i4>138</vt:i4>
      </vt:variant>
    </vt:vector>
  </HeadingPairs>
  <TitlesOfParts>
    <vt:vector size="139" baseType="lpstr">
      <vt:lpstr>Intertech Template(97)</vt:lpstr>
      <vt:lpstr>SQL Azure Introduction</vt:lpstr>
      <vt:lpstr>What and Why of SQL Azure</vt:lpstr>
      <vt:lpstr>What and Why of SQL Azure Cont.</vt:lpstr>
      <vt:lpstr>What and Why of SQL Azure Cont.</vt:lpstr>
      <vt:lpstr>What and Why of SQL Azure Cont.</vt:lpstr>
      <vt:lpstr>What and Why of SQL Azure Cont.</vt:lpstr>
      <vt:lpstr>What and Why of SQL Azure Cont.</vt:lpstr>
      <vt:lpstr>SQL Azure Architecture</vt:lpstr>
      <vt:lpstr>SQL Azure Architecture Cont.</vt:lpstr>
      <vt:lpstr>SQL Azure Architecture Cont.</vt:lpstr>
      <vt:lpstr>SQL Azure Architecture Cont.</vt:lpstr>
      <vt:lpstr>SQL Azure Architecture Cont.</vt:lpstr>
      <vt:lpstr>SQL Azure Architecture Cont.</vt:lpstr>
      <vt:lpstr>SQL Azure Architecture Cont.</vt:lpstr>
      <vt:lpstr>SQL Azure Architecture Cont.</vt:lpstr>
      <vt:lpstr>SQL Azure Architecture Cont.</vt:lpstr>
      <vt:lpstr>SQL Azure vs. SQL Server</vt:lpstr>
      <vt:lpstr>SQL Azure vs. SQL Server Cont.</vt:lpstr>
      <vt:lpstr>SQL Azure vs. SQL Server Cont.</vt:lpstr>
      <vt:lpstr>SQL Azure vs. SQL Server Cont.</vt:lpstr>
      <vt:lpstr>SQL Azure vs. SQL Server Cont.</vt:lpstr>
      <vt:lpstr>SQL Azure vs. SQL Server Cont.</vt:lpstr>
      <vt:lpstr>SQL Azure Costs</vt:lpstr>
      <vt:lpstr>SQL Azure Costs Cont.</vt:lpstr>
      <vt:lpstr>SQL Azure Costs Cont.</vt:lpstr>
      <vt:lpstr>SQL Azure Costs Cont.</vt:lpstr>
      <vt:lpstr>SQL Azure Account Setup and Server Provisioning</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SQL Azure Account Setup and Server Provisioning Cont.</vt:lpstr>
      <vt:lpstr>Database Firewall and Access Control</vt:lpstr>
      <vt:lpstr>Database Firewall and Access Control Cont.</vt:lpstr>
      <vt:lpstr>Database Firewall and Access Control Cont.</vt:lpstr>
      <vt:lpstr>Database Firewall and Access Control Cont.</vt:lpstr>
      <vt:lpstr>Database Firewall and Access Control Cont.</vt:lpstr>
      <vt:lpstr>Database Firewall and Access Control Cont.</vt:lpstr>
      <vt:lpstr>Database Firewall and Access Control Cont.</vt:lpstr>
      <vt:lpstr>Database Firewall and Access Control Cont.</vt:lpstr>
      <vt:lpstr>Database Firewall and Access Control Cont.</vt:lpstr>
      <vt:lpstr>Database Firewall and Access Control Cont.</vt:lpstr>
      <vt:lpstr>SQL Azure Tools</vt:lpstr>
      <vt:lpstr>SQL Azure Tools Cont.</vt:lpstr>
      <vt:lpstr>SQL Azure Tools Cont.</vt:lpstr>
      <vt:lpstr>Database Manager for SQL Azure</vt:lpstr>
      <vt:lpstr>Database Manager for SQL Azure Cont.</vt:lpstr>
      <vt:lpstr>Database Manager for SQL Azure Cont.</vt:lpstr>
      <vt:lpstr>SSMS and SQL Azure</vt:lpstr>
      <vt:lpstr>SSMS and SQL Azure Cont.</vt:lpstr>
      <vt:lpstr>SSMS and SQL Azure Cont.</vt:lpstr>
      <vt:lpstr>SSMS and SQL Azure Cont.</vt:lpstr>
      <vt:lpstr>SSMS and SQL Azure Cont.</vt:lpstr>
      <vt:lpstr>SSMS and SQL Azure Cont.</vt:lpstr>
      <vt:lpstr>Other Tools and SQL Azure</vt:lpstr>
      <vt:lpstr>Other Tools and SQL Azure Cont.</vt:lpstr>
      <vt:lpstr>Other Tools and SQL Azure Cont.</vt:lpstr>
      <vt:lpstr>Other Tools and SQL Azure Cont.</vt:lpstr>
      <vt:lpstr>Other Tools and SQL Azure Cont.</vt:lpstr>
      <vt:lpstr>Other Tools and SQL Azure Cont.</vt:lpstr>
      <vt:lpstr>Other Tools and SQL Azure Cont.</vt:lpstr>
      <vt:lpstr>Server and Database Management/Development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Server and Database Management/Development Cont.</vt:lpstr>
      <vt:lpstr>Accessing SQL Azure from Application Code</vt:lpstr>
      <vt:lpstr>Accessing SQL Azure from Application Code Cont.</vt:lpstr>
      <vt:lpstr>Accessing SQL Azure from Application Code Cont.</vt:lpstr>
      <vt:lpstr>Accessing SQL Azure from Application Code Cont.</vt:lpstr>
      <vt:lpstr>Accessing SQL Azure from Application Code Cont.</vt:lpstr>
      <vt:lpstr>Accessing SQL Azure from Application Code Cont.</vt:lpstr>
      <vt:lpstr>Accessing SQL Azure from Application Code Cont.</vt:lpstr>
      <vt:lpstr>Accessing SQL Azure from Application Code Cont.</vt:lpstr>
      <vt:lpstr>Data Migration</vt:lpstr>
      <vt:lpstr>Data Migration Cont.</vt:lpstr>
      <vt:lpstr>Data Migration Cont.</vt:lpstr>
      <vt:lpstr>Data Migration Cont.</vt:lpstr>
      <vt:lpstr>Data Migration Cont.</vt:lpstr>
      <vt:lpstr>Data Migration Cont.</vt:lpstr>
      <vt:lpstr>Data Migration Cont.</vt:lpstr>
      <vt:lpstr>Data Migration Cont.</vt:lpstr>
      <vt:lpstr>Data Migration Cont.</vt:lpstr>
      <vt:lpstr>Data Migration Cont.</vt:lpstr>
      <vt:lpstr>Database Backups</vt:lpstr>
      <vt:lpstr>Database Backups Cont.</vt:lpstr>
      <vt:lpstr>Database Backups Cont.</vt:lpstr>
      <vt:lpstr>Database Backups Cont.</vt:lpstr>
      <vt:lpstr>Database Backups Cont.</vt:lpstr>
      <vt:lpstr>Database Backups Cont.</vt:lpstr>
      <vt:lpstr>Database Backups Cont.</vt:lpstr>
      <vt:lpstr>Partitioning the Database</vt:lpstr>
      <vt:lpstr>Partitioning the Database Cont.</vt:lpstr>
      <vt:lpstr>Partitioning the Database Cont.</vt:lpstr>
      <vt:lpstr>Partitioning the Database Cont.</vt:lpstr>
      <vt:lpstr>Partitioning the Database Cont.</vt:lpstr>
      <vt:lpstr>Partitioning the Database Cont.</vt:lpstr>
      <vt:lpstr>Partitioning the Database Cont.</vt:lpstr>
      <vt:lpstr>Partitioning the Database Cont.</vt:lpstr>
      <vt:lpstr>Partitioning the Database Cont.</vt:lpstr>
      <vt:lpstr>Partitioning the Database Cont.</vt:lpstr>
      <vt:lpstr>Partitioning the Database Cont.</vt:lpstr>
      <vt:lpstr>Lab Exercise: SQL Azure Introduction (Optional)</vt:lpstr>
      <vt:lpstr>Chapter Summary</vt:lpstr>
      <vt:lpstr>Chapter Summary Cont.</vt:lpstr>
      <vt:lpstr>Chapter Summary Cont.</vt:lpstr>
      <vt:lpstr>Chapter Summary Cont.</vt:lpstr>
      <vt:lpstr>Chapter Summary Cont.</vt:lpstr>
      <vt:lpstr>Chapter Summary Cont.</vt:lpstr>
    </vt:vector>
  </TitlesOfParts>
  <Company>Intertech,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Azure Introduction</dc:title>
  <dc:creator>jwhite</dc:creator>
  <cp:lastModifiedBy>jwhite</cp:lastModifiedBy>
  <cp:revision>2</cp:revision>
  <dcterms:created xsi:type="dcterms:W3CDTF">2011-04-27T23:54:26Z</dcterms:created>
  <dcterms:modified xsi:type="dcterms:W3CDTF">2011-04-28T01:43:34Z</dcterms:modified>
</cp:coreProperties>
</file>