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7" r:id="rId56"/>
    <p:sldId id="318" r:id="rId57"/>
    <p:sldId id="319" r:id="rId58"/>
    <p:sldId id="32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10" descr="Intertech Title Sl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815"/>
          <a:stretch/>
        </p:blipFill>
        <p:spPr bwMode="auto">
          <a:xfrm>
            <a:off x="0" y="9525"/>
            <a:ext cx="9144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876800" y="4114800"/>
            <a:ext cx="3352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800" dirty="0">
                <a:solidFill>
                  <a:schemeClr val="tx1"/>
                </a:solidFill>
                <a:latin typeface="FuturaEFOP-Bold" pitchFamily="50" charset="0"/>
              </a:rPr>
              <a:t>An  Intertech 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Authored</a:t>
            </a:r>
            <a:r>
              <a:rPr lang="en-US" sz="800" baseline="0" dirty="0" smtClean="0">
                <a:solidFill>
                  <a:schemeClr val="tx1"/>
                </a:solidFill>
                <a:latin typeface="FuturaEFOP-Bold" pitchFamily="50" charset="0"/>
              </a:rPr>
              <a:t> C</a:t>
            </a:r>
            <a:r>
              <a:rPr lang="en-US" sz="800" dirty="0" smtClean="0">
                <a:solidFill>
                  <a:schemeClr val="tx1"/>
                </a:solidFill>
                <a:latin typeface="FuturaEFOP-Bold" pitchFamily="50" charset="0"/>
              </a:rPr>
              <a:t>ourse in Partnership with Microsoft</a:t>
            </a:r>
            <a:endParaRPr lang="en-US" sz="800" dirty="0">
              <a:solidFill>
                <a:schemeClr val="tx1"/>
              </a:solidFill>
              <a:latin typeface="FuturaEFOP-Bold" pitchFamily="50" charset="0"/>
            </a:endParaRPr>
          </a:p>
        </p:txBody>
      </p:sp>
      <p:pic>
        <p:nvPicPr>
          <p:cNvPr id="7180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243792"/>
            <a:ext cx="2232025" cy="5380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7" y="873089"/>
            <a:ext cx="8123295" cy="71917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Futura Hv BT" pitchFamily="34" charset="0"/>
              </a:defRPr>
            </a:lvl1pPr>
            <a:lvl2pPr>
              <a:defRPr sz="1800">
                <a:latin typeface="Futura Md BT" pitchFamily="34" charset="0"/>
              </a:defRPr>
            </a:lvl2pPr>
            <a:lvl3pPr>
              <a:defRPr sz="1600">
                <a:latin typeface="Futura Md BT" pitchFamily="34" charset="0"/>
              </a:defRPr>
            </a:lvl3pPr>
            <a:lvl4pPr>
              <a:buClrTx/>
              <a:defRPr sz="1400" b="0">
                <a:latin typeface="Futura Md BT" pitchFamily="34" charset="0"/>
              </a:defRPr>
            </a:lvl4pPr>
            <a:lvl5pPr>
              <a:buClrTx/>
              <a:buSzPct val="100000"/>
              <a:defRPr sz="1400" b="0">
                <a:latin typeface="Futura Md B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2501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>
                <a:latin typeface="Futura Md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772082" y="1749402"/>
            <a:ext cx="3962400" cy="4268823"/>
          </a:xfr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defRPr sz="1400"/>
            </a:lvl4pPr>
            <a:lvl5pPr>
              <a:buClrTx/>
              <a:buSzPct val="100000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9189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483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FB21-C3F2-4E8E-8E42-903601025B5E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640251-637E-4056-87C7-4CA3772AE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FB21-C3F2-4E8E-8E42-903601025B5E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640251-637E-4056-87C7-4CA3772AE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tertech Text Slid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5996"/>
          <a:stretch/>
        </p:blipFill>
        <p:spPr bwMode="auto">
          <a:xfrm>
            <a:off x="0" y="11113"/>
            <a:ext cx="9144000" cy="95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73125"/>
            <a:ext cx="81232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124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135063" y="595313"/>
            <a:ext cx="3733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000" smtClean="0">
                <a:solidFill>
                  <a:srgbClr val="003366"/>
                </a:solidFill>
              </a:rPr>
              <a:t>50466 Windows® Azure™ Solutions with Microsoft® Visual Studio® 2010</a:t>
            </a:r>
            <a:endParaRPr lang="en-US" sz="1000">
              <a:solidFill>
                <a:srgbClr val="003366"/>
              </a:solidFill>
            </a:endParaRPr>
          </a:p>
        </p:txBody>
      </p:sp>
      <p:sp>
        <p:nvSpPr>
          <p:cNvPr id="28696" name="TextBox 1058"/>
          <p:cNvSpPr txBox="1">
            <a:spLocks noChangeArrowheads="1"/>
          </p:cNvSpPr>
          <p:nvPr/>
        </p:nvSpPr>
        <p:spPr bwMode="auto">
          <a:xfrm>
            <a:off x="318059" y="6383337"/>
            <a:ext cx="84449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US" sz="1050" dirty="0" smtClean="0">
                <a:latin typeface="Futura Hv BT" pitchFamily="34" charset="0"/>
              </a:rPr>
              <a:t>Slide </a:t>
            </a:r>
            <a:fld id="{77D2CF32-4139-4B06-90E8-7ACC97C343B3}" type="slidenum">
              <a:rPr lang="en-US" sz="1050">
                <a:latin typeface="Futura Hv BT" pitchFamily="34" charset="0"/>
              </a:rPr>
              <a:pPr algn="r" eaLnBrk="1" hangingPunct="1">
                <a:defRPr/>
              </a:pPr>
              <a:t>‹#›</a:t>
            </a:fld>
            <a:endParaRPr lang="en-US" sz="1050" dirty="0">
              <a:latin typeface="Futura Hv BT" pitchFamily="34" charset="0"/>
            </a:endParaRPr>
          </a:p>
        </p:txBody>
      </p:sp>
      <p:pic>
        <p:nvPicPr>
          <p:cNvPr id="7" name="Picture 12" descr="http://www.aiesec.org/australia/images/Partnerlogo/microsof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403636"/>
            <a:ext cx="936625" cy="225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40080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B0B4BD"/>
                </a:solidFill>
                <a:latin typeface="Futura Hv BT" pitchFamily="34" charset="0"/>
              </a:rPr>
              <a:t>© 2010 - 2011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3F87"/>
          </a:solidFill>
          <a:latin typeface="FuturaEFOP-Bold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87"/>
          </a:solidFill>
          <a:latin typeface="FuturaEFOP-Bold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3F87"/>
          </a:solidFill>
          <a:latin typeface="Futura Hv BT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333333"/>
          </a:solidFill>
          <a:latin typeface="Futura Md BT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Futura Md BT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Futura Md BT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Diagnostics and Logging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50466 Windows® Azure™ Solutions with Microsoft® Visual Studio® 2010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You use the </a:t>
            </a:r>
            <a:r>
              <a:rPr lang="en-US" sz="1800" dirty="0" err="1" smtClean="0"/>
              <a:t>DiagnosticMonitor</a:t>
            </a:r>
            <a:r>
              <a:rPr lang="en-US" sz="1800" dirty="0" smtClean="0"/>
              <a:t> class (with its static methods) to configure and work with the diagnostic service from code running within a role.</a:t>
            </a:r>
          </a:p>
          <a:p>
            <a:r>
              <a:rPr lang="en-US" sz="1800" dirty="0" smtClean="0"/>
              <a:t>The </a:t>
            </a:r>
            <a:r>
              <a:rPr lang="en-US" sz="1800" dirty="0" smtClean="0"/>
              <a:t>table below lists the diagnostic data sources that Diagnostics Agent can monitor.  </a:t>
            </a:r>
          </a:p>
          <a:p>
            <a:pPr lvl="1"/>
            <a:r>
              <a:rPr lang="en-US" sz="1600" dirty="0" smtClean="0"/>
              <a:t>Note three are enabled (meaning monitored and collected) by default.</a:t>
            </a:r>
          </a:p>
          <a:p>
            <a:pPr lvl="1"/>
            <a:r>
              <a:rPr lang="en-US" sz="1600" dirty="0" smtClean="0"/>
              <a:t>Also note that the data collection applies to both Web and worker roles (except where indicated Web role only).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r>
              <a:rPr lang="en-US" sz="1600" dirty="0" smtClean="0"/>
              <a:t>When told to do so, it transfers the data from the local buffer to Windows Azure Storage.</a:t>
            </a:r>
          </a:p>
          <a:p>
            <a:pPr lvl="1"/>
            <a:r>
              <a:rPr lang="en-US" sz="1600" dirty="0" smtClean="0"/>
              <a:t>Third party tools, such as </a:t>
            </a:r>
            <a:r>
              <a:rPr lang="en-US" sz="1600" dirty="0" err="1" smtClean="0"/>
              <a:t>Cerebrata’s</a:t>
            </a:r>
            <a:r>
              <a:rPr lang="en-US" sz="1600" dirty="0" smtClean="0"/>
              <a:t> Azure Diagnostics Manager, also allow you to view, download, and manage the data collected by the agent.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1714500"/>
          <a:ext cx="8216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100"/>
                <a:gridCol w="2971800"/>
              </a:tblGrid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Diagnostic Data Source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Default Monitoring Status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Windows Azure Trace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Enabled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IIS Logs (Web roles only)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Enabled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Windows Azure Diagnostic Infrastructure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Enabled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Performance Counters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Disabled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Windows Event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Disabled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IIS Failed Request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Disabled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Crash Dumps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Disabled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Any arbitrary log file (custom logging)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Disabled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By default, when you create a role (using the Windows Azure project templates), the diagnostic service is already partially configured into your roles.</a:t>
            </a:r>
          </a:p>
          <a:p>
            <a:pPr lvl="1"/>
            <a:r>
              <a:rPr lang="en-US" sz="1600" smtClean="0"/>
              <a:t>In fact, if you open the GUI config editor for any role (Web, worker or VM role), you will notice the “Enable Diagnostics” checkbox is checked for every role.</a:t>
            </a:r>
          </a:p>
          <a:p>
            <a:endParaRPr lang="en-US"/>
          </a:p>
        </p:txBody>
      </p:sp>
      <p:pic>
        <p:nvPicPr>
          <p:cNvPr id="4" name="Picture 3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276600"/>
            <a:ext cx="4671429" cy="3428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dirty="0" smtClean="0"/>
              <a:t>By </a:t>
            </a:r>
            <a:r>
              <a:rPr lang="en-US" sz="1600" dirty="0" smtClean="0"/>
              <a:t>default, the service stores results in the Storage Emulator (</a:t>
            </a:r>
            <a:r>
              <a:rPr lang="en-US" sz="1600" dirty="0" err="1" smtClean="0"/>
              <a:t>UseDevelopmentStorage</a:t>
            </a:r>
            <a:r>
              <a:rPr lang="en-US" sz="1600" dirty="0" smtClean="0"/>
              <a:t>=true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smtClean="0"/>
              <a:t>Note that in order to use Windows Azure Diagnostics, your role must run under .NET full trust level.  By default, roles are configured for full trust.</a:t>
            </a: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pic>
        <p:nvPicPr>
          <p:cNvPr id="5" name="Picture 4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48000"/>
            <a:ext cx="3192381" cy="1241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Enabling Diagnostics automatically causes a connection string setting (Microsoft.WindowsAzure.Plugins.Diagnostics.ConnectionString) to be defined.</a:t>
            </a:r>
          </a:p>
          <a:p>
            <a:pPr lvl="1"/>
            <a:r>
              <a:rPr lang="en-US" sz="1600" smtClean="0"/>
              <a:t>If you check the Settings tab, you will find this setting set to use the storage specified in the Configuration tab.</a:t>
            </a:r>
          </a:p>
          <a:p>
            <a:endParaRPr lang="en-US"/>
          </a:p>
        </p:txBody>
      </p:sp>
      <p:pic>
        <p:nvPicPr>
          <p:cNvPr id="4" name="Picture 3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99" y="3276600"/>
            <a:ext cx="7360001" cy="33066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should also note that every role (Web or worker) project already references the Microsoft.WindowsAzure.Diagnostics.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Finally, in Web.config (for a Web role) and app.config (for a worker role), a trace listener for the diagnostic monitor process is configured.</a:t>
            </a:r>
          </a:p>
          <a:p>
            <a:endParaRPr lang="en-US"/>
          </a:p>
        </p:txBody>
      </p:sp>
      <p:pic>
        <p:nvPicPr>
          <p:cNvPr id="4" name="Picture 3" descr="im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19" y="2527300"/>
            <a:ext cx="2864762" cy="12723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323165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wrap="square" rtlCol="0">
            <a:spAutoFit/>
          </a:bodyPr>
          <a:lstStyle/>
          <a:p>
            <a:r>
              <a:rPr lang="en-US" sz="1700" dirty="0" smtClean="0"/>
              <a:t>&lt;</a:t>
            </a:r>
            <a:r>
              <a:rPr lang="en-US" sz="1700" dirty="0" err="1" smtClean="0"/>
              <a:t>system.diagnostics</a:t>
            </a:r>
            <a:r>
              <a:rPr lang="en-US" sz="1700" dirty="0" smtClean="0"/>
              <a:t>&gt;</a:t>
            </a:r>
          </a:p>
          <a:p>
            <a:r>
              <a:rPr lang="en-US" sz="1700" dirty="0" smtClean="0"/>
              <a:t>  &lt;trace&gt;</a:t>
            </a:r>
          </a:p>
          <a:p>
            <a:r>
              <a:rPr lang="en-US" sz="1700" dirty="0" smtClean="0"/>
              <a:t>    &lt;listeners&gt;</a:t>
            </a:r>
          </a:p>
          <a:p>
            <a:r>
              <a:rPr lang="en-US" sz="1700" dirty="0" smtClean="0"/>
              <a:t>      &lt;add type="Microsoft.WindowsAzure.Diagnostics.DiagnosticMonitorTraceListener, </a:t>
            </a:r>
            <a:r>
              <a:rPr lang="en-US" sz="1700" dirty="0" err="1" smtClean="0"/>
              <a:t>Microsoft.WindowsAzure.Diagnostics</a:t>
            </a:r>
            <a:r>
              <a:rPr lang="en-US" sz="1700" dirty="0" smtClean="0"/>
              <a:t>, Version=1.0.0.0, Culture=neutral, </a:t>
            </a:r>
            <a:r>
              <a:rPr lang="en-US" sz="1700" dirty="0" err="1" smtClean="0"/>
              <a:t>PublicKeyToken</a:t>
            </a:r>
            <a:r>
              <a:rPr lang="en-US" sz="1700" dirty="0" smtClean="0"/>
              <a:t>=31bf3856ad364e35" name="</a:t>
            </a:r>
            <a:r>
              <a:rPr lang="en-US" sz="1700" dirty="0" err="1" smtClean="0"/>
              <a:t>AzureDiagnostics</a:t>
            </a:r>
            <a:r>
              <a:rPr lang="en-US" sz="1700" dirty="0" smtClean="0"/>
              <a:t>"&gt;</a:t>
            </a:r>
          </a:p>
          <a:p>
            <a:r>
              <a:rPr lang="en-US" sz="1700" dirty="0" smtClean="0"/>
              <a:t>        &lt;filter type="" /&gt;</a:t>
            </a:r>
          </a:p>
          <a:p>
            <a:r>
              <a:rPr lang="en-US" sz="1700" dirty="0" smtClean="0"/>
              <a:t>      &lt;/add&gt;</a:t>
            </a:r>
          </a:p>
          <a:p>
            <a:r>
              <a:rPr lang="en-US" sz="1700" dirty="0" smtClean="0"/>
              <a:t>    &lt;/listeners&gt;</a:t>
            </a:r>
          </a:p>
          <a:p>
            <a:r>
              <a:rPr lang="en-US" sz="1700" dirty="0" smtClean="0"/>
              <a:t>  &lt;/trace&gt;</a:t>
            </a:r>
          </a:p>
          <a:p>
            <a:r>
              <a:rPr lang="en-US" sz="1700" dirty="0" smtClean="0"/>
              <a:t>&lt;/</a:t>
            </a:r>
            <a:r>
              <a:rPr lang="en-US" sz="1700" dirty="0" err="1" smtClean="0"/>
              <a:t>system.diagnostics</a:t>
            </a:r>
            <a:r>
              <a:rPr lang="en-US" sz="1700" dirty="0" smtClean="0"/>
              <a:t>&gt;</a:t>
            </a: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Given this default setup alone, however, you might be surprised to learn that no diagnostic data is captured.</a:t>
            </a:r>
          </a:p>
          <a:p>
            <a:pPr lvl="1"/>
            <a:r>
              <a:rPr lang="en-US" sz="1600" smtClean="0"/>
              <a:t>You need to start the capture of data.</a:t>
            </a:r>
          </a:p>
          <a:p>
            <a:pPr lvl="1"/>
            <a:r>
              <a:rPr lang="en-US" sz="1600" smtClean="0"/>
              <a:t>Further, the data collected by each role is never centralized to the storage account of your choice.  Instead, it is only held temporarily in local storage.</a:t>
            </a:r>
          </a:p>
          <a:p>
            <a:pPr lvl="1"/>
            <a:r>
              <a:rPr lang="en-US" sz="1600" smtClean="0"/>
              <a:t>You must enable the capture of additional data and you must schedule the transfer of data to the storage account of your choice.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the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Typically, the </a:t>
            </a:r>
            <a:r>
              <a:rPr lang="en-US" sz="1800" dirty="0" err="1" smtClean="0"/>
              <a:t>OnStart</a:t>
            </a:r>
            <a:r>
              <a:rPr lang="en-US" sz="1800" dirty="0" smtClean="0"/>
              <a:t>( ) method (of either the Web or worker role type) starts the diagnostic agent.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When </a:t>
            </a:r>
            <a:r>
              <a:rPr lang="en-US" sz="1600" dirty="0" smtClean="0"/>
              <a:t>starting the diagnostic agent, you give the agent the predefined connection string (“</a:t>
            </a:r>
            <a:r>
              <a:rPr lang="en-US" sz="1600" dirty="0" err="1" smtClean="0"/>
              <a:t>Microsoft.WindowsAzure.Plugins.Diagnostics.ConnectionString</a:t>
            </a:r>
            <a:r>
              <a:rPr lang="en-US" sz="1600" dirty="0" smtClean="0"/>
              <a:t>”).</a:t>
            </a:r>
          </a:p>
          <a:p>
            <a:pPr lvl="1"/>
            <a:r>
              <a:rPr lang="en-US" sz="1600" dirty="0" smtClean="0"/>
              <a:t>This allows the agent to transfer data to the Storage Emulator or Windows Azure Storage as you need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You can use the configuration GUI to change the connection string value, or edit the setting directly in service definition and service configuration files.</a:t>
            </a: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2495996"/>
            <a:ext cx="8229600" cy="192360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bool OnStart()</a:t>
            </a:r>
          </a:p>
          <a:p>
            <a:r>
              <a:rPr lang="en-US" sz="1700" smtClean="0"/>
              <a:t>{</a:t>
            </a:r>
          </a:p>
          <a:p>
            <a:r>
              <a:rPr lang="en-US" sz="1700" b="1" smtClean="0"/>
              <a:t>  DiagnosticMonitor.Start(</a:t>
            </a:r>
            <a:endParaRPr lang="en-US" sz="1700" smtClean="0"/>
          </a:p>
          <a:p>
            <a:r>
              <a:rPr lang="en-US" sz="1700" b="1" smtClean="0"/>
              <a:t>    "Microsoft.WindowsAzure.Plugins.Diagnostics.ConnectionString");</a:t>
            </a:r>
            <a:endParaRPr lang="en-US" sz="1700" smtClean="0"/>
          </a:p>
          <a:p>
            <a:r>
              <a:rPr lang="en-US" sz="1700" smtClean="0"/>
              <a:t>  ...</a:t>
            </a:r>
          </a:p>
          <a:p>
            <a:r>
              <a:rPr lang="en-US" sz="1700" smtClean="0"/>
              <a:t>  return base.OnStart();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to Trace Logs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Adding the DiagnosticMonitorTraceListener trace listener to Web.config or app.config enables you to write to the Windows Azure trace logs.</a:t>
            </a:r>
          </a:p>
          <a:p>
            <a:pPr lvl="1"/>
            <a:r>
              <a:rPr lang="en-US" sz="1600" smtClean="0"/>
              <a:t>The DiagnosticMonitorTraceListener is part of the Microsoft.WindowsAzure.Diagnostics namespace.</a:t>
            </a:r>
          </a:p>
          <a:p>
            <a:pPr lvl="1"/>
            <a:r>
              <a:rPr lang="en-US" sz="1600" smtClean="0"/>
              <a:t>Classes in this namespace enable you to collect logs and diagnostic information from code running within your role.</a:t>
            </a:r>
          </a:p>
          <a:p>
            <a:pPr lvl="1"/>
            <a:r>
              <a:rPr lang="en-US" sz="1600" smtClean="0"/>
              <a:t>With the listener in place, you write to the log by calling overloaded Writeline( ) or Write( ) methods on System.Diagnostics.Trace.</a:t>
            </a:r>
          </a:p>
          <a:p>
            <a:pPr lvl="1"/>
            <a:r>
              <a:rPr lang="en-US" sz="1600" smtClean="0"/>
              <a:t>As discussed below, in order to be able to filter log information, it is highly recommended that you categorize your log entries.</a:t>
            </a:r>
          </a:p>
          <a:p>
            <a:endParaRPr lang="en-US" sz="1700" smtClean="0"/>
          </a:p>
          <a:p>
            <a:pPr lvl="1"/>
            <a:r>
              <a:rPr lang="en-US" sz="1600" smtClean="0"/>
              <a:t>Microsoft.WindowsAzure.Diagnostics namespace includes a LogLevel enumeration for category standardization.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4751457"/>
            <a:ext cx="8229600" cy="35394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System.Diagnostics.Trace.Writeline("log entry", "category");</a:t>
            </a:r>
            <a:endParaRPr lang="en-US" sz="1700"/>
          </a:p>
        </p:txBody>
      </p:sp>
      <p:sp>
        <p:nvSpPr>
          <p:cNvPr id="5" name="TextBox 4"/>
          <p:cNvSpPr txBox="1"/>
          <p:nvPr/>
        </p:nvSpPr>
        <p:spPr>
          <a:xfrm>
            <a:off x="508000" y="5709047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System.Diagnostics.Trace.Writeline</a:t>
            </a:r>
            <a:r>
              <a:rPr lang="en-US" sz="1700" dirty="0" smtClean="0"/>
              <a:t>("log entry",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LogLevel.Information.ToString</a:t>
            </a:r>
            <a:r>
              <a:rPr lang="en-US" sz="1700" dirty="0" smtClean="0"/>
              <a:t>());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and Logging Issue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As a .NET developer, you have probably become very familiar with debugging tools and log files to gain an understanding of how your applications operate.</a:t>
            </a:r>
          </a:p>
          <a:p>
            <a:pPr lvl="1"/>
            <a:r>
              <a:rPr lang="en-US" sz="1600" dirty="0" smtClean="0"/>
              <a:t>Visual Studio (VS) is a great tool for stepping through an application and finding the source of application bugs.</a:t>
            </a:r>
          </a:p>
          <a:p>
            <a:pPr lvl="1"/>
            <a:r>
              <a:rPr lang="en-US" sz="1600" dirty="0" smtClean="0"/>
              <a:t>VS is so good that some developers have even used it, in a pinch, to debug and trace activity on production systems.</a:t>
            </a:r>
          </a:p>
          <a:p>
            <a:pPr lvl="1"/>
            <a:r>
              <a:rPr lang="en-US" sz="1600" dirty="0" smtClean="0"/>
              <a:t>In production systems, developers often rely on log files to provide details about system issues.</a:t>
            </a:r>
          </a:p>
          <a:p>
            <a:pPr lvl="1"/>
            <a:r>
              <a:rPr lang="en-US" sz="1600" dirty="0" smtClean="0"/>
              <a:t>Whether you experience a hardware failure, application error, or performance issue, there is a log in the Windows/.NET environment capturing the problem.</a:t>
            </a:r>
          </a:p>
          <a:p>
            <a:pPr lvl="1"/>
            <a:r>
              <a:rPr lang="en-US" sz="1600" dirty="0" smtClean="0"/>
              <a:t>In fact, a lack of debugging and logging information is not what confounds developers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Often, developers struggle with finding the log file that contains information about an issue.</a:t>
            </a:r>
          </a:p>
          <a:p>
            <a:pPr lvl="1"/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to Trace Logs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Log levels include Critical, Error, Information, Undefined, Verbose, and Warning.</a:t>
            </a:r>
          </a:p>
          <a:p>
            <a:pPr lvl="1"/>
            <a:r>
              <a:rPr lang="en-US" sz="1600" smtClean="0"/>
              <a:t>It is better to use the direct methods for each category of your log entries.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704237"/>
            <a:ext cx="8229600" cy="87716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System.Diagnostics.Trace.TraceInformation("log entry");</a:t>
            </a:r>
          </a:p>
          <a:p>
            <a:r>
              <a:rPr lang="en-US" sz="1700" smtClean="0"/>
              <a:t>System.Diagnostics.Trace.TraceError("error entry")</a:t>
            </a:r>
          </a:p>
          <a:p>
            <a:r>
              <a:rPr lang="en-US" sz="1700" smtClean="0"/>
              <a:t>System.Diagnostics.Trace.TraceWarning("warning entry");</a:t>
            </a:r>
            <a:endParaRPr lang="en-US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to Trace Logs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Trace entries appear in the Compute Emulator UI.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04" y="2247900"/>
            <a:ext cx="4876191" cy="3657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By default, the diagnostic agent collects Windows Azure trace logs, Windows Azure diagnostic infrastructure logs, and IIS 7.0 logs.</a:t>
            </a:r>
          </a:p>
          <a:p>
            <a:pPr lvl="1"/>
            <a:r>
              <a:rPr lang="en-US" sz="1600" smtClean="0"/>
              <a:t>The diagnostic agent also has many default settings with regard to how much and how long it keeps log information (in its buffer).</a:t>
            </a:r>
          </a:p>
          <a:p>
            <a:pPr lvl="1"/>
            <a:r>
              <a:rPr lang="en-US" sz="1600" smtClean="0"/>
              <a:t>By default, the agent stores ~4GB of data.  Once reaching this limit, it ages out older log entries.</a:t>
            </a:r>
          </a:p>
          <a:p>
            <a:pPr lvl="1"/>
            <a:r>
              <a:rPr lang="en-US" sz="1600" smtClean="0"/>
              <a:t>By default, the agent polls for agent configuration every minute.</a:t>
            </a:r>
          </a:p>
          <a:p>
            <a:r>
              <a:rPr lang="en-US" sz="1800" smtClean="0"/>
              <a:t>The DiagnosticMonitorConfiguration object allows you to change what logs are collected or the parameters by which the agent operates.</a:t>
            </a:r>
          </a:p>
          <a:p>
            <a:pPr lvl="1"/>
            <a:r>
              <a:rPr lang="en-US" sz="1600" smtClean="0"/>
              <a:t>DiagnosticMonitorConfiguration is also in the Microsoft.WindowsAzure.Diagnostics namespace.</a:t>
            </a:r>
          </a:p>
          <a:p>
            <a:pPr lvl="1"/>
            <a:r>
              <a:rPr lang="en-US" sz="1600" smtClean="0"/>
              <a:t>Get this object from a static call to GetDefaultInitialConfiguration on DiagnosticMonitor.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5791200"/>
            <a:ext cx="8229600" cy="61555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DiagnosticMonitorConfiguration</a:t>
            </a:r>
            <a:r>
              <a:rPr lang="en-US" sz="1700" dirty="0" smtClean="0"/>
              <a:t> </a:t>
            </a:r>
            <a:r>
              <a:rPr lang="en-US" sz="1700" dirty="0" err="1" smtClean="0"/>
              <a:t>config</a:t>
            </a:r>
            <a:r>
              <a:rPr lang="en-US" sz="1700" dirty="0" smtClean="0"/>
              <a:t> =  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DiagnosticMonitor.GetDefaultInitialConfiguration</a:t>
            </a:r>
            <a:r>
              <a:rPr lang="en-US" sz="1700" dirty="0" smtClean="0"/>
              <a:t>();</a:t>
            </a:r>
            <a:endParaRPr 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While not common, you can override the agent’s operating parameters on the </a:t>
            </a:r>
            <a:r>
              <a:rPr lang="en-US" sz="1800" dirty="0" err="1" smtClean="0"/>
              <a:t>DiagnosticMonitorConfiguration</a:t>
            </a:r>
            <a:r>
              <a:rPr lang="en-US" sz="1800" dirty="0" smtClean="0"/>
              <a:t> object.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More </a:t>
            </a:r>
            <a:r>
              <a:rPr lang="en-US" sz="1600" dirty="0" smtClean="0"/>
              <a:t>commonly, use the </a:t>
            </a:r>
            <a:r>
              <a:rPr lang="en-US" sz="1600" dirty="0" err="1" smtClean="0"/>
              <a:t>DiagnosticMonitorConfiguration</a:t>
            </a:r>
            <a:r>
              <a:rPr lang="en-US" sz="1600" dirty="0" smtClean="0"/>
              <a:t> object to request the agent to collect log data it does not collect by default.</a:t>
            </a:r>
          </a:p>
          <a:p>
            <a:pPr lvl="1"/>
            <a:r>
              <a:rPr lang="en-US" sz="1600" dirty="0" smtClean="0"/>
              <a:t>The code here requests the diagnostic agent to start collecting performance counter data (specifically the available memory).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2376607"/>
            <a:ext cx="8229600" cy="166199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DiagnosticMonitorConfiguration</a:t>
            </a:r>
            <a:r>
              <a:rPr lang="en-US" sz="1700" dirty="0" smtClean="0"/>
              <a:t> </a:t>
            </a:r>
            <a:r>
              <a:rPr lang="en-US" sz="1700" dirty="0" err="1" smtClean="0"/>
              <a:t>config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DiagnosticMonitor.GetDefaultInitialConfiguration</a:t>
            </a:r>
            <a:r>
              <a:rPr lang="en-US" sz="1700" dirty="0" smtClean="0"/>
              <a:t>();</a:t>
            </a:r>
          </a:p>
          <a:p>
            <a:r>
              <a:rPr lang="en-US" sz="1700" dirty="0" smtClean="0"/>
              <a:t>//reduce file system storage to ~2GB</a:t>
            </a:r>
          </a:p>
          <a:p>
            <a:r>
              <a:rPr lang="en-US" sz="1700" dirty="0" err="1" smtClean="0"/>
              <a:t>config.OverallQuotaInMB</a:t>
            </a:r>
            <a:r>
              <a:rPr lang="en-US" sz="1700" dirty="0" smtClean="0"/>
              <a:t> = 2040; </a:t>
            </a:r>
          </a:p>
          <a:p>
            <a:r>
              <a:rPr lang="en-US" sz="1700" dirty="0" smtClean="0"/>
              <a:t>//extend the polling to 2 minutes</a:t>
            </a:r>
          </a:p>
          <a:p>
            <a:r>
              <a:rPr lang="en-US" sz="1700" dirty="0" err="1" smtClean="0"/>
              <a:t>config.ConfigurationChangePollInterval</a:t>
            </a:r>
            <a:r>
              <a:rPr lang="en-US" sz="1700" dirty="0" smtClean="0"/>
              <a:t> = </a:t>
            </a:r>
            <a:r>
              <a:rPr lang="en-US" sz="1700" dirty="0" err="1" smtClean="0"/>
              <a:t>TimeSpan.FromMinutes</a:t>
            </a:r>
            <a:r>
              <a:rPr lang="en-US" sz="1700" dirty="0" smtClean="0"/>
              <a:t>(2.0);  </a:t>
            </a:r>
            <a:endParaRPr 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Note that during the start of the DiagnosticMonitor, pass the updated DiagnosticMonitorConfiguration object in as an optional parameter.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DiagnosticMonitorConfiguration config = </a:t>
            </a:r>
          </a:p>
          <a:p>
            <a:r>
              <a:rPr lang="en-US" sz="1700" smtClean="0"/>
              <a:t>  DiagnosticMonitor.GetDefaultInitialConfiguration();</a:t>
            </a:r>
          </a:p>
          <a:p>
            <a:r>
              <a:rPr lang="en-US" sz="1700" smtClean="0"/>
              <a:t>PerformanceCounterConfiguration performanceCounterConfig = new </a:t>
            </a:r>
          </a:p>
          <a:p>
            <a:r>
              <a:rPr lang="en-US" sz="1700" smtClean="0"/>
              <a:t>  PerformanceCounterConfiguration();</a:t>
            </a:r>
          </a:p>
          <a:p>
            <a:r>
              <a:rPr lang="en-US" sz="1700" smtClean="0"/>
              <a:t>performanceCounterConfig.CounterSpecifier = </a:t>
            </a:r>
          </a:p>
          <a:p>
            <a:r>
              <a:rPr lang="en-US" sz="1700" smtClean="0"/>
              <a:t>  @"\Memory\Available MBytes";</a:t>
            </a:r>
          </a:p>
          <a:p>
            <a:r>
              <a:rPr lang="en-US" sz="1700" smtClean="0"/>
              <a:t>performanceCounterConfig.SampleRate = TimeSpan.FromSeconds(10.0);</a:t>
            </a:r>
          </a:p>
          <a:p>
            <a:r>
              <a:rPr lang="en-US" sz="1700" smtClean="0"/>
              <a:t>config.PerformanceCounters.DataSources.Add(performanceCounterConfig);</a:t>
            </a:r>
          </a:p>
          <a:p>
            <a:r>
              <a:rPr lang="en-US" sz="1700" smtClean="0"/>
              <a:t>DiagnosticMonitor.Start(</a:t>
            </a:r>
          </a:p>
          <a:p>
            <a:r>
              <a:rPr lang="en-US" sz="1700" smtClean="0"/>
              <a:t>  "Microsoft.WindowsAzure.Plugins.Diagnostics.ConnectionString", </a:t>
            </a:r>
          </a:p>
          <a:p>
            <a:r>
              <a:rPr lang="en-US" sz="1700" smtClean="0"/>
              <a:t>  config);</a:t>
            </a:r>
            <a:endParaRPr lang="en-US"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 set of configuration classes allow you to define configuration options for the logs not enabled by default.</a:t>
            </a:r>
          </a:p>
          <a:p>
            <a:pPr lvl="1"/>
            <a:r>
              <a:rPr lang="en-US" sz="1600" smtClean="0"/>
              <a:t>Properties on the DiagnosticMonitorConfiguration object allow you to specify your desire for these logs to the diagnostic agent.</a:t>
            </a:r>
          </a:p>
          <a:p>
            <a:pPr lvl="1"/>
            <a:r>
              <a:rPr lang="en-US" sz="1600" smtClean="0"/>
              <a:t>The table below lists the configuration class for each type of diagnostic data.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3276600"/>
          <a:ext cx="82169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0"/>
                <a:gridCol w="5181600"/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Diagnostic Data Source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Configuration Class</a:t>
                      </a:r>
                      <a:endParaRPr lang="en-US" sz="15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Windows Azure Trace Logs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Web.config trace listener</a:t>
                      </a:r>
                      <a:r>
                        <a:rPr lang="en-US" sz="1500" i="1" smtClean="0"/>
                        <a:t> (Enabled by default )</a:t>
                      </a:r>
                      <a:endParaRPr lang="en-US" sz="1500" i="1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IIS Logs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Web.config trace listener</a:t>
                      </a:r>
                      <a:r>
                        <a:rPr lang="en-US" sz="1500" i="1" smtClean="0"/>
                        <a:t> (Enabled by default )</a:t>
                      </a:r>
                      <a:endParaRPr lang="en-US" sz="1500" i="1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Windows Azure Diagnostic Infrastructure Logs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Web.config trace listener</a:t>
                      </a:r>
                      <a:r>
                        <a:rPr lang="en-US" sz="1500" i="1" smtClean="0"/>
                        <a:t> (Enabled by default )</a:t>
                      </a:r>
                      <a:endParaRPr lang="en-US" sz="1500" i="1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Performance Counters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PerformanceCounterConfiguration</a:t>
                      </a:r>
                      <a:endParaRPr lang="en-US" sz="15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Windows Event Logs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WindowsEventLogsBufferConfiguration</a:t>
                      </a:r>
                      <a:endParaRPr lang="en-US" sz="15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IIS Failed Request Logs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Web.config traceFailedRequests</a:t>
                      </a:r>
                      <a:endParaRPr lang="en-US" sz="15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Crash Dumps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smtClean="0"/>
                        <a:t>CrashDumps</a:t>
                      </a:r>
                      <a:endParaRPr lang="en-US" sz="15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en-US" sz="1500" smtClean="0"/>
                        <a:t>Any arbitrary log file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DirectoryConfiguration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example above demonstrated the use of PerformanceCounterConfiguration.</a:t>
            </a:r>
          </a:p>
          <a:p>
            <a:pPr lvl="1"/>
            <a:r>
              <a:rPr lang="en-US" sz="1600" smtClean="0"/>
              <a:t>You can use Window’s Perfmon.exe utility to find the performance counters you might want to collect.</a:t>
            </a:r>
          </a:p>
          <a:p>
            <a:pPr lvl="1"/>
            <a:r>
              <a:rPr lang="en-US" sz="1600" smtClean="0"/>
              <a:t>After starting Perfmon, request to add a counter.  Use any of the available counter strings when setting the performance counter to watch.</a:t>
            </a:r>
          </a:p>
          <a:p>
            <a:endParaRPr lang="en-US"/>
          </a:p>
        </p:txBody>
      </p:sp>
      <p:pic>
        <p:nvPicPr>
          <p:cNvPr id="4" name="Picture 3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3" y="3429001"/>
            <a:ext cx="4648603" cy="33237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Externally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Configuration altering code, like that shown above, when run from inside a role affects diagnostic service for </a:t>
            </a:r>
            <a:r>
              <a:rPr lang="en-US" sz="1800" i="1" u="sng" smtClean="0"/>
              <a:t>only</a:t>
            </a:r>
            <a:r>
              <a:rPr lang="en-US" sz="1800" smtClean="0"/>
              <a:t> that role instance.</a:t>
            </a:r>
          </a:p>
          <a:p>
            <a:pPr lvl="1"/>
            <a:r>
              <a:rPr lang="en-US" sz="1600" smtClean="0"/>
              <a:t>You can change the agent configuration anytime.</a:t>
            </a:r>
          </a:p>
          <a:p>
            <a:pPr lvl="1"/>
            <a:r>
              <a:rPr lang="en-US" sz="1600" smtClean="0"/>
              <a:t>However, you typically want to execute configuration-modifying code before starting the agent.</a:t>
            </a:r>
          </a:p>
          <a:p>
            <a:pPr lvl="1"/>
            <a:r>
              <a:rPr lang="en-US" sz="1600" smtClean="0"/>
              <a:t>Configuring the diagnostic agent inside of the OnStart( ) method accomplishes two goals.</a:t>
            </a:r>
          </a:p>
          <a:p>
            <a:pPr lvl="1"/>
            <a:r>
              <a:rPr lang="en-US" sz="1600" smtClean="0"/>
              <a:t>It allows you to execute configuration-modifying code before starting the agent and it allows the same configuration to apply all instances.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Externally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297004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public override bool OnStart()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...</a:t>
            </a:r>
          </a:p>
          <a:p>
            <a:r>
              <a:rPr lang="en-US" sz="1700" smtClean="0"/>
              <a:t>  DiagnosticMonitorConfiguration config = </a:t>
            </a:r>
          </a:p>
          <a:p>
            <a:r>
              <a:rPr lang="en-US" sz="1700" smtClean="0"/>
              <a:t>    DiagnosticMonitor.GetDefaultInitialConfiguration();</a:t>
            </a:r>
          </a:p>
          <a:p>
            <a:r>
              <a:rPr lang="en-US" sz="1700" smtClean="0"/>
              <a:t>  // Configure agent here...</a:t>
            </a:r>
          </a:p>
          <a:p>
            <a:r>
              <a:rPr lang="en-US" sz="1700" smtClean="0"/>
              <a:t>  DiagnosticMonitor.Start(</a:t>
            </a:r>
          </a:p>
          <a:p>
            <a:r>
              <a:rPr lang="en-US" sz="1700" smtClean="0"/>
              <a:t>    "Microsoft.WindowsAzure.Plugins.Diagnostics.ConnectionString");</a:t>
            </a:r>
          </a:p>
          <a:p>
            <a:r>
              <a:rPr lang="en-US" sz="1700" smtClean="0"/>
              <a:t>  ...</a:t>
            </a:r>
          </a:p>
          <a:p>
            <a:r>
              <a:rPr lang="en-US" sz="1700" smtClean="0"/>
              <a:t>  return base.OnStart();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Externally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You can change diagnostic configuration outside of the role and even from code running outside of Windows Azure.</a:t>
            </a:r>
          </a:p>
          <a:p>
            <a:pPr lvl="1"/>
            <a:r>
              <a:rPr lang="en-US" sz="1600" smtClean="0"/>
              <a:t>Configuration changes that come from outside the role can have the advantage of changing the configuration for all roles (and all instances).</a:t>
            </a:r>
          </a:p>
          <a:p>
            <a:pPr lvl="1"/>
            <a:r>
              <a:rPr lang="en-US" sz="1600" smtClean="0"/>
              <a:t>You might choose to do this kind of configuring from a “super” role that oversees all other roles or from an administrative application running outside of Windows Azure.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and Logging Issue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As </a:t>
            </a:r>
            <a:r>
              <a:rPr lang="en-US" sz="1800" dirty="0" smtClean="0"/>
              <a:t>you have learned, you can use VS to build and debug applications on your development machine.</a:t>
            </a:r>
          </a:p>
          <a:p>
            <a:pPr lvl="1"/>
            <a:r>
              <a:rPr lang="en-US" sz="1600" dirty="0" smtClean="0"/>
              <a:t>You can add breakpoints to your code and step through/debug code as the application runs in the Compute Emulator.</a:t>
            </a:r>
          </a:p>
          <a:p>
            <a:pPr lvl="1"/>
            <a:r>
              <a:rPr lang="en-US" sz="1600" dirty="0" smtClean="0"/>
              <a:t>Log files you are familiar with are also accessible on your development machine.</a:t>
            </a:r>
          </a:p>
          <a:p>
            <a:r>
              <a:rPr lang="en-US" sz="1800" dirty="0" smtClean="0"/>
              <a:t>Debugging in the cloud requires </a:t>
            </a:r>
            <a:r>
              <a:rPr lang="en-US" sz="1800" dirty="0" err="1" smtClean="0"/>
              <a:t>IntelliTrace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600" dirty="0" err="1" smtClean="0"/>
              <a:t>IntelliTrace</a:t>
            </a:r>
            <a:r>
              <a:rPr lang="en-US" sz="1600" dirty="0" smtClean="0"/>
              <a:t> is a feature in Visual Studio 2010 Ultimate Edition.</a:t>
            </a:r>
          </a:p>
          <a:p>
            <a:pPr lvl="1"/>
            <a:r>
              <a:rPr lang="en-US" sz="1600" dirty="0" err="1" smtClean="0"/>
              <a:t>IntelliTrace</a:t>
            </a:r>
            <a:r>
              <a:rPr lang="en-US" sz="1600" dirty="0" smtClean="0"/>
              <a:t> records the application execution and allows you to play it back.</a:t>
            </a:r>
          </a:p>
          <a:p>
            <a:pPr lvl="1"/>
            <a:r>
              <a:rPr lang="en-US" sz="1600" dirty="0" smtClean="0"/>
              <a:t>You learn more about </a:t>
            </a:r>
            <a:r>
              <a:rPr lang="en-US" sz="1600" dirty="0" err="1" smtClean="0"/>
              <a:t>IntelliTrace</a:t>
            </a:r>
            <a:r>
              <a:rPr lang="en-US" sz="1600" dirty="0" smtClean="0"/>
              <a:t> later in this chapter.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Externally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configure diagnostic agents outside of a role, you need classes from the Microsoft.WindowsAzure.DiagnosticsManagement namespace.</a:t>
            </a:r>
          </a:p>
          <a:p>
            <a:pPr lvl="1"/>
            <a:r>
              <a:rPr lang="en-US" sz="1600" smtClean="0"/>
              <a:t>Whether in another role or from external code, start diagnostic service changes by creating a DeploymentDiagnosticManager object.</a:t>
            </a:r>
          </a:p>
          <a:p>
            <a:pPr lvl="1"/>
            <a:r>
              <a:rPr lang="en-US" sz="1600" smtClean="0"/>
              <a:t>A DeploymentDiagnosticManager is factory object that returns a diagnostic manager (RoleInstanceDiagnosticManager object) for any role.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810000"/>
            <a:ext cx="8229600" cy="218521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DeploymentDiagnosticManager</a:t>
            </a:r>
            <a:r>
              <a:rPr lang="en-US" sz="1700" dirty="0" smtClean="0"/>
              <a:t> </a:t>
            </a:r>
            <a:r>
              <a:rPr lang="en-US" sz="1700" dirty="0" err="1" smtClean="0"/>
              <a:t>deploymentManager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  new </a:t>
            </a:r>
            <a:r>
              <a:rPr lang="en-US" sz="1700" dirty="0" err="1" smtClean="0"/>
              <a:t>DeploymentDiagnosticManager</a:t>
            </a:r>
            <a:r>
              <a:rPr lang="en-US" sz="1700" dirty="0" smtClean="0"/>
              <a:t>(</a:t>
            </a:r>
            <a:r>
              <a:rPr lang="en-US" sz="1700" dirty="0" err="1" smtClean="0"/>
              <a:t>RoleEnvironment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GetConfigurationSettingValue</a:t>
            </a:r>
            <a:r>
              <a:rPr lang="en-US" sz="1700" dirty="0" smtClean="0"/>
              <a:t>(</a:t>
            </a:r>
          </a:p>
          <a:p>
            <a:r>
              <a:rPr lang="en-US" sz="1700" dirty="0" smtClean="0"/>
              <a:t>    "</a:t>
            </a:r>
            <a:r>
              <a:rPr lang="en-US" sz="1700" dirty="0" err="1" smtClean="0"/>
              <a:t>Microsoft.WindowsAzure.Plugins.Diagnostics.ConnectionString</a:t>
            </a:r>
            <a:r>
              <a:rPr lang="en-US" sz="1700" dirty="0" smtClean="0"/>
              <a:t>"),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RoleEnvironment.DeploymentId</a:t>
            </a:r>
            <a:r>
              <a:rPr lang="en-US" sz="1700" dirty="0" smtClean="0"/>
              <a:t>);</a:t>
            </a:r>
          </a:p>
          <a:p>
            <a:r>
              <a:rPr lang="en-US" sz="1700" dirty="0" err="1" smtClean="0"/>
              <a:t>IEnumerable</a:t>
            </a:r>
            <a:r>
              <a:rPr lang="en-US" sz="1700" dirty="0" smtClean="0"/>
              <a:t>&lt;</a:t>
            </a:r>
            <a:r>
              <a:rPr lang="en-US" sz="1700" dirty="0" err="1" smtClean="0"/>
              <a:t>RoleInstanceDiagnosticManager</a:t>
            </a:r>
            <a:r>
              <a:rPr lang="en-US" sz="1700" dirty="0" smtClean="0"/>
              <a:t>&gt; </a:t>
            </a:r>
            <a:r>
              <a:rPr lang="en-US" sz="1700" dirty="0" err="1" smtClean="0"/>
              <a:t>roleManagers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deploymentManager.GetRoleInstanceDiagnosticManagersForRole</a:t>
            </a:r>
            <a:r>
              <a:rPr lang="en-US" sz="1700" dirty="0" smtClean="0"/>
              <a:t>(</a:t>
            </a:r>
          </a:p>
          <a:p>
            <a:r>
              <a:rPr lang="en-US" sz="1700" dirty="0" smtClean="0"/>
              <a:t>  "</a:t>
            </a:r>
            <a:r>
              <a:rPr lang="en-US" sz="1700" dirty="0" err="1" smtClean="0"/>
              <a:t>MyRoleName</a:t>
            </a:r>
            <a:r>
              <a:rPr lang="en-US" sz="1700" dirty="0" smtClean="0"/>
              <a:t>");</a:t>
            </a:r>
            <a:endParaRPr 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Externally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From the RoleInstanceDiagnosticManager object, you can get the collection of diagnostic agents running for the specified role.</a:t>
            </a:r>
          </a:p>
          <a:p>
            <a:pPr lvl="1"/>
            <a:r>
              <a:rPr lang="en-US" sz="1600" smtClean="0"/>
              <a:t>Iterate over the collection and make configuration changes as needed.</a:t>
            </a:r>
          </a:p>
          <a:p>
            <a:pPr lvl="1"/>
            <a:r>
              <a:rPr lang="en-US" sz="1600" smtClean="0"/>
              <a:t>In this example, the same configuration changes are made on each diagnostic agent as shown above on a single agent.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the Diagnostic Configuration Externally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01648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PerformanceCounterConfiguration performanceCounterConfig = new </a:t>
            </a:r>
          </a:p>
          <a:p>
            <a:r>
              <a:rPr lang="en-US" sz="1700" smtClean="0"/>
              <a:t>  PerformanceCounterConfiguration();</a:t>
            </a:r>
          </a:p>
          <a:p>
            <a:r>
              <a:rPr lang="en-US" sz="1700" smtClean="0"/>
              <a:t>performanceCounterConfig.CounterSpecifier = </a:t>
            </a:r>
          </a:p>
          <a:p>
            <a:r>
              <a:rPr lang="en-US" sz="1700" smtClean="0"/>
              <a:t>  @"\Memory\Available MBytes";</a:t>
            </a:r>
          </a:p>
          <a:p>
            <a:r>
              <a:rPr lang="en-US" sz="1700" smtClean="0"/>
              <a:t>performanceCounterConfig.SampleRate = TimeSpan.FromSeconds(10.0);</a:t>
            </a:r>
          </a:p>
          <a:p>
            <a:r>
              <a:rPr lang="en-US" sz="1700" smtClean="0"/>
              <a:t>foreach (RoleInstanceDiagnosticManager agent in roleManagers)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DiagnosticMonitorConfiguration config =</a:t>
            </a:r>
          </a:p>
          <a:p>
            <a:r>
              <a:rPr lang="en-US" sz="1700" smtClean="0"/>
              <a:t>    agent.GetCurrentConfiguration();</a:t>
            </a:r>
          </a:p>
          <a:p>
            <a:r>
              <a:rPr lang="en-US" sz="1700" smtClean="0"/>
              <a:t>  config.OverallQuotaInMB = 2040;</a:t>
            </a:r>
          </a:p>
          <a:p>
            <a:r>
              <a:rPr lang="en-US" sz="1700" smtClean="0"/>
              <a:t>  config.ConfigurationChangePollInterval = TimeSpan.FromMinutes(2.0);</a:t>
            </a:r>
          </a:p>
          <a:p>
            <a:r>
              <a:rPr lang="en-US" sz="1700" smtClean="0"/>
              <a:t>  config.PerformanceCounters.DataSources.</a:t>
            </a:r>
          </a:p>
          <a:p>
            <a:r>
              <a:rPr lang="en-US" sz="1700" smtClean="0"/>
              <a:t>    Add(performanceCounterConfig);</a:t>
            </a:r>
          </a:p>
          <a:p>
            <a:r>
              <a:rPr lang="en-US" sz="1700" smtClean="0"/>
              <a:t>  agent.SetCurrentConfiguration(config);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By default, diagnostic agents collect diagnostic data into a local buffer.</a:t>
            </a:r>
          </a:p>
          <a:p>
            <a:pPr lvl="1"/>
            <a:r>
              <a:rPr lang="en-US" sz="1600" smtClean="0"/>
              <a:t>While 3rd party tools provide a means to explore the diagnostic data in the buffer, the data is lost if the role is shutdown (intentionally or unintentionally).</a:t>
            </a:r>
          </a:p>
          <a:p>
            <a:pPr lvl="1"/>
            <a:r>
              <a:rPr lang="en-US" sz="1600" smtClean="0"/>
              <a:t>Furthermore, since the buffer is of limited size, diagnostic data is eventually lost as it is purged to make room for more data.</a:t>
            </a:r>
          </a:p>
          <a:p>
            <a:pPr lvl="1"/>
            <a:r>
              <a:rPr lang="en-US" sz="1600" smtClean="0"/>
              <a:t>To preserve diagnostic data, you must configure the agents to transfer the data from the local buffer to Windows Azure Storage.</a:t>
            </a:r>
          </a:p>
          <a:p>
            <a:r>
              <a:rPr lang="en-US" sz="1800" smtClean="0"/>
              <a:t>There are two types of transfer.</a:t>
            </a:r>
          </a:p>
          <a:p>
            <a:pPr lvl="1"/>
            <a:r>
              <a:rPr lang="en-US" sz="1600" smtClean="0"/>
              <a:t>You can choose to set up a schedule and have the diagnostic agent transfer data automatically.  This is called </a:t>
            </a:r>
            <a:r>
              <a:rPr lang="en-US" sz="1600" b="1" i="1" smtClean="0"/>
              <a:t>scheduled transfer</a:t>
            </a:r>
            <a:r>
              <a:rPr lang="en-US" sz="1600" smtClean="0"/>
              <a:t>.</a:t>
            </a:r>
          </a:p>
          <a:p>
            <a:pPr lvl="1"/>
            <a:r>
              <a:rPr lang="en-US" sz="1600" smtClean="0"/>
              <a:t>Alternately, you can request a one-time transfer of the data.  This is called </a:t>
            </a:r>
            <a:r>
              <a:rPr lang="en-US" sz="1600" b="1" i="1" smtClean="0"/>
              <a:t>on-demand transfer</a:t>
            </a:r>
            <a:r>
              <a:rPr lang="en-US" sz="1600" smtClean="0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Set up scheduled transfers per data source (log data deposit).</a:t>
            </a:r>
          </a:p>
          <a:p>
            <a:pPr lvl="1"/>
            <a:r>
              <a:rPr lang="en-US" sz="1600" smtClean="0"/>
              <a:t>Set the ScheduledTransferPeriod property of the data source to a TimeSpan object specifying how often the agent should transfer data to Windows Azure Storage.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Importantly, when you set the TimeSpan to zero, you disable transfer of data completely.</a:t>
            </a:r>
          </a:p>
          <a:p>
            <a:pPr lvl="1"/>
            <a:r>
              <a:rPr lang="en-US" sz="1600" smtClean="0"/>
              <a:t>Remember, access and space in Windows Azure Storage costs money.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2876996"/>
            <a:ext cx="8229600" cy="192360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DiagnosticMonitorConfiguration</a:t>
            </a:r>
            <a:r>
              <a:rPr lang="en-US" sz="1700" dirty="0" smtClean="0"/>
              <a:t> </a:t>
            </a:r>
            <a:r>
              <a:rPr lang="en-US" sz="1700" dirty="0" err="1" smtClean="0"/>
              <a:t>config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DiagnosticMonitor.GetDefaultInitialConfiguration</a:t>
            </a:r>
            <a:r>
              <a:rPr lang="en-US" sz="1700" dirty="0" smtClean="0"/>
              <a:t>();</a:t>
            </a:r>
          </a:p>
          <a:p>
            <a:r>
              <a:rPr lang="en-US" sz="1700" dirty="0" err="1" smtClean="0"/>
              <a:t>config.Logs.ScheduledTransferPeriod</a:t>
            </a:r>
            <a:r>
              <a:rPr lang="en-US" sz="1700" dirty="0" smtClean="0"/>
              <a:t> = </a:t>
            </a:r>
            <a:r>
              <a:rPr lang="en-US" sz="1700" dirty="0" err="1" smtClean="0"/>
              <a:t>TimeSpan</a:t>
            </a:r>
            <a:r>
              <a:rPr lang="en-US" sz="1700" dirty="0" smtClean="0"/>
              <a:t>. </a:t>
            </a:r>
            <a:r>
              <a:rPr lang="en-US" sz="1700" dirty="0" err="1" smtClean="0"/>
              <a:t>FromMinutes</a:t>
            </a:r>
            <a:r>
              <a:rPr lang="en-US" sz="1700" dirty="0" smtClean="0"/>
              <a:t>(15.0);</a:t>
            </a:r>
          </a:p>
          <a:p>
            <a:r>
              <a:rPr lang="en-US" sz="1700" dirty="0" err="1" smtClean="0"/>
              <a:t>config.PerformanceCounters.ScheduledTransferPeriod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TimeSpan.FromMinutes</a:t>
            </a:r>
            <a:r>
              <a:rPr lang="en-US" sz="1700" dirty="0" smtClean="0"/>
              <a:t>(15.0);</a:t>
            </a:r>
          </a:p>
          <a:p>
            <a:r>
              <a:rPr lang="en-US" sz="1700" dirty="0" err="1" smtClean="0"/>
              <a:t>config.DiagnosticInfrastructureLogs.ScheduledTransferPeriod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  </a:t>
            </a:r>
            <a:r>
              <a:rPr lang="en-US" sz="1700" dirty="0" err="1" smtClean="0"/>
              <a:t>TimeSpan.FromMinutes</a:t>
            </a:r>
            <a:r>
              <a:rPr lang="en-US" sz="1700" dirty="0" smtClean="0"/>
              <a:t>(15.0);</a:t>
            </a:r>
            <a:endParaRPr 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600" smtClean="0"/>
              <a:t>You have transaction costs, potential bandwidth costs (when the storage is not in the same Affinity Group), and storage space costs.</a:t>
            </a:r>
          </a:p>
          <a:p>
            <a:pPr lvl="1"/>
            <a:r>
              <a:rPr lang="en-US" sz="1600" smtClean="0"/>
              <a:t>You also have bandwidth costs when you pull the data out of the cloud.</a:t>
            </a:r>
          </a:p>
          <a:p>
            <a:pPr lvl="1"/>
            <a:r>
              <a:rPr lang="en-US" sz="1600" smtClean="0"/>
              <a:t>So set the TimeSpan with some care.  Transferring the logs every minute is probably unjustified and potentially tacking on performance.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On-demand transfers allow you to specify what and when should be transferred – but in a one-time fashion.</a:t>
            </a:r>
          </a:p>
          <a:p>
            <a:pPr lvl="1"/>
            <a:r>
              <a:rPr lang="en-US" sz="1600" smtClean="0"/>
              <a:t>To carry out an on-demand transfer, you again use objects in the DiagnosticManager namespace.</a:t>
            </a:r>
          </a:p>
          <a:p>
            <a:pPr lvl="1"/>
            <a:r>
              <a:rPr lang="en-US" sz="1600" smtClean="0"/>
              <a:t>An OnDemandTransferOptions object allows you to specify transfer options such which data source and the timeframe for relevant data.</a:t>
            </a:r>
          </a:p>
          <a:p>
            <a:pPr lvl="1"/>
            <a:r>
              <a:rPr lang="en-US" sz="1600" smtClean="0"/>
              <a:t>Get an instance of the DeploymentDiagnosticManager and from this object get the RoleInstanceDiagnosticManager object (or objects for multiple roles).</a:t>
            </a:r>
          </a:p>
          <a:p>
            <a:pPr lvl="1"/>
            <a:r>
              <a:rPr lang="en-US" sz="1600" smtClean="0"/>
              <a:t>From the RoleInstanceDiagnosticManager object, you can get the collection of diagnostic agents running for the specified role.</a:t>
            </a:r>
          </a:p>
          <a:p>
            <a:pPr lvl="1"/>
            <a:r>
              <a:rPr lang="en-US" sz="1600" smtClean="0"/>
              <a:t>Iterate over the collection and demand the data be transferred per your transfer options.</a:t>
            </a:r>
          </a:p>
          <a:p>
            <a:pPr lvl="1"/>
            <a:r>
              <a:rPr lang="en-US" sz="1600" smtClean="0"/>
              <a:t>This example shows an on-demand transfer for the Performance Counters for the past hour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506292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DeploymentDiagnosticManager deploymentManager = new </a:t>
            </a:r>
          </a:p>
          <a:p>
            <a:r>
              <a:rPr lang="en-US" sz="1700" smtClean="0"/>
              <a:t>  DeploymentDiagnosticManager(RoleEnvironment.</a:t>
            </a:r>
          </a:p>
          <a:p>
            <a:r>
              <a:rPr lang="en-US" sz="1700" smtClean="0"/>
              <a:t>  GetConfigurationSettingValue("</a:t>
            </a:r>
          </a:p>
          <a:p>
            <a:r>
              <a:rPr lang="en-US" sz="1700" smtClean="0"/>
              <a:t>    Microsoft.WindowsAzure.Plugins.Diagnostics.ConnectionString"),</a:t>
            </a:r>
          </a:p>
          <a:p>
            <a:r>
              <a:rPr lang="en-US" sz="1700" smtClean="0"/>
              <a:t>  RoleEnvironment.DeploymentId);</a:t>
            </a:r>
          </a:p>
          <a:p>
            <a:r>
              <a:rPr lang="en-US" sz="1700" smtClean="0"/>
              <a:t>IEnumerable&lt;RoleInstanceDiagnosticManager&gt; roleManagers = </a:t>
            </a:r>
          </a:p>
          <a:p>
            <a:r>
              <a:rPr lang="en-US" sz="1700" smtClean="0"/>
              <a:t>  deploymentManager.GetRoleInstanceDiagnosticManagersForRole(</a:t>
            </a:r>
          </a:p>
          <a:p>
            <a:r>
              <a:rPr lang="en-US" sz="1700" smtClean="0"/>
              <a:t>  "MyRoleName");</a:t>
            </a:r>
          </a:p>
          <a:p>
            <a:r>
              <a:rPr lang="en-US" sz="1700" smtClean="0"/>
              <a:t>DataBufferName datasource = DataBufferName.PerformanceCounters;</a:t>
            </a:r>
          </a:p>
          <a:p>
            <a:r>
              <a:rPr lang="en-US" sz="1700" smtClean="0"/>
              <a:t>OnDemandTransferOptions transferOptions = </a:t>
            </a:r>
          </a:p>
          <a:p>
            <a:r>
              <a:rPr lang="en-US" sz="1700" smtClean="0"/>
              <a:t>  new OnDemandTransferOptions();</a:t>
            </a:r>
          </a:p>
          <a:p>
            <a:r>
              <a:rPr lang="en-US" sz="1700" smtClean="0"/>
              <a:t>transferOptions.From = DateTime.UtcNow - TimeSpan.FromHours(1.0);</a:t>
            </a:r>
          </a:p>
          <a:p>
            <a:r>
              <a:rPr lang="en-US" sz="1700" smtClean="0"/>
              <a:t>transferOptions.To = DateTime.UtcNow;</a:t>
            </a:r>
          </a:p>
          <a:p>
            <a:r>
              <a:rPr lang="en-US" sz="1700" smtClean="0"/>
              <a:t>transferOptions.NotificationQueueName = "transfercompletequeue";</a:t>
            </a:r>
          </a:p>
          <a:p>
            <a:r>
              <a:rPr lang="en-US" sz="1700" smtClean="0"/>
              <a:t>foreach (RoleInstanceDiagnosticManager agent in roleManagers)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Guid requestId = agent.BeginOnDemandTransfer(datasource, </a:t>
            </a:r>
          </a:p>
          <a:p>
            <a:r>
              <a:rPr lang="en-US" sz="1700" smtClean="0"/>
              <a:t>    transferOptions);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BeginOnDemandTransfer( ) method call initiates the transfer.  Windows Azure handles calls to transfer data asynchronously.</a:t>
            </a:r>
          </a:p>
          <a:p>
            <a:pPr lvl="1"/>
            <a:r>
              <a:rPr lang="en-US" sz="1600" smtClean="0"/>
              <a:t>The process of transferring the data can take some time.</a:t>
            </a:r>
          </a:p>
          <a:p>
            <a:pPr lvl="1"/>
            <a:r>
              <a:rPr lang="en-US" sz="1600" smtClean="0"/>
              <a:t>Provide the name of a queue, through the OnDemandTransferOptions, to be notified by message when the transfer process completes.</a:t>
            </a:r>
          </a:p>
          <a:p>
            <a:pPr lvl="1"/>
            <a:r>
              <a:rPr lang="en-US" sz="1600" smtClean="0"/>
              <a:t>Monitor the queue and when you detect the transfer complete, call EndOnDemandTransfer( ) with the request id.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4016484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CloudQueueMessage message;</a:t>
            </a:r>
          </a:p>
          <a:p>
            <a:r>
              <a:rPr lang="en-US" sz="1700" smtClean="0"/>
              <a:t>while ( (message = queue.GetMessage()) != null)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  OnDemandTransferInfo onDemandTransferInfo = </a:t>
            </a:r>
          </a:p>
          <a:p>
            <a:r>
              <a:rPr lang="en-US" sz="1700" smtClean="0"/>
              <a:t>    OnDemandTransferInfo.FromQueueMessage(message);</a:t>
            </a:r>
          </a:p>
          <a:p>
            <a:r>
              <a:rPr lang="en-US" sz="1700" smtClean="0"/>
              <a:t>  String deploymentId = onDemandTransferInfo.DeploymentId;</a:t>
            </a:r>
          </a:p>
          <a:p>
            <a:r>
              <a:rPr lang="en-US" sz="1700" smtClean="0"/>
              <a:t>  Guid requestGuid = onDemandTransferInfo.RequestId;</a:t>
            </a:r>
          </a:p>
          <a:p>
            <a:r>
              <a:rPr lang="en-US" sz="1700" smtClean="0"/>
              <a:t>  String roleInstanceId = onDemandTransferInfo.RoleInstanceId;</a:t>
            </a:r>
          </a:p>
          <a:p>
            <a:r>
              <a:rPr lang="en-US" sz="1700" smtClean="0"/>
              <a:t>  String roleName = onDemandTransferInfo.RoleName; </a:t>
            </a:r>
          </a:p>
          <a:p>
            <a:r>
              <a:rPr lang="en-US" sz="1700" smtClean="0"/>
              <a:t>  RoleInstanceDiagnosticManager roleInstanceDiagnosticManager =</a:t>
            </a:r>
          </a:p>
          <a:p>
            <a:r>
              <a:rPr lang="en-US" sz="1700" smtClean="0"/>
              <a:t>    cloudStorageAccount.CreateRoleInstanceDiagnosticManager(</a:t>
            </a:r>
          </a:p>
          <a:p>
            <a:r>
              <a:rPr lang="en-US" sz="1700" smtClean="0"/>
              <a:t>    deploymentId, roleName, roleInstanceId);</a:t>
            </a:r>
          </a:p>
          <a:p>
            <a:r>
              <a:rPr lang="en-US" sz="1700" smtClean="0"/>
              <a:t>  roleInstanceDiagnosticManager.EndOnDemandTransfer(requestGuid); </a:t>
            </a:r>
          </a:p>
          <a:p>
            <a:r>
              <a:rPr lang="en-US" sz="1700" smtClean="0"/>
              <a:t>  cloudQueue.DeleteMessage(message);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and Logging Issue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Beyond IntelliTrace, developers are dependent on good logging and using the logs to diagnose issues.</a:t>
            </a:r>
          </a:p>
          <a:p>
            <a:pPr lvl="1"/>
            <a:r>
              <a:rPr lang="en-US" sz="1600" smtClean="0"/>
              <a:t>Windows Azure has the same logging capabilities as in traditional Windows environment.</a:t>
            </a:r>
          </a:p>
          <a:p>
            <a:pPr lvl="1"/>
            <a:r>
              <a:rPr lang="en-US" sz="1600" smtClean="0"/>
              <a:t>However, unlike your on-premise systems, your access to the Windows Azure machine file system is limited.</a:t>
            </a:r>
          </a:p>
          <a:p>
            <a:pPr lvl="1"/>
            <a:r>
              <a:rPr lang="en-US" sz="1600" smtClean="0"/>
              <a:t>If your hosted services have been configured for it, you can use Remote Desktop to access the virtual server running your code and examine log files.</a:t>
            </a:r>
          </a:p>
          <a:p>
            <a:pPr lvl="1"/>
            <a:r>
              <a:rPr lang="en-US" sz="1600" smtClean="0"/>
              <a:t>However, even with Remote Desktop, remember that you have many instances of your roles.  Therefore, your code lives on many boxes in the cloud data centers.</a:t>
            </a:r>
          </a:p>
          <a:p>
            <a:pPr lvl="1"/>
            <a:r>
              <a:rPr lang="en-US" sz="1600" smtClean="0"/>
              <a:t>If Remote Desktop is not enabled, or if you want more consolidated log files you must rely on Windows Azure Diagnostic Service.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Where does the diagnostic data transferred to Windows Azure Storage go?</a:t>
            </a:r>
          </a:p>
          <a:p>
            <a:pPr lvl="1"/>
            <a:r>
              <a:rPr lang="en-US" sz="1600" smtClean="0"/>
              <a:t>It depends on the data.  Some of it goes in table storage while others go in blob storage.</a:t>
            </a:r>
          </a:p>
          <a:p>
            <a:pPr lvl="1"/>
            <a:r>
              <a:rPr lang="en-US" sz="1600" smtClean="0"/>
              <a:t>The table below lists where to find each of the types of diagnostic data when transferred to Windows Azure Storage.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000" y="1714500"/>
          <a:ext cx="82169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700"/>
                <a:gridCol w="3378200"/>
              </a:tblGrid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Diagnostic Data Source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Windows Azure Storage location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Windows Azure Trace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table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IIS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blob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Window Azure Diagnostic Infrastructure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table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Performance Counters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table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Windows Event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table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IIS Failed Request Logs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blob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Crash Dumps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blob storage</a:t>
                      </a:r>
                      <a:endParaRPr lang="en-US" sz="1800"/>
                    </a:p>
                  </a:txBody>
                  <a:tcPr/>
                </a:tc>
              </a:tr>
              <a:tr h="170744">
                <a:tc>
                  <a:txBody>
                    <a:bodyPr/>
                    <a:lstStyle/>
                    <a:p>
                      <a:r>
                        <a:rPr lang="en-US" sz="1800" smtClean="0"/>
                        <a:t>Any arbitrary log file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blob storage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Again, remember that you are paying for Windows Azure Storage.</a:t>
            </a:r>
          </a:p>
          <a:p>
            <a:pPr lvl="1"/>
            <a:r>
              <a:rPr lang="en-US" sz="1600" smtClean="0"/>
              <a:t>Since the amount of diagnostic data collected can be quite large, you may want to consider filtering data moved to Windows Azure Storage.</a:t>
            </a:r>
          </a:p>
          <a:p>
            <a:pPr lvl="1"/>
            <a:r>
              <a:rPr lang="en-US" sz="1600" smtClean="0"/>
              <a:t>You cannot filter data collected by the diagnostic agent as it puts data into the agent’s buffer.</a:t>
            </a:r>
          </a:p>
          <a:p>
            <a:pPr lvl="1"/>
            <a:r>
              <a:rPr lang="en-US" sz="1600" smtClean="0"/>
              <a:t>You can, however, filter data that you want moved to Windows Azure Storage.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filter data moved to Windows Azure Storage, set the transfer options to include a log filter.</a:t>
            </a:r>
          </a:p>
          <a:p>
            <a:pPr lvl="1"/>
            <a:r>
              <a:rPr lang="en-US" sz="1600" smtClean="0"/>
              <a:t>You have seen the OnDemandTransferOptions object used above to specify details for on-demand transfers.</a:t>
            </a:r>
          </a:p>
          <a:p>
            <a:pPr lvl="1"/>
            <a:r>
              <a:rPr lang="en-US" sz="1600" smtClean="0"/>
              <a:t>Just set the LogLevelFilter property to the appropriate LogLevel enumeration (thus the importance of using LogLevel categories when writing trace entries).</a:t>
            </a:r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pPr lvl="1"/>
            <a:r>
              <a:rPr lang="en-US" sz="1600" smtClean="0"/>
              <a:t>For scheduled transfers, set the ScheduledTransferLogLevelFilter property on the Logs property (of DiagnosticMonitorConfiguration object) to a LogLevel enum.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3466237"/>
            <a:ext cx="8229600" cy="87716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dirty="0" err="1" smtClean="0"/>
              <a:t>OnDemandTransferOptions</a:t>
            </a:r>
            <a:r>
              <a:rPr lang="en-US" sz="1700" dirty="0" smtClean="0"/>
              <a:t> </a:t>
            </a:r>
            <a:r>
              <a:rPr lang="en-US" sz="1700" dirty="0" err="1" smtClean="0"/>
              <a:t>transferOptions</a:t>
            </a:r>
            <a:r>
              <a:rPr lang="en-US" sz="1700" dirty="0" smtClean="0"/>
              <a:t> = </a:t>
            </a:r>
          </a:p>
          <a:p>
            <a:r>
              <a:rPr lang="en-US" sz="1700" dirty="0" smtClean="0"/>
              <a:t>  new </a:t>
            </a:r>
            <a:r>
              <a:rPr lang="en-US" sz="1700" dirty="0" err="1" smtClean="0"/>
              <a:t>OnDemandTransferOptions</a:t>
            </a:r>
            <a:r>
              <a:rPr lang="en-US" sz="1700" dirty="0" smtClean="0"/>
              <a:t>();</a:t>
            </a:r>
          </a:p>
          <a:p>
            <a:r>
              <a:rPr lang="en-US" sz="1700" dirty="0" err="1" smtClean="0"/>
              <a:t>transferOptions.LogLevelFilter</a:t>
            </a:r>
            <a:r>
              <a:rPr lang="en-US" sz="1700" dirty="0" smtClean="0"/>
              <a:t> = </a:t>
            </a:r>
            <a:r>
              <a:rPr lang="en-US" sz="1700" dirty="0" err="1" smtClean="0"/>
              <a:t>LogLevel.Error</a:t>
            </a:r>
            <a:r>
              <a:rPr lang="en-US" sz="1700" dirty="0" smtClean="0"/>
              <a:t>;</a:t>
            </a:r>
            <a:endParaRPr lang="en-US" sz="17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Transferring Diagnostic Data to Windows Azure Storage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endParaRPr lang="en-US" sz="1700" smtClean="0"/>
          </a:p>
          <a:p>
            <a:r>
              <a:rPr lang="en-US" sz="1800" smtClean="0"/>
              <a:t>Remember, diagnostic/logging data moved to Windows Azure Storage is still data storage space you pay for per the rates discussed in an earlier chapter.</a:t>
            </a:r>
          </a:p>
          <a:p>
            <a:pPr lvl="1"/>
            <a:r>
              <a:rPr lang="en-US" sz="1600" smtClean="0"/>
              <a:t>Setup a cleanup strategy for diagnostic/logging data moved to storage as you would for any data in Windows Azure Storage.</a:t>
            </a:r>
          </a:p>
          <a:p>
            <a:pPr lvl="1"/>
            <a:r>
              <a:rPr lang="en-US" sz="1600" smtClean="0"/>
              <a:t>When it is necessary to keep the data for extended periods, explore options for long-term storage of the data outside of the cloud.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00" y="1714500"/>
            <a:ext cx="8229600" cy="1138773"/>
          </a:xfrm>
          <a:prstGeom prst="rect">
            <a:avLst/>
          </a:prstGeom>
          <a:pattFill>
            <a:fgClr>
              <a:schemeClr val="bg2"/>
            </a:fgClr>
            <a:bgClr>
              <a:schemeClr val="bg2"/>
            </a:bgClr>
          </a:pattFill>
        </p:spPr>
        <p:txBody>
          <a:bodyPr vert="horz" rtlCol="0">
            <a:spAutoFit/>
          </a:bodyPr>
          <a:lstStyle/>
          <a:p>
            <a:r>
              <a:rPr lang="en-US" sz="1700" smtClean="0"/>
              <a:t>DiagnosticMonitorConfiguration config = </a:t>
            </a:r>
          </a:p>
          <a:p>
            <a:r>
              <a:rPr lang="en-US" sz="1700" smtClean="0"/>
              <a:t>  DiagnosticMonitor.GetDefaultInitialConfiguration();</a:t>
            </a:r>
          </a:p>
          <a:p>
            <a:r>
              <a:rPr lang="en-US" sz="1700" smtClean="0"/>
              <a:t>...</a:t>
            </a:r>
          </a:p>
          <a:p>
            <a:r>
              <a:rPr lang="en-US" sz="1700" smtClean="0"/>
              <a:t>Config.Logs.ScheduledTransferLogLevelFilter = LogLevel.Warning;</a:t>
            </a:r>
            <a:endParaRPr lang="en-US"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As mentioned earlier, IntelliTrace is another option for debugging applications running in the Windows Azure cloud.</a:t>
            </a:r>
          </a:p>
          <a:p>
            <a:pPr lvl="1"/>
            <a:r>
              <a:rPr lang="en-US" sz="1600" smtClean="0"/>
              <a:t>IntelliTrace is a feature in Visual Studio 2010 Ultimate Edition.</a:t>
            </a:r>
          </a:p>
          <a:p>
            <a:pPr lvl="1"/>
            <a:r>
              <a:rPr lang="en-US" sz="1600" smtClean="0"/>
              <a:t>VS 2010 Ultimate is a “comprehensive suite of tools to help teams ensure quality results, from design to deployment.”</a:t>
            </a:r>
          </a:p>
          <a:p>
            <a:pPr lvl="1"/>
            <a:r>
              <a:rPr lang="en-US" sz="1600" smtClean="0"/>
              <a:t>As an upper-end product that is not required for Windows Azure development, not every developer may have access to this debugging tool.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IntelliTrace records the application execution and allows you to play it back.</a:t>
            </a:r>
          </a:p>
          <a:p>
            <a:pPr lvl="1"/>
            <a:r>
              <a:rPr lang="en-US" sz="1600" smtClean="0"/>
              <a:t>It is often used to debug application locally in VS, but obviously provides assistance to debugging applications remotely as well.</a:t>
            </a:r>
          </a:p>
          <a:p>
            <a:pPr lvl="1"/>
            <a:r>
              <a:rPr lang="en-US" sz="1600" smtClean="0"/>
              <a:t>IntelliTrace works by maintaining a list of breakpoints in your code.</a:t>
            </a:r>
          </a:p>
          <a:p>
            <a:pPr lvl="1"/>
            <a:r>
              <a:rPr lang="en-US" sz="1600" smtClean="0"/>
              <a:t>It records the breakpoints hit and the stack (or full runtime context) as the breakpoints are encountered.</a:t>
            </a:r>
          </a:p>
          <a:p>
            <a:pPr lvl="1"/>
            <a:r>
              <a:rPr lang="en-US" sz="1600" smtClean="0"/>
              <a:t>Imagine you could take a snapshot of the stack at various points of execution in your application.</a:t>
            </a:r>
          </a:p>
          <a:p>
            <a:pPr lvl="1"/>
            <a:r>
              <a:rPr lang="en-US" sz="1600" smtClean="0"/>
              <a:t>Then imagine you can click through the stack snapshot and navigate through code and symbols associated to the code.  This essentially is what IntelliTrace provides.</a:t>
            </a:r>
          </a:p>
          <a:p>
            <a:pPr lvl="1"/>
            <a:r>
              <a:rPr lang="en-US" sz="1600" smtClean="0"/>
              <a:t>Learn more about IntelliTrace at msdn.microsoft.com/en-us/library/dd264915.aspx.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When you are ready to publish your application to the cloud, make sure you enable IntelliTrace.</a:t>
            </a:r>
          </a:p>
          <a:p>
            <a:pPr lvl="1"/>
            <a:r>
              <a:rPr lang="en-US" sz="1600" smtClean="0"/>
              <a:t>Recall, that when you are ready to publish your solution, right-click on the cloud project in Solution Explorer and click Publish.</a:t>
            </a:r>
          </a:p>
          <a:p>
            <a:pPr lvl="1"/>
            <a:r>
              <a:rPr lang="en-US" sz="1600" smtClean="0"/>
              <a:t>To enable IntelliTrace, check the Enable IntelliTrace for .NET 4 roles in the Deploy Windows Azure project window that displays.</a:t>
            </a:r>
          </a:p>
          <a:p>
            <a:endParaRPr lang="en-US"/>
          </a:p>
        </p:txBody>
      </p:sp>
      <p:pic>
        <p:nvPicPr>
          <p:cNvPr id="4" name="Picture 3" descr="im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581400"/>
            <a:ext cx="3352381" cy="315428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Before publishing, you can click on the Settings… link to customize IntelliTrace.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09" y="2400752"/>
            <a:ext cx="4952382" cy="361904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After the project has successfully deployed and is running in Azure, click on the Open in Server Explorer link in the Deployment view (shown below).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In the Server Explorer, expand the Windows Azure Compute node.  You should see your service listed.</a:t>
            </a:r>
          </a:p>
          <a:p>
            <a:endParaRPr lang="en-US"/>
          </a:p>
        </p:txBody>
      </p:sp>
      <p:pic>
        <p:nvPicPr>
          <p:cNvPr id="4" name="Picture 3" descr="im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85" y="2720562"/>
            <a:ext cx="6011429" cy="1775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Windows Azure Diagnostic Service runs with your Web and worker role instances.</a:t>
            </a:r>
          </a:p>
          <a:p>
            <a:pPr lvl="1"/>
            <a:r>
              <a:rPr lang="en-US" sz="1600" smtClean="0"/>
              <a:t>It collects diagnostic data based on your configuration specifications.</a:t>
            </a:r>
          </a:p>
          <a:p>
            <a:pPr lvl="1"/>
            <a:r>
              <a:rPr lang="en-US" sz="1600" smtClean="0"/>
              <a:t>Use the diagnostics API or the Service Management API to alter the configuration.</a:t>
            </a:r>
          </a:p>
          <a:p>
            <a:pPr lvl="1"/>
            <a:r>
              <a:rPr lang="en-US" sz="1600" smtClean="0"/>
              <a:t>You can also use the diagnostics API or the Service Management API to transfer diagnostic information to Windows Azure Storage as you dictate.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Note the word IntelliTrace in brackets after your service name in the list – indicating IntelliTrace is enabled for your service.</a:t>
            </a:r>
          </a:p>
          <a:p>
            <a:endParaRPr lang="en-US"/>
          </a:p>
        </p:txBody>
      </p:sp>
      <p:pic>
        <p:nvPicPr>
          <p:cNvPr id="4" name="Picture 3" descr="im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43" y="1714500"/>
            <a:ext cx="2285714" cy="201904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begin the download of IntelliTrace data, right-click a role instance of the service and then click View IntelliTrace logs.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In the Windows Azure Activity Log view in VS, the status of the download can be monitored.</a:t>
            </a:r>
          </a:p>
          <a:p>
            <a:endParaRPr lang="en-US"/>
          </a:p>
        </p:txBody>
      </p:sp>
      <p:pic>
        <p:nvPicPr>
          <p:cNvPr id="4" name="Picture 3" descr="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18" y="2362200"/>
            <a:ext cx="3344762" cy="211809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pPr lvl="1"/>
            <a:r>
              <a:rPr lang="en-US" sz="1600" smtClean="0"/>
              <a:t>After the download completes, VS opens a window displaying the IntelliTrace data.</a:t>
            </a:r>
          </a:p>
          <a:p>
            <a:endParaRPr lang="en-US"/>
          </a:p>
        </p:txBody>
      </p:sp>
      <p:pic>
        <p:nvPicPr>
          <p:cNvPr id="4" name="Picture 3" descr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1" y="1848057"/>
            <a:ext cx="8621429" cy="165714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04001" cy="496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To examine details of an exception that occurred in the cloud, click on an exception listed in the Exception Data part of page.</a:t>
            </a:r>
          </a:p>
          <a:p>
            <a:pPr lvl="1"/>
            <a:r>
              <a:rPr lang="en-US" sz="1600" smtClean="0"/>
              <a:t>Then click the Start Debugging button (or double-click a thread in the list).</a:t>
            </a:r>
          </a:p>
          <a:p>
            <a:pPr lvl="1"/>
            <a:r>
              <a:rPr lang="en-US" sz="1600" smtClean="0"/>
              <a:t>This opens an IntelliTrace window where you can step through code, view the values of variables, and view the call stack at the time of the exception.</a:t>
            </a:r>
          </a:p>
          <a:p>
            <a:endParaRPr lang="en-US"/>
          </a:p>
        </p:txBody>
      </p:sp>
      <p:pic>
        <p:nvPicPr>
          <p:cNvPr id="4" name="Picture 3" descr="im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780953" cy="251428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with IntelliTrace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Similarly, you can select a thread in the Thread List and debug the thread.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09" y="2247900"/>
            <a:ext cx="3832382" cy="304761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Exercise: Diagnostics Lab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Windows Azure Diagnostic service runs with your role instances.</a:t>
            </a:r>
          </a:p>
          <a:p>
            <a:pPr lvl="1"/>
            <a:r>
              <a:rPr lang="en-US" sz="1600" smtClean="0"/>
              <a:t>It collects diagnostic data based on your configuration specifications.  Use the diagnostics API or the Service Management API to alter the configuration.</a:t>
            </a:r>
          </a:p>
          <a:p>
            <a:pPr lvl="1"/>
            <a:r>
              <a:rPr lang="en-US" sz="1600" smtClean="0"/>
              <a:t>The diagnostics API and the Service Management API are also used to transfer diagnostic information to Windows Azure Storage as you dictate.</a:t>
            </a:r>
          </a:p>
          <a:p>
            <a:pPr lvl="1"/>
            <a:r>
              <a:rPr lang="en-US" sz="1600" smtClean="0"/>
              <a:t>Every role instances hosts a DiagnosticsAgent.exe executable to manage the Windows Azure diagnostics configuration and management process.</a:t>
            </a:r>
          </a:p>
          <a:p>
            <a:pPr lvl="1"/>
            <a:r>
              <a:rPr lang="en-US" sz="1600" smtClean="0"/>
              <a:t>Code in the OnStart( ) method of WebRole.cs or WorkerRole.cs typically starts the diagnostic data capture.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Adding the DiagnosticMonitorTraceListener trace listener to Web.config or app.config enables you to write to the Windows Azure trace logs.</a:t>
            </a:r>
          </a:p>
          <a:p>
            <a:pPr lvl="1"/>
            <a:r>
              <a:rPr lang="en-US" sz="1600" smtClean="0"/>
              <a:t>The DiagnosticMonitorTraceListener is part of the Microsoft.WindowsAzure.Diagnostics namespace.</a:t>
            </a:r>
          </a:p>
          <a:p>
            <a:pPr lvl="1"/>
            <a:r>
              <a:rPr lang="en-US" sz="1600" smtClean="0"/>
              <a:t>Classes in this namespace enable you to collect logs and diagnostic information from code running within your role.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How does Windows Azure Diagnostics work?</a:t>
            </a:r>
          </a:p>
          <a:p>
            <a:pPr lvl="1"/>
            <a:r>
              <a:rPr lang="en-US" sz="1600" smtClean="0"/>
              <a:t>Every one of your role instances hosts a DiagnosticsAgent executable to manage the Windows Azure diagnostics configuration and management process.</a:t>
            </a:r>
          </a:p>
          <a:p>
            <a:pPr lvl="1"/>
            <a:r>
              <a:rPr lang="en-US" sz="1600" smtClean="0"/>
              <a:t>In documentation, the DiagnosticsAgent is often referred to as the Windows Azure diagnostic monitor.</a:t>
            </a:r>
          </a:p>
          <a:p>
            <a:pPr lvl="1"/>
            <a:r>
              <a:rPr lang="en-US" sz="1600" smtClean="0"/>
              <a:t>In Windows Azure 1.2, the Diagnostics Service executable was MonAgentHost.exe.</a:t>
            </a:r>
          </a:p>
          <a:p>
            <a:pPr lvl="1"/>
            <a:r>
              <a:rPr lang="en-US" sz="1600" smtClean="0"/>
              <a:t>You can find the DiagnosticAgent.exe process in your Task Manager when you run your applications in the Compute Emulator.</a:t>
            </a:r>
          </a:p>
          <a:p>
            <a:pPr lvl="1"/>
            <a:r>
              <a:rPr lang="en-US" sz="1600" smtClean="0"/>
              <a:t>In this example, five role instances (four Web and one worker) are running in the Computer Emulator and thus five DiagnosticsAgent.exe processes are running.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/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674095" cy="4815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The DiagnosticsAgent process knows about all of your instances, knows how to merge the diagnostic data, and knows how to move it to the proper location.</a:t>
            </a:r>
          </a:p>
          <a:p>
            <a:pPr lvl="1"/>
            <a:r>
              <a:rPr lang="en-US" sz="1600" smtClean="0"/>
              <a:t>Importantly, you do not need to stop your application (or the DiagnosticsAgent process) in order to reconfigure your diagnostic collection.</a:t>
            </a:r>
          </a:p>
          <a:p>
            <a:pPr lvl="1"/>
            <a:r>
              <a:rPr lang="en-US" sz="1600" smtClean="0"/>
              <a:t>This allows you to dial up (or down) the amount of information you collect without shutting down your application.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Azure Diagnostic Service Cont.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DiagnosticsAgent.exe collects diagnostic data you want (as specified by configuration – coming up) into a local buffer.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23" y="2527300"/>
            <a:ext cx="7388352" cy="2932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tech Template(97)">
  <a:themeElements>
    <a:clrScheme name="Default Design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Default Design">
      <a:majorFont>
        <a:latin typeface="FuturaEFOP-Bold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Intertech_and_Microsoft_Slide_Template</Template>
  <TotalTime>9</TotalTime>
  <Words>4188</Words>
  <Application>Microsoft Office PowerPoint</Application>
  <PresentationFormat>On-screen Show (4:3)</PresentationFormat>
  <Paragraphs>639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Intertech Template(97)</vt:lpstr>
      <vt:lpstr>Diagnostics and Logging</vt:lpstr>
      <vt:lpstr>Debugging and Logging Issue</vt:lpstr>
      <vt:lpstr>Debugging and Logging Issue Cont.</vt:lpstr>
      <vt:lpstr>Debugging and Logging Issue Cont.</vt:lpstr>
      <vt:lpstr>Windows Azure Diagnostic Service</vt:lpstr>
      <vt:lpstr>Windows Azure Diagnostic Service Cont.</vt:lpstr>
      <vt:lpstr>Windows Azure Diagnostic Service Cont.</vt:lpstr>
      <vt:lpstr>Windows Azure Diagnostic Service Cont.</vt:lpstr>
      <vt:lpstr>Windows Azure Diagnostic Service Cont.</vt:lpstr>
      <vt:lpstr>Windows Azure Diagnostic Service Cont.</vt:lpstr>
      <vt:lpstr>Windows Azure Diagnostic Service Cont.</vt:lpstr>
      <vt:lpstr>Configuring the Diagnostic Service</vt:lpstr>
      <vt:lpstr>Configuring the Diagnostic Service Cont.</vt:lpstr>
      <vt:lpstr>Configuring the Diagnostic Service Cont.</vt:lpstr>
      <vt:lpstr>Configuring the Diagnostic Service Cont.</vt:lpstr>
      <vt:lpstr>Configuring the Diagnostic Service Cont.</vt:lpstr>
      <vt:lpstr>Configuring the Diagnostic Service Cont.</vt:lpstr>
      <vt:lpstr>Configuring the Diagnostic Service Cont.</vt:lpstr>
      <vt:lpstr>Writing to Trace Logs</vt:lpstr>
      <vt:lpstr>Writing to Trace Logs Cont.</vt:lpstr>
      <vt:lpstr>Writing to Trace Logs Cont.</vt:lpstr>
      <vt:lpstr>Changing the Diagnostic Configuration</vt:lpstr>
      <vt:lpstr>Changing the Diagnostic Configuration Cont.</vt:lpstr>
      <vt:lpstr>Changing the Diagnostic Configuration Cont.</vt:lpstr>
      <vt:lpstr>Changing the Diagnostic Configuration Cont.</vt:lpstr>
      <vt:lpstr>Changing the Diagnostic Configuration Cont.</vt:lpstr>
      <vt:lpstr>Changing the Diagnostic Configuration Externally</vt:lpstr>
      <vt:lpstr>Changing the Diagnostic Configuration Externally Cont.</vt:lpstr>
      <vt:lpstr>Changing the Diagnostic Configuration Externally Cont.</vt:lpstr>
      <vt:lpstr>Changing the Diagnostic Configuration Externally Cont.</vt:lpstr>
      <vt:lpstr>Changing the Diagnostic Configuration Externally Cont.</vt:lpstr>
      <vt:lpstr>Changing the Diagnostic Configuration Externally Cont.</vt:lpstr>
      <vt:lpstr>Transferring Diagnostic Data to Windows Azure Storage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Transferring Diagnostic Data to Windows Azure Storage Cont.</vt:lpstr>
      <vt:lpstr>Debugging with IntelliTrace</vt:lpstr>
      <vt:lpstr>Debugging with IntelliTrace Cont.</vt:lpstr>
      <vt:lpstr>Debugging with IntelliTrace Cont.</vt:lpstr>
      <vt:lpstr>Debugging with IntelliTrace Cont.</vt:lpstr>
      <vt:lpstr>Debugging with IntelliTrace Cont.</vt:lpstr>
      <vt:lpstr>Debugging with IntelliTrace Cont.</vt:lpstr>
      <vt:lpstr>Debugging with IntelliTrace Cont.</vt:lpstr>
      <vt:lpstr>Debugging with IntelliTrace Cont.</vt:lpstr>
      <vt:lpstr>Debugging with IntelliTrace Cont.</vt:lpstr>
      <vt:lpstr>Debugging with IntelliTrace Cont.</vt:lpstr>
      <vt:lpstr>Debugging with IntelliTrace Cont.</vt:lpstr>
      <vt:lpstr>Lab Exercise: Diagnostics Lab</vt:lpstr>
      <vt:lpstr>Chapter Summary</vt:lpstr>
      <vt:lpstr>Chapter Summary Cont.</vt:lpstr>
    </vt:vector>
  </TitlesOfParts>
  <Company>Intertech,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Diagnostics and Logging</dc:title>
  <dc:creator>jwhite</dc:creator>
  <cp:lastModifiedBy>jwhite</cp:lastModifiedBy>
  <cp:revision>2</cp:revision>
  <dcterms:created xsi:type="dcterms:W3CDTF">2011-04-27T23:50:30Z</dcterms:created>
  <dcterms:modified xsi:type="dcterms:W3CDTF">2011-04-28T00:05:14Z</dcterms:modified>
</cp:coreProperties>
</file>