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8" r:id="rId3"/>
    <p:sldId id="270" r:id="rId4"/>
    <p:sldId id="271" r:id="rId5"/>
    <p:sldId id="272" r:id="rId6"/>
  </p:sldIdLst>
  <p:sldSz cx="13004800" cy="97536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-US"/>
              <a:t>Highlighted in LIGHT BLUE, flexible (indirect) cost.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77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17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0061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82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51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53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0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1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CB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06767" y="-276108"/>
            <a:ext cx="12992100" cy="9628800"/>
          </a:xfrm>
          <a:prstGeom prst="rect">
            <a:avLst/>
          </a:prstGeom>
          <a:noFill/>
          <a:ln>
            <a:noFill/>
          </a:ln>
        </p:spPr>
        <p:txBody>
          <a:bodyPr lIns="0" tIns="0" rIns="676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3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80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Overview of </a:t>
            </a:r>
            <a:r>
              <a:rPr lang="en-US" sz="8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College</a:t>
            </a:r>
            <a:endParaRPr lang="en-US" sz="8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60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lang="en-US" sz="6000" i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1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Cristian </a:t>
            </a:r>
            <a:r>
              <a:rPr lang="en-US" sz="3000" b="1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Calleja</a:t>
            </a:r>
            <a:r>
              <a:rPr lang="en-US" sz="3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Castillo</a:t>
            </a:r>
            <a:endParaRPr lang="en-US" sz="3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28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College </a:t>
            </a: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coach</a:t>
            </a:r>
            <a:endParaRPr lang="en-US" sz="2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lvl="0" indent="-1587" algn="ctr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Cristian</a:t>
            </a: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@flushinginternational.org</a:t>
            </a:r>
            <a:endParaRPr lang="en-US" sz="2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lvl="0" indent="-1587" algn="ctr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28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(718) </a:t>
            </a: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844</a:t>
            </a: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-2683</a:t>
            </a:r>
            <a:endParaRPr lang="en-US" sz="2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lvl="0" indent="-1587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</a:pPr>
            <a:endParaRPr sz="1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lvl="0" indent="-1587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lvl="0" indent="-1587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</a:pPr>
            <a:endParaRPr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7787" marR="0" lvl="0" indent="-15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Flushing International High School</a:t>
            </a:r>
          </a:p>
          <a:p>
            <a:pPr marL="77787" marR="0" lvl="0" indent="-15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Queens, New York City, NY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CB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467975" y="851770"/>
            <a:ext cx="12339600" cy="8901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3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87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College is</a:t>
            </a:r>
            <a:r>
              <a:rPr lang="en-US" sz="87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8700" b="1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</a:rPr>
              <a:t>A college degree will lead an individual to have: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lvl="0" indent="-482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4000" dirty="0">
                <a:solidFill>
                  <a:srgbClr val="FFFFFF"/>
                </a:solidFill>
              </a:rPr>
              <a:t>Better job choices and opportunities 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482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4000" dirty="0">
                <a:solidFill>
                  <a:srgbClr val="FFFFFF"/>
                </a:solidFill>
              </a:rPr>
              <a:t>Higher income potential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482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4000" dirty="0">
                <a:solidFill>
                  <a:srgbClr val="FFFFFF"/>
                </a:solidFill>
              </a:rPr>
              <a:t>Increased chances of employment and job stability 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4826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4000" dirty="0">
                <a:solidFill>
                  <a:srgbClr val="FFFFFF"/>
                </a:solidFill>
              </a:rPr>
              <a:t>More competitive options in the job market</a:t>
            </a:r>
          </a:p>
          <a:p>
            <a:pPr lvl="0" rtl="0">
              <a:spcBef>
                <a:spcPts val="0"/>
              </a:spcBef>
              <a:buNone/>
            </a:pPr>
            <a:endParaRPr sz="4000" dirty="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CB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848150" y="1503123"/>
            <a:ext cx="11713200" cy="7979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7200" b="1" dirty="0">
                <a:solidFill>
                  <a:srgbClr val="FFFF00"/>
                </a:solidFill>
              </a:rPr>
              <a:t>Cost of Attendance</a:t>
            </a:r>
            <a:r>
              <a:rPr lang="en-US" sz="7200" b="1" dirty="0">
                <a:solidFill>
                  <a:srgbClr val="FFFFFF"/>
                </a:solidFill>
              </a:rPr>
              <a:t> (COA)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</a:rPr>
              <a:t>Cost of attendance means the amount of money that is needed to go to a college. For each college this is different. Cost of Attendance includes: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endParaRPr lang="en-US" sz="3600" dirty="0" smtClean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3600" dirty="0" smtClean="0">
                <a:solidFill>
                  <a:srgbClr val="FFFFFF"/>
                </a:solidFill>
              </a:rPr>
              <a:t>Tuition</a:t>
            </a:r>
            <a:endParaRPr lang="en-US" sz="36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3600" dirty="0">
                <a:solidFill>
                  <a:srgbClr val="FFFFFF"/>
                </a:solidFill>
              </a:rPr>
              <a:t>Room and Board (housing and food)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Books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Fees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FF00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00FFFF"/>
              </a:buClr>
              <a:buSzPct val="100000"/>
              <a:buChar char="-"/>
            </a:pPr>
            <a:r>
              <a:rPr lang="en-US" sz="3600" dirty="0">
                <a:solidFill>
                  <a:srgbClr val="00FFFF"/>
                </a:solidFill>
              </a:rPr>
              <a:t>Materials and supplies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00FFFF"/>
              </a:buClr>
              <a:buSzPct val="100000"/>
              <a:buChar char="-"/>
            </a:pPr>
            <a:r>
              <a:rPr lang="en-US" sz="3600" dirty="0">
                <a:solidFill>
                  <a:srgbClr val="00FFFF"/>
                </a:solidFill>
              </a:rPr>
              <a:t>Transportation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rgbClr val="00FFFF"/>
              </a:buClr>
              <a:buSzPct val="100000"/>
              <a:buChar char="-"/>
            </a:pPr>
            <a:r>
              <a:rPr lang="en-US" sz="3600" dirty="0">
                <a:solidFill>
                  <a:srgbClr val="00FFFF"/>
                </a:solidFill>
              </a:rPr>
              <a:t>Personal Expenses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C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76500" y="0"/>
            <a:ext cx="11944500" cy="1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7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4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sz="400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" y="625112"/>
            <a:ext cx="12165100" cy="8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C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76500" y="0"/>
            <a:ext cx="11944500" cy="1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7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4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sz="400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332"/>
            <a:ext cx="13004797" cy="897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126</Words>
  <Application>Microsoft Office PowerPoint</Application>
  <PresentationFormat>Custom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Helvetica Neue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H240-10</dc:creator>
  <cp:lastModifiedBy>H240-10</cp:lastModifiedBy>
  <cp:revision>3</cp:revision>
  <dcterms:modified xsi:type="dcterms:W3CDTF">2016-11-29T22:13:19Z</dcterms:modified>
</cp:coreProperties>
</file>