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F0B5-C66C-49DC-8222-95D7A21B6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C107B-1AD4-45AD-917E-314DE4BD0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8CAF-D3B2-4E05-A62B-EBE9969B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DF3-8888-4860-AF2F-B03D62980E5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980B5-2A64-4E63-9159-3C678EC5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1A1D7-1931-4037-A20A-771A9444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CAEF-97B4-425C-A3C6-9676AAEB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1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D336-7C0E-4C05-9E53-3212DC55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DAA91-5F64-4551-984E-CDC18ADF5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9EEB3-D7A5-45C8-9F54-4A859FDE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DF3-8888-4860-AF2F-B03D62980E5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65A61-E855-4AC3-A567-EEDBC027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8205F-F2AE-423B-BDB3-181A8E42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CAEF-97B4-425C-A3C6-9676AAEB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7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6AB3A-7DFF-405C-80D5-6BABDC2FA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37049-4E9D-49E7-A5A2-88B912EFE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00E56-6C9F-47D5-9699-18758493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DF3-8888-4860-AF2F-B03D62980E5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456A-E863-4EB1-94D6-D6532E00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6E39B-EE13-416B-B2A5-0A31815C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CAEF-97B4-425C-A3C6-9676AAEB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0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A941-046C-4CF5-A7A8-40491458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1348-55BF-42D8-81AA-11F748856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52F7D-2796-43C3-AB27-1720EE82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DF3-8888-4860-AF2F-B03D62980E5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F8116-04C3-400A-8885-CA9B2705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210F7-8AE2-45A2-9DB6-AD8C7F0E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CAEF-97B4-425C-A3C6-9676AAEB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8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7E8C-22E2-4810-9DE6-B27B74B4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6F53C-D690-4225-AA0C-A735893BD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0F73-9A78-46B9-ACDD-8002F3B7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DF3-8888-4860-AF2F-B03D62980E5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1675B-2239-4BFA-B63D-CDA6D4AE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0F31A-5653-4FAD-82B6-74299F61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CAEF-97B4-425C-A3C6-9676AAEB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1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450A-43CF-44F6-9F5C-53FF2540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CAD2-039B-467D-9DF2-9097C75A1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DFD50-8B04-44D2-8ABA-035FFF941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008B3-3357-4329-B64C-4E14D237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DF3-8888-4860-AF2F-B03D62980E5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03626-2BB7-4EF0-A398-85C97A33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8DC31-24C6-45A6-8CBD-8FB6E903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CAEF-97B4-425C-A3C6-9676AAEB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4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8A2F-80C1-435F-BDB7-CCEC2E83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3CD4D-67E9-4359-AA95-E5FB0A476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F71FD-BEB3-425B-9580-3B4D7BAE4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17760-9E5E-4564-8AC1-45A37F03C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83F36-E0F3-4BA5-AE19-058291681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C2B65-AECB-40FC-A3DE-72986411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DF3-8888-4860-AF2F-B03D62980E5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64479-6671-450E-87F6-7AF8A5E1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55661-3880-480D-88FD-A4F0A0F3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CAEF-97B4-425C-A3C6-9676AAEB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200A-C412-4125-9622-5163CD45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CD7FE-B749-4A79-9C30-9681B104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DF3-8888-4860-AF2F-B03D62980E5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31725-1563-4CD8-93E1-6FD97ABD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90F45-9E0B-477B-BE7D-8BED975B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CAEF-97B4-425C-A3C6-9676AAEB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1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16875-6B4C-4169-9AB0-A02EAE06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DF3-8888-4860-AF2F-B03D62980E5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8D431-BDAB-462D-AD95-A5201F82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52A25-065C-4CF3-897F-F6715C43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CAEF-97B4-425C-A3C6-9676AAEB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2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A798-5D00-496E-90B5-453AB5E4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4485-8F80-4D70-9526-BB2ACB9A2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CCC4F-41AF-458F-AD7F-EA85DB605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89FF8-5659-4726-8661-A4E50188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DF3-8888-4860-AF2F-B03D62980E5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861CF-D3B0-4633-A9A0-289F9870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91469-CC2E-40E8-965E-036794B0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CAEF-97B4-425C-A3C6-9676AAEB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7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3EB9-0EFE-4DA2-8DC6-3D3DDD26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02FFD-5A9C-4769-8A1D-7D46F6C5F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A037B-18FA-4210-8933-08E020B54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8804F-A422-47C1-9718-086ACB20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DF3-8888-4860-AF2F-B03D62980E5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BA3D3-BCE3-42E8-9DB0-D21646E2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13E5-F20B-4256-BC88-C48AFBD1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CAEF-97B4-425C-A3C6-9676AAEB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7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1902D-1FFB-40A5-B3AF-742C9B7D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2C75B-8DD1-4F2F-B6FA-E507B20F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10D4E-986D-43D0-9C63-59D5C2E22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55DF3-8888-4860-AF2F-B03D62980E5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FEE43-83FE-49F4-AEAF-E000F611A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C43A9-C249-4C40-AD22-9BB2B6A45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ACAEF-97B4-425C-A3C6-9676AAEB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4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20E9-E428-423B-A279-478B38396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442" y="572398"/>
            <a:ext cx="9144000" cy="2387600"/>
          </a:xfrm>
        </p:spPr>
        <p:txBody>
          <a:bodyPr/>
          <a:lstStyle/>
          <a:p>
            <a:r>
              <a:rPr lang="en-US" dirty="0"/>
              <a:t>Part2.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11585-2780-4B5C-9FC3-561CA46F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293" y="3509963"/>
            <a:ext cx="10214113" cy="16557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Scoring system: 0 and 1, a point directs to "autism" behavior traits</a:t>
            </a:r>
          </a:p>
          <a:p>
            <a:r>
              <a:rPr lang="en-US" b="1" dirty="0"/>
              <a:t>Part1. Inspection of Pearson's Chi-squared test P-values identifies analysis is significant only in A1, A3, A6, A7, A8, A9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6E053-0FCB-4096-819D-A17FD2089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228" y="4902695"/>
            <a:ext cx="2435751" cy="1955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2852A-24B0-4CD2-95E3-C0EEE0F01223}"/>
              </a:ext>
            </a:extLst>
          </p:cNvPr>
          <p:cNvSpPr txBox="1"/>
          <p:nvPr/>
        </p:nvSpPr>
        <p:spPr>
          <a:xfrm>
            <a:off x="1129463" y="520080"/>
            <a:ext cx="91078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QUESTION:</a:t>
            </a:r>
          </a:p>
          <a:p>
            <a:r>
              <a:rPr lang="en-US" sz="3200" dirty="0">
                <a:solidFill>
                  <a:srgbClr val="FF0000"/>
                </a:solidFill>
              </a:rPr>
              <a:t>   “Child – Adolescent – Adult Autism: What Change?”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BEED4-E573-462B-A917-847657F25CFE}"/>
              </a:ext>
            </a:extLst>
          </p:cNvPr>
          <p:cNvSpPr txBox="1"/>
          <p:nvPr/>
        </p:nvSpPr>
        <p:spPr>
          <a:xfrm>
            <a:off x="2182578" y="3059668"/>
            <a:ext cx="799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Possible answers: </a:t>
            </a:r>
            <a:r>
              <a:rPr lang="en-US" dirty="0"/>
              <a:t>Strongly agree, Slightly agree, Slightly disagree, Strongly disagree </a:t>
            </a:r>
          </a:p>
        </p:txBody>
      </p:sp>
    </p:spTree>
    <p:extLst>
      <p:ext uri="{BB962C8B-B14F-4D97-AF65-F5344CB8AC3E}">
        <p14:creationId xmlns:p14="http://schemas.microsoft.com/office/powerpoint/2010/main" val="387574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158287-84B4-449B-8022-058AD52B8266}"/>
              </a:ext>
            </a:extLst>
          </p:cNvPr>
          <p:cNvSpPr/>
          <p:nvPr/>
        </p:nvSpPr>
        <p:spPr>
          <a:xfrm>
            <a:off x="0" y="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## </a:t>
            </a:r>
            <a:r>
              <a:rPr lang="en-US" b="1" dirty="0">
                <a:solidFill>
                  <a:srgbClr val="FF0000"/>
                </a:solidFill>
              </a:rPr>
              <a:t>A1: Attention to Detail </a:t>
            </a:r>
            <a:r>
              <a:rPr lang="en-US" dirty="0"/>
              <a:t>(0 = Disagree, 1 = Agree)</a:t>
            </a:r>
          </a:p>
          <a:p>
            <a:r>
              <a:rPr lang="en-US" dirty="0"/>
              <a:t>### C    S/he often notices small sounds when others do not</a:t>
            </a:r>
          </a:p>
          <a:p>
            <a:r>
              <a:rPr lang="en-US" dirty="0"/>
              <a:t>### AT   S/he notices patterns in things all the time</a:t>
            </a:r>
          </a:p>
          <a:p>
            <a:r>
              <a:rPr lang="en-US" dirty="0"/>
              <a:t>### AD   I often notice small sounds when others do not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A34A4-7057-4294-A6B5-2EA8468C0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39" y="1265627"/>
            <a:ext cx="4126645" cy="55439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A6622E-E4AF-4FBF-960C-1958086BB07F}"/>
              </a:ext>
            </a:extLst>
          </p:cNvPr>
          <p:cNvSpPr/>
          <p:nvPr/>
        </p:nvSpPr>
        <p:spPr>
          <a:xfrm>
            <a:off x="5530808" y="13444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Significant Analysis (Adult, 0 Std Residual: -2.585):</a:t>
            </a:r>
          </a:p>
          <a:p>
            <a:r>
              <a:rPr lang="en-US" i="1" dirty="0">
                <a:solidFill>
                  <a:schemeClr val="accent1"/>
                </a:solidFill>
              </a:rPr>
              <a:t>Fewer Adults than expected, do not notice small sounds like others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06A588-2F62-49AA-AEEF-29DA03DFD694}"/>
              </a:ext>
            </a:extLst>
          </p:cNvPr>
          <p:cNvSpPr/>
          <p:nvPr/>
        </p:nvSpPr>
        <p:spPr>
          <a:xfrm>
            <a:off x="1889353" y="5880011"/>
            <a:ext cx="629786" cy="22406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FE0E5-72A2-4935-8209-023B630AD344}"/>
              </a:ext>
            </a:extLst>
          </p:cNvPr>
          <p:cNvSpPr/>
          <p:nvPr/>
        </p:nvSpPr>
        <p:spPr>
          <a:xfrm>
            <a:off x="5218497" y="2787134"/>
            <a:ext cx="68116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Answer to Q: Adults have significant tendency to lose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           attention to details</a:t>
            </a:r>
          </a:p>
        </p:txBody>
      </p:sp>
    </p:spTree>
    <p:extLst>
      <p:ext uri="{BB962C8B-B14F-4D97-AF65-F5344CB8AC3E}">
        <p14:creationId xmlns:p14="http://schemas.microsoft.com/office/powerpoint/2010/main" val="37050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F21C7-7827-456F-81B9-8E16E9B1C8D7}"/>
              </a:ext>
            </a:extLst>
          </p:cNvPr>
          <p:cNvSpPr/>
          <p:nvPr/>
        </p:nvSpPr>
        <p:spPr>
          <a:xfrm>
            <a:off x="-46383" y="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## </a:t>
            </a:r>
            <a:r>
              <a:rPr lang="en-US" b="1" dirty="0">
                <a:solidFill>
                  <a:srgbClr val="FF0000"/>
                </a:solidFill>
              </a:rPr>
              <a:t>A3: Attention Switching </a:t>
            </a:r>
            <a:r>
              <a:rPr lang="en-US" dirty="0"/>
              <a:t>(0 = Agree, 1 =Disagree)</a:t>
            </a:r>
          </a:p>
          <a:p>
            <a:r>
              <a:rPr lang="en-US" dirty="0"/>
              <a:t>### C   In a social group, s/he can easily keep track of several different people’s conversations</a:t>
            </a:r>
          </a:p>
          <a:p>
            <a:r>
              <a:rPr lang="en-US" dirty="0"/>
              <a:t>### AT   In a social group, s/he can easily keep track of several different people’s conversations</a:t>
            </a:r>
          </a:p>
          <a:p>
            <a:r>
              <a:rPr lang="en-US" dirty="0"/>
              <a:t>### AD   I find it easy to do more than one thing at once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F10A0-D267-464E-BE42-E66B70E4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3" y="1643270"/>
            <a:ext cx="3828714" cy="520724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5A5CA78-2AA2-4A76-B980-6ED176853EDE}"/>
              </a:ext>
            </a:extLst>
          </p:cNvPr>
          <p:cNvSpPr/>
          <p:nvPr/>
        </p:nvSpPr>
        <p:spPr>
          <a:xfrm>
            <a:off x="1577927" y="5979402"/>
            <a:ext cx="629786" cy="22406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982354-1B35-41C8-92E5-6103E1EDDB92}"/>
              </a:ext>
            </a:extLst>
          </p:cNvPr>
          <p:cNvSpPr/>
          <p:nvPr/>
        </p:nvSpPr>
        <p:spPr>
          <a:xfrm>
            <a:off x="1551425" y="3415107"/>
            <a:ext cx="629786" cy="22406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68797-D057-41F0-A60C-BB60772B1037}"/>
              </a:ext>
            </a:extLst>
          </p:cNvPr>
          <p:cNvSpPr/>
          <p:nvPr/>
        </p:nvSpPr>
        <p:spPr>
          <a:xfrm>
            <a:off x="5400261" y="18276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Significant Analysis (Child, 0  Std Residual: -2.518)</a:t>
            </a:r>
          </a:p>
          <a:p>
            <a:r>
              <a:rPr lang="en-US" i="1" dirty="0">
                <a:solidFill>
                  <a:schemeClr val="accent1"/>
                </a:solidFill>
              </a:rPr>
              <a:t>Fewer Children than expected, acknowledge to keep track of several different people's conversations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6BEBE2-9B7C-4792-BF57-CCF1F365C4F5}"/>
              </a:ext>
            </a:extLst>
          </p:cNvPr>
          <p:cNvSpPr/>
          <p:nvPr/>
        </p:nvSpPr>
        <p:spPr>
          <a:xfrm>
            <a:off x="5400261" y="29174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Significant Analysis (Child, 0  Std Residual: 2.076)</a:t>
            </a:r>
          </a:p>
          <a:p>
            <a:r>
              <a:rPr lang="en-US" i="1" dirty="0">
                <a:solidFill>
                  <a:schemeClr val="accent1"/>
                </a:solidFill>
              </a:rPr>
              <a:t>More adults than expected, acknowledge to keep track of several different people's conversations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1D4BFF-08E8-46B2-9FC2-1F02F6814F4B}"/>
              </a:ext>
            </a:extLst>
          </p:cNvPr>
          <p:cNvSpPr/>
          <p:nvPr/>
        </p:nvSpPr>
        <p:spPr>
          <a:xfrm>
            <a:off x="5106853" y="4107023"/>
            <a:ext cx="57513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Answer to Q: Adults are significantly better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         at attention switching </a:t>
            </a:r>
          </a:p>
        </p:txBody>
      </p:sp>
    </p:spTree>
    <p:extLst>
      <p:ext uri="{BB962C8B-B14F-4D97-AF65-F5344CB8AC3E}">
        <p14:creationId xmlns:p14="http://schemas.microsoft.com/office/powerpoint/2010/main" val="152348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6E95E4-609F-4EDF-BFB3-0EC9D39B5824}"/>
              </a:ext>
            </a:extLst>
          </p:cNvPr>
          <p:cNvSpPr/>
          <p:nvPr/>
        </p:nvSpPr>
        <p:spPr>
          <a:xfrm>
            <a:off x="0" y="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## </a:t>
            </a:r>
            <a:r>
              <a:rPr lang="en-US" b="1" dirty="0">
                <a:solidFill>
                  <a:srgbClr val="FF0000"/>
                </a:solidFill>
              </a:rPr>
              <a:t>A6: Communication </a:t>
            </a:r>
            <a:r>
              <a:rPr lang="en-US" dirty="0"/>
              <a:t>(0 = Agree, 1 =Disagree)</a:t>
            </a:r>
          </a:p>
          <a:p>
            <a:r>
              <a:rPr lang="en-US" dirty="0"/>
              <a:t>### C   S/he is good at social chit-chat</a:t>
            </a:r>
          </a:p>
          <a:p>
            <a:r>
              <a:rPr lang="en-US" dirty="0"/>
              <a:t>### AT   S/he is good at social chit-chat</a:t>
            </a:r>
          </a:p>
          <a:p>
            <a:r>
              <a:rPr lang="en-US" dirty="0"/>
              <a:t>### AD   I know how to tell if someone listening to me is getting bored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BA01E-CBF5-4FA3-B61A-71EF5D6F6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05" y="1338470"/>
            <a:ext cx="4183324" cy="551953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8320160-3637-425C-962C-FB5BB22DD46B}"/>
              </a:ext>
            </a:extLst>
          </p:cNvPr>
          <p:cNvSpPr/>
          <p:nvPr/>
        </p:nvSpPr>
        <p:spPr>
          <a:xfrm>
            <a:off x="1962237" y="3222953"/>
            <a:ext cx="629786" cy="22406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6A04E9-5CBA-403B-B525-953075898258}"/>
              </a:ext>
            </a:extLst>
          </p:cNvPr>
          <p:cNvSpPr/>
          <p:nvPr/>
        </p:nvSpPr>
        <p:spPr>
          <a:xfrm>
            <a:off x="1988743" y="4594545"/>
            <a:ext cx="629786" cy="22406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0A5EAA-36CB-47FB-B404-AAD5ADD22A23}"/>
              </a:ext>
            </a:extLst>
          </p:cNvPr>
          <p:cNvSpPr/>
          <p:nvPr/>
        </p:nvSpPr>
        <p:spPr>
          <a:xfrm>
            <a:off x="2021875" y="5952892"/>
            <a:ext cx="629786" cy="22406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9C17D-FA74-4C7C-99F3-353DB95663E1}"/>
              </a:ext>
            </a:extLst>
          </p:cNvPr>
          <p:cNvSpPr/>
          <p:nvPr/>
        </p:nvSpPr>
        <p:spPr>
          <a:xfrm>
            <a:off x="5174974" y="13384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Significant Analysis (Child, 0  Std Residual: -3.003)</a:t>
            </a:r>
          </a:p>
          <a:p>
            <a:r>
              <a:rPr lang="en-US" i="1" dirty="0">
                <a:solidFill>
                  <a:schemeClr val="accent1"/>
                </a:solidFill>
              </a:rPr>
              <a:t>Less children than expected, acknowledge to be good at social chit-chat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83289-4E22-4904-A928-166406E00AB4}"/>
              </a:ext>
            </a:extLst>
          </p:cNvPr>
          <p:cNvSpPr/>
          <p:nvPr/>
        </p:nvSpPr>
        <p:spPr>
          <a:xfrm>
            <a:off x="5174974" y="2261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Significant Analysis (Adolescents, 0  Std Residual: -2.627)</a:t>
            </a:r>
          </a:p>
          <a:p>
            <a:r>
              <a:rPr lang="en-US" i="1" dirty="0">
                <a:solidFill>
                  <a:schemeClr val="accent1"/>
                </a:solidFill>
              </a:rPr>
              <a:t>Less adolescents than expected, acknowledge to be good at social chit-chat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6E8435-9143-4CE5-A894-C447779A55B0}"/>
              </a:ext>
            </a:extLst>
          </p:cNvPr>
          <p:cNvSpPr/>
          <p:nvPr/>
        </p:nvSpPr>
        <p:spPr>
          <a:xfrm>
            <a:off x="5168348" y="32112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Significant Analysis (Adult, 0  Std Residual: 4.109)</a:t>
            </a:r>
          </a:p>
          <a:p>
            <a:r>
              <a:rPr lang="en-US" i="1" dirty="0">
                <a:solidFill>
                  <a:schemeClr val="accent1"/>
                </a:solidFill>
              </a:rPr>
              <a:t>More adults than expected, acknowledge to know how to tell if someone listening is getting bored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722E5-D46C-4C29-B3F6-BAF64E12E56D}"/>
              </a:ext>
            </a:extLst>
          </p:cNvPr>
          <p:cNvSpPr/>
          <p:nvPr/>
        </p:nvSpPr>
        <p:spPr>
          <a:xfrm>
            <a:off x="5714417" y="4409879"/>
            <a:ext cx="48690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Answer to Q: Adults have significant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  ability to communicate</a:t>
            </a:r>
          </a:p>
        </p:txBody>
      </p:sp>
    </p:spTree>
    <p:extLst>
      <p:ext uri="{BB962C8B-B14F-4D97-AF65-F5344CB8AC3E}">
        <p14:creationId xmlns:p14="http://schemas.microsoft.com/office/powerpoint/2010/main" val="158846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1C1A0E-3387-48B5-A8DD-D574C1E0B75B}"/>
              </a:ext>
            </a:extLst>
          </p:cNvPr>
          <p:cNvSpPr/>
          <p:nvPr/>
        </p:nvSpPr>
        <p:spPr>
          <a:xfrm>
            <a:off x="0" y="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## </a:t>
            </a:r>
            <a:r>
              <a:rPr lang="en-US" b="1" dirty="0">
                <a:solidFill>
                  <a:srgbClr val="FF0000"/>
                </a:solidFill>
              </a:rPr>
              <a:t>A7: Imagination </a:t>
            </a:r>
            <a:r>
              <a:rPr lang="en-US" dirty="0"/>
              <a:t>(0 = Disagree, 1 = Agree)</a:t>
            </a:r>
          </a:p>
          <a:p>
            <a:r>
              <a:rPr lang="en-US" dirty="0"/>
              <a:t>### C   When s/he is read a story, she finds it difficult to work out the character’s intentions or feelings</a:t>
            </a:r>
          </a:p>
          <a:p>
            <a:r>
              <a:rPr lang="en-US" dirty="0"/>
              <a:t>### AT   When s/he was younger, s/he used to enjoy playing games involving pretending with other children</a:t>
            </a:r>
          </a:p>
          <a:p>
            <a:r>
              <a:rPr lang="en-US" dirty="0"/>
              <a:t>### AD   When I’m reading a story, I find it difficult to work out the character’s intentions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AF544-2100-4F18-8947-D28A11BF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470" y="0"/>
            <a:ext cx="509888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6DBBB7-B345-4EBE-B2EE-8E5604FB1712}"/>
              </a:ext>
            </a:extLst>
          </p:cNvPr>
          <p:cNvSpPr/>
          <p:nvPr/>
        </p:nvSpPr>
        <p:spPr>
          <a:xfrm>
            <a:off x="205408" y="25637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Significant Analysis (Adolescent, 0  Std Residual: 2.011)</a:t>
            </a:r>
          </a:p>
          <a:p>
            <a:r>
              <a:rPr lang="en-US" i="1" dirty="0">
                <a:solidFill>
                  <a:schemeClr val="accent1"/>
                </a:solidFill>
              </a:rPr>
              <a:t>More Adolescents than expected, do not acknowledge that when they were younger, they enjoy playing games </a:t>
            </a:r>
          </a:p>
          <a:p>
            <a:r>
              <a:rPr lang="en-US" i="1" dirty="0">
                <a:solidFill>
                  <a:schemeClr val="accent1"/>
                </a:solidFill>
              </a:rPr>
              <a:t>involving pretending with other children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D41973-AD97-4708-A8F2-21D06D4AF972}"/>
              </a:ext>
            </a:extLst>
          </p:cNvPr>
          <p:cNvSpPr/>
          <p:nvPr/>
        </p:nvSpPr>
        <p:spPr>
          <a:xfrm>
            <a:off x="8647970" y="4090963"/>
            <a:ext cx="629786" cy="22406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A005E-366D-4674-A5F8-DDDF5256BFC3}"/>
              </a:ext>
            </a:extLst>
          </p:cNvPr>
          <p:cNvSpPr/>
          <p:nvPr/>
        </p:nvSpPr>
        <p:spPr>
          <a:xfrm>
            <a:off x="0" y="3925310"/>
            <a:ext cx="8127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Answer to Q: Imagination significantly declines at adolescence</a:t>
            </a:r>
          </a:p>
        </p:txBody>
      </p:sp>
    </p:spTree>
    <p:extLst>
      <p:ext uri="{BB962C8B-B14F-4D97-AF65-F5344CB8AC3E}">
        <p14:creationId xmlns:p14="http://schemas.microsoft.com/office/powerpoint/2010/main" val="187480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1570BF-CD54-414E-9124-D950A852BFC3}"/>
              </a:ext>
            </a:extLst>
          </p:cNvPr>
          <p:cNvSpPr/>
          <p:nvPr/>
        </p:nvSpPr>
        <p:spPr>
          <a:xfrm>
            <a:off x="0" y="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## </a:t>
            </a:r>
            <a:r>
              <a:rPr lang="en-US" b="1" dirty="0">
                <a:solidFill>
                  <a:srgbClr val="FF0000"/>
                </a:solidFill>
              </a:rPr>
              <a:t>A8: Imagination (0 = Disagree, 1 = Agree)</a:t>
            </a:r>
          </a:p>
          <a:p>
            <a:r>
              <a:rPr lang="en-US" dirty="0"/>
              <a:t>### C   When s/he was in preschool, she used to enjoy playing games involving pretending with other children</a:t>
            </a:r>
          </a:p>
          <a:p>
            <a:r>
              <a:rPr lang="en-US" dirty="0"/>
              <a:t>### AT   S/he finds it difficult to imagine what it would be like to be someone else</a:t>
            </a:r>
          </a:p>
          <a:p>
            <a:r>
              <a:rPr lang="en-US" dirty="0"/>
              <a:t>### AD   I like to collect information about categories of things (</a:t>
            </a:r>
            <a:r>
              <a:rPr lang="en-US" dirty="0" err="1"/>
              <a:t>e.q</a:t>
            </a:r>
            <a:r>
              <a:rPr lang="en-US" dirty="0"/>
              <a:t>. types of car, types of bird, types of train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F90598-305E-418F-A954-89CA5BB1DE88}"/>
              </a:ext>
            </a:extLst>
          </p:cNvPr>
          <p:cNvSpPr/>
          <p:nvPr/>
        </p:nvSpPr>
        <p:spPr>
          <a:xfrm>
            <a:off x="0" y="22318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Significant Analysis (Adult, 0  Std Residual: -2.550)</a:t>
            </a:r>
          </a:p>
          <a:p>
            <a:r>
              <a:rPr lang="en-US" dirty="0">
                <a:solidFill>
                  <a:schemeClr val="accent1"/>
                </a:solidFill>
              </a:rPr>
              <a:t>Fewer adults than expected, do not acknowledge to like collecting information about categories of things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8E06C-475D-4453-A915-1C7C0074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309" y="0"/>
            <a:ext cx="5441452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7623CA3-D057-4376-88CC-ADF3E4DE2440}"/>
              </a:ext>
            </a:extLst>
          </p:cNvPr>
          <p:cNvSpPr/>
          <p:nvPr/>
        </p:nvSpPr>
        <p:spPr>
          <a:xfrm>
            <a:off x="8527774" y="5758069"/>
            <a:ext cx="749982" cy="312868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CB42AC-2309-4479-AD22-406C65CF63D8}"/>
              </a:ext>
            </a:extLst>
          </p:cNvPr>
          <p:cNvSpPr/>
          <p:nvPr/>
        </p:nvSpPr>
        <p:spPr>
          <a:xfrm>
            <a:off x="0" y="3787673"/>
            <a:ext cx="8026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Answer to Q: Imagination significantly declines at adulthood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E9064-6C86-4635-A955-15A65D54764D}"/>
              </a:ext>
            </a:extLst>
          </p:cNvPr>
          <p:cNvSpPr txBox="1"/>
          <p:nvPr/>
        </p:nvSpPr>
        <p:spPr>
          <a:xfrm>
            <a:off x="172278" y="4552122"/>
            <a:ext cx="5607754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A7 is also on Imagination;</a:t>
            </a:r>
          </a:p>
          <a:p>
            <a:r>
              <a:rPr lang="en-US" dirty="0"/>
              <a:t>May conclude imagination significantly declines with age?</a:t>
            </a:r>
          </a:p>
        </p:txBody>
      </p:sp>
    </p:spTree>
    <p:extLst>
      <p:ext uri="{BB962C8B-B14F-4D97-AF65-F5344CB8AC3E}">
        <p14:creationId xmlns:p14="http://schemas.microsoft.com/office/powerpoint/2010/main" val="71859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6C80C3-E7E4-41EF-9504-88E505BE67DC}"/>
              </a:ext>
            </a:extLst>
          </p:cNvPr>
          <p:cNvSpPr/>
          <p:nvPr/>
        </p:nvSpPr>
        <p:spPr>
          <a:xfrm>
            <a:off x="0" y="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## A9: Social (0 = Agree, 1 = Disagree)</a:t>
            </a:r>
          </a:p>
          <a:p>
            <a:r>
              <a:rPr lang="en-US" dirty="0"/>
              <a:t>### C   S/he finds it easy  to work out what someone is thinking or feeling just by looking at their face</a:t>
            </a:r>
          </a:p>
          <a:p>
            <a:r>
              <a:rPr lang="en-US" dirty="0"/>
              <a:t>### AT   S/he finds social situations easy</a:t>
            </a:r>
          </a:p>
          <a:p>
            <a:r>
              <a:rPr lang="en-US" dirty="0"/>
              <a:t>### AD   I find it easy to work out what someone is thinking or feeling just by looking at their 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5D1E1F-FAE3-47B1-BFD3-468679AF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863" y="0"/>
            <a:ext cx="5051595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7FDB2BF-94F8-4ACC-97A2-7476BA39EE2C}"/>
              </a:ext>
            </a:extLst>
          </p:cNvPr>
          <p:cNvSpPr/>
          <p:nvPr/>
        </p:nvSpPr>
        <p:spPr>
          <a:xfrm>
            <a:off x="8574156" y="2339006"/>
            <a:ext cx="749982" cy="312868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AE5B41-6C99-4326-97F2-914F531E1AFA}"/>
              </a:ext>
            </a:extLst>
          </p:cNvPr>
          <p:cNvSpPr/>
          <p:nvPr/>
        </p:nvSpPr>
        <p:spPr>
          <a:xfrm>
            <a:off x="8580784" y="4041906"/>
            <a:ext cx="749982" cy="312868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4E7C86-497F-4BEF-A34B-81F2BD28F921}"/>
              </a:ext>
            </a:extLst>
          </p:cNvPr>
          <p:cNvSpPr/>
          <p:nvPr/>
        </p:nvSpPr>
        <p:spPr>
          <a:xfrm>
            <a:off x="370432" y="431884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Answer to Q: Children are significantly aware socially and there's a significant decrease on this awareness going into the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adolescence stage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EA5627-771C-4B92-95E9-475342B9B29E}"/>
              </a:ext>
            </a:extLst>
          </p:cNvPr>
          <p:cNvSpPr/>
          <p:nvPr/>
        </p:nvSpPr>
        <p:spPr>
          <a:xfrm>
            <a:off x="0" y="18773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Significant Analysis (Child, 0  Std Residual: 2.710)</a:t>
            </a:r>
          </a:p>
          <a:p>
            <a:r>
              <a:rPr lang="en-US" i="1" dirty="0">
                <a:solidFill>
                  <a:schemeClr val="accent1"/>
                </a:solidFill>
              </a:rPr>
              <a:t>More children than expected, find it easy to work out what someone is thinking or feeling just by looking at their face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2FEEDC-46D0-41E4-8FC9-C298F47A72EF}"/>
              </a:ext>
            </a:extLst>
          </p:cNvPr>
          <p:cNvSpPr/>
          <p:nvPr/>
        </p:nvSpPr>
        <p:spPr>
          <a:xfrm>
            <a:off x="0" y="29998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Significant Analysis (Adolescent, 0  Std Residual: -3.154)</a:t>
            </a:r>
          </a:p>
          <a:p>
            <a:r>
              <a:rPr lang="en-US" dirty="0">
                <a:solidFill>
                  <a:schemeClr val="accent1"/>
                </a:solidFill>
              </a:rPr>
              <a:t>Less adolescents than expected, find social situations easy</a:t>
            </a:r>
          </a:p>
        </p:txBody>
      </p:sp>
    </p:spTree>
    <p:extLst>
      <p:ext uri="{BB962C8B-B14F-4D97-AF65-F5344CB8AC3E}">
        <p14:creationId xmlns:p14="http://schemas.microsoft.com/office/powerpoint/2010/main" val="349134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822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Part2.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</dc:title>
  <dc:creator>Cristy Camagong</dc:creator>
  <cp:lastModifiedBy>Cristy Camagong</cp:lastModifiedBy>
  <cp:revision>35</cp:revision>
  <dcterms:created xsi:type="dcterms:W3CDTF">2020-03-20T02:07:46Z</dcterms:created>
  <dcterms:modified xsi:type="dcterms:W3CDTF">2020-03-20T03:18:49Z</dcterms:modified>
</cp:coreProperties>
</file>