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7" r:id="rId2"/>
    <p:sldId id="259" r:id="rId3"/>
    <p:sldId id="267" r:id="rId4"/>
    <p:sldId id="268" r:id="rId5"/>
    <p:sldId id="262" r:id="rId6"/>
    <p:sldId id="263" r:id="rId7"/>
    <p:sldId id="269" r:id="rId8"/>
    <p:sldId id="264" r:id="rId9"/>
    <p:sldId id="270" r:id="rId10"/>
    <p:sldId id="266" r:id="rId11"/>
    <p:sldId id="271" r:id="rId12"/>
    <p:sldId id="265" r:id="rId13"/>
    <p:sldId id="272" r:id="rId14"/>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D32"/>
    <a:srgbClr val="F0F050"/>
    <a:srgbClr val="DCDC1E"/>
    <a:srgbClr val="E6A01E"/>
    <a:srgbClr val="00643C"/>
    <a:srgbClr val="D2DCAA"/>
    <a:srgbClr val="A0C873"/>
    <a:srgbClr val="64A0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notesViewPr>
    <p:cSldViewPr>
      <p:cViewPr varScale="1">
        <p:scale>
          <a:sx n="72" d="100"/>
          <a:sy n="72" d="100"/>
        </p:scale>
        <p:origin x="-2148"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763990267639901E-2"/>
          <c:y val="5.5E-2"/>
          <c:w val="0.95133819951338205"/>
          <c:h val="0.75"/>
        </c:manualLayout>
      </c:layout>
      <c:barChart>
        <c:barDir val="col"/>
        <c:grouping val="clustered"/>
        <c:varyColors val="1"/>
        <c:ser>
          <c:idx val="0"/>
          <c:order val="0"/>
          <c:tx>
            <c:strRef>
              <c:f>Sheet1!$A$2</c:f>
              <c:strCache>
                <c:ptCount val="1"/>
                <c:pt idx="0">
                  <c:v>Est</c:v>
                </c:pt>
              </c:strCache>
            </c:strRef>
          </c:tx>
          <c:spPr>
            <a:solidFill>
              <a:schemeClr val="accent1"/>
            </a:solidFill>
            <a:ln w="11126">
              <a:solidFill>
                <a:schemeClr val="tx1"/>
              </a:solidFill>
              <a:prstDash val="solid"/>
            </a:ln>
          </c:spPr>
          <c:invertIfNegative val="0"/>
          <c:dPt>
            <c:idx val="0"/>
            <c:invertIfNegative val="0"/>
            <c:bubble3D val="0"/>
            <c:spPr>
              <a:solidFill>
                <a:srgbClr val="00643C"/>
              </a:solidFill>
              <a:ln w="11126">
                <a:solidFill>
                  <a:schemeClr val="tx1"/>
                </a:solidFill>
                <a:prstDash val="solid"/>
              </a:ln>
            </c:spPr>
            <c:extLst xmlns:c16r2="http://schemas.microsoft.com/office/drawing/2015/06/chart">
              <c:ext xmlns:c16="http://schemas.microsoft.com/office/drawing/2014/chart" uri="{C3380CC4-5D6E-409C-BE32-E72D297353CC}">
                <c16:uniqueId val="{00000001-8CBB-4C0F-A28E-DF15B2BE5455}"/>
              </c:ext>
            </c:extLst>
          </c:dPt>
          <c:dPt>
            <c:idx val="1"/>
            <c:invertIfNegative val="0"/>
            <c:bubble3D val="0"/>
            <c:spPr>
              <a:solidFill>
                <a:srgbClr val="64A05A"/>
              </a:solidFill>
              <a:ln w="11126">
                <a:solidFill>
                  <a:schemeClr val="tx1"/>
                </a:solidFill>
                <a:prstDash val="solid"/>
              </a:ln>
            </c:spPr>
            <c:extLst xmlns:c16r2="http://schemas.microsoft.com/office/drawing/2015/06/chart">
              <c:ext xmlns:c16="http://schemas.microsoft.com/office/drawing/2014/chart" uri="{C3380CC4-5D6E-409C-BE32-E72D297353CC}">
                <c16:uniqueId val="{00000003-8CBB-4C0F-A28E-DF15B2BE5455}"/>
              </c:ext>
            </c:extLst>
          </c:dPt>
          <c:dPt>
            <c:idx val="2"/>
            <c:invertIfNegative val="0"/>
            <c:bubble3D val="0"/>
            <c:spPr>
              <a:solidFill>
                <a:srgbClr val="A0C873"/>
              </a:solidFill>
              <a:ln w="11126">
                <a:solidFill>
                  <a:schemeClr val="tx1"/>
                </a:solidFill>
                <a:prstDash val="solid"/>
              </a:ln>
            </c:spPr>
            <c:extLst xmlns:c16r2="http://schemas.microsoft.com/office/drawing/2015/06/chart">
              <c:ext xmlns:c16="http://schemas.microsoft.com/office/drawing/2014/chart" uri="{C3380CC4-5D6E-409C-BE32-E72D297353CC}">
                <c16:uniqueId val="{00000005-8CBB-4C0F-A28E-DF15B2BE5455}"/>
              </c:ext>
            </c:extLst>
          </c:dPt>
          <c:dPt>
            <c:idx val="3"/>
            <c:invertIfNegative val="0"/>
            <c:bubble3D val="0"/>
            <c:spPr>
              <a:solidFill>
                <a:srgbClr val="D2DCAA"/>
              </a:solidFill>
              <a:ln w="11126">
                <a:solidFill>
                  <a:schemeClr val="tx1"/>
                </a:solidFill>
                <a:prstDash val="solid"/>
              </a:ln>
            </c:spPr>
            <c:extLst xmlns:c16r2="http://schemas.microsoft.com/office/drawing/2015/06/chart">
              <c:ext xmlns:c16="http://schemas.microsoft.com/office/drawing/2014/chart" uri="{C3380CC4-5D6E-409C-BE32-E72D297353CC}">
                <c16:uniqueId val="{00000007-8CBB-4C0F-A28E-DF15B2BE5455}"/>
              </c:ext>
            </c:extLst>
          </c:dPt>
          <c:dPt>
            <c:idx val="4"/>
            <c:invertIfNegative val="0"/>
            <c:bubble3D val="0"/>
            <c:spPr>
              <a:solidFill>
                <a:srgbClr val="A0C873"/>
              </a:solidFill>
              <a:ln w="11126">
                <a:solidFill>
                  <a:schemeClr val="tx1"/>
                </a:solidFill>
                <a:prstDash val="solid"/>
              </a:ln>
            </c:spPr>
            <c:extLst xmlns:c16r2="http://schemas.microsoft.com/office/drawing/2015/06/chart">
              <c:ext xmlns:c16="http://schemas.microsoft.com/office/drawing/2014/chart" uri="{C3380CC4-5D6E-409C-BE32-E72D297353CC}">
                <c16:uniqueId val="{00000009-8CBB-4C0F-A28E-DF15B2BE5455}"/>
              </c:ext>
            </c:extLst>
          </c:dPt>
          <c:dLbls>
            <c:spPr>
              <a:noFill/>
              <a:ln w="22252">
                <a:noFill/>
              </a:ln>
            </c:spPr>
            <c:txPr>
              <a:bodyPr/>
              <a:lstStyle/>
              <a:p>
                <a:pPr>
                  <a:defRPr sz="788"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General</c:formatCode>
                <c:ptCount val="5"/>
                <c:pt idx="0">
                  <c:v>20.399999999999999</c:v>
                </c:pt>
                <c:pt idx="1">
                  <c:v>27.4</c:v>
                </c:pt>
                <c:pt idx="2">
                  <c:v>90</c:v>
                </c:pt>
                <c:pt idx="3">
                  <c:v>53.2</c:v>
                </c:pt>
                <c:pt idx="4">
                  <c:v>67.8</c:v>
                </c:pt>
              </c:numCache>
            </c:numRef>
          </c:val>
          <c:extLst xmlns:c16r2="http://schemas.microsoft.com/office/drawing/2015/06/chart">
            <c:ext xmlns:c16="http://schemas.microsoft.com/office/drawing/2014/chart" uri="{C3380CC4-5D6E-409C-BE32-E72D297353CC}">
              <c16:uniqueId val="{0000000A-8CBB-4C0F-A28E-DF15B2BE5455}"/>
            </c:ext>
          </c:extLst>
        </c:ser>
        <c:dLbls>
          <c:showLegendKey val="0"/>
          <c:showVal val="1"/>
          <c:showCatName val="0"/>
          <c:showSerName val="0"/>
          <c:showPercent val="0"/>
          <c:showBubbleSize val="0"/>
        </c:dLbls>
        <c:gapWidth val="60"/>
        <c:axId val="12778352"/>
        <c:axId val="146371776"/>
      </c:barChart>
      <c:catAx>
        <c:axId val="12778352"/>
        <c:scaling>
          <c:orientation val="minMax"/>
        </c:scaling>
        <c:delete val="0"/>
        <c:axPos val="b"/>
        <c:numFmt formatCode="General" sourceLinked="1"/>
        <c:majorTickMark val="out"/>
        <c:minorTickMark val="none"/>
        <c:tickLblPos val="nextTo"/>
        <c:spPr>
          <a:ln w="2782">
            <a:solidFill>
              <a:schemeClr val="accent3"/>
            </a:solidFill>
            <a:prstDash val="solid"/>
          </a:ln>
        </c:spPr>
        <c:txPr>
          <a:bodyPr rot="0" vert="horz"/>
          <a:lstStyle/>
          <a:p>
            <a:pPr>
              <a:defRPr sz="788" b="1" i="0" u="none" strike="noStrike" baseline="0">
                <a:solidFill>
                  <a:schemeClr val="bg1"/>
                </a:solidFill>
                <a:latin typeface="Arial"/>
                <a:ea typeface="Arial"/>
                <a:cs typeface="Arial"/>
              </a:defRPr>
            </a:pPr>
            <a:endParaRPr lang="pt-PT"/>
          </a:p>
        </c:txPr>
        <c:crossAx val="146371776"/>
        <c:crosses val="autoZero"/>
        <c:auto val="1"/>
        <c:lblAlgn val="ctr"/>
        <c:lblOffset val="100"/>
        <c:tickLblSkip val="1"/>
        <c:tickMarkSkip val="1"/>
        <c:noMultiLvlLbl val="0"/>
      </c:catAx>
      <c:valAx>
        <c:axId val="146371776"/>
        <c:scaling>
          <c:orientation val="minMax"/>
        </c:scaling>
        <c:delete val="1"/>
        <c:axPos val="l"/>
        <c:numFmt formatCode="General" sourceLinked="1"/>
        <c:majorTickMark val="out"/>
        <c:minorTickMark val="none"/>
        <c:tickLblPos val="nextTo"/>
        <c:crossAx val="12778352"/>
        <c:crosses val="autoZero"/>
        <c:crossBetween val="between"/>
      </c:valAx>
      <c:spPr>
        <a:noFill/>
        <a:ln w="22252">
          <a:noFill/>
        </a:ln>
      </c:spPr>
    </c:plotArea>
    <c:plotVisOnly val="1"/>
    <c:dispBlanksAs val="gap"/>
    <c:showDLblsOverMax val="0"/>
  </c:chart>
  <c:spPr>
    <a:noFill/>
    <a:ln>
      <a:noFill/>
    </a:ln>
  </c:spPr>
  <c:txPr>
    <a:bodyPr/>
    <a:lstStyle/>
    <a:p>
      <a:pPr>
        <a:defRPr sz="788" b="1" i="0" u="none" strike="noStrike" baseline="0">
          <a:solidFill>
            <a:schemeClr val="tx1"/>
          </a:solidFill>
          <a:latin typeface="Arial"/>
          <a:ea typeface="Arial"/>
          <a:cs typeface="Arial"/>
        </a:defRPr>
      </a:pPr>
      <a:endParaRPr lang="pt-P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265213995837899E-2"/>
          <c:y val="2.8535353535353501E-2"/>
          <c:w val="0.85512565286674502"/>
          <c:h val="0.939393939393939"/>
        </c:manualLayout>
      </c:layout>
      <c:doughnutChart>
        <c:varyColors val="1"/>
        <c:ser>
          <c:idx val="0"/>
          <c:order val="0"/>
          <c:tx>
            <c:strRef>
              <c:f>Sheet1!$B$1</c:f>
              <c:strCache>
                <c:ptCount val="1"/>
                <c:pt idx="0">
                  <c:v>2000</c:v>
                </c:pt>
              </c:strCache>
            </c:strRef>
          </c:tx>
          <c:spPr>
            <a:solidFill>
              <a:schemeClr val="accent2"/>
            </a:solidFill>
            <a:ln w="16892">
              <a:noFill/>
            </a:ln>
          </c:spPr>
          <c:dPt>
            <c:idx val="0"/>
            <c:bubble3D val="0"/>
            <c:spPr>
              <a:solidFill>
                <a:srgbClr val="F0F050"/>
              </a:solidFill>
              <a:ln w="16892">
                <a:noFill/>
              </a:ln>
            </c:spPr>
            <c:extLst xmlns:c16r2="http://schemas.microsoft.com/office/drawing/2015/06/chart">
              <c:ext xmlns:c16="http://schemas.microsoft.com/office/drawing/2014/chart" uri="{C3380CC4-5D6E-409C-BE32-E72D297353CC}">
                <c16:uniqueId val="{00000001-3849-4B1D-B47C-848A92D77E31}"/>
              </c:ext>
            </c:extLst>
          </c:dPt>
          <c:dPt>
            <c:idx val="1"/>
            <c:bubble3D val="0"/>
            <c:spPr>
              <a:solidFill>
                <a:srgbClr val="DCDC1E"/>
              </a:solidFill>
              <a:ln w="16892">
                <a:noFill/>
              </a:ln>
            </c:spPr>
            <c:extLst xmlns:c16r2="http://schemas.microsoft.com/office/drawing/2015/06/chart">
              <c:ext xmlns:c16="http://schemas.microsoft.com/office/drawing/2014/chart" uri="{C3380CC4-5D6E-409C-BE32-E72D297353CC}">
                <c16:uniqueId val="{00000003-3849-4B1D-B47C-848A92D77E31}"/>
              </c:ext>
            </c:extLst>
          </c:dPt>
          <c:dPt>
            <c:idx val="2"/>
            <c:bubble3D val="0"/>
            <c:spPr>
              <a:solidFill>
                <a:srgbClr val="E6A01E"/>
              </a:solidFill>
              <a:ln w="16892">
                <a:noFill/>
              </a:ln>
            </c:spPr>
            <c:extLst xmlns:c16r2="http://schemas.microsoft.com/office/drawing/2015/06/chart">
              <c:ext xmlns:c16="http://schemas.microsoft.com/office/drawing/2014/chart" uri="{C3380CC4-5D6E-409C-BE32-E72D297353CC}">
                <c16:uniqueId val="{00000005-3849-4B1D-B47C-848A92D77E31}"/>
              </c:ext>
            </c:extLst>
          </c:dPt>
          <c:dPt>
            <c:idx val="3"/>
            <c:bubble3D val="0"/>
            <c:spPr>
              <a:solidFill>
                <a:srgbClr val="DC7D32"/>
              </a:solidFill>
              <a:ln w="16892">
                <a:noFill/>
              </a:ln>
            </c:spPr>
            <c:extLst xmlns:c16r2="http://schemas.microsoft.com/office/drawing/2015/06/chart">
              <c:ext xmlns:c16="http://schemas.microsoft.com/office/drawing/2014/chart" uri="{C3380CC4-5D6E-409C-BE32-E72D297353CC}">
                <c16:uniqueId val="{00000007-3849-4B1D-B47C-848A92D77E31}"/>
              </c:ext>
            </c:extLst>
          </c:dPt>
          <c:dLbls>
            <c:dLbl>
              <c:idx val="0"/>
              <c:layout>
                <c:manualLayout>
                  <c:x val="1.13171092843633E-3"/>
                  <c:y val="-2.8939393939393901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849-4B1D-B47C-848A92D77E31}"/>
                </c:ext>
                <c:ext xmlns:c15="http://schemas.microsoft.com/office/drawing/2012/chart" uri="{CE6537A1-D6FC-4f65-9D91-7224C49458BB}"/>
              </c:extLst>
            </c:dLbl>
            <c:dLbl>
              <c:idx val="1"/>
              <c:layout>
                <c:manualLayout>
                  <c:x val="-1.52133187073125E-2"/>
                  <c:y val="7.6782828282828302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849-4B1D-B47C-848A92D77E31}"/>
                </c:ext>
                <c:ext xmlns:c15="http://schemas.microsoft.com/office/drawing/2012/chart" uri="{CE6537A1-D6FC-4f65-9D91-7224C49458BB}"/>
              </c:extLst>
            </c:dLbl>
            <c:dLbl>
              <c:idx val="2"/>
              <c:layout>
                <c:manualLayout>
                  <c:x val="5.5569850534707504E-4"/>
                  <c:y val="7.3747474747475304E-3"/>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849-4B1D-B47C-848A92D77E31}"/>
                </c:ext>
                <c:ext xmlns:c15="http://schemas.microsoft.com/office/drawing/2012/chart" uri="{CE6537A1-D6FC-4f65-9D91-7224C49458BB}"/>
              </c:extLst>
            </c:dLbl>
            <c:dLbl>
              <c:idx val="3"/>
              <c:layout>
                <c:manualLayout>
                  <c:x val="1.6928264785151699E-4"/>
                  <c:y val="3.18853535353536E-2"/>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849-4B1D-B47C-848A92D77E31}"/>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8-3849-4B1D-B47C-848A92D77E31}"/>
                </c:ext>
                <c:ext xmlns:c15="http://schemas.microsoft.com/office/drawing/2012/chart" uri="{CE6537A1-D6FC-4f65-9D91-7224C49458BB}"/>
              </c:extLst>
            </c:dLbl>
            <c:numFmt formatCode="0%" sourceLinked="0"/>
            <c:spPr>
              <a:noFill/>
              <a:ln w="16892">
                <a:noFill/>
              </a:ln>
            </c:spPr>
            <c:txPr>
              <a:bodyPr/>
              <a:lstStyle/>
              <a:p>
                <a:pPr>
                  <a:defRPr sz="1463" b="1" i="0" u="none" strike="noStrike" baseline="0">
                    <a:solidFill>
                      <a:schemeClr val="tx1"/>
                    </a:solidFill>
                    <a:latin typeface="Arial Narrow"/>
                    <a:ea typeface="Arial Narrow"/>
                    <a:cs typeface="Arial Narrow"/>
                  </a:defRPr>
                </a:pPr>
                <a:endParaRPr lang="pt-PT"/>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France</c:v>
                </c:pt>
                <c:pt idx="1">
                  <c:v>Europe hors France</c:v>
                </c:pt>
                <c:pt idx="2">
                  <c:v>Amerique du Nord</c:v>
                </c:pt>
                <c:pt idx="3">
                  <c:v>Reste du Monde</c:v>
                </c:pt>
              </c:strCache>
            </c:strRef>
          </c:cat>
          <c:val>
            <c:numRef>
              <c:f>Sheet1!$B$2:$B$5</c:f>
              <c:numCache>
                <c:formatCode>General</c:formatCode>
                <c:ptCount val="4"/>
                <c:pt idx="0">
                  <c:v>40</c:v>
                </c:pt>
                <c:pt idx="1">
                  <c:v>26</c:v>
                </c:pt>
                <c:pt idx="2">
                  <c:v>22</c:v>
                </c:pt>
                <c:pt idx="3">
                  <c:v>12</c:v>
                </c:pt>
              </c:numCache>
            </c:numRef>
          </c:val>
          <c:extLst xmlns:c16r2="http://schemas.microsoft.com/office/drawing/2015/06/chart">
            <c:ext xmlns:c16="http://schemas.microsoft.com/office/drawing/2014/chart" uri="{C3380CC4-5D6E-409C-BE32-E72D297353CC}">
              <c16:uniqueId val="{00000009-3849-4B1D-B47C-848A92D77E31}"/>
            </c:ext>
          </c:extLst>
        </c:ser>
        <c:dLbls>
          <c:showLegendKey val="0"/>
          <c:showVal val="1"/>
          <c:showCatName val="0"/>
          <c:showSerName val="0"/>
          <c:showPercent val="0"/>
          <c:showBubbleSize val="0"/>
          <c:showLeaderLines val="0"/>
        </c:dLbls>
        <c:firstSliceAng val="0"/>
        <c:holeSize val="50"/>
      </c:doughnutChart>
      <c:spPr>
        <a:noFill/>
        <a:ln w="16892">
          <a:noFill/>
        </a:ln>
      </c:spPr>
    </c:plotArea>
    <c:plotVisOnly val="1"/>
    <c:dispBlanksAs val="zero"/>
    <c:showDLblsOverMax val="0"/>
  </c:chart>
  <c:spPr>
    <a:noFill/>
    <a:ln>
      <a:noFill/>
    </a:ln>
  </c:spPr>
  <c:txPr>
    <a:bodyPr/>
    <a:lstStyle/>
    <a:p>
      <a:pPr>
        <a:defRPr sz="1463" b="1" i="0" u="none" strike="noStrike" baseline="0">
          <a:solidFill>
            <a:schemeClr val="tx1"/>
          </a:solidFill>
          <a:latin typeface="Arial Narrow"/>
          <a:ea typeface="Arial Narrow"/>
          <a:cs typeface="Arial Narrow"/>
        </a:defRPr>
      </a:pPr>
      <a:endParaRPr lang="pt-P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14155251141499E-2"/>
          <c:y val="5.1401869158878503E-2"/>
          <c:w val="0.954337899543379"/>
          <c:h val="0.76635514018691597"/>
        </c:manualLayout>
      </c:layout>
      <c:lineChart>
        <c:grouping val="standard"/>
        <c:varyColors val="0"/>
        <c:ser>
          <c:idx val="0"/>
          <c:order val="0"/>
          <c:tx>
            <c:strRef>
              <c:f>Sheet1!$A$2</c:f>
              <c:strCache>
                <c:ptCount val="1"/>
                <c:pt idx="0">
                  <c:v>Est</c:v>
                </c:pt>
              </c:strCache>
            </c:strRef>
          </c:tx>
          <c:spPr>
            <a:ln w="29609">
              <a:solidFill>
                <a:srgbClr val="4BC8DC"/>
              </a:solidFill>
              <a:prstDash val="solid"/>
            </a:ln>
          </c:spPr>
          <c:marker>
            <c:symbol val="circle"/>
            <c:size val="6"/>
            <c:spPr>
              <a:solidFill>
                <a:srgbClr val="4BC8DC"/>
              </a:solidFill>
              <a:ln>
                <a:solidFill>
                  <a:srgbClr val="4BC8DC"/>
                </a:solidFill>
                <a:prstDash val="solid"/>
              </a:ln>
            </c:spPr>
          </c:marker>
          <c:dPt>
            <c:idx val="0"/>
            <c:bubble3D val="0"/>
            <c:spPr>
              <a:ln w="29609">
                <a:solidFill>
                  <a:srgbClr val="4BC8DC"/>
                </a:solidFill>
                <a:prstDash val="solid"/>
              </a:ln>
            </c:spPr>
            <c:extLst xmlns:c16r2="http://schemas.microsoft.com/office/drawing/2015/06/chart">
              <c:ext xmlns:c16="http://schemas.microsoft.com/office/drawing/2014/chart" uri="{C3380CC4-5D6E-409C-BE32-E72D297353CC}">
                <c16:uniqueId val="{00000001-FA90-445C-BCDA-51A00D67053B}"/>
              </c:ext>
            </c:extLst>
          </c:dPt>
          <c:dPt>
            <c:idx val="1"/>
            <c:bubble3D val="0"/>
            <c:extLst xmlns:c16r2="http://schemas.microsoft.com/office/drawing/2015/06/chart">
              <c:ext xmlns:c16="http://schemas.microsoft.com/office/drawing/2014/chart" uri="{C3380CC4-5D6E-409C-BE32-E72D297353CC}">
                <c16:uniqueId val="{00000002-FA90-445C-BCDA-51A00D67053B}"/>
              </c:ext>
            </c:extLst>
          </c:dPt>
          <c:dPt>
            <c:idx val="2"/>
            <c:bubble3D val="0"/>
            <c:extLst xmlns:c16r2="http://schemas.microsoft.com/office/drawing/2015/06/chart">
              <c:ext xmlns:c16="http://schemas.microsoft.com/office/drawing/2014/chart" uri="{C3380CC4-5D6E-409C-BE32-E72D297353CC}">
                <c16:uniqueId val="{00000003-FA90-445C-BCDA-51A00D67053B}"/>
              </c:ext>
            </c:extLst>
          </c:dPt>
          <c:dPt>
            <c:idx val="3"/>
            <c:bubble3D val="0"/>
            <c:extLst xmlns:c16r2="http://schemas.microsoft.com/office/drawing/2015/06/chart">
              <c:ext xmlns:c16="http://schemas.microsoft.com/office/drawing/2014/chart" uri="{C3380CC4-5D6E-409C-BE32-E72D297353CC}">
                <c16:uniqueId val="{00000004-FA90-445C-BCDA-51A00D67053B}"/>
              </c:ext>
            </c:extLst>
          </c:dPt>
          <c:dPt>
            <c:idx val="4"/>
            <c:bubble3D val="0"/>
            <c:extLst xmlns:c16r2="http://schemas.microsoft.com/office/drawing/2015/06/chart">
              <c:ext xmlns:c16="http://schemas.microsoft.com/office/drawing/2014/chart" uri="{C3380CC4-5D6E-409C-BE32-E72D297353CC}">
                <c16:uniqueId val="{00000005-FA90-445C-BCDA-51A00D67053B}"/>
              </c:ext>
            </c:extLst>
          </c:dPt>
          <c:dLbls>
            <c:dLbl>
              <c:idx val="3"/>
              <c:layout>
                <c:manualLayout>
                  <c:x val="-7.3018709704647494E-2"/>
                  <c:y val="-0.14296234758849699"/>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FA90-445C-BCDA-51A00D67053B}"/>
                </c:ext>
                <c:ext xmlns:c15="http://schemas.microsoft.com/office/drawing/2012/chart" uri="{CE6537A1-D6FC-4f65-9D91-7224C49458BB}"/>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0.0%</c:formatCode>
                <c:ptCount val="5"/>
                <c:pt idx="0">
                  <c:v>0.02</c:v>
                </c:pt>
                <c:pt idx="1">
                  <c:v>0.03</c:v>
                </c:pt>
                <c:pt idx="2">
                  <c:v>0.1</c:v>
                </c:pt>
                <c:pt idx="3">
                  <c:v>5.6000000000000001E-2</c:v>
                </c:pt>
                <c:pt idx="4">
                  <c:v>0.06</c:v>
                </c:pt>
              </c:numCache>
            </c:numRef>
          </c:val>
          <c:smooth val="0"/>
          <c:extLst xmlns:c16r2="http://schemas.microsoft.com/office/drawing/2015/06/chart">
            <c:ext xmlns:c16="http://schemas.microsoft.com/office/drawing/2014/chart" uri="{C3380CC4-5D6E-409C-BE32-E72D297353CC}">
              <c16:uniqueId val="{00000006-FA90-445C-BCDA-51A00D67053B}"/>
            </c:ext>
          </c:extLst>
        </c:ser>
        <c:ser>
          <c:idx val="1"/>
          <c:order val="1"/>
          <c:tx>
            <c:strRef>
              <c:f>Sheet1!$A$3</c:f>
              <c:strCache>
                <c:ptCount val="1"/>
                <c:pt idx="0">
                  <c:v>Est</c:v>
                </c:pt>
              </c:strCache>
            </c:strRef>
          </c:tx>
          <c:spPr>
            <a:ln w="29609">
              <a:solidFill>
                <a:srgbClr val="6473AF"/>
              </a:solidFill>
              <a:prstDash val="solid"/>
            </a:ln>
          </c:spPr>
          <c:marker>
            <c:symbol val="circle"/>
            <c:size val="6"/>
            <c:spPr>
              <a:solidFill>
                <a:srgbClr val="006EB9"/>
              </a:solidFill>
              <a:ln>
                <a:solidFill>
                  <a:srgbClr val="006EB9"/>
                </a:solidFill>
                <a:prstDash val="solid"/>
              </a:ln>
            </c:spPr>
          </c:marker>
          <c:dPt>
            <c:idx val="3"/>
            <c:marker>
              <c:spPr>
                <a:solidFill>
                  <a:srgbClr val="6473AF"/>
                </a:solidFill>
                <a:ln>
                  <a:solidFill>
                    <a:srgbClr val="6473AF"/>
                  </a:solidFill>
                  <a:prstDash val="solid"/>
                </a:ln>
              </c:spPr>
            </c:marker>
            <c:bubble3D val="0"/>
            <c:extLst xmlns:c16r2="http://schemas.microsoft.com/office/drawing/2015/06/chart">
              <c:ext xmlns:c16="http://schemas.microsoft.com/office/drawing/2014/chart" uri="{C3380CC4-5D6E-409C-BE32-E72D297353CC}">
                <c16:uniqueId val="{00000007-FA90-445C-BCDA-51A00D67053B}"/>
              </c:ext>
            </c:extLst>
          </c:dPt>
          <c:dLbls>
            <c:dLbl>
              <c:idx val="0"/>
              <c:layout>
                <c:manualLayout>
                  <c:x val="-7.5758484310439703E-2"/>
                  <c:y val="-0.12209009851076801"/>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FA90-445C-BCDA-51A00D67053B}"/>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9-FA90-445C-BCDA-51A00D67053B}"/>
                </c:ext>
                <c:ext xmlns:c15="http://schemas.microsoft.com/office/drawing/2012/chart" uri="{CE6537A1-D6FC-4f65-9D91-7224C49458BB}"/>
              </c:extLst>
            </c:dLbl>
            <c:dLbl>
              <c:idx val="2"/>
              <c:layout>
                <c:manualLayout>
                  <c:x val="-7.3932175288030699E-2"/>
                  <c:y val="7.8844480928484797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FA90-445C-BCDA-51A00D67053B}"/>
                </c:ext>
                <c:ext xmlns:c15="http://schemas.microsoft.com/office/drawing/2012/chart" uri="{CE6537A1-D6FC-4f65-9D91-7224C49458BB}"/>
              </c:extLst>
            </c:dLbl>
            <c:dLbl>
              <c:idx val="3"/>
              <c:layout>
                <c:manualLayout>
                  <c:x val="-8.4434234818802606E-2"/>
                  <c:y val="5.5480182938970897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FA90-445C-BCDA-51A00D67053B}"/>
                </c:ext>
                <c:ext xmlns:c15="http://schemas.microsoft.com/office/drawing/2012/chart" uri="{CE6537A1-D6FC-4f65-9D91-7224C49458BB}"/>
              </c:extLst>
            </c:dLbl>
            <c:dLbl>
              <c:idx val="4"/>
              <c:layout>
                <c:manualLayout>
                  <c:x val="-3.3883037076712801E-2"/>
                  <c:y val="6.48259773314942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FA90-445C-BCDA-51A00D67053B}"/>
                </c:ext>
                <c:ext xmlns:c15="http://schemas.microsoft.com/office/drawing/2012/chart" uri="{CE6537A1-D6FC-4f65-9D91-7224C49458BB}"/>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Sheet1!$B$3:$F$3</c:f>
              <c:numCache>
                <c:formatCode>0.00%</c:formatCode>
                <c:ptCount val="5"/>
                <c:pt idx="0">
                  <c:v>0.06</c:v>
                </c:pt>
                <c:pt idx="1">
                  <c:v>0.03</c:v>
                </c:pt>
                <c:pt idx="2">
                  <c:v>0.06</c:v>
                </c:pt>
                <c:pt idx="3">
                  <c:v>0.03</c:v>
                </c:pt>
                <c:pt idx="4">
                  <c:v>0.03</c:v>
                </c:pt>
              </c:numCache>
            </c:numRef>
          </c:val>
          <c:smooth val="0"/>
          <c:extLst xmlns:c16r2="http://schemas.microsoft.com/office/drawing/2015/06/chart">
            <c:ext xmlns:c16="http://schemas.microsoft.com/office/drawing/2014/chart" uri="{C3380CC4-5D6E-409C-BE32-E72D297353CC}">
              <c16:uniqueId val="{0000000C-FA90-445C-BCDA-51A00D67053B}"/>
            </c:ext>
          </c:extLst>
        </c:ser>
        <c:dLbls>
          <c:showLegendKey val="0"/>
          <c:showVal val="1"/>
          <c:showCatName val="0"/>
          <c:showSerName val="0"/>
          <c:showPercent val="0"/>
          <c:showBubbleSize val="0"/>
        </c:dLbls>
        <c:marker val="1"/>
        <c:smooth val="0"/>
        <c:axId val="96388928"/>
        <c:axId val="96389712"/>
      </c:lineChart>
      <c:catAx>
        <c:axId val="96388928"/>
        <c:scaling>
          <c:orientation val="minMax"/>
        </c:scaling>
        <c:delete val="0"/>
        <c:axPos val="b"/>
        <c:numFmt formatCode="General" sourceLinked="1"/>
        <c:majorTickMark val="out"/>
        <c:minorTickMark val="none"/>
        <c:tickLblPos val="nextTo"/>
        <c:spPr>
          <a:ln w="2467">
            <a:solidFill>
              <a:schemeClr val="accent3"/>
            </a:solidFill>
            <a:prstDash val="solid"/>
          </a:ln>
        </c:spPr>
        <c:txPr>
          <a:bodyPr rot="0" vert="horz"/>
          <a:lstStyle/>
          <a:p>
            <a:pPr>
              <a:defRPr sz="699" b="1" i="0" u="none" strike="noStrike" baseline="0">
                <a:solidFill>
                  <a:schemeClr val="bg1"/>
                </a:solidFill>
                <a:latin typeface="Arial"/>
                <a:ea typeface="Arial"/>
                <a:cs typeface="Arial"/>
              </a:defRPr>
            </a:pPr>
            <a:endParaRPr lang="pt-PT"/>
          </a:p>
        </c:txPr>
        <c:crossAx val="96389712"/>
        <c:crosses val="autoZero"/>
        <c:auto val="1"/>
        <c:lblAlgn val="ctr"/>
        <c:lblOffset val="100"/>
        <c:tickLblSkip val="1"/>
        <c:tickMarkSkip val="1"/>
        <c:noMultiLvlLbl val="0"/>
      </c:catAx>
      <c:valAx>
        <c:axId val="96389712"/>
        <c:scaling>
          <c:orientation val="minMax"/>
        </c:scaling>
        <c:delete val="1"/>
        <c:axPos val="l"/>
        <c:numFmt formatCode="0.0%" sourceLinked="1"/>
        <c:majorTickMark val="out"/>
        <c:minorTickMark val="none"/>
        <c:tickLblPos val="nextTo"/>
        <c:crossAx val="96388928"/>
        <c:crosses val="autoZero"/>
        <c:crossBetween val="between"/>
      </c:valAx>
      <c:spPr>
        <a:noFill/>
        <a:ln w="19739">
          <a:noFill/>
        </a:ln>
      </c:spPr>
    </c:plotArea>
    <c:plotVisOnly val="1"/>
    <c:dispBlanksAs val="gap"/>
    <c:showDLblsOverMax val="0"/>
  </c:chart>
  <c:spPr>
    <a:noFill/>
    <a:ln>
      <a:noFill/>
    </a:ln>
  </c:spPr>
  <c:txPr>
    <a:bodyPr/>
    <a:lstStyle/>
    <a:p>
      <a:pPr>
        <a:defRPr sz="699" b="1" i="0" u="none" strike="noStrike" baseline="0">
          <a:solidFill>
            <a:schemeClr val="tx1"/>
          </a:solidFill>
          <a:latin typeface="Arial"/>
          <a:ea typeface="Arial"/>
          <a:cs typeface="Arial"/>
        </a:defRPr>
      </a:pPr>
      <a:endParaRPr lang="pt-PT"/>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78C1E054-B953-BC4F-A7C4-827EA62EDA00}" type="datetimeFigureOut">
              <a:rPr lang="fr-FR" smtClean="0"/>
              <a:t>23/08/2018</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EDDEE14-9183-114E-8F9D-577ACEC73161}" type="slidenum">
              <a:rPr lang="fr-FR" smtClean="0"/>
              <a:t>‹#›</a:t>
            </a:fld>
            <a:endParaRPr lang="fr-FR"/>
          </a:p>
        </p:txBody>
      </p:sp>
    </p:spTree>
    <p:extLst>
      <p:ext uri="{BB962C8B-B14F-4D97-AF65-F5344CB8AC3E}">
        <p14:creationId xmlns:p14="http://schemas.microsoft.com/office/powerpoint/2010/main" val="2771772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D91F375-ABD4-43B0-95A2-6A338A4A5C04}" type="datetimeFigureOut">
              <a:rPr lang="fr-FR" smtClean="0"/>
              <a:t>23/08/2018</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3EF5842-04F3-4695-8C7E-60D49603CB5D}" type="slidenum">
              <a:rPr lang="fr-FR" smtClean="0"/>
              <a:t>‹#›</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RE ET VISUEL">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pt-PT" sz="2400" noProof="0" dirty="0" smtClean="0">
                <a:solidFill>
                  <a:schemeClr val="tx1"/>
                </a:solidFill>
              </a:rPr>
              <a:t>Nesta</a:t>
            </a:r>
            <a:r>
              <a:rPr lang="fr-FR" sz="2400" dirty="0" smtClean="0">
                <a:solidFill>
                  <a:schemeClr val="tx1"/>
                </a:solidFill>
              </a:rPr>
              <a:t> </a:t>
            </a:r>
            <a:r>
              <a:rPr lang="pt-PT" sz="2400" noProof="0" dirty="0" smtClean="0">
                <a:solidFill>
                  <a:schemeClr val="tx1"/>
                </a:solidFill>
              </a:rPr>
              <a:t>máscara</a:t>
            </a:r>
            <a:r>
              <a:rPr lang="pt-PT" sz="2400" baseline="0" noProof="0" dirty="0" smtClean="0">
                <a:solidFill>
                  <a:schemeClr val="tx1"/>
                </a:solidFill>
              </a:rPr>
              <a:t> </a:t>
            </a:r>
            <a:r>
              <a:rPr lang="pt-PT" sz="2400" noProof="0" dirty="0" smtClean="0">
                <a:solidFill>
                  <a:schemeClr val="tx1"/>
                </a:solidFill>
              </a:rPr>
              <a:t>masque, substituir este retângulo cinza por uma imagem e colocá-la</a:t>
            </a:r>
            <a:r>
              <a:rPr lang="pt-PT" sz="2400" baseline="0" noProof="0" dirty="0" smtClean="0">
                <a:solidFill>
                  <a:schemeClr val="tx1"/>
                </a:solidFill>
              </a:rPr>
              <a:t> em segundo plano</a:t>
            </a:r>
            <a:endParaRPr lang="pt-PT" sz="2400" noProof="0" dirty="0" smtClean="0">
              <a:solidFill>
                <a:schemeClr val="tx1"/>
              </a:solidFill>
            </a:endParaRPr>
          </a:p>
        </p:txBody>
      </p:sp>
      <p:sp>
        <p:nvSpPr>
          <p:cNvPr id="7" name="Rectangle 6"/>
          <p:cNvSpPr/>
          <p:nvPr userDrawn="1"/>
        </p:nvSpPr>
        <p:spPr>
          <a:xfrm>
            <a:off x="3738" y="5324365"/>
            <a:ext cx="9140262"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4" name="Rectangle 13"/>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tx1"/>
                </a:solidFill>
              </a:defRPr>
            </a:lvl1pPr>
          </a:lstStyle>
          <a:p>
            <a:r>
              <a:rPr lang="fr-FR" dirty="0" smtClean="0"/>
              <a:t>TÍTULO DA APRESENTAÇÃO</a:t>
            </a:r>
            <a:br>
              <a:rPr lang="fr-FR" dirty="0" smtClean="0"/>
            </a:br>
            <a:r>
              <a:rPr lang="fr-FR" dirty="0" smtClean="0"/>
              <a:t>EM 2 </a:t>
            </a:r>
            <a:r>
              <a:rPr lang="fr-FR" dirty="0" err="1" smtClean="0"/>
              <a:t>linhas</a:t>
            </a:r>
            <a:endParaRPr lang="fr-FR"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SUBTITULO</a:t>
            </a:r>
            <a:endParaRPr lang="fr-FR"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NOME, DEPARTAMENTO</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DATA</a:t>
            </a:r>
          </a:p>
        </p:txBody>
      </p:sp>
      <p:pic>
        <p:nvPicPr>
          <p:cNvPr id="15" name="Image 15" descr="BNPPF_BL_FR_Cred_P.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35369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4"/>
          <p:cNvSpPr>
            <a:spLocks noChangeArrowheads="1"/>
          </p:cNvSpPr>
          <p:nvPr userDrawn="1"/>
        </p:nvSpPr>
        <p:spPr bwMode="auto">
          <a:xfrm>
            <a:off x="971600" y="6667500"/>
            <a:ext cx="8172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spTree>
    <p:extLst>
      <p:ext uri="{BB962C8B-B14F-4D97-AF65-F5344CB8AC3E}">
        <p14:creationId xmlns:p14="http://schemas.microsoft.com/office/powerpoint/2010/main" val="30346942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in">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06" y="0"/>
            <a:ext cx="9141693" cy="6856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userDrawn="1"/>
        </p:nvSpPr>
        <p:spPr>
          <a:xfrm>
            <a:off x="2743225" y="1601273"/>
            <a:ext cx="3672000" cy="3655454"/>
          </a:xfrm>
          <a:prstGeom prst="rect">
            <a:avLst/>
          </a:prstGeom>
          <a:solidFill>
            <a:schemeClr val="accent1"/>
          </a:solidFill>
          <a:ln>
            <a:noFill/>
          </a:ln>
        </p:spPr>
        <p:txBody>
          <a:bodyPr wrap="square" lIns="324000" tIns="216000" rIns="0" bIns="0" rtlCol="0" anchor="t">
            <a:noAutofit/>
          </a:bodyPr>
          <a:lstStyle/>
          <a:p>
            <a:pPr algn="l">
              <a:spcAft>
                <a:spcPts val="600"/>
              </a:spcAft>
            </a:pPr>
            <a:endParaRPr lang="fr-FR" sz="8000" b="0" i="0" u="none" strike="noStrike" baseline="0" dirty="0" smtClean="0">
              <a:solidFill>
                <a:srgbClr val="FFFFFF"/>
              </a:solidFill>
              <a:latin typeface="+mj-lt"/>
            </a:endParaRPr>
          </a:p>
          <a:p>
            <a:pPr algn="l">
              <a:spcAft>
                <a:spcPts val="600"/>
              </a:spcAft>
            </a:pPr>
            <a:r>
              <a:rPr lang="fr-FR" sz="5600" b="0" i="0" u="none" strike="noStrike" baseline="0" smtClean="0">
                <a:solidFill>
                  <a:srgbClr val="FFFFFF"/>
                </a:solidFill>
                <a:latin typeface="+mj-lt"/>
              </a:rPr>
              <a:t>OBRIGADO</a:t>
            </a:r>
            <a:endParaRPr lang="fr-FR" sz="5600" b="0" i="0" u="none" strike="noStrike" baseline="0" dirty="0" smtClean="0">
              <a:solidFill>
                <a:srgbClr val="FFFFFF"/>
              </a:solidFill>
              <a:latin typeface="+mj-lt"/>
            </a:endParaRPr>
          </a:p>
          <a:p>
            <a:pPr algn="l"/>
            <a:endParaRPr lang="fr-FR" sz="3200" b="0" dirty="0" smtClean="0">
              <a:solidFill>
                <a:schemeClr val="accent4"/>
              </a:solidFill>
              <a:latin typeface="+mj-lt"/>
            </a:endParaRPr>
          </a:p>
        </p:txBody>
      </p:sp>
    </p:spTree>
    <p:extLst>
      <p:ext uri="{BB962C8B-B14F-4D97-AF65-F5344CB8AC3E}">
        <p14:creationId xmlns:p14="http://schemas.microsoft.com/office/powerpoint/2010/main" val="21475268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LE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Cores</a:t>
            </a:r>
            <a:endParaRPr lang="fr-FR" dirty="0"/>
          </a:p>
        </p:txBody>
      </p:sp>
      <p:sp>
        <p:nvSpPr>
          <p:cNvPr id="9" name="Text Box 3"/>
          <p:cNvSpPr txBox="1">
            <a:spLocks noChangeArrowheads="1"/>
          </p:cNvSpPr>
          <p:nvPr userDrawn="1"/>
        </p:nvSpPr>
        <p:spPr bwMode="auto">
          <a:xfrm>
            <a:off x="1908176" y="3761210"/>
            <a:ext cx="727075"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115</a:t>
            </a:r>
          </a:p>
          <a:p>
            <a:pPr algn="ctr"/>
            <a:r>
              <a:rPr lang="fr-FR" altLang="fr-FR" sz="1100">
                <a:solidFill>
                  <a:schemeClr val="bg1"/>
                </a:solidFill>
              </a:rPr>
              <a:t>B 175</a:t>
            </a:r>
          </a:p>
        </p:txBody>
      </p:sp>
      <p:sp>
        <p:nvSpPr>
          <p:cNvPr id="12" name="Text Box 4"/>
          <p:cNvSpPr txBox="1">
            <a:spLocks noChangeArrowheads="1"/>
          </p:cNvSpPr>
          <p:nvPr userDrawn="1"/>
        </p:nvSpPr>
        <p:spPr bwMode="auto">
          <a:xfrm>
            <a:off x="1908176" y="1552968"/>
            <a:ext cx="727075"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075</a:t>
            </a:r>
          </a:p>
          <a:p>
            <a:pPr algn="ctr"/>
            <a:r>
              <a:rPr lang="fr-FR" altLang="fr-FR" sz="1100">
                <a:solidFill>
                  <a:schemeClr val="bg1"/>
                </a:solidFill>
              </a:rPr>
              <a:t>V 200</a:t>
            </a:r>
          </a:p>
          <a:p>
            <a:pPr algn="ctr"/>
            <a:r>
              <a:rPr lang="fr-FR" altLang="fr-FR" sz="1100">
                <a:solidFill>
                  <a:schemeClr val="bg1"/>
                </a:solidFill>
              </a:rPr>
              <a:t>B 220</a:t>
            </a:r>
          </a:p>
        </p:txBody>
      </p:sp>
      <p:sp>
        <p:nvSpPr>
          <p:cNvPr id="13" name="Text Box 5"/>
          <p:cNvSpPr txBox="1">
            <a:spLocks noChangeArrowheads="1"/>
          </p:cNvSpPr>
          <p:nvPr userDrawn="1"/>
        </p:nvSpPr>
        <p:spPr bwMode="auto">
          <a:xfrm>
            <a:off x="3854451" y="1552968"/>
            <a:ext cx="727075" cy="723904"/>
          </a:xfrm>
          <a:prstGeom prst="rect">
            <a:avLst/>
          </a:prstGeom>
          <a:solidFill>
            <a:srgbClr val="F0F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240</a:t>
            </a:r>
          </a:p>
          <a:p>
            <a:pPr algn="ctr"/>
            <a:r>
              <a:rPr lang="fr-FR" altLang="fr-FR" sz="1100">
                <a:solidFill>
                  <a:schemeClr val="bg1"/>
                </a:solidFill>
              </a:rPr>
              <a:t>V 240</a:t>
            </a:r>
          </a:p>
          <a:p>
            <a:pPr algn="ctr"/>
            <a:r>
              <a:rPr lang="fr-FR" altLang="fr-FR" sz="1100">
                <a:solidFill>
                  <a:schemeClr val="bg1"/>
                </a:solidFill>
              </a:rPr>
              <a:t>B 080</a:t>
            </a:r>
          </a:p>
        </p:txBody>
      </p:sp>
      <p:sp>
        <p:nvSpPr>
          <p:cNvPr id="14" name="Text Box 6"/>
          <p:cNvSpPr txBox="1">
            <a:spLocks noChangeArrowheads="1"/>
          </p:cNvSpPr>
          <p:nvPr userDrawn="1"/>
        </p:nvSpPr>
        <p:spPr bwMode="auto">
          <a:xfrm>
            <a:off x="3854451" y="2657089"/>
            <a:ext cx="727075" cy="723904"/>
          </a:xfrm>
          <a:prstGeom prst="rect">
            <a:avLst/>
          </a:prstGeom>
          <a:solidFill>
            <a:srgbClr val="DCD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220</a:t>
            </a:r>
          </a:p>
          <a:p>
            <a:pPr algn="ctr"/>
            <a:r>
              <a:rPr lang="fr-FR" altLang="fr-FR" sz="1100">
                <a:solidFill>
                  <a:schemeClr val="bg1"/>
                </a:solidFill>
              </a:rPr>
              <a:t>B 030</a:t>
            </a:r>
          </a:p>
        </p:txBody>
      </p:sp>
      <p:sp>
        <p:nvSpPr>
          <p:cNvPr id="15" name="Text Box 7"/>
          <p:cNvSpPr txBox="1">
            <a:spLocks noChangeArrowheads="1"/>
          </p:cNvSpPr>
          <p:nvPr userDrawn="1"/>
        </p:nvSpPr>
        <p:spPr bwMode="auto">
          <a:xfrm>
            <a:off x="3854451" y="3761210"/>
            <a:ext cx="727075"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230</a:t>
            </a:r>
          </a:p>
          <a:p>
            <a:pPr algn="ctr"/>
            <a:r>
              <a:rPr lang="fr-FR" altLang="fr-FR" sz="1100">
                <a:solidFill>
                  <a:schemeClr val="bg1"/>
                </a:solidFill>
              </a:rPr>
              <a:t>V 160</a:t>
            </a:r>
          </a:p>
          <a:p>
            <a:pPr algn="ctr"/>
            <a:r>
              <a:rPr lang="fr-FR" altLang="fr-FR" sz="1100">
                <a:solidFill>
                  <a:schemeClr val="bg1"/>
                </a:solidFill>
              </a:rPr>
              <a:t>B 030</a:t>
            </a:r>
          </a:p>
        </p:txBody>
      </p:sp>
      <p:sp>
        <p:nvSpPr>
          <p:cNvPr id="16" name="Text Box 8"/>
          <p:cNvSpPr txBox="1">
            <a:spLocks noChangeArrowheads="1"/>
          </p:cNvSpPr>
          <p:nvPr userDrawn="1"/>
        </p:nvSpPr>
        <p:spPr bwMode="auto">
          <a:xfrm>
            <a:off x="3854451" y="4865334"/>
            <a:ext cx="727075"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125</a:t>
            </a:r>
          </a:p>
          <a:p>
            <a:pPr algn="ctr"/>
            <a:r>
              <a:rPr lang="fr-FR" altLang="fr-FR" sz="1100">
                <a:solidFill>
                  <a:schemeClr val="bg1"/>
                </a:solidFill>
              </a:rPr>
              <a:t>B 050</a:t>
            </a:r>
          </a:p>
        </p:txBody>
      </p:sp>
      <p:sp>
        <p:nvSpPr>
          <p:cNvPr id="17" name="Text Box 9"/>
          <p:cNvSpPr txBox="1">
            <a:spLocks noChangeArrowheads="1"/>
          </p:cNvSpPr>
          <p:nvPr userDrawn="1"/>
        </p:nvSpPr>
        <p:spPr bwMode="auto">
          <a:xfrm>
            <a:off x="5726114" y="1552968"/>
            <a:ext cx="727075"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210</a:t>
            </a:r>
          </a:p>
          <a:p>
            <a:pPr algn="ctr"/>
            <a:r>
              <a:rPr lang="fr-FR" altLang="fr-FR" sz="1100">
                <a:solidFill>
                  <a:schemeClr val="bg1"/>
                </a:solidFill>
              </a:rPr>
              <a:t>V 220</a:t>
            </a:r>
          </a:p>
          <a:p>
            <a:pPr algn="ctr"/>
            <a:r>
              <a:rPr lang="fr-FR" altLang="fr-FR" sz="1100">
                <a:solidFill>
                  <a:schemeClr val="bg1"/>
                </a:solidFill>
              </a:rPr>
              <a:t>B 170</a:t>
            </a:r>
          </a:p>
        </p:txBody>
      </p:sp>
      <p:sp>
        <p:nvSpPr>
          <p:cNvPr id="18" name="Text Box 10"/>
          <p:cNvSpPr txBox="1">
            <a:spLocks noChangeArrowheads="1"/>
          </p:cNvSpPr>
          <p:nvPr userDrawn="1"/>
        </p:nvSpPr>
        <p:spPr bwMode="auto">
          <a:xfrm>
            <a:off x="5726114" y="2657089"/>
            <a:ext cx="727075" cy="723904"/>
          </a:xfrm>
          <a:prstGeom prst="rect">
            <a:avLst/>
          </a:prstGeom>
          <a:solidFill>
            <a:srgbClr val="A0C873"/>
          </a:solidFill>
          <a:ln>
            <a:noFill/>
          </a:ln>
          <a:effectLst/>
          <a:extLst/>
        </p:spPr>
        <p:txBody>
          <a:bodyPr lIns="0" tIns="0" rIns="0" bIns="0" anchor="ctr"/>
          <a:lstStyle/>
          <a:p>
            <a:pPr algn="ctr"/>
            <a:r>
              <a:rPr lang="fr-FR" altLang="fr-FR" sz="1100">
                <a:solidFill>
                  <a:schemeClr val="bg1"/>
                </a:solidFill>
              </a:rPr>
              <a:t>R 160</a:t>
            </a:r>
          </a:p>
          <a:p>
            <a:pPr algn="ctr"/>
            <a:r>
              <a:rPr lang="fr-FR" altLang="fr-FR" sz="1100">
                <a:solidFill>
                  <a:schemeClr val="bg1"/>
                </a:solidFill>
              </a:rPr>
              <a:t>V 200</a:t>
            </a:r>
          </a:p>
          <a:p>
            <a:pPr algn="ctr"/>
            <a:r>
              <a:rPr lang="fr-FR" altLang="fr-FR" sz="1100">
                <a:solidFill>
                  <a:schemeClr val="bg1"/>
                </a:solidFill>
              </a:rPr>
              <a:t>B 115</a:t>
            </a:r>
          </a:p>
        </p:txBody>
      </p:sp>
      <p:sp>
        <p:nvSpPr>
          <p:cNvPr id="19" name="Text Box 11"/>
          <p:cNvSpPr txBox="1">
            <a:spLocks noChangeArrowheads="1"/>
          </p:cNvSpPr>
          <p:nvPr userDrawn="1"/>
        </p:nvSpPr>
        <p:spPr bwMode="auto">
          <a:xfrm>
            <a:off x="5726114" y="3761210"/>
            <a:ext cx="727075"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160</a:t>
            </a:r>
          </a:p>
          <a:p>
            <a:pPr algn="ctr"/>
            <a:r>
              <a:rPr lang="fr-FR" altLang="fr-FR" sz="1100">
                <a:solidFill>
                  <a:schemeClr val="bg1"/>
                </a:solidFill>
              </a:rPr>
              <a:t>B 090</a:t>
            </a:r>
          </a:p>
        </p:txBody>
      </p:sp>
      <p:sp>
        <p:nvSpPr>
          <p:cNvPr id="20" name="Text Box 12"/>
          <p:cNvSpPr txBox="1">
            <a:spLocks noChangeArrowheads="1"/>
          </p:cNvSpPr>
          <p:nvPr userDrawn="1"/>
        </p:nvSpPr>
        <p:spPr bwMode="auto">
          <a:xfrm>
            <a:off x="1908176" y="4865334"/>
            <a:ext cx="727075" cy="723906"/>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080</a:t>
            </a:r>
          </a:p>
          <a:p>
            <a:pPr algn="ctr"/>
            <a:r>
              <a:rPr lang="fr-FR" altLang="fr-FR" sz="1100">
                <a:solidFill>
                  <a:schemeClr val="bg1"/>
                </a:solidFill>
              </a:rPr>
              <a:t>V 090</a:t>
            </a:r>
          </a:p>
          <a:p>
            <a:pPr algn="ctr"/>
            <a:r>
              <a:rPr lang="fr-FR" altLang="fr-FR" sz="1100">
                <a:solidFill>
                  <a:schemeClr val="bg1"/>
                </a:solidFill>
              </a:rPr>
              <a:t>B 155</a:t>
            </a:r>
          </a:p>
        </p:txBody>
      </p:sp>
      <p:sp>
        <p:nvSpPr>
          <p:cNvPr id="21" name="Text Box 13"/>
          <p:cNvSpPr txBox="1">
            <a:spLocks noChangeArrowheads="1"/>
          </p:cNvSpPr>
          <p:nvPr userDrawn="1"/>
        </p:nvSpPr>
        <p:spPr bwMode="auto">
          <a:xfrm>
            <a:off x="1908176" y="2657089"/>
            <a:ext cx="727075"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040</a:t>
            </a:r>
          </a:p>
          <a:p>
            <a:pPr algn="ctr"/>
            <a:r>
              <a:rPr lang="fr-FR" altLang="fr-FR" sz="1100">
                <a:solidFill>
                  <a:schemeClr val="bg1"/>
                </a:solidFill>
              </a:rPr>
              <a:t>V 165</a:t>
            </a:r>
          </a:p>
          <a:p>
            <a:pPr algn="ctr"/>
            <a:r>
              <a:rPr lang="fr-FR" altLang="fr-FR" sz="1100">
                <a:solidFill>
                  <a:schemeClr val="bg1"/>
                </a:solidFill>
              </a:rPr>
              <a:t>B 195</a:t>
            </a:r>
          </a:p>
        </p:txBody>
      </p:sp>
      <p:sp>
        <p:nvSpPr>
          <p:cNvPr id="22" name="Text Box 14"/>
          <p:cNvSpPr txBox="1">
            <a:spLocks noChangeArrowheads="1"/>
          </p:cNvSpPr>
          <p:nvPr userDrawn="1"/>
        </p:nvSpPr>
        <p:spPr bwMode="auto">
          <a:xfrm>
            <a:off x="5726114" y="4865334"/>
            <a:ext cx="727075"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dirty="0">
                <a:solidFill>
                  <a:schemeClr val="bg1"/>
                </a:solidFill>
              </a:rPr>
              <a:t>R 060</a:t>
            </a:r>
          </a:p>
          <a:p>
            <a:pPr algn="ctr"/>
            <a:r>
              <a:rPr lang="fr-FR" altLang="fr-FR" sz="1100" dirty="0">
                <a:solidFill>
                  <a:schemeClr val="bg1"/>
                </a:solidFill>
              </a:rPr>
              <a:t>V 145</a:t>
            </a:r>
          </a:p>
          <a:p>
            <a:pPr algn="ctr"/>
            <a:r>
              <a:rPr lang="fr-FR" altLang="fr-FR" sz="1100" dirty="0">
                <a:solidFill>
                  <a:schemeClr val="bg1"/>
                </a:solidFill>
              </a:rPr>
              <a:t>B 070</a:t>
            </a:r>
          </a:p>
        </p:txBody>
      </p:sp>
      <p:sp>
        <p:nvSpPr>
          <p:cNvPr id="23" name="Text Box 15"/>
          <p:cNvSpPr txBox="1">
            <a:spLocks noChangeArrowheads="1"/>
          </p:cNvSpPr>
          <p:nvPr userDrawn="1"/>
        </p:nvSpPr>
        <p:spPr bwMode="auto">
          <a:xfrm>
            <a:off x="7435851" y="4865334"/>
            <a:ext cx="727075" cy="723906"/>
          </a:xfrm>
          <a:prstGeom prst="rect">
            <a:avLst/>
          </a:prstGeom>
          <a:solidFill>
            <a:srgbClr val="82A44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130</a:t>
            </a:r>
          </a:p>
          <a:p>
            <a:pPr algn="ctr"/>
            <a:r>
              <a:rPr lang="fr-FR" altLang="fr-FR" sz="1100">
                <a:solidFill>
                  <a:schemeClr val="bg1"/>
                </a:solidFill>
              </a:rPr>
              <a:t>V 164</a:t>
            </a:r>
          </a:p>
          <a:p>
            <a:pPr algn="ctr"/>
            <a:r>
              <a:rPr lang="fr-FR" altLang="fr-FR" sz="1100">
                <a:solidFill>
                  <a:schemeClr val="bg1"/>
                </a:solidFill>
              </a:rPr>
              <a:t>B 074</a:t>
            </a:r>
          </a:p>
        </p:txBody>
      </p:sp>
      <p:cxnSp>
        <p:nvCxnSpPr>
          <p:cNvPr id="24" name="Connecteur droit 23"/>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7622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QUE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Gráficos</a:t>
            </a:r>
            <a:endParaRPr lang="fr-FR" dirty="0"/>
          </a:p>
        </p:txBody>
      </p:sp>
      <p:graphicFrame>
        <p:nvGraphicFramePr>
          <p:cNvPr id="24" name="Object 8"/>
          <p:cNvGraphicFramePr>
            <a:graphicFrameLocks noChangeAspect="1"/>
          </p:cNvGraphicFramePr>
          <p:nvPr userDrawn="1">
            <p:extLst>
              <p:ext uri="{D42A27DB-BD31-4B8C-83A1-F6EECF244321}">
                <p14:modId xmlns:p14="http://schemas.microsoft.com/office/powerpoint/2010/main" val="3040975992"/>
              </p:ext>
            </p:extLst>
          </p:nvPr>
        </p:nvGraphicFramePr>
        <p:xfrm>
          <a:off x="5014001" y="1579855"/>
          <a:ext cx="3411537" cy="2001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Object 3"/>
          <p:cNvGraphicFramePr>
            <a:graphicFrameLocks noChangeAspect="1"/>
          </p:cNvGraphicFramePr>
          <p:nvPr userDrawn="1">
            <p:extLst>
              <p:ext uri="{D42A27DB-BD31-4B8C-83A1-F6EECF244321}">
                <p14:modId xmlns:p14="http://schemas.microsoft.com/office/powerpoint/2010/main" val="2308134412"/>
              </p:ext>
            </p:extLst>
          </p:nvPr>
        </p:nvGraphicFramePr>
        <p:xfrm>
          <a:off x="1763688" y="3982304"/>
          <a:ext cx="2215230" cy="19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Object 3"/>
          <p:cNvGraphicFramePr>
            <a:graphicFrameLocks noChangeAspect="1"/>
          </p:cNvGraphicFramePr>
          <p:nvPr userDrawn="1">
            <p:extLst>
              <p:ext uri="{D42A27DB-BD31-4B8C-83A1-F6EECF244321}">
                <p14:modId xmlns:p14="http://schemas.microsoft.com/office/powerpoint/2010/main" val="2926973654"/>
              </p:ext>
            </p:extLst>
          </p:nvPr>
        </p:nvGraphicFramePr>
        <p:xfrm>
          <a:off x="1331640" y="1563691"/>
          <a:ext cx="3214688" cy="188912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Box 3"/>
          <p:cNvSpPr txBox="1">
            <a:spLocks noChangeArrowheads="1"/>
          </p:cNvSpPr>
          <p:nvPr userDrawn="1"/>
        </p:nvSpPr>
        <p:spPr bwMode="auto">
          <a:xfrm>
            <a:off x="839788" y="1221194"/>
            <a:ext cx="34972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dirty="0" err="1" smtClean="0">
                <a:solidFill>
                  <a:schemeClr val="bg1"/>
                </a:solidFill>
                <a:latin typeface="+mn-lt"/>
              </a:rPr>
              <a:t>Gráfico</a:t>
            </a:r>
            <a:r>
              <a:rPr lang="fr-FR" altLang="fr-FR" sz="1600" baseline="0" dirty="0" smtClean="0">
                <a:solidFill>
                  <a:schemeClr val="bg1"/>
                </a:solidFill>
                <a:latin typeface="+mn-lt"/>
              </a:rPr>
              <a:t> </a:t>
            </a:r>
            <a:r>
              <a:rPr lang="fr-FR" altLang="fr-FR" sz="1600" dirty="0" smtClean="0">
                <a:solidFill>
                  <a:schemeClr val="bg1"/>
                </a:solidFill>
                <a:latin typeface="+mn-lt"/>
              </a:rPr>
              <a:t>1</a:t>
            </a:r>
            <a:endParaRPr lang="fr-FR" altLang="fr-FR" sz="1600" dirty="0">
              <a:solidFill>
                <a:schemeClr val="bg1"/>
              </a:solidFill>
              <a:latin typeface="+mn-lt"/>
            </a:endParaRPr>
          </a:p>
        </p:txBody>
      </p:sp>
      <p:sp>
        <p:nvSpPr>
          <p:cNvPr id="13" name="Text Box 5"/>
          <p:cNvSpPr txBox="1">
            <a:spLocks noChangeArrowheads="1"/>
          </p:cNvSpPr>
          <p:nvPr userDrawn="1"/>
        </p:nvSpPr>
        <p:spPr bwMode="auto">
          <a:xfrm>
            <a:off x="5014913" y="1213574"/>
            <a:ext cx="34972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2</a:t>
            </a:r>
            <a:endParaRPr lang="fr-FR" altLang="fr-FR" sz="1600" dirty="0">
              <a:solidFill>
                <a:schemeClr val="bg1"/>
              </a:solidFill>
              <a:latin typeface="+mn-lt"/>
            </a:endParaRPr>
          </a:p>
        </p:txBody>
      </p:sp>
      <p:sp>
        <p:nvSpPr>
          <p:cNvPr id="14" name="Text Box 6"/>
          <p:cNvSpPr txBox="1">
            <a:spLocks noChangeArrowheads="1"/>
          </p:cNvSpPr>
          <p:nvPr userDrawn="1"/>
        </p:nvSpPr>
        <p:spPr bwMode="auto">
          <a:xfrm>
            <a:off x="839788" y="3770084"/>
            <a:ext cx="34972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3</a:t>
            </a:r>
            <a:endParaRPr lang="fr-FR" altLang="fr-FR" sz="1600" dirty="0">
              <a:solidFill>
                <a:schemeClr val="bg1"/>
              </a:solidFill>
              <a:latin typeface="+mn-lt"/>
            </a:endParaRPr>
          </a:p>
        </p:txBody>
      </p:sp>
      <p:sp>
        <p:nvSpPr>
          <p:cNvPr id="15" name="Text Box 7"/>
          <p:cNvSpPr txBox="1">
            <a:spLocks noChangeArrowheads="1"/>
          </p:cNvSpPr>
          <p:nvPr userDrawn="1"/>
        </p:nvSpPr>
        <p:spPr bwMode="auto">
          <a:xfrm>
            <a:off x="839788"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16" name="Text Box 7"/>
          <p:cNvSpPr txBox="1">
            <a:spLocks noChangeArrowheads="1"/>
          </p:cNvSpPr>
          <p:nvPr userDrawn="1"/>
        </p:nvSpPr>
        <p:spPr bwMode="auto">
          <a:xfrm>
            <a:off x="5014001"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17" name="Text Box 7"/>
          <p:cNvSpPr txBox="1">
            <a:spLocks noChangeArrowheads="1"/>
          </p:cNvSpPr>
          <p:nvPr userDrawn="1"/>
        </p:nvSpPr>
        <p:spPr bwMode="auto">
          <a:xfrm>
            <a:off x="839788" y="4130608"/>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cxnSp>
        <p:nvCxnSpPr>
          <p:cNvPr id="18" name="Connecteur droit 17"/>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559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Tabelas</a:t>
            </a:r>
            <a:endParaRPr lang="fr-FR" dirty="0"/>
          </a:p>
        </p:txBody>
      </p:sp>
      <p:sp>
        <p:nvSpPr>
          <p:cNvPr id="12" name="Rectangle 3"/>
          <p:cNvSpPr>
            <a:spLocks noChangeArrowheads="1"/>
          </p:cNvSpPr>
          <p:nvPr userDrawn="1"/>
        </p:nvSpPr>
        <p:spPr bwMode="auto">
          <a:xfrm>
            <a:off x="4065378" y="2368376"/>
            <a:ext cx="1368000" cy="2796540"/>
          </a:xfrm>
          <a:prstGeom prst="rect">
            <a:avLst/>
          </a:prstGeom>
          <a:solidFill>
            <a:srgbClr val="D2DCAA"/>
          </a:solidFill>
          <a:ln w="285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Rectangle 4"/>
          <p:cNvSpPr>
            <a:spLocks noChangeArrowheads="1"/>
          </p:cNvSpPr>
          <p:nvPr userDrawn="1"/>
        </p:nvSpPr>
        <p:spPr bwMode="auto">
          <a:xfrm>
            <a:off x="4067176" y="1566371"/>
            <a:ext cx="1368425" cy="727710"/>
          </a:xfrm>
          <a:prstGeom prst="rect">
            <a:avLst/>
          </a:prstGeom>
          <a:solidFill>
            <a:schemeClr va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Rectangle 5"/>
          <p:cNvSpPr>
            <a:spLocks noChangeArrowheads="1"/>
          </p:cNvSpPr>
          <p:nvPr userDrawn="1"/>
        </p:nvSpPr>
        <p:spPr bwMode="auto">
          <a:xfrm>
            <a:off x="5543551" y="1566371"/>
            <a:ext cx="1368425"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Rectangle 6"/>
          <p:cNvSpPr>
            <a:spLocks noChangeArrowheads="1"/>
          </p:cNvSpPr>
          <p:nvPr userDrawn="1"/>
        </p:nvSpPr>
        <p:spPr bwMode="auto">
          <a:xfrm>
            <a:off x="7019926" y="1566371"/>
            <a:ext cx="1368425"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Rectangle 7"/>
          <p:cNvSpPr>
            <a:spLocks noChangeArrowheads="1"/>
          </p:cNvSpPr>
          <p:nvPr userDrawn="1"/>
        </p:nvSpPr>
        <p:spPr bwMode="auto">
          <a:xfrm>
            <a:off x="323528" y="2374090"/>
            <a:ext cx="8047361"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Rectangle 8"/>
          <p:cNvSpPr>
            <a:spLocks noChangeArrowheads="1"/>
          </p:cNvSpPr>
          <p:nvPr userDrawn="1"/>
        </p:nvSpPr>
        <p:spPr bwMode="auto">
          <a:xfrm>
            <a:off x="323528" y="3099896"/>
            <a:ext cx="8047361"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Rectangle 9"/>
          <p:cNvSpPr>
            <a:spLocks noChangeArrowheads="1"/>
          </p:cNvSpPr>
          <p:nvPr userDrawn="1"/>
        </p:nvSpPr>
        <p:spPr bwMode="auto">
          <a:xfrm>
            <a:off x="323528" y="3825700"/>
            <a:ext cx="8047361"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Rectangle 10"/>
          <p:cNvSpPr>
            <a:spLocks noChangeArrowheads="1"/>
          </p:cNvSpPr>
          <p:nvPr userDrawn="1"/>
        </p:nvSpPr>
        <p:spPr bwMode="auto">
          <a:xfrm>
            <a:off x="323528" y="4551506"/>
            <a:ext cx="8047361"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cxnSp>
        <p:nvCxnSpPr>
          <p:cNvPr id="20" name="Connecteur droit 19"/>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21" name="Objet 20"/>
          <p:cNvGraphicFramePr>
            <a:graphicFrameLocks noChangeAspect="1"/>
          </p:cNvGraphicFramePr>
          <p:nvPr userDrawn="1">
            <p:extLst>
              <p:ext uri="{D42A27DB-BD31-4B8C-83A1-F6EECF244321}">
                <p14:modId xmlns:p14="http://schemas.microsoft.com/office/powerpoint/2010/main" val="2897822049"/>
              </p:ext>
            </p:extLst>
          </p:nvPr>
        </p:nvGraphicFramePr>
        <p:xfrm>
          <a:off x="466725" y="1484313"/>
          <a:ext cx="8137525" cy="3886200"/>
        </p:xfrm>
        <a:graphic>
          <a:graphicData uri="http://schemas.openxmlformats.org/presentationml/2006/ole">
            <mc:AlternateContent xmlns:mc="http://schemas.openxmlformats.org/markup-compatibility/2006">
              <mc:Choice xmlns:v="urn:schemas-microsoft-com:vml" Requires="v">
                <p:oleObj spid="_x0000_s7261" name="Worksheet" r:id="rId3" imgW="8737600" imgH="3416300" progId="Excel.Sheet.8">
                  <p:embed/>
                </p:oleObj>
              </mc:Choice>
              <mc:Fallback>
                <p:oleObj name="Worksheet" r:id="rId3" imgW="8737600" imgH="3416300" progId="Excel.Sheet.8">
                  <p:embed/>
                  <p:pic>
                    <p:nvPicPr>
                      <p:cNvPr id="0" name=""/>
                      <p:cNvPicPr>
                        <a:picLocks noChangeAspect="1" noChangeArrowheads="1"/>
                      </p:cNvPicPr>
                      <p:nvPr/>
                    </p:nvPicPr>
                    <p:blipFill>
                      <a:blip r:embed="rId4"/>
                      <a:srcRect/>
                      <a:stretch>
                        <a:fillRect/>
                      </a:stretch>
                    </p:blipFill>
                    <p:spPr bwMode="auto">
                      <a:xfrm>
                        <a:off x="466725" y="1484313"/>
                        <a:ext cx="8137525" cy="3886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83523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ET VISUE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9144000" cy="5324365"/>
          </a:xfrm>
          <a:solidFill>
            <a:schemeClr val="bg2"/>
          </a:solidFill>
        </p:spPr>
        <p:txBody>
          <a:bodyPr anchor="ctr"/>
          <a:lstStyle>
            <a:lvl1pPr algn="ctr">
              <a:defRPr>
                <a:solidFill>
                  <a:schemeClr val="tx1"/>
                </a:solidFill>
              </a:defRPr>
            </a:lvl1pPr>
          </a:lstStyle>
          <a:p>
            <a:r>
              <a:rPr lang="fr-FR" dirty="0" smtClean="0"/>
              <a:t>Cliquez sur l'icône pour ajouter une image</a:t>
            </a:r>
            <a:endParaRPr lang="fr-FR" dirty="0"/>
          </a:p>
        </p:txBody>
      </p:sp>
      <p:sp>
        <p:nvSpPr>
          <p:cNvPr id="7" name="Rectangle 6"/>
          <p:cNvSpPr/>
          <p:nvPr userDrawn="1"/>
        </p:nvSpPr>
        <p:spPr>
          <a:xfrm>
            <a:off x="3738" y="5324365"/>
            <a:ext cx="9140262"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4" name="Rectangle 13"/>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tx1"/>
                </a:solidFill>
              </a:defRPr>
            </a:lvl1pPr>
          </a:lstStyle>
          <a:p>
            <a:r>
              <a:rPr lang="fr-FR" dirty="0" smtClean="0"/>
              <a:t>TÍTULO DA APRESENTAÇÃO</a:t>
            </a:r>
            <a:br>
              <a:rPr lang="fr-FR" dirty="0" smtClean="0"/>
            </a:br>
            <a:r>
              <a:rPr lang="fr-FR" dirty="0" smtClean="0"/>
              <a:t>EM 2 </a:t>
            </a:r>
            <a:r>
              <a:rPr lang="fr-FR" smtClean="0"/>
              <a:t>linhas</a:t>
            </a:r>
            <a:endParaRPr lang="fr-FR"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a:t>
            </a:r>
            <a:endParaRPr lang="fr-FR"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 Prénom</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Lieu, 00/00/2015</a:t>
            </a:r>
          </a:p>
        </p:txBody>
      </p:sp>
      <p:pic>
        <p:nvPicPr>
          <p:cNvPr id="13" name="Image 15" descr="BNPPF_BL_FR_Cred_P.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35369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4"/>
          <p:cNvSpPr>
            <a:spLocks noChangeArrowheads="1"/>
          </p:cNvSpPr>
          <p:nvPr userDrawn="1"/>
        </p:nvSpPr>
        <p:spPr bwMode="auto">
          <a:xfrm>
            <a:off x="971600" y="6667500"/>
            <a:ext cx="8172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spTree>
    <p:extLst>
      <p:ext uri="{BB962C8B-B14F-4D97-AF65-F5344CB8AC3E}">
        <p14:creationId xmlns:p14="http://schemas.microsoft.com/office/powerpoint/2010/main" val="14277502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RE LIGHT">
    <p:spTree>
      <p:nvGrpSpPr>
        <p:cNvPr id="1" name=""/>
        <p:cNvGrpSpPr/>
        <p:nvPr/>
      </p:nvGrpSpPr>
      <p:grpSpPr>
        <a:xfrm>
          <a:off x="0" y="0"/>
          <a:ext cx="0" cy="0"/>
          <a:chOff x="0" y="0"/>
          <a:chExt cx="0" cy="0"/>
        </a:xfrm>
      </p:grpSpPr>
      <p:sp>
        <p:nvSpPr>
          <p:cNvPr id="14" name="Rectangle 13"/>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fr-FR" dirty="0" smtClean="0"/>
              <a:t>TÍTULO DA APRESENTAÇÃO</a:t>
            </a:r>
            <a:br>
              <a:rPr lang="fr-FR" dirty="0" smtClean="0"/>
            </a:br>
            <a:r>
              <a:rPr lang="fr-FR" dirty="0" smtClean="0"/>
              <a:t>EM 2 </a:t>
            </a:r>
            <a:r>
              <a:rPr lang="fr-FR" dirty="0" err="1" smtClean="0"/>
              <a:t>linHAS</a:t>
            </a:r>
            <a:endParaRPr lang="fr-FR"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SUB-TITULO</a:t>
            </a:r>
            <a:endParaRPr lang="fr-FR"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DATA</a:t>
            </a:r>
          </a:p>
        </p:txBody>
      </p:sp>
      <p:pic>
        <p:nvPicPr>
          <p:cNvPr id="9" name="Image 15" descr="BNPPF_BL_FR_Cred_P.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35369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userDrawn="1"/>
        </p:nvSpPr>
        <p:spPr bwMode="auto">
          <a:xfrm>
            <a:off x="971600" y="6667500"/>
            <a:ext cx="8172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pt-PT" sz="800" b="0" dirty="0" smtClean="0">
                <a:solidFill>
                  <a:srgbClr val="474948"/>
                </a:solidFill>
                <a:latin typeface="Arial Narrow"/>
                <a:cs typeface="Arial Narrow"/>
              </a:rPr>
              <a:t>A impressão deste documento é realmente indispensável? Se sim, imprima vários slides na mesma folha e, de preferência, a preto e branco.</a:t>
            </a:r>
            <a:endParaRPr lang="fr-FR" sz="800" b="0" dirty="0" smtClean="0">
              <a:solidFill>
                <a:srgbClr val="898989"/>
              </a:solidFill>
              <a:latin typeface="Arial Narrow"/>
              <a:cs typeface="Arial Narrow"/>
            </a:endParaRPr>
          </a:p>
        </p:txBody>
      </p:sp>
    </p:spTree>
    <p:extLst>
      <p:ext uri="{BB962C8B-B14F-4D97-AF65-F5344CB8AC3E}">
        <p14:creationId xmlns:p14="http://schemas.microsoft.com/office/powerpoint/2010/main" val="42826784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42578" y="1137312"/>
            <a:ext cx="8460000" cy="4785129"/>
          </a:xfrm>
        </p:spPr>
        <p:txBody>
          <a:bodyPr/>
          <a:lstStyle>
            <a:lvl1pPr>
              <a:defRPr baseline="0"/>
            </a:lvl1pPr>
            <a:lvl2pPr marL="358775" indent="-179388">
              <a:defRPr/>
            </a:lvl2pPr>
            <a:lvl3pPr marL="538163" indent="-182563">
              <a:defRPr baseline="0"/>
            </a:lvl3pPr>
            <a:lvl4pPr marL="719138" indent="-173038">
              <a:defRPr/>
            </a:lvl4pPr>
            <a:lvl5pPr marL="3175" indent="4763">
              <a:defRPr/>
            </a:lvl5pPr>
          </a:lstStyle>
          <a:p>
            <a:pPr lvl="0"/>
            <a:r>
              <a:rPr lang="fr-FR" dirty="0" err="1" smtClean="0"/>
              <a:t>Clica</a:t>
            </a:r>
            <a:r>
              <a:rPr lang="fr-FR" dirty="0" smtClean="0"/>
              <a:t> para </a:t>
            </a:r>
            <a:r>
              <a:rPr lang="fr-FR" dirty="0" err="1" smtClean="0"/>
              <a:t>adicionar</a:t>
            </a:r>
            <a:r>
              <a:rPr lang="fr-FR" dirty="0" smtClean="0"/>
              <a:t> texto</a:t>
            </a:r>
          </a:p>
          <a:p>
            <a:pPr lvl="1"/>
            <a:r>
              <a:rPr lang="fr-FR" dirty="0" smtClean="0"/>
              <a:t>Segundo </a:t>
            </a:r>
            <a:r>
              <a:rPr lang="fr-FR" dirty="0" err="1" smtClean="0"/>
              <a:t>nível</a:t>
            </a:r>
            <a:r>
              <a:rPr lang="fr-FR" dirty="0" smtClean="0"/>
              <a:t> </a:t>
            </a:r>
          </a:p>
          <a:p>
            <a:pPr lvl="2"/>
            <a:r>
              <a:rPr lang="fr-FR" dirty="0" err="1" smtClean="0"/>
              <a:t>Terceiro</a:t>
            </a:r>
            <a:r>
              <a:rPr lang="fr-FR" dirty="0" smtClean="0"/>
              <a:t> </a:t>
            </a:r>
            <a:r>
              <a:rPr lang="fr-FR" dirty="0" err="1" smtClean="0"/>
              <a:t>nível</a:t>
            </a:r>
            <a:r>
              <a:rPr lang="fr-FR" dirty="0" smtClean="0"/>
              <a:t> </a:t>
            </a:r>
          </a:p>
          <a:p>
            <a:pPr lvl="3"/>
            <a:r>
              <a:rPr lang="fr-FR" dirty="0" smtClean="0"/>
              <a:t>Quarto </a:t>
            </a:r>
            <a:r>
              <a:rPr lang="fr-FR" dirty="0" err="1" smtClean="0"/>
              <a:t>nível</a:t>
            </a:r>
            <a:endParaRPr lang="fr-FR" dirty="0" smtClean="0"/>
          </a:p>
          <a:p>
            <a:pPr lvl="4"/>
            <a:r>
              <a:rPr lang="fr-FR" dirty="0" smtClean="0"/>
              <a:t>Quinto </a:t>
            </a:r>
            <a:r>
              <a:rPr lang="fr-FR" dirty="0" err="1" smtClean="0"/>
              <a:t>nívelu</a:t>
            </a:r>
            <a:endParaRPr lang="fr-FR" dirty="0"/>
          </a:p>
        </p:txBody>
      </p:sp>
      <p:sp>
        <p:nvSpPr>
          <p:cNvPr id="8" name="Titre 7"/>
          <p:cNvSpPr>
            <a:spLocks noGrp="1"/>
          </p:cNvSpPr>
          <p:nvPr>
            <p:ph type="title" hasCustomPrompt="1"/>
          </p:nvPr>
        </p:nvSpPr>
        <p:spPr/>
        <p:txBody>
          <a:bodyPr/>
          <a:lstStyle>
            <a:lvl1pPr>
              <a:defRPr/>
            </a:lvl1pPr>
          </a:lstStyle>
          <a:p>
            <a:r>
              <a:rPr lang="fr-FR" dirty="0" err="1" smtClean="0"/>
              <a:t>Modificar</a:t>
            </a:r>
            <a:r>
              <a:rPr lang="fr-FR" dirty="0" smtClean="0"/>
              <a:t> o </a:t>
            </a:r>
            <a:r>
              <a:rPr lang="fr-FR" dirty="0" err="1" smtClean="0"/>
              <a:t>título</a:t>
            </a:r>
            <a:endParaRPr lang="fr-FR" dirty="0"/>
          </a:p>
        </p:txBody>
      </p:sp>
      <p:cxnSp>
        <p:nvCxnSpPr>
          <p:cNvPr id="16" name="Connecteur droit 15"/>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Espace réservé de la date 1"/>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41583563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061244" y="2161430"/>
            <a:ext cx="6183163" cy="2851745"/>
          </a:xfrm>
        </p:spPr>
        <p:txBody>
          <a:bodyPr anchor="t">
            <a:noAutofit/>
          </a:bodyPr>
          <a:lstStyle>
            <a:lvl1pPr algn="l">
              <a:lnSpc>
                <a:spcPct val="85000"/>
              </a:lnSpc>
              <a:defRPr sz="3600" b="1" cap="all" baseline="0">
                <a:solidFill>
                  <a:schemeClr val="accent1"/>
                </a:solidFill>
              </a:defRPr>
            </a:lvl1pPr>
          </a:lstStyle>
          <a:p>
            <a:r>
              <a:rPr lang="fr-FR" dirty="0" err="1" smtClean="0"/>
              <a:t>Título</a:t>
            </a:r>
            <a:r>
              <a:rPr lang="fr-FR" dirty="0" smtClean="0"/>
              <a:t> do </a:t>
            </a:r>
            <a:r>
              <a:rPr lang="fr-FR" dirty="0" err="1" smtClean="0"/>
              <a:t>Capítulo</a:t>
            </a:r>
            <a:endParaRPr lang="fr-FR" dirty="0"/>
          </a:p>
        </p:txBody>
      </p:sp>
      <p:sp>
        <p:nvSpPr>
          <p:cNvPr id="10" name="Sous-titre 2"/>
          <p:cNvSpPr>
            <a:spLocks noGrp="1"/>
          </p:cNvSpPr>
          <p:nvPr>
            <p:ph type="subTitle" idx="1" hasCustomPrompt="1"/>
          </p:nvPr>
        </p:nvSpPr>
        <p:spPr>
          <a:xfrm>
            <a:off x="1432223" y="1681758"/>
            <a:ext cx="504000" cy="504000"/>
          </a:xfrm>
          <a:solidFill>
            <a:schemeClr val="accent1"/>
          </a:solidFill>
          <a:ln>
            <a:noFill/>
          </a:ln>
        </p:spPr>
        <p:txBody>
          <a:bodyPr anchor="ctr">
            <a:noAutofit/>
          </a:bodyPr>
          <a:lstStyle>
            <a:lvl1pPr marL="0" indent="0" algn="ctr">
              <a:buNone/>
              <a:defRPr sz="3600" b="1"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0</a:t>
            </a:r>
            <a:endParaRPr lang="fr-FR" dirty="0"/>
          </a:p>
        </p:txBody>
      </p:sp>
      <p:sp>
        <p:nvSpPr>
          <p:cNvPr id="11" name="Espace réservé de la date 10"/>
          <p:cNvSpPr>
            <a:spLocks noGrp="1"/>
          </p:cNvSpPr>
          <p:nvPr>
            <p:ph type="dt" sz="half" idx="10"/>
          </p:nvPr>
        </p:nvSpPr>
        <p:spPr/>
        <p:txBody>
          <a:bodyPr/>
          <a:lstStyle/>
          <a:p>
            <a:pPr>
              <a:defRPr/>
            </a:pPr>
            <a:r>
              <a:rPr lang="fr-FR" smtClean="0"/>
              <a:t>|  00/00/0000  |</a:t>
            </a:r>
            <a:endParaRPr lang="fr-FR" dirty="0"/>
          </a:p>
        </p:txBody>
      </p:sp>
      <p:sp>
        <p:nvSpPr>
          <p:cNvPr id="12" name="Espace réservé du pied de page 11"/>
          <p:cNvSpPr>
            <a:spLocks noGrp="1"/>
          </p:cNvSpPr>
          <p:nvPr>
            <p:ph type="ftr" sz="quarter" idx="11"/>
          </p:nvPr>
        </p:nvSpPr>
        <p:spPr/>
        <p:txBody>
          <a:bodyPr/>
          <a:lstStyle/>
          <a:p>
            <a:pPr>
              <a:defRPr/>
            </a:pPr>
            <a:r>
              <a:rPr lang="fr-FR" smtClean="0"/>
              <a:t>Titre de la présentation</a:t>
            </a:r>
            <a:endParaRPr lang="fr-FR"/>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577345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755576" y="1658894"/>
            <a:ext cx="8064424" cy="4002354"/>
          </a:xfrm>
        </p:spPr>
        <p:txBody>
          <a:bodyPr lIns="0" anchor="ctr">
            <a:normAutofit/>
          </a:bodyPr>
          <a:lstStyle>
            <a:lvl1pPr marL="363538" indent="-363538">
              <a:lnSpc>
                <a:spcPct val="200000"/>
              </a:lnSpc>
              <a:buClr>
                <a:srgbClr val="E6A01E"/>
              </a:buClr>
              <a:buSzPct val="100000"/>
              <a:buFont typeface="+mj-lt"/>
              <a:buAutoNum type="arabicPeriod"/>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err="1" smtClean="0"/>
              <a:t>Título</a:t>
            </a:r>
            <a:r>
              <a:rPr lang="fr-FR" dirty="0" smtClean="0"/>
              <a:t> </a:t>
            </a:r>
            <a:r>
              <a:rPr lang="fr-FR" dirty="0" err="1" smtClean="0"/>
              <a:t>Capítulo</a:t>
            </a:r>
            <a:r>
              <a:rPr lang="fr-FR" dirty="0" smtClean="0"/>
              <a:t> 1</a:t>
            </a:r>
          </a:p>
        </p:txBody>
      </p:sp>
      <p:sp>
        <p:nvSpPr>
          <p:cNvPr id="2" name="Titre 1"/>
          <p:cNvSpPr>
            <a:spLocks noGrp="1"/>
          </p:cNvSpPr>
          <p:nvPr>
            <p:ph type="title" hasCustomPrompt="1"/>
          </p:nvPr>
        </p:nvSpPr>
        <p:spPr/>
        <p:txBody>
          <a:bodyPr/>
          <a:lstStyle>
            <a:lvl1pPr>
              <a:defRPr/>
            </a:lvl1pPr>
          </a:lstStyle>
          <a:p>
            <a:r>
              <a:rPr lang="fr-FR" dirty="0" err="1" smtClean="0"/>
              <a:t>Sumário</a:t>
            </a:r>
            <a:endParaRPr lang="fr-FR" dirty="0"/>
          </a:p>
        </p:txBody>
      </p:sp>
      <p:sp>
        <p:nvSpPr>
          <p:cNvPr id="6" name="Espace réservé de la date 5"/>
          <p:cNvSpPr>
            <a:spLocks noGrp="1"/>
          </p:cNvSpPr>
          <p:nvPr>
            <p:ph type="dt" sz="half" idx="18"/>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9"/>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fr-FR" smtClean="0"/>
              <a:pPr>
                <a:defRPr/>
              </a:pPr>
              <a:t>‹#›</a:t>
            </a:fld>
            <a:endParaRPr lang="fr-FR" dirty="0"/>
          </a:p>
        </p:txBody>
      </p:sp>
      <p:cxnSp>
        <p:nvCxnSpPr>
          <p:cNvPr id="9" name="Connecteur droit 8"/>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774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baseline="0"/>
            </a:lvl1pPr>
          </a:lstStyle>
          <a:p>
            <a:r>
              <a:rPr lang="fr-FR" dirty="0" err="1" smtClean="0"/>
              <a:t>Modificar</a:t>
            </a:r>
            <a:r>
              <a:rPr lang="fr-FR" dirty="0" smtClean="0"/>
              <a:t> o </a:t>
            </a:r>
            <a:r>
              <a:rPr lang="fr-FR" dirty="0" err="1" smtClean="0"/>
              <a:t>estilo</a:t>
            </a:r>
            <a:r>
              <a:rPr lang="fr-FR" dirty="0" smtClean="0"/>
              <a:t> do </a:t>
            </a:r>
            <a:r>
              <a:rPr lang="fr-FR" dirty="0" err="1" smtClean="0"/>
              <a:t>título</a:t>
            </a:r>
            <a:endParaRPr lang="fr-FR" dirty="0"/>
          </a:p>
        </p:txBody>
      </p:sp>
      <p:cxnSp>
        <p:nvCxnSpPr>
          <p:cNvPr id="9" name="Connecteur droit 8"/>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422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ED SEUL">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6009281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1578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578" y="115488"/>
            <a:ext cx="8460000" cy="745664"/>
          </a:xfrm>
          <a:prstGeom prst="rect">
            <a:avLst/>
          </a:prstGeom>
        </p:spPr>
        <p:txBody>
          <a:bodyPr vert="horz" lIns="0" tIns="0" rIns="0" bIns="0" rtlCol="0" anchor="ctr" anchorCtr="0">
            <a:normAutofit/>
          </a:bodyPr>
          <a:lstStyle/>
          <a:p>
            <a:r>
              <a:rPr lang="fr-FR" noProof="0" dirty="0" smtClean="0"/>
              <a:t>Modifiez le style du titre</a:t>
            </a:r>
            <a:endParaRPr lang="fr-FR" noProof="0" dirty="0"/>
          </a:p>
        </p:txBody>
      </p:sp>
      <p:sp>
        <p:nvSpPr>
          <p:cNvPr id="3" name="Espace réservé du texte 2"/>
          <p:cNvSpPr>
            <a:spLocks noGrp="1"/>
          </p:cNvSpPr>
          <p:nvPr>
            <p:ph type="body" idx="1"/>
          </p:nvPr>
        </p:nvSpPr>
        <p:spPr>
          <a:xfrm>
            <a:off x="339698" y="1653183"/>
            <a:ext cx="8462880" cy="4224089"/>
          </a:xfrm>
          <a:prstGeom prst="rect">
            <a:avLst/>
          </a:prstGeom>
        </p:spPr>
        <p:txBody>
          <a:bodyPr vert="horz" lIns="0" tIns="0" rIns="0" bIns="0" rtlCol="0" anchor="t" anchorCtr="0">
            <a:normAutofit/>
          </a:bodyPr>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cxnSp>
        <p:nvCxnSpPr>
          <p:cNvPr id="11" name="Connecteur droit 10"/>
          <p:cNvCxnSpPr/>
          <p:nvPr/>
        </p:nvCxnSpPr>
        <p:spPr>
          <a:xfrm>
            <a:off x="342578" y="610244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ctangle 15"/>
          <p:cNvSpPr>
            <a:spLocks noGrp="1" noChangeArrowheads="1"/>
          </p:cNvSpPr>
          <p:nvPr>
            <p:ph type="ftr" sz="quarter" idx="3"/>
          </p:nvPr>
        </p:nvSpPr>
        <p:spPr bwMode="auto">
          <a:xfrm>
            <a:off x="5602564" y="6452575"/>
            <a:ext cx="2016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fr-FR" noProof="0" dirty="0" smtClean="0"/>
              <a:t>Titre de la présentation</a:t>
            </a:r>
            <a:endParaRPr lang="fr-FR" noProof="0" dirty="0"/>
          </a:p>
        </p:txBody>
      </p:sp>
      <p:sp>
        <p:nvSpPr>
          <p:cNvPr id="14" name="Rectangle 14"/>
          <p:cNvSpPr>
            <a:spLocks noGrp="1" noChangeArrowheads="1"/>
          </p:cNvSpPr>
          <p:nvPr>
            <p:ph type="dt" sz="half" idx="2"/>
          </p:nvPr>
        </p:nvSpPr>
        <p:spPr bwMode="auto">
          <a:xfrm>
            <a:off x="7670344" y="6452575"/>
            <a:ext cx="708555"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00">
                <a:solidFill>
                  <a:schemeClr val="bg1"/>
                </a:solidFill>
              </a:defRPr>
            </a:lvl1pPr>
          </a:lstStyle>
          <a:p>
            <a:pPr>
              <a:defRPr/>
            </a:pPr>
            <a:r>
              <a:rPr lang="fr-FR" noProof="0" dirty="0" smtClean="0"/>
              <a:t>|  00/00/0000  |</a:t>
            </a:r>
            <a:endParaRPr lang="fr-FR" noProof="0" dirty="0"/>
          </a:p>
        </p:txBody>
      </p:sp>
      <p:sp>
        <p:nvSpPr>
          <p:cNvPr id="17" name="Espace réservé du numéro de diapositive 16"/>
          <p:cNvSpPr>
            <a:spLocks noGrp="1" noChangeArrowheads="1"/>
          </p:cNvSpPr>
          <p:nvPr>
            <p:ph type="sldNum" sz="quarter" idx="4"/>
          </p:nvPr>
        </p:nvSpPr>
        <p:spPr bwMode="auto">
          <a:xfrm>
            <a:off x="8369768" y="6452575"/>
            <a:ext cx="180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fr-FR" noProof="0" smtClean="0"/>
              <a:pPr>
                <a:defRPr/>
              </a:pPr>
              <a:t>‹#›</a:t>
            </a:fld>
            <a:endParaRPr lang="fr-FR" noProof="0" dirty="0"/>
          </a:p>
        </p:txBody>
      </p:sp>
      <p:pic>
        <p:nvPicPr>
          <p:cNvPr id="12" name="Image 10" descr="BNPPF_BL_FR_Cred_P.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9750" y="6165850"/>
            <a:ext cx="22812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965184"/>
      </p:ext>
    </p:extLst>
  </p:cSld>
  <p:clrMap bg1="dk1" tx1="lt1" bg2="dk2" tx2="lt2" accent1="accent1" accent2="accent2" accent3="accent3" accent4="accent4" accent5="accent5" accent6="accent6" hlink="hlink" folHlink="folHlink"/>
  <p:sldLayoutIdLst>
    <p:sldLayoutId id="2147483662" r:id="rId1"/>
    <p:sldLayoutId id="2147483685" r:id="rId2"/>
    <p:sldLayoutId id="2147483677" r:id="rId3"/>
    <p:sldLayoutId id="2147483663" r:id="rId4"/>
    <p:sldLayoutId id="2147483679" r:id="rId5"/>
    <p:sldLayoutId id="2147483675" r:id="rId6"/>
    <p:sldLayoutId id="2147483666" r:id="rId7"/>
    <p:sldLayoutId id="2147483680" r:id="rId8"/>
    <p:sldLayoutId id="2147483681" r:id="rId9"/>
    <p:sldLayoutId id="2147483678" r:id="rId10"/>
    <p:sldLayoutId id="2147483682" r:id="rId11"/>
    <p:sldLayoutId id="2147483683" r:id="rId12"/>
    <p:sldLayoutId id="2147483684" r:id="rId13"/>
  </p:sldLayoutIdLst>
  <p:timing>
    <p:tnLst>
      <p:par>
        <p:cTn id="1" dur="indefinite" restart="never" nodeType="tmRoot"/>
      </p:par>
    </p:tnLst>
  </p:timing>
  <p:hf hdr="0"/>
  <p:txStyles>
    <p:titleStyle>
      <a:lvl1pPr algn="l" defTabSz="914400" rtl="0" eaLnBrk="1" latinLnBrk="0" hangingPunct="1">
        <a:spcBef>
          <a:spcPct val="0"/>
        </a:spcBef>
        <a:buNone/>
        <a:defRPr sz="3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200"/>
        </a:spcBef>
        <a:buClr>
          <a:schemeClr val="accent4"/>
        </a:buClr>
        <a:buSzPct val="100000"/>
        <a:buFontTx/>
        <a:buNone/>
        <a:defRPr sz="1800" kern="1200">
          <a:solidFill>
            <a:schemeClr val="bg1"/>
          </a:solidFill>
          <a:latin typeface="+mn-lt"/>
          <a:ea typeface="+mn-ea"/>
          <a:cs typeface="+mn-cs"/>
        </a:defRPr>
      </a:lvl1pPr>
      <a:lvl2pPr marL="446088" indent="-179388" algn="l" defTabSz="914400" rtl="0" eaLnBrk="1" latinLnBrk="0" hangingPunct="1">
        <a:spcBef>
          <a:spcPts val="200"/>
        </a:spcBef>
        <a:buClr>
          <a:schemeClr val="accent1"/>
        </a:buClr>
        <a:buSzPct val="90000"/>
        <a:buFont typeface="Wingdings" panose="05000000000000000000" pitchFamily="2" charset="2"/>
        <a:buChar char="§"/>
        <a:defRPr sz="1600" kern="1200">
          <a:solidFill>
            <a:schemeClr val="bg1"/>
          </a:solidFill>
          <a:latin typeface="+mn-lt"/>
          <a:ea typeface="+mn-ea"/>
          <a:cs typeface="+mn-cs"/>
        </a:defRPr>
      </a:lvl2pPr>
      <a:lvl3pPr marL="804863" indent="-176213" algn="l" defTabSz="914400" rtl="0" eaLnBrk="1" latinLnBrk="0" hangingPunct="1">
        <a:spcBef>
          <a:spcPts val="200"/>
        </a:spcBef>
        <a:buFont typeface="Wingdings" panose="05000000000000000000" pitchFamily="2" charset="2"/>
        <a:buChar char="§"/>
        <a:defRPr sz="1400" kern="1200">
          <a:solidFill>
            <a:schemeClr val="accent1"/>
          </a:solidFill>
          <a:latin typeface="+mn-lt"/>
          <a:ea typeface="+mn-ea"/>
          <a:cs typeface="+mn-cs"/>
        </a:defRPr>
      </a:lvl3pPr>
      <a:lvl4pPr marL="1158875" indent="-168275" algn="l" defTabSz="914400" rtl="0" eaLnBrk="1" latinLnBrk="0" hangingPunct="1">
        <a:spcBef>
          <a:spcPts val="200"/>
        </a:spcBef>
        <a:buFont typeface="Wingdings" panose="05000000000000000000" pitchFamily="2" charset="2"/>
        <a:buChar char="§"/>
        <a:defRPr sz="1200" kern="1200">
          <a:solidFill>
            <a:schemeClr val="bg2"/>
          </a:solidFill>
          <a:latin typeface="+mn-lt"/>
          <a:ea typeface="+mn-ea"/>
          <a:cs typeface="+mn-cs"/>
        </a:defRPr>
      </a:lvl4pPr>
      <a:lvl5pPr marL="0" indent="0" algn="l" defTabSz="914400" rtl="0" eaLnBrk="1" latinLnBrk="0" hangingPunct="1">
        <a:spcBef>
          <a:spcPts val="200"/>
        </a:spcBef>
        <a:buFontTx/>
        <a:buNone/>
        <a:defRPr sz="1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3062"/>
            <a:ext cx="9144000" cy="501317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chemeClr val="tx1"/>
              </a:solidFill>
            </a:endParaRPr>
          </a:p>
        </p:txBody>
      </p:sp>
      <p:sp>
        <p:nvSpPr>
          <p:cNvPr id="2" name="Titre 1"/>
          <p:cNvSpPr>
            <a:spLocks noGrp="1"/>
          </p:cNvSpPr>
          <p:nvPr>
            <p:ph type="ctrTitle"/>
          </p:nvPr>
        </p:nvSpPr>
        <p:spPr/>
        <p:txBody>
          <a:bodyPr/>
          <a:lstStyle/>
          <a:p>
            <a:r>
              <a:rPr lang="fr-FR" dirty="0" smtClean="0"/>
              <a:t>THIRD Party </a:t>
            </a:r>
            <a:r>
              <a:rPr lang="fr-FR" dirty="0" err="1" smtClean="0"/>
              <a:t>risk</a:t>
            </a:r>
            <a:r>
              <a:rPr lang="fr-FR" dirty="0" smtClean="0"/>
              <a:t> management</a:t>
            </a:r>
            <a:endParaRPr lang="fr-FR" dirty="0"/>
          </a:p>
        </p:txBody>
      </p:sp>
      <p:sp>
        <p:nvSpPr>
          <p:cNvPr id="4" name="Espace réservé du texte 3"/>
          <p:cNvSpPr>
            <a:spLocks noGrp="1"/>
          </p:cNvSpPr>
          <p:nvPr>
            <p:ph type="body" idx="13"/>
          </p:nvPr>
        </p:nvSpPr>
        <p:spPr/>
        <p:txBody>
          <a:bodyPr>
            <a:normAutofit/>
          </a:bodyPr>
          <a:lstStyle/>
          <a:p>
            <a:r>
              <a:rPr lang="fr-FR" dirty="0" err="1" smtClean="0"/>
              <a:t>Risk</a:t>
            </a:r>
            <a:r>
              <a:rPr lang="fr-FR" dirty="0" smtClean="0"/>
              <a:t> </a:t>
            </a:r>
            <a:r>
              <a:rPr lang="fr-FR" dirty="0" err="1" smtClean="0"/>
              <a:t>orc</a:t>
            </a:r>
            <a:r>
              <a:rPr lang="fr-FR" dirty="0" smtClean="0"/>
              <a:t> –PC&amp;FM</a:t>
            </a:r>
            <a:endParaRPr lang="fr-FR" dirty="0"/>
          </a:p>
        </p:txBody>
      </p:sp>
      <p:sp>
        <p:nvSpPr>
          <p:cNvPr id="5" name="Espace réservé du texte 4"/>
          <p:cNvSpPr>
            <a:spLocks noGrp="1"/>
          </p:cNvSpPr>
          <p:nvPr>
            <p:ph type="body" idx="14"/>
          </p:nvPr>
        </p:nvSpPr>
        <p:spPr/>
        <p:txBody>
          <a:bodyPr/>
          <a:lstStyle/>
          <a:p>
            <a:r>
              <a:rPr lang="fr-FR" dirty="0" err="1" smtClean="0"/>
              <a:t>Julho</a:t>
            </a:r>
            <a:r>
              <a:rPr lang="fr-FR" dirty="0" smtClean="0"/>
              <a:t> 2018</a:t>
            </a:r>
            <a:endParaRPr lang="fr-FR" dirty="0"/>
          </a:p>
        </p:txBody>
      </p:sp>
      <p:sp>
        <p:nvSpPr>
          <p:cNvPr id="9" name="Subtitle 8"/>
          <p:cNvSpPr>
            <a:spLocks noGrp="1"/>
          </p:cNvSpPr>
          <p:nvPr>
            <p:ph type="subTitle" idx="1"/>
          </p:nvPr>
        </p:nvSpPr>
        <p:spPr>
          <a:xfrm>
            <a:off x="4932040" y="2801029"/>
            <a:ext cx="3816424" cy="2341872"/>
          </a:xfrm>
        </p:spPr>
        <p:txBody>
          <a:bodyPr>
            <a:noAutofit/>
          </a:bodyPr>
          <a:lstStyle/>
          <a:p>
            <a:pPr algn="ctr"/>
            <a:endParaRPr lang="pt-PT" sz="1400" dirty="0"/>
          </a:p>
          <a:p>
            <a:r>
              <a:rPr lang="pt-PT" sz="1400" dirty="0" err="1"/>
              <a:t>Audaxys</a:t>
            </a:r>
            <a:endParaRPr lang="pt-PT" sz="1400" dirty="0"/>
          </a:p>
          <a:p>
            <a:r>
              <a:rPr lang="pt-PT" sz="1400" dirty="0" err="1"/>
              <a:t>Cilnet</a:t>
            </a:r>
            <a:endParaRPr lang="pt-PT" sz="1400" dirty="0"/>
          </a:p>
          <a:p>
            <a:r>
              <a:rPr lang="pt-PT" sz="1400" dirty="0"/>
              <a:t>NOS (</a:t>
            </a:r>
            <a:r>
              <a:rPr lang="pt-PT" sz="1400" dirty="0" err="1"/>
              <a:t>ex-Mainroad</a:t>
            </a:r>
            <a:r>
              <a:rPr lang="pt-PT" sz="1400" dirty="0"/>
              <a:t>)</a:t>
            </a:r>
          </a:p>
          <a:p>
            <a:r>
              <a:rPr lang="pt-PT" sz="1400" dirty="0"/>
              <a:t>SIBS FORWARD PAYMENT SOLUTIONS, S.A.</a:t>
            </a:r>
          </a:p>
          <a:p>
            <a:r>
              <a:rPr lang="pt-PT" sz="1400" dirty="0" err="1"/>
              <a:t>Talisma</a:t>
            </a:r>
            <a:endParaRPr lang="pt-PT" sz="1400" dirty="0"/>
          </a:p>
          <a:p>
            <a:r>
              <a:rPr lang="pt-PT" sz="1400" dirty="0" err="1"/>
              <a:t>Effico</a:t>
            </a:r>
            <a:r>
              <a:rPr lang="pt-PT" sz="1400" dirty="0"/>
              <a:t> Espanha</a:t>
            </a:r>
          </a:p>
          <a:p>
            <a:r>
              <a:rPr lang="pt-PT" sz="1400" dirty="0"/>
              <a:t>CENTRAL EUROPE TECHNOLOGIES SRL</a:t>
            </a:r>
          </a:p>
          <a:p>
            <a:r>
              <a:rPr lang="pt-PT" sz="1400" dirty="0" err="1"/>
              <a:t>Exictos</a:t>
            </a:r>
            <a:endParaRPr lang="pt-PT" sz="1400" dirty="0"/>
          </a:p>
          <a:p>
            <a:r>
              <a:rPr lang="pt-PT" sz="1400" dirty="0"/>
              <a:t>CODIX</a:t>
            </a:r>
          </a:p>
          <a:p>
            <a:r>
              <a:rPr lang="pt-PT" sz="1400" dirty="0"/>
              <a:t>OPENSOFT - SOLUÇÕES INFORMÁTICAS, SA (SAFT-T) </a:t>
            </a:r>
          </a:p>
          <a:p>
            <a:pPr algn="ctr"/>
            <a:endParaRPr lang="pt-PT" sz="1400" dirty="0"/>
          </a:p>
        </p:txBody>
      </p:sp>
      <p:sp>
        <p:nvSpPr>
          <p:cNvPr id="11" name="Subtitle 8"/>
          <p:cNvSpPr txBox="1">
            <a:spLocks/>
          </p:cNvSpPr>
          <p:nvPr/>
        </p:nvSpPr>
        <p:spPr>
          <a:xfrm>
            <a:off x="3851920" y="1550967"/>
            <a:ext cx="3528392" cy="1250062"/>
          </a:xfrm>
          <a:prstGeom prst="rect">
            <a:avLst/>
          </a:prstGeom>
        </p:spPr>
        <p:txBody>
          <a:bodyPr vert="horz" lIns="0" tIns="0" rIns="0" bIns="0" rtlCol="0" anchor="ctr" anchorCtr="0">
            <a:normAutofit/>
          </a:bodyPr>
          <a:lstStyle>
            <a:lvl1pPr marL="0" indent="0" algn="l" defTabSz="914400" rtl="0" eaLnBrk="1" latinLnBrk="0" hangingPunct="1">
              <a:spcBef>
                <a:spcPts val="200"/>
              </a:spcBef>
              <a:buClr>
                <a:schemeClr val="accent4"/>
              </a:buClr>
              <a:buSzPct val="100000"/>
              <a:buFontTx/>
              <a:buNone/>
              <a:defRPr sz="2500" kern="1200" cap="all" baseline="0">
                <a:solidFill>
                  <a:schemeClr val="bg1"/>
                </a:solidFill>
                <a:latin typeface="+mj-lt"/>
                <a:ea typeface="+mn-ea"/>
                <a:cs typeface="+mn-cs"/>
              </a:defRPr>
            </a:lvl1pPr>
            <a:lvl2pPr marL="457200" indent="0" algn="ctr" defTabSz="914400" rtl="0" eaLnBrk="1" latinLnBrk="0" hangingPunct="1">
              <a:spcBef>
                <a:spcPts val="200"/>
              </a:spcBef>
              <a:buClr>
                <a:schemeClr val="accent1"/>
              </a:buClr>
              <a:buSzPct val="90000"/>
              <a:buFont typeface="Wingdings" panose="05000000000000000000"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200"/>
              </a:spcBef>
              <a:buFont typeface="Wingdings" panose="05000000000000000000" pitchFamily="2" charset="2"/>
              <a:buNone/>
              <a:defRPr sz="1400" kern="1200">
                <a:solidFill>
                  <a:schemeClr val="tx1">
                    <a:tint val="75000"/>
                  </a:schemeClr>
                </a:solidFill>
                <a:latin typeface="+mn-lt"/>
                <a:ea typeface="+mn-ea"/>
                <a:cs typeface="+mn-cs"/>
              </a:defRPr>
            </a:lvl3pPr>
            <a:lvl4pPr marL="1371600" indent="0" algn="ctr" defTabSz="914400" rtl="0" eaLnBrk="1" latinLnBrk="0" hangingPunct="1">
              <a:spcBef>
                <a:spcPts val="200"/>
              </a:spcBef>
              <a:buFont typeface="Wingdings" panose="05000000000000000000" pitchFamily="2" charset="2"/>
              <a:buNone/>
              <a:defRPr sz="1200" kern="1200">
                <a:solidFill>
                  <a:schemeClr val="tx1">
                    <a:tint val="75000"/>
                  </a:schemeClr>
                </a:solidFill>
                <a:latin typeface="+mn-lt"/>
                <a:ea typeface="+mn-ea"/>
                <a:cs typeface="+mn-cs"/>
              </a:defRPr>
            </a:lvl4pPr>
            <a:lvl5pPr marL="1828800" indent="0" algn="ctr" defTabSz="914400" rtl="0" eaLnBrk="1" latinLnBrk="0" hangingPunct="1">
              <a:spcBef>
                <a:spcPts val="200"/>
              </a:spcBef>
              <a:buFontTx/>
              <a:buNone/>
              <a:defRPr sz="1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pt-PT" sz="3300" b="1" dirty="0" err="1" smtClean="0"/>
              <a:t>Database</a:t>
            </a:r>
            <a:endParaRPr lang="pt-PT" sz="3300" b="1" dirty="0" smtClean="0"/>
          </a:p>
          <a:p>
            <a:pPr algn="ctr"/>
            <a:r>
              <a:rPr lang="pt-PT" sz="3300" b="1" dirty="0" err="1" smtClean="0"/>
              <a:t>PSE’s</a:t>
            </a:r>
            <a:r>
              <a:rPr lang="pt-PT" sz="3300" b="1" dirty="0" smtClean="0"/>
              <a:t> </a:t>
            </a:r>
            <a:r>
              <a:rPr lang="pt-PT" sz="3300" b="1" dirty="0" err="1" smtClean="0"/>
              <a:t>it</a:t>
            </a:r>
            <a:endParaRPr lang="pt-PT" sz="3300" b="1" dirty="0" smtClean="0"/>
          </a:p>
        </p:txBody>
      </p:sp>
    </p:spTree>
    <p:extLst>
      <p:ext uri="{BB962C8B-B14F-4D97-AF65-F5344CB8AC3E}">
        <p14:creationId xmlns:p14="http://schemas.microsoft.com/office/powerpoint/2010/main" val="2859395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247740437"/>
              </p:ext>
            </p:extLst>
          </p:nvPr>
        </p:nvGraphicFramePr>
        <p:xfrm>
          <a:off x="342578" y="958727"/>
          <a:ext cx="8460000" cy="2110233"/>
        </p:xfrm>
        <a:graphic>
          <a:graphicData uri="http://schemas.openxmlformats.org/drawingml/2006/table">
            <a:tbl>
              <a:tblPr/>
              <a:tblGrid>
                <a:gridCol w="2078249">
                  <a:extLst>
                    <a:ext uri="{9D8B030D-6E8A-4147-A177-3AD203B41FA5}">
                      <a16:colId xmlns:a16="http://schemas.microsoft.com/office/drawing/2014/main" xmlns="" val="2625960735"/>
                    </a:ext>
                  </a:extLst>
                </a:gridCol>
                <a:gridCol w="2322748">
                  <a:extLst>
                    <a:ext uri="{9D8B030D-6E8A-4147-A177-3AD203B41FA5}">
                      <a16:colId xmlns:a16="http://schemas.microsoft.com/office/drawing/2014/main" xmlns="" val="885036069"/>
                    </a:ext>
                  </a:extLst>
                </a:gridCol>
                <a:gridCol w="1693705">
                  <a:extLst>
                    <a:ext uri="{9D8B030D-6E8A-4147-A177-3AD203B41FA5}">
                      <a16:colId xmlns:a16="http://schemas.microsoft.com/office/drawing/2014/main" xmlns="" val="519965130"/>
                    </a:ext>
                  </a:extLst>
                </a:gridCol>
                <a:gridCol w="2365298">
                  <a:extLst>
                    <a:ext uri="{9D8B030D-6E8A-4147-A177-3AD203B41FA5}">
                      <a16:colId xmlns:a16="http://schemas.microsoft.com/office/drawing/2014/main" xmlns="" val="2362872929"/>
                    </a:ext>
                  </a:extLst>
                </a:gridCol>
              </a:tblGrid>
              <a:tr h="57684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Ratio des rapports d'audit indépendants manquants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Ratio des incidents ICT ouverts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Accès à l'infrastructure IT de BNPP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74541">
                <a:tc>
                  <a:txBody>
                    <a:bodyPr/>
                    <a:lstStyle/>
                    <a:p>
                      <a:pPr algn="ctr" fontAlgn="ctr"/>
                      <a:r>
                        <a:rPr lang="pt-PT" sz="800" b="0" i="0" u="none" strike="noStrike" dirty="0">
                          <a:solidFill>
                            <a:srgbClr val="000000"/>
                          </a:solidFill>
                          <a:effectLst/>
                          <a:latin typeface="Arial" panose="020B0604020202020204" pitchFamily="34" charset="0"/>
                        </a:rPr>
                        <a:t>AUDAXYS - SOFTWARE E SISTEMAS,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74541">
                <a:tc>
                  <a:txBody>
                    <a:bodyPr/>
                    <a:lstStyle/>
                    <a:p>
                      <a:pPr algn="ctr" fontAlgn="ctr"/>
                      <a:r>
                        <a:rPr lang="pt-PT" sz="800" b="0" i="0" u="none" strike="noStrike" dirty="0">
                          <a:solidFill>
                            <a:srgbClr val="000000"/>
                          </a:solidFill>
                          <a:effectLst/>
                          <a:latin typeface="Arial" panose="020B0604020202020204" pitchFamily="34" charset="0"/>
                        </a:rPr>
                        <a:t>CILNET COMUNICAÇÕES E PROJECTOS ESPECIAIS,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74541">
                <a:tc>
                  <a:txBody>
                    <a:bodyPr/>
                    <a:lstStyle/>
                    <a:p>
                      <a:pPr algn="ctr" fontAlgn="ctr"/>
                      <a:r>
                        <a:rPr lang="pt-PT" sz="800" b="0" i="0" u="none" strike="noStrike" dirty="0">
                          <a:solidFill>
                            <a:srgbClr val="000000"/>
                          </a:solidFill>
                          <a:effectLst/>
                          <a:latin typeface="Arial" panose="020B0604020202020204" pitchFamily="34" charset="0"/>
                        </a:rPr>
                        <a:t>NOS Comunicações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435226">
                <a:tc>
                  <a:txBody>
                    <a:bodyPr/>
                    <a:lstStyle/>
                    <a:p>
                      <a:pPr algn="ctr" fontAlgn="ctr"/>
                      <a:r>
                        <a:rPr lang="en-US" sz="800" b="0" i="0" u="none" strike="noStrike" dirty="0">
                          <a:solidFill>
                            <a:srgbClr val="000000"/>
                          </a:solidFill>
                          <a:effectLst/>
                          <a:latin typeface="Arial" panose="020B0604020202020204" pitchFamily="34" charset="0"/>
                        </a:rPr>
                        <a:t>SIBS FORWARD PAYMENT SOLUTIONS,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100%</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err="1" smtClean="0">
                          <a:solidFill>
                            <a:srgbClr val="000000"/>
                          </a:solidFill>
                          <a:effectLst/>
                          <a:latin typeface="Arial" panose="020B0604020202020204" pitchFamily="34" charset="0"/>
                        </a:rPr>
                        <a:t>IO’s</a:t>
                      </a:r>
                      <a:r>
                        <a:rPr lang="pt-PT" sz="800" b="0" i="0" u="none" strike="noStrike" dirty="0" smtClean="0">
                          <a:solidFill>
                            <a:srgbClr val="000000"/>
                          </a:solidFill>
                          <a:effectLst/>
                          <a:latin typeface="Arial" panose="020B0604020202020204" pitchFamily="34" charset="0"/>
                        </a:rPr>
                        <a:t> reportados: 5</a:t>
                      </a:r>
                    </a:p>
                    <a:p>
                      <a:pPr algn="ctr" fontAlgn="ctr"/>
                      <a:r>
                        <a:rPr lang="pt-PT" sz="800" b="0" i="0" u="none" strike="noStrike" dirty="0" err="1" smtClean="0">
                          <a:solidFill>
                            <a:srgbClr val="000000"/>
                          </a:solidFill>
                          <a:effectLst/>
                          <a:latin typeface="Arial" panose="020B0604020202020204" pitchFamily="34" charset="0"/>
                        </a:rPr>
                        <a:t>IO’s</a:t>
                      </a:r>
                      <a:r>
                        <a:rPr lang="pt-PT" sz="800" b="0" i="0" u="none" strike="noStrike" dirty="0" smtClean="0">
                          <a:solidFill>
                            <a:srgbClr val="000000"/>
                          </a:solidFill>
                          <a:effectLst/>
                          <a:latin typeface="Arial" panose="020B0604020202020204" pitchFamily="34" charset="0"/>
                        </a:rPr>
                        <a:t> abertos : 0</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err="1" smtClean="0">
                          <a:solidFill>
                            <a:srgbClr val="000000"/>
                          </a:solidFill>
                          <a:effectLst/>
                          <a:latin typeface="Arial" panose="020B0604020202020204" pitchFamily="34" charset="0"/>
                        </a:rPr>
                        <a:t>Pas</a:t>
                      </a:r>
                      <a:r>
                        <a:rPr lang="pt-PT" sz="800" b="0" i="0" u="none" strike="noStrike" dirty="0" smtClean="0">
                          <a:solidFill>
                            <a:srgbClr val="000000"/>
                          </a:solidFill>
                          <a:effectLst/>
                          <a:latin typeface="Arial" panose="020B0604020202020204" pitchFamily="34" charset="0"/>
                        </a:rPr>
                        <a:t> d'</a:t>
                      </a:r>
                      <a:r>
                        <a:rPr lang="pt-PT" sz="800" b="0" i="0" u="none" strike="noStrike" dirty="0" err="1" smtClean="0">
                          <a:solidFill>
                            <a:srgbClr val="000000"/>
                          </a:solidFill>
                          <a:effectLst/>
                          <a:latin typeface="Arial" panose="020B0604020202020204" pitchFamily="34" charset="0"/>
                        </a:rPr>
                        <a:t>accès</a:t>
                      </a:r>
                      <a:r>
                        <a:rPr lang="pt-PT" sz="800" b="0" i="0" u="none" strike="noStrike" dirty="0" smtClean="0">
                          <a:solidFill>
                            <a:srgbClr val="000000"/>
                          </a:solidFill>
                          <a:effectLst/>
                          <a:latin typeface="Arial" panose="020B0604020202020204" pitchFamily="34" charset="0"/>
                        </a:rPr>
                        <a:t> 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xmlns="" val="597133868"/>
                  </a:ext>
                </a:extLst>
              </a:tr>
              <a:tr h="274541">
                <a:tc>
                  <a:txBody>
                    <a:bodyPr/>
                    <a:lstStyle/>
                    <a:p>
                      <a:pPr algn="ctr" fontAlgn="ctr"/>
                      <a:r>
                        <a:rPr lang="pt-PT" sz="800" b="0" i="0" u="none" strike="noStrike" dirty="0">
                          <a:solidFill>
                            <a:srgbClr val="000000"/>
                          </a:solidFill>
                          <a:effectLst/>
                          <a:latin typeface="Arial" panose="020B0604020202020204" pitchFamily="34" charset="0"/>
                        </a:rPr>
                        <a:t>TALISMA PLUS - CONSULTORIA EM TECNOLOGIAS DE INFORMAÇÃO, LDA.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err="1" smtClean="0"/>
              <a:t>Descrição</a:t>
            </a:r>
            <a:r>
              <a:rPr lang="fr-FR" dirty="0" smtClean="0"/>
              <a:t> da </a:t>
            </a:r>
            <a:r>
              <a:rPr lang="fr-FR" dirty="0" err="1" smtClean="0"/>
              <a:t>prestação</a:t>
            </a:r>
            <a:r>
              <a:rPr lang="fr-FR" dirty="0" smtClean="0"/>
              <a:t> (</a:t>
            </a:r>
            <a:r>
              <a:rPr lang="fr-FR" dirty="0"/>
              <a:t>3</a:t>
            </a:r>
            <a:r>
              <a:rPr lang="fr-FR" dirty="0" smtClean="0"/>
              <a:t>/4)</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10</a:t>
            </a:fld>
            <a:endParaRPr lang="fr-FR" dirty="0"/>
          </a:p>
        </p:txBody>
      </p:sp>
      <p:sp>
        <p:nvSpPr>
          <p:cNvPr id="6" name="TextBox 5"/>
          <p:cNvSpPr txBox="1"/>
          <p:nvPr/>
        </p:nvSpPr>
        <p:spPr>
          <a:xfrm rot="10800000" flipV="1">
            <a:off x="323528" y="3212977"/>
            <a:ext cx="5057487" cy="2808312"/>
          </a:xfrm>
          <a:prstGeom prst="rect">
            <a:avLst/>
          </a:prstGeom>
          <a:noFill/>
        </p:spPr>
        <p:txBody>
          <a:bodyPr wrap="square" lIns="0" tIns="0" rIns="0" bIns="0" rtlCol="0">
            <a:noAutofit/>
          </a:bodyPr>
          <a:lstStyle/>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a:solidFill>
                  <a:schemeClr val="bg1"/>
                </a:solidFill>
                <a:latin typeface="Calibri" panose="020F0502020204030204" pitchFamily="34" charset="0"/>
                <a:cs typeface="Calibri" panose="020F0502020204030204" pitchFamily="34" charset="0"/>
              </a:rPr>
              <a:t>Ratio of missing independent audit report. </a:t>
            </a:r>
            <a:endParaRPr lang="en-US" sz="1050" b="1" dirty="0" smtClean="0">
              <a:solidFill>
                <a:schemeClr val="bg1"/>
              </a:solidFill>
              <a:latin typeface="Calibri" panose="020F0502020204030204" pitchFamily="34" charset="0"/>
              <a:cs typeface="Calibri" panose="020F0502020204030204" pitchFamily="34" charset="0"/>
            </a:endParaRPr>
          </a:p>
          <a:p>
            <a:r>
              <a:rPr lang="fr-FR" sz="1050" dirty="0">
                <a:solidFill>
                  <a:schemeClr val="bg1"/>
                </a:solidFill>
                <a:latin typeface="Calibri" panose="020F0502020204030204" pitchFamily="34" charset="0"/>
                <a:cs typeface="Calibri" panose="020F0502020204030204" pitchFamily="34" charset="0"/>
              </a:rPr>
              <a:t>Ratio entre le </a:t>
            </a:r>
            <a:r>
              <a:rPr lang="fr-FR" sz="1050" dirty="0" smtClean="0">
                <a:solidFill>
                  <a:schemeClr val="bg1"/>
                </a:solidFill>
                <a:latin typeface="Calibri" panose="020F0502020204030204" pitchFamily="34" charset="0"/>
                <a:cs typeface="Calibri" panose="020F0502020204030204" pitchFamily="34" charset="0"/>
              </a:rPr>
              <a:t>nombre </a:t>
            </a:r>
            <a:r>
              <a:rPr lang="fr-FR" sz="1050" dirty="0">
                <a:solidFill>
                  <a:schemeClr val="bg1"/>
                </a:solidFill>
                <a:latin typeface="Calibri" panose="020F0502020204030204" pitchFamily="34" charset="0"/>
                <a:cs typeface="Calibri" panose="020F0502020204030204" pitchFamily="34" charset="0"/>
              </a:rPr>
              <a:t>d'activités </a:t>
            </a:r>
            <a:r>
              <a:rPr lang="fr-FR" sz="1050" dirty="0" smtClean="0">
                <a:solidFill>
                  <a:schemeClr val="bg1"/>
                </a:solidFill>
                <a:latin typeface="Calibri" panose="020F0502020204030204" pitchFamily="34" charset="0"/>
                <a:cs typeface="Calibri" panose="020F0502020204030204" pitchFamily="34" charset="0"/>
              </a:rPr>
              <a:t>critiques exploitées par une </a:t>
            </a:r>
            <a:r>
              <a:rPr lang="fr-FR" sz="1050" dirty="0" err="1" smtClean="0">
                <a:solidFill>
                  <a:schemeClr val="bg1"/>
                </a:solidFill>
                <a:latin typeface="Calibri" panose="020F0502020204030204" pitchFamily="34" charset="0"/>
                <a:cs typeface="Calibri" panose="020F0502020204030204" pitchFamily="34" charset="0"/>
              </a:rPr>
              <a:t>Third</a:t>
            </a:r>
            <a:r>
              <a:rPr lang="fr-FR" sz="1050" dirty="0" smtClean="0">
                <a:solidFill>
                  <a:schemeClr val="bg1"/>
                </a:solidFill>
                <a:latin typeface="Calibri" panose="020F0502020204030204" pitchFamily="34" charset="0"/>
                <a:cs typeface="Calibri" panose="020F0502020204030204" pitchFamily="34" charset="0"/>
              </a:rPr>
              <a:t> Party qui n'a pas fourni de rapport d'audit indépendant (rapport d'audit </a:t>
            </a:r>
            <a:r>
              <a:rPr lang="fr-FR" sz="1050" dirty="0">
                <a:solidFill>
                  <a:schemeClr val="bg1"/>
                </a:solidFill>
                <a:latin typeface="Calibri" panose="020F0502020204030204" pitchFamily="34" charset="0"/>
                <a:cs typeface="Calibri" panose="020F0502020204030204" pitchFamily="34" charset="0"/>
              </a:rPr>
              <a:t>ISAE3402 / SOC1 / SOC2 / BNPP) ET le nombre total d'activités critiques et importantes exploitées par le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a:t>
            </a:r>
            <a:r>
              <a:rPr lang="fr-FR" sz="1050" dirty="0" smtClean="0">
                <a:solidFill>
                  <a:schemeClr val="bg1"/>
                </a:solidFill>
                <a:latin typeface="Calibri" panose="020F0502020204030204" pitchFamily="34" charset="0"/>
                <a:cs typeface="Calibri" panose="020F0502020204030204" pitchFamily="34" charset="0"/>
              </a:rPr>
              <a:t>Party</a:t>
            </a:r>
          </a:p>
          <a:p>
            <a:endParaRPr lang="fr-FR" sz="1050" dirty="0">
              <a:solidFill>
                <a:schemeClr val="bg1"/>
              </a:solidFill>
              <a:latin typeface="Calibri" panose="020F0502020204030204" pitchFamily="34" charset="0"/>
              <a:cs typeface="Calibri" panose="020F0502020204030204" pitchFamily="34" charset="0"/>
            </a:endParaRPr>
          </a:p>
          <a:p>
            <a:r>
              <a:rPr lang="en-US" sz="1050" b="1" dirty="0">
                <a:solidFill>
                  <a:schemeClr val="bg1"/>
                </a:solidFill>
                <a:latin typeface="Calibri" panose="020F0502020204030204" pitchFamily="34" charset="0"/>
                <a:cs typeface="Calibri" panose="020F0502020204030204" pitchFamily="34" charset="0"/>
              </a:rPr>
              <a:t>2– Ratio of open ICT incidents.</a:t>
            </a:r>
          </a:p>
          <a:p>
            <a:r>
              <a:rPr lang="fr-FR" sz="1050" dirty="0">
                <a:solidFill>
                  <a:schemeClr val="bg1"/>
                </a:solidFill>
                <a:latin typeface="Calibri" panose="020F0502020204030204" pitchFamily="34" charset="0"/>
                <a:cs typeface="Calibri" panose="020F0502020204030204" pitchFamily="34" charset="0"/>
              </a:rPr>
              <a:t>Ratio entre le nombre d'incidents ouverts et le nombre total d'incidents liés aux ICT (disponibilité et continuité des ICT, sécurité des ICT, changement ICT, intégrité des données ICT et externalisation des ICT) associé au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Party depuis le 1er janvier 2017.</a:t>
            </a:r>
            <a:endParaRPr lang="en-US" sz="1050" dirty="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r>
              <a:rPr lang="pt-PT" sz="1050" dirty="0" smtClean="0">
                <a:solidFill>
                  <a:schemeClr val="bg1"/>
                </a:solidFill>
                <a:latin typeface="Calibri" panose="020F0502020204030204" pitchFamily="34" charset="0"/>
                <a:cs typeface="Calibri" panose="020F0502020204030204" pitchFamily="34" charset="0"/>
              </a:rPr>
              <a:t>As </a:t>
            </a:r>
            <a:r>
              <a:rPr lang="pt-PT" sz="1050" dirty="0">
                <a:solidFill>
                  <a:schemeClr val="bg1"/>
                </a:solidFill>
                <a:latin typeface="Calibri" panose="020F0502020204030204" pitchFamily="34" charset="0"/>
                <a:cs typeface="Calibri" panose="020F0502020204030204" pitchFamily="34" charset="0"/>
              </a:rPr>
              <a:t>opções de resposta </a:t>
            </a:r>
            <a:r>
              <a:rPr lang="pt-PT" sz="1050" dirty="0" smtClean="0">
                <a:solidFill>
                  <a:schemeClr val="bg1"/>
                </a:solidFill>
                <a:latin typeface="Calibri" panose="020F0502020204030204" pitchFamily="34" charset="0"/>
                <a:cs typeface="Calibri" panose="020F0502020204030204" pitchFamily="34" charset="0"/>
              </a:rPr>
              <a:t>para estas 2 colunas são</a:t>
            </a:r>
            <a:r>
              <a:rPr lang="en-US" sz="1050" dirty="0" smtClean="0">
                <a:solidFill>
                  <a:schemeClr val="bg1"/>
                </a:solidFill>
                <a:latin typeface="Calibri" panose="020F0502020204030204" pitchFamily="34" charset="0"/>
                <a:cs typeface="Calibri" panose="020F0502020204030204" pitchFamily="34" charset="0"/>
              </a:rPr>
              <a:t>: </a:t>
            </a:r>
          </a:p>
          <a:p>
            <a:pPr lvl="2"/>
            <a:r>
              <a:rPr lang="pt-PT" sz="1050" dirty="0">
                <a:solidFill>
                  <a:schemeClr val="bg1"/>
                </a:solidFill>
                <a:latin typeface="Calibri" panose="020F0502020204030204" pitchFamily="34" charset="0"/>
                <a:cs typeface="Calibri" panose="020F0502020204030204" pitchFamily="34" charset="0"/>
              </a:rPr>
              <a:t>0%</a:t>
            </a:r>
          </a:p>
          <a:p>
            <a:pPr lvl="2"/>
            <a:r>
              <a:rPr lang="pt-PT" sz="1050" dirty="0">
                <a:solidFill>
                  <a:schemeClr val="bg1"/>
                </a:solidFill>
                <a:latin typeface="Calibri" panose="020F0502020204030204" pitchFamily="34" charset="0"/>
                <a:cs typeface="Calibri" panose="020F0502020204030204" pitchFamily="34" charset="0"/>
              </a:rPr>
              <a:t>1-5%</a:t>
            </a:r>
          </a:p>
          <a:p>
            <a:pPr lvl="2"/>
            <a:r>
              <a:rPr lang="pt-PT" sz="1050" dirty="0">
                <a:solidFill>
                  <a:schemeClr val="bg1"/>
                </a:solidFill>
                <a:latin typeface="Calibri" panose="020F0502020204030204" pitchFamily="34" charset="0"/>
                <a:cs typeface="Calibri" panose="020F0502020204030204" pitchFamily="34" charset="0"/>
              </a:rPr>
              <a:t>6-50%</a:t>
            </a:r>
          </a:p>
          <a:p>
            <a:pPr lvl="2"/>
            <a:r>
              <a:rPr lang="pt-PT" sz="1050" dirty="0">
                <a:solidFill>
                  <a:schemeClr val="bg1"/>
                </a:solidFill>
                <a:latin typeface="Calibri" panose="020F0502020204030204" pitchFamily="34" charset="0"/>
                <a:cs typeface="Calibri" panose="020F0502020204030204" pitchFamily="34" charset="0"/>
              </a:rPr>
              <a:t>51-75%</a:t>
            </a:r>
          </a:p>
          <a:p>
            <a:pPr lvl="2"/>
            <a:r>
              <a:rPr lang="pt-PT" sz="1050" dirty="0">
                <a:solidFill>
                  <a:schemeClr val="bg1"/>
                </a:solidFill>
                <a:latin typeface="Calibri" panose="020F0502020204030204" pitchFamily="34" charset="0"/>
                <a:cs typeface="Calibri" panose="020F0502020204030204" pitchFamily="34" charset="0"/>
              </a:rPr>
              <a:t>76-100%</a:t>
            </a:r>
          </a:p>
          <a:p>
            <a:pPr lvl="2"/>
            <a:r>
              <a:rPr lang="pt-PT" sz="1050" dirty="0">
                <a:solidFill>
                  <a:schemeClr val="bg1"/>
                </a:solidFill>
                <a:latin typeface="Calibri" panose="020F0502020204030204" pitchFamily="34" charset="0"/>
                <a:cs typeface="Calibri" panose="020F0502020204030204" pitchFamily="34" charset="0"/>
              </a:rPr>
              <a:t>N/A</a:t>
            </a: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TextBox 7"/>
          <p:cNvSpPr txBox="1"/>
          <p:nvPr/>
        </p:nvSpPr>
        <p:spPr>
          <a:xfrm rot="10800000" flipV="1">
            <a:off x="5580112" y="3166535"/>
            <a:ext cx="3384376" cy="2062665"/>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3 </a:t>
            </a:r>
            <a:r>
              <a:rPr lang="en-US" sz="1050" b="1" dirty="0">
                <a:solidFill>
                  <a:schemeClr val="bg1"/>
                </a:solidFill>
                <a:latin typeface="Calibri" panose="020F0502020204030204" pitchFamily="34" charset="0"/>
                <a:cs typeface="Calibri" panose="020F0502020204030204" pitchFamily="34" charset="0"/>
              </a:rPr>
              <a:t>- Access to BNPP IT </a:t>
            </a:r>
            <a:r>
              <a:rPr lang="en-US" sz="1050" b="1" dirty="0" smtClean="0">
                <a:solidFill>
                  <a:schemeClr val="bg1"/>
                </a:solidFill>
                <a:latin typeface="Calibri" panose="020F0502020204030204" pitchFamily="34" charset="0"/>
                <a:cs typeface="Calibri" panose="020F0502020204030204" pitchFamily="34" charset="0"/>
              </a:rPr>
              <a:t>framework</a:t>
            </a:r>
          </a:p>
          <a:p>
            <a:r>
              <a:rPr lang="fr-FR" sz="1050" dirty="0">
                <a:solidFill>
                  <a:schemeClr val="bg1"/>
                </a:solidFill>
                <a:latin typeface="Calibri" panose="020F0502020204030204" pitchFamily="34" charset="0"/>
                <a:cs typeface="Calibri" panose="020F0502020204030204" pitchFamily="34" charset="0"/>
              </a:rPr>
              <a:t>La sécurité des ICT et l'intégrité des données constituent des risques majeurs pour les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a:t>
            </a:r>
            <a:r>
              <a:rPr lang="fr-FR" sz="1050" dirty="0" smtClean="0">
                <a:solidFill>
                  <a:schemeClr val="bg1"/>
                </a:solidFill>
                <a:latin typeface="Calibri" panose="020F0502020204030204" pitchFamily="34" charset="0"/>
                <a:cs typeface="Calibri" panose="020F0502020204030204" pitchFamily="34" charset="0"/>
              </a:rPr>
              <a:t>Party</a:t>
            </a:r>
          </a:p>
          <a:p>
            <a:endParaRPr lang="en-US" sz="1050" dirty="0">
              <a:solidFill>
                <a:schemeClr val="bg1"/>
              </a:solidFill>
              <a:latin typeface="Calibri" panose="020F0502020204030204" pitchFamily="34" charset="0"/>
              <a:cs typeface="Calibri" panose="020F0502020204030204" pitchFamily="34" charset="0"/>
            </a:endParaRPr>
          </a:p>
          <a:p>
            <a:r>
              <a:rPr lang="pt-PT" sz="1050" dirty="0" smtClean="0">
                <a:solidFill>
                  <a:schemeClr val="bg1"/>
                </a:solidFill>
                <a:latin typeface="Calibri" panose="020F0502020204030204" pitchFamily="34" charset="0"/>
                <a:cs typeface="Calibri" panose="020F0502020204030204" pitchFamily="34" charset="0"/>
              </a:rPr>
              <a:t>As </a:t>
            </a:r>
            <a:r>
              <a:rPr lang="pt-PT" sz="1050" dirty="0">
                <a:solidFill>
                  <a:schemeClr val="bg1"/>
                </a:solidFill>
                <a:latin typeface="Calibri" panose="020F0502020204030204" pitchFamily="34" charset="0"/>
                <a:cs typeface="Calibri" panose="020F0502020204030204" pitchFamily="34" charset="0"/>
              </a:rPr>
              <a:t>opções de resposta são</a:t>
            </a:r>
            <a:r>
              <a:rPr lang="en-US" sz="1050" dirty="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Pas d'accès IT</a:t>
            </a:r>
          </a:p>
          <a:p>
            <a:pPr lvl="2"/>
            <a:r>
              <a:rPr lang="fr-FR" sz="1050" dirty="0">
                <a:solidFill>
                  <a:schemeClr val="bg1"/>
                </a:solidFill>
                <a:latin typeface="Calibri" panose="020F0502020204030204" pitchFamily="34" charset="0"/>
                <a:cs typeface="Calibri" panose="020F0502020204030204" pitchFamily="34" charset="0"/>
              </a:rPr>
              <a:t>Accès en lecture seule à distance</a:t>
            </a:r>
          </a:p>
          <a:p>
            <a:pPr lvl="2"/>
            <a:r>
              <a:rPr lang="fr-FR" sz="1050" dirty="0">
                <a:solidFill>
                  <a:schemeClr val="bg1"/>
                </a:solidFill>
                <a:latin typeface="Calibri" panose="020F0502020204030204" pitchFamily="34" charset="0"/>
                <a:cs typeface="Calibri" panose="020F0502020204030204" pitchFamily="34" charset="0"/>
              </a:rPr>
              <a:t>Accès en lecture seule en direct</a:t>
            </a:r>
          </a:p>
          <a:p>
            <a:pPr lvl="2"/>
            <a:r>
              <a:rPr lang="fr-FR" sz="1050" dirty="0">
                <a:solidFill>
                  <a:schemeClr val="bg1"/>
                </a:solidFill>
                <a:latin typeface="Calibri" panose="020F0502020204030204" pitchFamily="34" charset="0"/>
                <a:cs typeface="Calibri" panose="020F0502020204030204" pitchFamily="34" charset="0"/>
              </a:rPr>
              <a:t>Accès en modification/écriture à </a:t>
            </a:r>
            <a:r>
              <a:rPr lang="fr-FR" sz="1050" dirty="0" smtClean="0">
                <a:solidFill>
                  <a:schemeClr val="bg1"/>
                </a:solidFill>
                <a:latin typeface="Calibri" panose="020F0502020204030204" pitchFamily="34" charset="0"/>
                <a:cs typeface="Calibri" panose="020F0502020204030204" pitchFamily="34" charset="0"/>
              </a:rPr>
              <a:t>distance</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Accès en écriture en direct</a:t>
            </a:r>
          </a:p>
          <a:p>
            <a:pPr lvl="2"/>
            <a:r>
              <a:rPr lang="fr-FR" sz="1050" dirty="0" smtClean="0">
                <a:solidFill>
                  <a:schemeClr val="bg1"/>
                </a:solidFill>
                <a:latin typeface="Calibri" panose="020F0502020204030204" pitchFamily="34" charset="0"/>
                <a:cs typeface="Calibri" panose="020F0502020204030204" pitchFamily="34" charset="0"/>
              </a:rPr>
              <a:t>N/A</a:t>
            </a:r>
            <a:endParaRPr lang="fr-FR" sz="1050" dirty="0">
              <a:solidFill>
                <a:schemeClr val="bg1"/>
              </a:solidFill>
              <a:latin typeface="Calibri" panose="020F0502020204030204" pitchFamily="34" charset="0"/>
              <a:cs typeface="Calibri" panose="020F0502020204030204" pitchFamily="34" charset="0"/>
            </a:endParaRPr>
          </a:p>
        </p:txBody>
      </p:sp>
      <p:sp>
        <p:nvSpPr>
          <p:cNvPr id="9"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2"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
        <p:nvSpPr>
          <p:cNvPr id="10" name="TextBox 9"/>
          <p:cNvSpPr txBox="1"/>
          <p:nvPr/>
        </p:nvSpPr>
        <p:spPr>
          <a:xfrm>
            <a:off x="4932040" y="5733256"/>
            <a:ext cx="4027856" cy="216024"/>
          </a:xfrm>
          <a:prstGeom prst="rect">
            <a:avLst/>
          </a:prstGeom>
          <a:noFill/>
        </p:spPr>
        <p:txBody>
          <a:bodyPr wrap="square" lIns="0" tIns="0" rIns="0" bIns="0" rtlCol="0">
            <a:noAutofit/>
          </a:bodyPr>
          <a:lstStyle/>
          <a:p>
            <a:r>
              <a:rPr lang="fr-FR" sz="1000" dirty="0" smtClean="0">
                <a:solidFill>
                  <a:schemeClr val="bg1"/>
                </a:solidFill>
                <a:latin typeface="Calibri" panose="020F0502020204030204" pitchFamily="34" charset="0"/>
                <a:cs typeface="Calibri" panose="020F0502020204030204" pitchFamily="34" charset="0"/>
              </a:rPr>
              <a:t>Nota: ICT = Information </a:t>
            </a:r>
            <a:r>
              <a:rPr lang="fr-FR" sz="1000" dirty="0" err="1">
                <a:solidFill>
                  <a:schemeClr val="bg1"/>
                </a:solidFill>
                <a:latin typeface="Calibri" panose="020F0502020204030204" pitchFamily="34" charset="0"/>
                <a:cs typeface="Calibri" panose="020F0502020204030204" pitchFamily="34" charset="0"/>
              </a:rPr>
              <a:t>Continuity</a:t>
            </a:r>
            <a:r>
              <a:rPr lang="fr-FR" sz="1000" dirty="0">
                <a:solidFill>
                  <a:schemeClr val="bg1"/>
                </a:solidFill>
                <a:latin typeface="Calibri" panose="020F0502020204030204" pitchFamily="34" charset="0"/>
                <a:cs typeface="Calibri" panose="020F0502020204030204" pitchFamily="34" charset="0"/>
              </a:rPr>
              <a:t> </a:t>
            </a:r>
            <a:r>
              <a:rPr lang="fr-FR" sz="1000" dirty="0" err="1">
                <a:solidFill>
                  <a:schemeClr val="bg1"/>
                </a:solidFill>
                <a:latin typeface="Calibri" panose="020F0502020204030204" pitchFamily="34" charset="0"/>
                <a:cs typeface="Calibri" panose="020F0502020204030204" pitchFamily="34" charset="0"/>
              </a:rPr>
              <a:t>Technology</a:t>
            </a:r>
            <a:r>
              <a:rPr lang="fr-FR" sz="1000" dirty="0">
                <a:solidFill>
                  <a:schemeClr val="bg1"/>
                </a:solidFill>
                <a:latin typeface="Calibri" panose="020F0502020204030204" pitchFamily="34" charset="0"/>
                <a:cs typeface="Calibri" panose="020F0502020204030204" pitchFamily="34" charset="0"/>
              </a:rPr>
              <a:t> » : </a:t>
            </a:r>
            <a:r>
              <a:rPr lang="fr-FR" sz="1000" dirty="0" smtClean="0">
                <a:solidFill>
                  <a:schemeClr val="bg1"/>
                </a:solidFill>
                <a:latin typeface="Calibri" panose="020F0502020204030204" pitchFamily="34" charset="0"/>
                <a:cs typeface="Calibri" panose="020F0502020204030204" pitchFamily="34" charset="0"/>
              </a:rPr>
              <a:t>sécurité </a:t>
            </a:r>
            <a:r>
              <a:rPr lang="fr-FR" sz="1000" dirty="0">
                <a:solidFill>
                  <a:schemeClr val="bg1"/>
                </a:solidFill>
                <a:latin typeface="Calibri" panose="020F0502020204030204" pitchFamily="34" charset="0"/>
                <a:cs typeface="Calibri" panose="020F0502020204030204" pitchFamily="34" charset="0"/>
              </a:rPr>
              <a:t>et continuité IT</a:t>
            </a:r>
            <a:endParaRPr lang="pt-PT" sz="1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3956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803203155"/>
              </p:ext>
            </p:extLst>
          </p:nvPr>
        </p:nvGraphicFramePr>
        <p:xfrm>
          <a:off x="342578" y="958727"/>
          <a:ext cx="8460000" cy="2024734"/>
        </p:xfrm>
        <a:graphic>
          <a:graphicData uri="http://schemas.openxmlformats.org/drawingml/2006/table">
            <a:tbl>
              <a:tblPr/>
              <a:tblGrid>
                <a:gridCol w="2078249">
                  <a:extLst>
                    <a:ext uri="{9D8B030D-6E8A-4147-A177-3AD203B41FA5}">
                      <a16:colId xmlns:a16="http://schemas.microsoft.com/office/drawing/2014/main" xmlns="" val="2625960735"/>
                    </a:ext>
                  </a:extLst>
                </a:gridCol>
                <a:gridCol w="2322748">
                  <a:extLst>
                    <a:ext uri="{9D8B030D-6E8A-4147-A177-3AD203B41FA5}">
                      <a16:colId xmlns:a16="http://schemas.microsoft.com/office/drawing/2014/main" xmlns="" val="885036069"/>
                    </a:ext>
                  </a:extLst>
                </a:gridCol>
                <a:gridCol w="1693705">
                  <a:extLst>
                    <a:ext uri="{9D8B030D-6E8A-4147-A177-3AD203B41FA5}">
                      <a16:colId xmlns:a16="http://schemas.microsoft.com/office/drawing/2014/main" xmlns="" val="519965130"/>
                    </a:ext>
                  </a:extLst>
                </a:gridCol>
                <a:gridCol w="2365298">
                  <a:extLst>
                    <a:ext uri="{9D8B030D-6E8A-4147-A177-3AD203B41FA5}">
                      <a16:colId xmlns:a16="http://schemas.microsoft.com/office/drawing/2014/main" xmlns="" val="2362872929"/>
                    </a:ext>
                  </a:extLst>
                </a:gridCol>
              </a:tblGrid>
              <a:tr h="57684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Ratio des rapports d'audit indépendants manquants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Ratio des incidents ICT ouverts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Accès à l'infrastructure IT de BNPP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74541">
                <a:tc>
                  <a:txBody>
                    <a:bodyPr/>
                    <a:lstStyle/>
                    <a:p>
                      <a:pPr algn="ctr" fontAlgn="ctr"/>
                      <a:r>
                        <a:rPr lang="pt-PT" sz="800" b="0" i="0" u="none" strike="noStrike" dirty="0">
                          <a:solidFill>
                            <a:schemeClr val="bg1"/>
                          </a:solidFill>
                          <a:effectLst/>
                          <a:latin typeface="Arial" panose="020B0604020202020204" pitchFamily="34" charset="0"/>
                        </a:rPr>
                        <a:t>EFFICO IBERIA,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74541">
                <a:tc>
                  <a:txBody>
                    <a:bodyPr/>
                    <a:lstStyle/>
                    <a:p>
                      <a:pPr algn="ctr" fontAlgn="ctr"/>
                      <a:r>
                        <a:rPr lang="pt-PT" sz="800" b="0" i="0" u="none" strike="noStrike" dirty="0">
                          <a:solidFill>
                            <a:schemeClr val="bg1"/>
                          </a:solidFill>
                          <a:effectLst/>
                          <a:latin typeface="Arial" panose="020B0604020202020204" pitchFamily="34" charset="0"/>
                        </a:rPr>
                        <a:t>CENTRAL EUROPE TECHNOLOGIES SRL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74541">
                <a:tc>
                  <a:txBody>
                    <a:bodyPr/>
                    <a:lstStyle/>
                    <a:p>
                      <a:pPr algn="ctr" fontAlgn="ctr"/>
                      <a:r>
                        <a:rPr lang="pt-PT" sz="800" b="0" i="0" u="none" strike="noStrike" dirty="0">
                          <a:solidFill>
                            <a:schemeClr val="bg1"/>
                          </a:solidFill>
                          <a:effectLst/>
                          <a:latin typeface="Arial" panose="020B0604020202020204" pitchFamily="34" charset="0"/>
                        </a:rPr>
                        <a:t>PORTEXICTOS -CONSULTORIA DE GESTÃO  E SISTEMAS DE  INFORMAÇÃO,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smtClean="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71521083"/>
                  </a:ext>
                </a:extLst>
              </a:tr>
              <a:tr h="258508">
                <a:tc>
                  <a:txBody>
                    <a:bodyPr/>
                    <a:lstStyle/>
                    <a:p>
                      <a:pPr algn="ctr" fontAlgn="ctr"/>
                      <a:r>
                        <a:rPr lang="pt-PT" sz="800" b="0" i="0" u="none" strike="noStrike" dirty="0">
                          <a:solidFill>
                            <a:schemeClr val="bg1"/>
                          </a:solidFill>
                          <a:effectLst/>
                          <a:latin typeface="Arial" panose="020B0604020202020204" pitchFamily="34" charset="0"/>
                        </a:rPr>
                        <a:t>CODIX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74541">
                <a:tc>
                  <a:txBody>
                    <a:bodyPr/>
                    <a:lstStyle/>
                    <a:p>
                      <a:pPr algn="ctr" fontAlgn="ctr"/>
                      <a:r>
                        <a:rPr lang="pt-PT" sz="800" b="0" i="0" u="none" strike="noStrike" dirty="0">
                          <a:solidFill>
                            <a:schemeClr val="bg1"/>
                          </a:solidFill>
                          <a:effectLst/>
                          <a:latin typeface="Arial" panose="020B0604020202020204" pitchFamily="34" charset="0"/>
                        </a:rPr>
                        <a:t>OPENSOFT - SOLUÇÕES INFORMÁTICAS,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err="1" smtClean="0"/>
              <a:t>Descrição</a:t>
            </a:r>
            <a:r>
              <a:rPr lang="fr-FR" dirty="0" smtClean="0"/>
              <a:t> da </a:t>
            </a:r>
            <a:r>
              <a:rPr lang="fr-FR" dirty="0" err="1" smtClean="0"/>
              <a:t>prestação</a:t>
            </a:r>
            <a:r>
              <a:rPr lang="fr-FR" dirty="0" smtClean="0"/>
              <a:t> (4/4)</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11</a:t>
            </a:fld>
            <a:endParaRPr lang="fr-FR" dirty="0"/>
          </a:p>
        </p:txBody>
      </p:sp>
      <p:sp>
        <p:nvSpPr>
          <p:cNvPr id="6" name="TextBox 5"/>
          <p:cNvSpPr txBox="1"/>
          <p:nvPr/>
        </p:nvSpPr>
        <p:spPr>
          <a:xfrm rot="10800000" flipV="1">
            <a:off x="323529" y="3212976"/>
            <a:ext cx="5057487" cy="3123947"/>
          </a:xfrm>
          <a:prstGeom prst="rect">
            <a:avLst/>
          </a:prstGeom>
          <a:noFill/>
        </p:spPr>
        <p:txBody>
          <a:bodyPr wrap="square" lIns="0" tIns="0" rIns="0" bIns="0" rtlCol="0">
            <a:noAutofit/>
          </a:bodyPr>
          <a:lstStyle/>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a:solidFill>
                  <a:schemeClr val="bg1"/>
                </a:solidFill>
                <a:latin typeface="Calibri" panose="020F0502020204030204" pitchFamily="34" charset="0"/>
                <a:cs typeface="Calibri" panose="020F0502020204030204" pitchFamily="34" charset="0"/>
              </a:rPr>
              <a:t>Ratio of missing independent audit report. </a:t>
            </a:r>
            <a:endParaRPr lang="en-US" sz="1050" b="1" dirty="0" smtClean="0">
              <a:solidFill>
                <a:schemeClr val="bg1"/>
              </a:solidFill>
              <a:latin typeface="Calibri" panose="020F0502020204030204" pitchFamily="34" charset="0"/>
              <a:cs typeface="Calibri" panose="020F0502020204030204" pitchFamily="34" charset="0"/>
            </a:endParaRPr>
          </a:p>
          <a:p>
            <a:r>
              <a:rPr lang="fr-FR" sz="1050" dirty="0">
                <a:solidFill>
                  <a:schemeClr val="bg1"/>
                </a:solidFill>
                <a:latin typeface="Calibri" panose="020F0502020204030204" pitchFamily="34" charset="0"/>
                <a:cs typeface="Calibri" panose="020F0502020204030204" pitchFamily="34" charset="0"/>
              </a:rPr>
              <a:t>Ratio entre le nombre d'activités critiques exploitées par une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Party qui n'a pas fourni de rapport d'audit indépendant (rapport d'audit ISAE3402 / SOC1 / SOC2 / BNPP) ET le nombre total d'activités critiques et importantes exploitées par le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a:t>
            </a:r>
            <a:r>
              <a:rPr lang="fr-FR" sz="1050" dirty="0" smtClean="0">
                <a:solidFill>
                  <a:schemeClr val="bg1"/>
                </a:solidFill>
                <a:latin typeface="Calibri" panose="020F0502020204030204" pitchFamily="34" charset="0"/>
                <a:cs typeface="Calibri" panose="020F0502020204030204" pitchFamily="34" charset="0"/>
              </a:rPr>
              <a:t>Party</a:t>
            </a:r>
          </a:p>
          <a:p>
            <a:endParaRPr lang="fr-FR" sz="1050" dirty="0">
              <a:solidFill>
                <a:schemeClr val="bg1"/>
              </a:solidFill>
              <a:latin typeface="Calibri" panose="020F0502020204030204" pitchFamily="34" charset="0"/>
              <a:cs typeface="Calibri" panose="020F0502020204030204" pitchFamily="34" charset="0"/>
            </a:endParaRPr>
          </a:p>
          <a:p>
            <a:r>
              <a:rPr lang="en-US" sz="1050" b="1" dirty="0">
                <a:solidFill>
                  <a:schemeClr val="bg1"/>
                </a:solidFill>
                <a:latin typeface="Calibri" panose="020F0502020204030204" pitchFamily="34" charset="0"/>
                <a:cs typeface="Calibri" panose="020F0502020204030204" pitchFamily="34" charset="0"/>
              </a:rPr>
              <a:t>2– Ratio of open ICT incidents.</a:t>
            </a:r>
          </a:p>
          <a:p>
            <a:r>
              <a:rPr lang="fr-FR" sz="1050" dirty="0">
                <a:solidFill>
                  <a:schemeClr val="bg1"/>
                </a:solidFill>
                <a:latin typeface="Calibri" panose="020F0502020204030204" pitchFamily="34" charset="0"/>
                <a:cs typeface="Calibri" panose="020F0502020204030204" pitchFamily="34" charset="0"/>
              </a:rPr>
              <a:t>Ratio entre le nombre d'incidents ouverts et le nombre total d'incidents liés aux ICT (disponibilité et continuité des ICT, sécurité des ICT, changement ICT, intégrité des données ICT et externalisation des ICT) associé au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Party depuis le 1er janvier 2017.</a:t>
            </a:r>
            <a:endParaRPr lang="en-US" sz="1050" dirty="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r>
              <a:rPr lang="pt-PT" sz="1050" dirty="0" smtClean="0">
                <a:solidFill>
                  <a:schemeClr val="bg1"/>
                </a:solidFill>
                <a:latin typeface="Calibri" panose="020F0502020204030204" pitchFamily="34" charset="0"/>
                <a:cs typeface="Calibri" panose="020F0502020204030204" pitchFamily="34" charset="0"/>
              </a:rPr>
              <a:t>As </a:t>
            </a:r>
            <a:r>
              <a:rPr lang="pt-PT" sz="1050" dirty="0">
                <a:solidFill>
                  <a:schemeClr val="bg1"/>
                </a:solidFill>
                <a:latin typeface="Calibri" panose="020F0502020204030204" pitchFamily="34" charset="0"/>
                <a:cs typeface="Calibri" panose="020F0502020204030204" pitchFamily="34" charset="0"/>
              </a:rPr>
              <a:t>opções de resposta </a:t>
            </a:r>
            <a:r>
              <a:rPr lang="pt-PT" sz="1050" dirty="0" smtClean="0">
                <a:solidFill>
                  <a:schemeClr val="bg1"/>
                </a:solidFill>
                <a:latin typeface="Calibri" panose="020F0502020204030204" pitchFamily="34" charset="0"/>
                <a:cs typeface="Calibri" panose="020F0502020204030204" pitchFamily="34" charset="0"/>
              </a:rPr>
              <a:t>para estas 2 colunas são</a:t>
            </a:r>
            <a:r>
              <a:rPr lang="en-US" sz="1050" dirty="0" smtClean="0">
                <a:solidFill>
                  <a:schemeClr val="bg1"/>
                </a:solidFill>
                <a:latin typeface="Calibri" panose="020F0502020204030204" pitchFamily="34" charset="0"/>
                <a:cs typeface="Calibri" panose="020F0502020204030204" pitchFamily="34" charset="0"/>
              </a:rPr>
              <a:t>: </a:t>
            </a:r>
          </a:p>
          <a:p>
            <a:pPr lvl="2"/>
            <a:r>
              <a:rPr lang="pt-PT" sz="1050" dirty="0">
                <a:solidFill>
                  <a:schemeClr val="bg1"/>
                </a:solidFill>
                <a:latin typeface="Calibri" panose="020F0502020204030204" pitchFamily="34" charset="0"/>
                <a:cs typeface="Calibri" panose="020F0502020204030204" pitchFamily="34" charset="0"/>
              </a:rPr>
              <a:t>0%</a:t>
            </a:r>
          </a:p>
          <a:p>
            <a:pPr lvl="2"/>
            <a:r>
              <a:rPr lang="pt-PT" sz="1050" dirty="0">
                <a:solidFill>
                  <a:schemeClr val="bg1"/>
                </a:solidFill>
                <a:latin typeface="Calibri" panose="020F0502020204030204" pitchFamily="34" charset="0"/>
                <a:cs typeface="Calibri" panose="020F0502020204030204" pitchFamily="34" charset="0"/>
              </a:rPr>
              <a:t>1-5%</a:t>
            </a:r>
          </a:p>
          <a:p>
            <a:pPr lvl="2"/>
            <a:r>
              <a:rPr lang="pt-PT" sz="1050" dirty="0">
                <a:solidFill>
                  <a:schemeClr val="bg1"/>
                </a:solidFill>
                <a:latin typeface="Calibri" panose="020F0502020204030204" pitchFamily="34" charset="0"/>
                <a:cs typeface="Calibri" panose="020F0502020204030204" pitchFamily="34" charset="0"/>
              </a:rPr>
              <a:t>6-50%</a:t>
            </a:r>
          </a:p>
          <a:p>
            <a:pPr lvl="2"/>
            <a:r>
              <a:rPr lang="pt-PT" sz="1050" dirty="0">
                <a:solidFill>
                  <a:schemeClr val="bg1"/>
                </a:solidFill>
                <a:latin typeface="Calibri" panose="020F0502020204030204" pitchFamily="34" charset="0"/>
                <a:cs typeface="Calibri" panose="020F0502020204030204" pitchFamily="34" charset="0"/>
              </a:rPr>
              <a:t>51-75%</a:t>
            </a:r>
          </a:p>
          <a:p>
            <a:pPr lvl="2"/>
            <a:r>
              <a:rPr lang="pt-PT" sz="1050" dirty="0">
                <a:solidFill>
                  <a:schemeClr val="bg1"/>
                </a:solidFill>
                <a:latin typeface="Calibri" panose="020F0502020204030204" pitchFamily="34" charset="0"/>
                <a:cs typeface="Calibri" panose="020F0502020204030204" pitchFamily="34" charset="0"/>
              </a:rPr>
              <a:t>76-100%</a:t>
            </a:r>
          </a:p>
          <a:p>
            <a:pPr lvl="2"/>
            <a:r>
              <a:rPr lang="pt-PT" sz="1050" dirty="0">
                <a:solidFill>
                  <a:schemeClr val="bg1"/>
                </a:solidFill>
                <a:latin typeface="Calibri" panose="020F0502020204030204" pitchFamily="34" charset="0"/>
                <a:cs typeface="Calibri" panose="020F0502020204030204" pitchFamily="34" charset="0"/>
              </a:rPr>
              <a:t>N/A</a:t>
            </a: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TextBox 7"/>
          <p:cNvSpPr txBox="1"/>
          <p:nvPr/>
        </p:nvSpPr>
        <p:spPr>
          <a:xfrm rot="10800000" flipV="1">
            <a:off x="5580112" y="3166535"/>
            <a:ext cx="3384376" cy="2134673"/>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3 </a:t>
            </a:r>
            <a:r>
              <a:rPr lang="en-US" sz="1050" b="1" dirty="0">
                <a:solidFill>
                  <a:schemeClr val="bg1"/>
                </a:solidFill>
                <a:latin typeface="Calibri" panose="020F0502020204030204" pitchFamily="34" charset="0"/>
                <a:cs typeface="Calibri" panose="020F0502020204030204" pitchFamily="34" charset="0"/>
              </a:rPr>
              <a:t>- Access to BNPP IT </a:t>
            </a:r>
            <a:r>
              <a:rPr lang="en-US" sz="1050" b="1" dirty="0" smtClean="0">
                <a:solidFill>
                  <a:schemeClr val="bg1"/>
                </a:solidFill>
                <a:latin typeface="Calibri" panose="020F0502020204030204" pitchFamily="34" charset="0"/>
                <a:cs typeface="Calibri" panose="020F0502020204030204" pitchFamily="34" charset="0"/>
              </a:rPr>
              <a:t>framework</a:t>
            </a:r>
          </a:p>
          <a:p>
            <a:r>
              <a:rPr lang="fr-FR" sz="1050" dirty="0">
                <a:solidFill>
                  <a:schemeClr val="bg1"/>
                </a:solidFill>
                <a:latin typeface="Calibri" panose="020F0502020204030204" pitchFamily="34" charset="0"/>
                <a:cs typeface="Calibri" panose="020F0502020204030204" pitchFamily="34" charset="0"/>
              </a:rPr>
              <a:t>La sécurité des ICT et l'intégrité des données constituent des risques majeurs pour les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a:t>
            </a:r>
            <a:r>
              <a:rPr lang="fr-FR" sz="1050" dirty="0" smtClean="0">
                <a:solidFill>
                  <a:schemeClr val="bg1"/>
                </a:solidFill>
                <a:latin typeface="Calibri" panose="020F0502020204030204" pitchFamily="34" charset="0"/>
                <a:cs typeface="Calibri" panose="020F0502020204030204" pitchFamily="34" charset="0"/>
              </a:rPr>
              <a:t>Party</a:t>
            </a:r>
          </a:p>
          <a:p>
            <a:endParaRPr lang="en-US" sz="1050" dirty="0">
              <a:solidFill>
                <a:schemeClr val="bg1"/>
              </a:solidFill>
              <a:latin typeface="Calibri" panose="020F0502020204030204" pitchFamily="34" charset="0"/>
              <a:cs typeface="Calibri" panose="020F0502020204030204" pitchFamily="34" charset="0"/>
            </a:endParaRPr>
          </a:p>
          <a:p>
            <a:r>
              <a:rPr lang="pt-PT" sz="1050" dirty="0" smtClean="0">
                <a:solidFill>
                  <a:schemeClr val="bg1"/>
                </a:solidFill>
                <a:latin typeface="Calibri" panose="020F0502020204030204" pitchFamily="34" charset="0"/>
                <a:cs typeface="Calibri" panose="020F0502020204030204" pitchFamily="34" charset="0"/>
              </a:rPr>
              <a:t>As </a:t>
            </a:r>
            <a:r>
              <a:rPr lang="pt-PT" sz="1050" dirty="0">
                <a:solidFill>
                  <a:schemeClr val="bg1"/>
                </a:solidFill>
                <a:latin typeface="Calibri" panose="020F0502020204030204" pitchFamily="34" charset="0"/>
                <a:cs typeface="Calibri" panose="020F0502020204030204" pitchFamily="34" charset="0"/>
              </a:rPr>
              <a:t>opções de resposta são</a:t>
            </a:r>
            <a:r>
              <a:rPr lang="en-US" sz="1050" dirty="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Pas d'accès IT</a:t>
            </a:r>
          </a:p>
          <a:p>
            <a:pPr lvl="2"/>
            <a:r>
              <a:rPr lang="fr-FR" sz="1050" dirty="0">
                <a:solidFill>
                  <a:schemeClr val="bg1"/>
                </a:solidFill>
                <a:latin typeface="Calibri" panose="020F0502020204030204" pitchFamily="34" charset="0"/>
                <a:cs typeface="Calibri" panose="020F0502020204030204" pitchFamily="34" charset="0"/>
              </a:rPr>
              <a:t>Accès en lecture seule à distance</a:t>
            </a:r>
          </a:p>
          <a:p>
            <a:pPr lvl="2"/>
            <a:r>
              <a:rPr lang="fr-FR" sz="1050" dirty="0">
                <a:solidFill>
                  <a:schemeClr val="bg1"/>
                </a:solidFill>
                <a:latin typeface="Calibri" panose="020F0502020204030204" pitchFamily="34" charset="0"/>
                <a:cs typeface="Calibri" panose="020F0502020204030204" pitchFamily="34" charset="0"/>
              </a:rPr>
              <a:t>Accès en lecture seule en direct</a:t>
            </a:r>
          </a:p>
          <a:p>
            <a:pPr lvl="2"/>
            <a:r>
              <a:rPr lang="fr-FR" sz="1050" dirty="0">
                <a:solidFill>
                  <a:schemeClr val="bg1"/>
                </a:solidFill>
                <a:latin typeface="Calibri" panose="020F0502020204030204" pitchFamily="34" charset="0"/>
                <a:cs typeface="Calibri" panose="020F0502020204030204" pitchFamily="34" charset="0"/>
              </a:rPr>
              <a:t>Accès en modification/écriture à </a:t>
            </a:r>
            <a:r>
              <a:rPr lang="fr-FR" sz="1050" dirty="0" smtClean="0">
                <a:solidFill>
                  <a:schemeClr val="bg1"/>
                </a:solidFill>
                <a:latin typeface="Calibri" panose="020F0502020204030204" pitchFamily="34" charset="0"/>
                <a:cs typeface="Calibri" panose="020F0502020204030204" pitchFamily="34" charset="0"/>
              </a:rPr>
              <a:t>distance</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Accès en écriture en direct</a:t>
            </a:r>
          </a:p>
          <a:p>
            <a:pPr lvl="2"/>
            <a:r>
              <a:rPr lang="fr-FR" sz="1050" dirty="0" smtClean="0">
                <a:solidFill>
                  <a:schemeClr val="bg1"/>
                </a:solidFill>
                <a:latin typeface="Calibri" panose="020F0502020204030204" pitchFamily="34" charset="0"/>
                <a:cs typeface="Calibri" panose="020F0502020204030204" pitchFamily="34" charset="0"/>
              </a:rPr>
              <a:t>N/A</a:t>
            </a:r>
            <a:endParaRPr lang="fr-FR" sz="1050" dirty="0">
              <a:solidFill>
                <a:schemeClr val="bg1"/>
              </a:solidFill>
              <a:latin typeface="Calibri" panose="020F0502020204030204" pitchFamily="34" charset="0"/>
              <a:cs typeface="Calibri" panose="020F0502020204030204" pitchFamily="34" charset="0"/>
            </a:endParaRPr>
          </a:p>
        </p:txBody>
      </p:sp>
      <p:sp>
        <p:nvSpPr>
          <p:cNvPr id="9"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2"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
        <p:nvSpPr>
          <p:cNvPr id="10" name="TextBox 9"/>
          <p:cNvSpPr txBox="1"/>
          <p:nvPr/>
        </p:nvSpPr>
        <p:spPr>
          <a:xfrm>
            <a:off x="4932040" y="5733256"/>
            <a:ext cx="4027856" cy="216024"/>
          </a:xfrm>
          <a:prstGeom prst="rect">
            <a:avLst/>
          </a:prstGeom>
          <a:noFill/>
        </p:spPr>
        <p:txBody>
          <a:bodyPr wrap="square" lIns="0" tIns="0" rIns="0" bIns="0" rtlCol="0">
            <a:noAutofit/>
          </a:bodyPr>
          <a:lstStyle/>
          <a:p>
            <a:r>
              <a:rPr lang="fr-FR" sz="1000" dirty="0" smtClean="0">
                <a:solidFill>
                  <a:schemeClr val="bg1"/>
                </a:solidFill>
                <a:latin typeface="Calibri" panose="020F0502020204030204" pitchFamily="34" charset="0"/>
                <a:cs typeface="Calibri" panose="020F0502020204030204" pitchFamily="34" charset="0"/>
              </a:rPr>
              <a:t>Nota: ICT = Information </a:t>
            </a:r>
            <a:r>
              <a:rPr lang="fr-FR" sz="1000" dirty="0" err="1">
                <a:solidFill>
                  <a:schemeClr val="bg1"/>
                </a:solidFill>
                <a:latin typeface="Calibri" panose="020F0502020204030204" pitchFamily="34" charset="0"/>
                <a:cs typeface="Calibri" panose="020F0502020204030204" pitchFamily="34" charset="0"/>
              </a:rPr>
              <a:t>Continuity</a:t>
            </a:r>
            <a:r>
              <a:rPr lang="fr-FR" sz="1000" dirty="0">
                <a:solidFill>
                  <a:schemeClr val="bg1"/>
                </a:solidFill>
                <a:latin typeface="Calibri" panose="020F0502020204030204" pitchFamily="34" charset="0"/>
                <a:cs typeface="Calibri" panose="020F0502020204030204" pitchFamily="34" charset="0"/>
              </a:rPr>
              <a:t> </a:t>
            </a:r>
            <a:r>
              <a:rPr lang="fr-FR" sz="1000" dirty="0" err="1">
                <a:solidFill>
                  <a:schemeClr val="bg1"/>
                </a:solidFill>
                <a:latin typeface="Calibri" panose="020F0502020204030204" pitchFamily="34" charset="0"/>
                <a:cs typeface="Calibri" panose="020F0502020204030204" pitchFamily="34" charset="0"/>
              </a:rPr>
              <a:t>Technology</a:t>
            </a:r>
            <a:r>
              <a:rPr lang="fr-FR" sz="1000" dirty="0">
                <a:solidFill>
                  <a:schemeClr val="bg1"/>
                </a:solidFill>
                <a:latin typeface="Calibri" panose="020F0502020204030204" pitchFamily="34" charset="0"/>
                <a:cs typeface="Calibri" panose="020F0502020204030204" pitchFamily="34" charset="0"/>
              </a:rPr>
              <a:t> » : </a:t>
            </a:r>
            <a:r>
              <a:rPr lang="fr-FR" sz="1000" dirty="0" smtClean="0">
                <a:solidFill>
                  <a:schemeClr val="bg1"/>
                </a:solidFill>
                <a:latin typeface="Calibri" panose="020F0502020204030204" pitchFamily="34" charset="0"/>
                <a:cs typeface="Calibri" panose="020F0502020204030204" pitchFamily="34" charset="0"/>
              </a:rPr>
              <a:t>sécurité </a:t>
            </a:r>
            <a:r>
              <a:rPr lang="fr-FR" sz="1000" dirty="0">
                <a:solidFill>
                  <a:schemeClr val="bg1"/>
                </a:solidFill>
                <a:latin typeface="Calibri" panose="020F0502020204030204" pitchFamily="34" charset="0"/>
                <a:cs typeface="Calibri" panose="020F0502020204030204" pitchFamily="34" charset="0"/>
              </a:rPr>
              <a:t>et continuité IT</a:t>
            </a:r>
            <a:endParaRPr lang="pt-PT" sz="1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641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40182618"/>
              </p:ext>
            </p:extLst>
          </p:nvPr>
        </p:nvGraphicFramePr>
        <p:xfrm>
          <a:off x="179513" y="958727"/>
          <a:ext cx="8784974" cy="2271917"/>
        </p:xfrm>
        <a:graphic>
          <a:graphicData uri="http://schemas.openxmlformats.org/drawingml/2006/table">
            <a:tbl>
              <a:tblPr/>
              <a:tblGrid>
                <a:gridCol w="1296143">
                  <a:extLst>
                    <a:ext uri="{9D8B030D-6E8A-4147-A177-3AD203B41FA5}">
                      <a16:colId xmlns:a16="http://schemas.microsoft.com/office/drawing/2014/main" xmlns="" val="2625960735"/>
                    </a:ext>
                  </a:extLst>
                </a:gridCol>
                <a:gridCol w="1152128">
                  <a:extLst>
                    <a:ext uri="{9D8B030D-6E8A-4147-A177-3AD203B41FA5}">
                      <a16:colId xmlns:a16="http://schemas.microsoft.com/office/drawing/2014/main" xmlns="" val="885036069"/>
                    </a:ext>
                  </a:extLst>
                </a:gridCol>
                <a:gridCol w="936104">
                  <a:extLst>
                    <a:ext uri="{9D8B030D-6E8A-4147-A177-3AD203B41FA5}">
                      <a16:colId xmlns:a16="http://schemas.microsoft.com/office/drawing/2014/main" xmlns="" val="519965130"/>
                    </a:ext>
                  </a:extLst>
                </a:gridCol>
                <a:gridCol w="1102267">
                  <a:extLst>
                    <a:ext uri="{9D8B030D-6E8A-4147-A177-3AD203B41FA5}">
                      <a16:colId xmlns:a16="http://schemas.microsoft.com/office/drawing/2014/main" xmlns="" val="2362872929"/>
                    </a:ext>
                  </a:extLst>
                </a:gridCol>
                <a:gridCol w="1326481">
                  <a:extLst>
                    <a:ext uri="{9D8B030D-6E8A-4147-A177-3AD203B41FA5}">
                      <a16:colId xmlns:a16="http://schemas.microsoft.com/office/drawing/2014/main" xmlns="" val="390255670"/>
                    </a:ext>
                  </a:extLst>
                </a:gridCol>
                <a:gridCol w="1503346">
                  <a:extLst>
                    <a:ext uri="{9D8B030D-6E8A-4147-A177-3AD203B41FA5}">
                      <a16:colId xmlns:a16="http://schemas.microsoft.com/office/drawing/2014/main" xmlns="" val="712978970"/>
                    </a:ext>
                  </a:extLst>
                </a:gridCol>
                <a:gridCol w="1468505">
                  <a:extLst>
                    <a:ext uri="{9D8B030D-6E8A-4147-A177-3AD203B41FA5}">
                      <a16:colId xmlns:a16="http://schemas.microsoft.com/office/drawing/2014/main" xmlns="" val="3730018280"/>
                    </a:ext>
                  </a:extLst>
                </a:gridCol>
              </a:tblGrid>
              <a:tr h="454049">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10 bis. Qualité de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11. Sous-traitance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12. AML-FT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13. Avis au régulateur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14. Termes de l'audit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a:solidFill>
                            <a:srgbClr val="00B050"/>
                          </a:solidFill>
                          <a:effectLst/>
                          <a:latin typeface="Arial" panose="020B0604020202020204" pitchFamily="34" charset="0"/>
                        </a:rPr>
                        <a:t>15. Expertise interne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rgbClr val="000000"/>
                          </a:solidFill>
                          <a:effectLst/>
                          <a:latin typeface="Arial" panose="020B0604020202020204" pitchFamily="34" charset="0"/>
                        </a:rPr>
                        <a:t>AUDAXYS - SOFTWARE E SISTEMAS,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rgbClr val="000000"/>
                          </a:solidFill>
                          <a:effectLst/>
                          <a:latin typeface="Arial" panose="020B0604020202020204" pitchFamily="34" charset="0"/>
                        </a:rPr>
                        <a:t>CILNET COMUNICAÇÕES E PROJECTOS ESPECIAIS,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rgbClr val="000000"/>
                          </a:solidFill>
                          <a:effectLst/>
                          <a:latin typeface="Arial" panose="020B0604020202020204" pitchFamily="34" charset="0"/>
                        </a:rPr>
                        <a:t>NOS Comunicações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426436">
                <a:tc>
                  <a:txBody>
                    <a:bodyPr/>
                    <a:lstStyle/>
                    <a:p>
                      <a:pPr algn="ctr" fontAlgn="ctr"/>
                      <a:r>
                        <a:rPr lang="en-US" sz="800" b="0" i="0" u="none" strike="noStrike" dirty="0">
                          <a:solidFill>
                            <a:srgbClr val="000000"/>
                          </a:solidFill>
                          <a:effectLst/>
                          <a:latin typeface="Arial" panose="020B0604020202020204" pitchFamily="34" charset="0"/>
                        </a:rPr>
                        <a:t>SIBS FORWARD PAYMENT SOLUTIONS,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1</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N/A</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N/A</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N/A</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1</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1</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rgbClr val="000000"/>
                          </a:solidFill>
                          <a:effectLst/>
                          <a:latin typeface="Arial" panose="020B0604020202020204" pitchFamily="34" charset="0"/>
                        </a:rPr>
                        <a:t>TALISMA PLUS - CONSULTORIA EM TECNOLOGIAS DE INFORMAÇÃO, LDA.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err="1" smtClean="0"/>
              <a:t>Avaliação</a:t>
            </a:r>
            <a:r>
              <a:rPr lang="fr-FR" dirty="0" smtClean="0"/>
              <a:t> do </a:t>
            </a:r>
            <a:r>
              <a:rPr lang="fr-FR" dirty="0" err="1" smtClean="0"/>
              <a:t>risco</a:t>
            </a:r>
            <a:r>
              <a:rPr lang="fr-FR" dirty="0" smtClean="0"/>
              <a:t> (1/2)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12</a:t>
            </a:fld>
            <a:endParaRPr lang="fr-FR" dirty="0"/>
          </a:p>
        </p:txBody>
      </p:sp>
      <p:sp>
        <p:nvSpPr>
          <p:cNvPr id="6" name="TextBox 5"/>
          <p:cNvSpPr txBox="1"/>
          <p:nvPr/>
        </p:nvSpPr>
        <p:spPr>
          <a:xfrm rot="10800000" flipV="1">
            <a:off x="368479" y="3314543"/>
            <a:ext cx="8407042" cy="313132"/>
          </a:xfrm>
          <a:prstGeom prst="rect">
            <a:avLst/>
          </a:prstGeom>
          <a:noFill/>
        </p:spPr>
        <p:txBody>
          <a:bodyPr wrap="square" lIns="0" tIns="0" rIns="0" bIns="0" rtlCol="0">
            <a:noAutofit/>
          </a:bodyPr>
          <a:lstStyle/>
          <a:p>
            <a:r>
              <a:rPr lang="en-US" sz="1050" dirty="0" err="1" smtClean="0">
                <a:solidFill>
                  <a:schemeClr val="bg1"/>
                </a:solidFill>
                <a:latin typeface="Calibri" panose="020F0502020204030204" pitchFamily="34" charset="0"/>
                <a:cs typeface="Calibri" panose="020F0502020204030204" pitchFamily="34" charset="0"/>
              </a:rPr>
              <a:t>Ver</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também</a:t>
            </a:r>
            <a:r>
              <a:rPr lang="en-US" sz="1050" dirty="0" smtClean="0">
                <a:solidFill>
                  <a:schemeClr val="bg1"/>
                </a:solidFill>
                <a:latin typeface="Calibri" panose="020F0502020204030204" pitchFamily="34" charset="0"/>
                <a:cs typeface="Calibri" panose="020F0502020204030204" pitchFamily="34" charset="0"/>
              </a:rPr>
              <a:t> doc word com o </a:t>
            </a:r>
            <a:r>
              <a:rPr lang="en-US" sz="1050" dirty="0" err="1" smtClean="0">
                <a:solidFill>
                  <a:schemeClr val="bg1"/>
                </a:solidFill>
                <a:latin typeface="Calibri" panose="020F0502020204030204" pitchFamily="34" charset="0"/>
                <a:cs typeface="Calibri" panose="020F0502020204030204" pitchFamily="34" charset="0"/>
              </a:rPr>
              <a:t>nome</a:t>
            </a:r>
            <a:r>
              <a:rPr lang="fr-FR" sz="1050" dirty="0" smtClean="0">
                <a:solidFill>
                  <a:schemeClr val="bg1"/>
                </a:solidFill>
                <a:latin typeface="Calibri" panose="020F0502020204030204" pitchFamily="34" charset="0"/>
                <a:cs typeface="Calibri" panose="020F0502020204030204" pitchFamily="34" charset="0"/>
              </a:rPr>
              <a:t> </a:t>
            </a:r>
            <a:r>
              <a:rPr lang="fr-FR" sz="1050" b="1" dirty="0" smtClean="0">
                <a:solidFill>
                  <a:schemeClr val="bg1"/>
                </a:solidFill>
                <a:latin typeface="Calibri" panose="020F0502020204030204" pitchFamily="34" charset="0"/>
                <a:cs typeface="Calibri" panose="020F0502020204030204" pitchFamily="34" charset="0"/>
              </a:rPr>
              <a:t>« 2018 </a:t>
            </a:r>
            <a:r>
              <a:rPr lang="fr-FR" sz="1050" b="1" dirty="0" err="1">
                <a:solidFill>
                  <a:schemeClr val="bg1"/>
                </a:solidFill>
                <a:latin typeface="Calibri" panose="020F0502020204030204" pitchFamily="34" charset="0"/>
                <a:cs typeface="Calibri" panose="020F0502020204030204" pitchFamily="34" charset="0"/>
              </a:rPr>
              <a:t>Assessment</a:t>
            </a:r>
            <a:r>
              <a:rPr lang="fr-FR" sz="1050" b="1" dirty="0">
                <a:solidFill>
                  <a:schemeClr val="bg1"/>
                </a:solidFill>
                <a:latin typeface="Calibri" panose="020F0502020204030204" pitchFamily="34" charset="0"/>
                <a:cs typeface="Calibri" panose="020F0502020204030204" pitchFamily="34" charset="0"/>
              </a:rPr>
              <a:t> questionnaire outsourcing April </a:t>
            </a:r>
            <a:r>
              <a:rPr lang="fr-FR" sz="1050" b="1" dirty="0" smtClean="0">
                <a:solidFill>
                  <a:schemeClr val="bg1"/>
                </a:solidFill>
                <a:latin typeface="Calibri" panose="020F0502020204030204" pitchFamily="34" charset="0"/>
                <a:cs typeface="Calibri" panose="020F0502020204030204" pitchFamily="34" charset="0"/>
              </a:rPr>
              <a:t>2018 ». </a:t>
            </a:r>
            <a:r>
              <a:rPr lang="fr-FR" sz="1050" dirty="0" smtClean="0">
                <a:solidFill>
                  <a:schemeClr val="bg1"/>
                </a:solidFill>
                <a:latin typeface="Calibri" panose="020F0502020204030204" pitchFamily="34" charset="0"/>
                <a:cs typeface="Calibri" panose="020F0502020204030204" pitchFamily="34" charset="0"/>
              </a:rPr>
              <a:t>Para as 10 </a:t>
            </a:r>
            <a:r>
              <a:rPr lang="fr-FR" sz="1050" dirty="0" err="1" smtClean="0">
                <a:solidFill>
                  <a:schemeClr val="bg1"/>
                </a:solidFill>
                <a:latin typeface="Calibri" panose="020F0502020204030204" pitchFamily="34" charset="0"/>
                <a:cs typeface="Calibri" panose="020F0502020204030204" pitchFamily="34" charset="0"/>
              </a:rPr>
              <a:t>primeiras</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perguntas</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será</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retirado</a:t>
            </a:r>
            <a:r>
              <a:rPr lang="fr-FR" sz="1050" dirty="0" smtClean="0">
                <a:solidFill>
                  <a:schemeClr val="bg1"/>
                </a:solidFill>
                <a:latin typeface="Calibri" panose="020F0502020204030204" pitchFamily="34" charset="0"/>
                <a:cs typeface="Calibri" panose="020F0502020204030204" pitchFamily="34" charset="0"/>
              </a:rPr>
              <a:t> a </a:t>
            </a:r>
            <a:r>
              <a:rPr lang="fr-FR" sz="1050" dirty="0" err="1" smtClean="0">
                <a:solidFill>
                  <a:schemeClr val="bg1"/>
                </a:solidFill>
                <a:latin typeface="Calibri" panose="020F0502020204030204" pitchFamily="34" charset="0"/>
                <a:cs typeface="Calibri" panose="020F0502020204030204" pitchFamily="34" charset="0"/>
              </a:rPr>
              <a:t>cotação</a:t>
            </a:r>
            <a:r>
              <a:rPr lang="fr-FR" sz="1050" dirty="0" smtClean="0">
                <a:solidFill>
                  <a:schemeClr val="bg1"/>
                </a:solidFill>
                <a:latin typeface="Calibri" panose="020F0502020204030204" pitchFamily="34" charset="0"/>
                <a:cs typeface="Calibri" panose="020F0502020204030204" pitchFamily="34" charset="0"/>
              </a:rPr>
              <a:t> do </a:t>
            </a:r>
            <a:r>
              <a:rPr lang="fr-FR" sz="1050" dirty="0" err="1" smtClean="0">
                <a:solidFill>
                  <a:schemeClr val="bg1"/>
                </a:solidFill>
                <a:latin typeface="Calibri" panose="020F0502020204030204" pitchFamily="34" charset="0"/>
                <a:cs typeface="Calibri" panose="020F0502020204030204" pitchFamily="34" charset="0"/>
              </a:rPr>
              <a:t>contrast</a:t>
            </a:r>
            <a:r>
              <a:rPr lang="fr-FR" sz="1050" dirty="0" smtClean="0">
                <a:solidFill>
                  <a:schemeClr val="bg1"/>
                </a:solidFill>
                <a:latin typeface="Calibri" panose="020F0502020204030204" pitchFamily="34" charset="0"/>
                <a:cs typeface="Calibri" panose="020F0502020204030204" pitchFamily="34" charset="0"/>
              </a:rPr>
              <a:t>. </a:t>
            </a:r>
            <a:r>
              <a:rPr lang="fr-FR" sz="1050" b="1" dirty="0" smtClean="0">
                <a:solidFill>
                  <a:schemeClr val="bg1"/>
                </a:solidFill>
                <a:latin typeface="Calibri" panose="020F0502020204030204" pitchFamily="34" charset="0"/>
                <a:cs typeface="Calibri" panose="020F0502020204030204" pitchFamily="34" charset="0"/>
              </a:rPr>
              <a:t>Para as </a:t>
            </a:r>
            <a:r>
              <a:rPr lang="fr-FR" sz="1050" b="1" dirty="0" err="1" smtClean="0">
                <a:solidFill>
                  <a:schemeClr val="bg1"/>
                </a:solidFill>
                <a:latin typeface="Calibri" panose="020F0502020204030204" pitchFamily="34" charset="0"/>
                <a:cs typeface="Calibri" panose="020F0502020204030204" pitchFamily="34" charset="0"/>
              </a:rPr>
              <a:t>questões</a:t>
            </a:r>
            <a:r>
              <a:rPr lang="fr-FR" sz="1050" b="1" dirty="0" smtClean="0">
                <a:solidFill>
                  <a:schemeClr val="bg1"/>
                </a:solidFill>
                <a:latin typeface="Calibri" panose="020F0502020204030204" pitchFamily="34" charset="0"/>
                <a:cs typeface="Calibri" panose="020F0502020204030204" pitchFamily="34" charset="0"/>
              </a:rPr>
              <a:t> 10 bis a 15, </a:t>
            </a:r>
            <a:r>
              <a:rPr lang="fr-FR" sz="1050" b="1" dirty="0" err="1" smtClean="0">
                <a:solidFill>
                  <a:schemeClr val="bg1"/>
                </a:solidFill>
                <a:latin typeface="Calibri" panose="020F0502020204030204" pitchFamily="34" charset="0"/>
                <a:cs typeface="Calibri" panose="020F0502020204030204" pitchFamily="34" charset="0"/>
              </a:rPr>
              <a:t>deverá</a:t>
            </a:r>
            <a:r>
              <a:rPr lang="fr-FR" sz="1050" b="1" dirty="0" smtClean="0">
                <a:solidFill>
                  <a:schemeClr val="bg1"/>
                </a:solidFill>
                <a:latin typeface="Calibri" panose="020F0502020204030204" pitchFamily="34" charset="0"/>
                <a:cs typeface="Calibri" panose="020F0502020204030204" pitchFamily="34" charset="0"/>
              </a:rPr>
              <a:t> </a:t>
            </a:r>
            <a:r>
              <a:rPr lang="fr-FR" sz="1050" b="1" dirty="0" err="1" smtClean="0">
                <a:solidFill>
                  <a:schemeClr val="bg1"/>
                </a:solidFill>
                <a:latin typeface="Calibri" panose="020F0502020204030204" pitchFamily="34" charset="0"/>
                <a:cs typeface="Calibri" panose="020F0502020204030204" pitchFamily="34" charset="0"/>
              </a:rPr>
              <a:t>ser</a:t>
            </a:r>
            <a:r>
              <a:rPr lang="fr-FR"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feito</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uma</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avaliação</a:t>
            </a:r>
            <a:r>
              <a:rPr lang="en-US" sz="1050" b="1" dirty="0" smtClean="0">
                <a:solidFill>
                  <a:schemeClr val="bg1"/>
                </a:solidFill>
                <a:latin typeface="Calibri" panose="020F0502020204030204" pitchFamily="34" charset="0"/>
                <a:cs typeface="Calibri" panose="020F0502020204030204" pitchFamily="34" charset="0"/>
              </a:rPr>
              <a:t> de expert – a </a:t>
            </a:r>
            <a:r>
              <a:rPr lang="en-US" sz="1050" b="1" dirty="0" err="1" smtClean="0">
                <a:solidFill>
                  <a:schemeClr val="bg1"/>
                </a:solidFill>
                <a:latin typeface="Calibri" panose="020F0502020204030204" pitchFamily="34" charset="0"/>
                <a:cs typeface="Calibri" panose="020F0502020204030204" pitchFamily="34" charset="0"/>
              </a:rPr>
              <a:t>cotação</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está</a:t>
            </a:r>
            <a:r>
              <a:rPr lang="en-US" sz="1050" b="1" dirty="0" smtClean="0">
                <a:solidFill>
                  <a:schemeClr val="bg1"/>
                </a:solidFill>
                <a:latin typeface="Calibri" panose="020F0502020204030204" pitchFamily="34" charset="0"/>
                <a:cs typeface="Calibri" panose="020F0502020204030204" pitchFamily="34" charset="0"/>
              </a:rPr>
              <a:t> no </a:t>
            </a:r>
            <a:r>
              <a:rPr lang="en-US" sz="1050" b="1" dirty="0" err="1" smtClean="0">
                <a:solidFill>
                  <a:schemeClr val="bg1"/>
                </a:solidFill>
                <a:latin typeface="Calibri" panose="020F0502020204030204" pitchFamily="34" charset="0"/>
                <a:cs typeface="Calibri" panose="020F0502020204030204" pitchFamily="34" charset="0"/>
              </a:rPr>
              <a:t>quadro</a:t>
            </a:r>
            <a:r>
              <a:rPr lang="en-US" sz="1050" b="1" dirty="0" smtClean="0">
                <a:solidFill>
                  <a:schemeClr val="bg1"/>
                </a:solidFill>
                <a:latin typeface="Calibri" panose="020F0502020204030204" pitchFamily="34" charset="0"/>
                <a:cs typeface="Calibri" panose="020F0502020204030204" pitchFamily="34" charset="0"/>
              </a:rPr>
              <a:t> infra.</a:t>
            </a:r>
          </a:p>
          <a:p>
            <a:endParaRPr lang="pt-PT" sz="1050" b="1" dirty="0" smtClean="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005441920"/>
              </p:ext>
            </p:extLst>
          </p:nvPr>
        </p:nvGraphicFramePr>
        <p:xfrm>
          <a:off x="342578" y="3676018"/>
          <a:ext cx="8407043" cy="2592288"/>
        </p:xfrm>
        <a:graphic>
          <a:graphicData uri="http://schemas.openxmlformats.org/drawingml/2006/table">
            <a:tbl>
              <a:tblPr firstRow="1" firstCol="1" bandRow="1">
                <a:tableStyleId>{BC89EF96-8CEA-46FF-86C4-4CE0E7609802}</a:tableStyleId>
              </a:tblPr>
              <a:tblGrid>
                <a:gridCol w="1152128">
                  <a:extLst>
                    <a:ext uri="{9D8B030D-6E8A-4147-A177-3AD203B41FA5}">
                      <a16:colId xmlns:a16="http://schemas.microsoft.com/office/drawing/2014/main" xmlns="" val="826971002"/>
                    </a:ext>
                  </a:extLst>
                </a:gridCol>
                <a:gridCol w="936104">
                  <a:extLst>
                    <a:ext uri="{9D8B030D-6E8A-4147-A177-3AD203B41FA5}">
                      <a16:colId xmlns:a16="http://schemas.microsoft.com/office/drawing/2014/main" xmlns="" val="2638482703"/>
                    </a:ext>
                  </a:extLst>
                </a:gridCol>
                <a:gridCol w="936104">
                  <a:extLst>
                    <a:ext uri="{9D8B030D-6E8A-4147-A177-3AD203B41FA5}">
                      <a16:colId xmlns:a16="http://schemas.microsoft.com/office/drawing/2014/main" xmlns="" val="2447145846"/>
                    </a:ext>
                  </a:extLst>
                </a:gridCol>
                <a:gridCol w="5382707">
                  <a:extLst>
                    <a:ext uri="{9D8B030D-6E8A-4147-A177-3AD203B41FA5}">
                      <a16:colId xmlns:a16="http://schemas.microsoft.com/office/drawing/2014/main" xmlns="" val="2607496471"/>
                    </a:ext>
                  </a:extLst>
                </a:gridCol>
              </a:tblGrid>
              <a:tr h="426821">
                <a:tc>
                  <a:txBody>
                    <a:bodyPr/>
                    <a:lstStyle/>
                    <a:p>
                      <a:pPr>
                        <a:lnSpc>
                          <a:spcPct val="115000"/>
                        </a:lnSpc>
                        <a:spcAft>
                          <a:spcPts val="0"/>
                        </a:spcAft>
                      </a:pPr>
                      <a:r>
                        <a:rPr lang="fr-FR" sz="800" dirty="0">
                          <a:solidFill>
                            <a:schemeClr val="bg1"/>
                          </a:solidFill>
                          <a:effectLst/>
                        </a:rPr>
                        <a:t>10 bis. Service </a:t>
                      </a:r>
                      <a:r>
                        <a:rPr lang="fr-FR" sz="800" dirty="0" err="1">
                          <a:solidFill>
                            <a:schemeClr val="bg1"/>
                          </a:solidFill>
                          <a:effectLst/>
                        </a:rPr>
                        <a:t>quality</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10 bis. Qualité de service</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N/R, 1, 2, 3, 4</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 </a:t>
                      </a:r>
                      <a:r>
                        <a:rPr lang="fr-FR" sz="800" dirty="0" err="1">
                          <a:solidFill>
                            <a:schemeClr val="bg1"/>
                          </a:solidFill>
                          <a:effectLst/>
                        </a:rPr>
                        <a:t>Third</a:t>
                      </a:r>
                      <a:r>
                        <a:rPr lang="fr-FR" sz="800" dirty="0">
                          <a:solidFill>
                            <a:schemeClr val="bg1"/>
                          </a:solidFill>
                          <a:effectLst/>
                        </a:rPr>
                        <a:t> Party respecte-t-il les conditions et les conditions convenues (c'est-à-dire: les accords de niveau de service et les obligations contractuelles, y compris les exigences relatives aux règles et aux contrôles). A compléter à dire d’expert, s’agissant d’un nouveau point de contrôle (2018)</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extLst>
                  <a:ext uri="{0D108BD9-81ED-4DB2-BD59-A6C34878D82A}">
                    <a16:rowId xmlns:a16="http://schemas.microsoft.com/office/drawing/2014/main" xmlns="" val="2178596406"/>
                  </a:ext>
                </a:extLst>
              </a:tr>
              <a:tr h="448029">
                <a:tc>
                  <a:txBody>
                    <a:bodyPr/>
                    <a:lstStyle/>
                    <a:p>
                      <a:pPr>
                        <a:lnSpc>
                          <a:spcPct val="115000"/>
                        </a:lnSpc>
                        <a:spcAft>
                          <a:spcPts val="0"/>
                        </a:spcAft>
                      </a:pPr>
                      <a:r>
                        <a:rPr lang="fr-FR" sz="800">
                          <a:solidFill>
                            <a:schemeClr val="bg1"/>
                          </a:solidFill>
                          <a:effectLst/>
                        </a:rPr>
                        <a:t>11. Sub-contracting</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11. Sous-traitance</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N/R, N/A, 1, 2, 3, 4</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Une analyse des risques a-t-elle été effectuée sur la sous-traitance</a:t>
                      </a:r>
                      <a:r>
                        <a:rPr lang="fr-FR" sz="800" dirty="0" smtClean="0">
                          <a:solidFill>
                            <a:schemeClr val="bg1"/>
                          </a:solidFill>
                          <a:effectLst/>
                        </a:rPr>
                        <a:t>?</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2528118196"/>
                  </a:ext>
                </a:extLst>
              </a:tr>
              <a:tr h="522697">
                <a:tc>
                  <a:txBody>
                    <a:bodyPr/>
                    <a:lstStyle/>
                    <a:p>
                      <a:pPr>
                        <a:lnSpc>
                          <a:spcPct val="115000"/>
                        </a:lnSpc>
                        <a:spcAft>
                          <a:spcPts val="0"/>
                        </a:spcAft>
                      </a:pPr>
                      <a:r>
                        <a:rPr lang="fr-FR" sz="800">
                          <a:solidFill>
                            <a:schemeClr val="bg1"/>
                          </a:solidFill>
                          <a:effectLst/>
                        </a:rPr>
                        <a:t>12. AML-FT</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12. AML-FT</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N/R, N/A, 1, 2, 3, 4</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Les procédures de bénéficiaires liées à la AML FT sont-elles mises en œuvre par le fournisseur sur les activités </a:t>
                      </a:r>
                      <a:r>
                        <a:rPr lang="fr-FR" sz="800" dirty="0" smtClean="0">
                          <a:solidFill>
                            <a:schemeClr val="bg1"/>
                          </a:solidFill>
                          <a:effectLst/>
                        </a:rPr>
                        <a:t>externalisées?</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4266360770"/>
                  </a:ext>
                </a:extLst>
              </a:tr>
              <a:tr h="373356">
                <a:tc>
                  <a:txBody>
                    <a:bodyPr/>
                    <a:lstStyle/>
                    <a:p>
                      <a:pPr>
                        <a:lnSpc>
                          <a:spcPct val="115000"/>
                        </a:lnSpc>
                        <a:spcAft>
                          <a:spcPts val="0"/>
                        </a:spcAft>
                      </a:pPr>
                      <a:r>
                        <a:rPr lang="en-US" sz="800">
                          <a:solidFill>
                            <a:schemeClr val="bg1"/>
                          </a:solidFill>
                          <a:effectLst/>
                        </a:rPr>
                        <a:t>13. Notice to the regulatory body</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13. Avis au régulateur</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N/R, N/A, 1, 2, 3, 4</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L'organisme de réglementation a été notifié</a:t>
                      </a:r>
                      <a:r>
                        <a:rPr lang="fr-FR" sz="800" dirty="0" smtClean="0">
                          <a:solidFill>
                            <a:schemeClr val="bg1"/>
                          </a:solidFill>
                          <a:effectLst/>
                        </a:rPr>
                        <a:t>?</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155687962"/>
                  </a:ext>
                </a:extLst>
              </a:tr>
              <a:tr h="448029">
                <a:tc>
                  <a:txBody>
                    <a:bodyPr/>
                    <a:lstStyle/>
                    <a:p>
                      <a:pPr>
                        <a:lnSpc>
                          <a:spcPct val="115000"/>
                        </a:lnSpc>
                        <a:spcAft>
                          <a:spcPts val="0"/>
                        </a:spcAft>
                      </a:pPr>
                      <a:r>
                        <a:rPr lang="fr-FR" sz="800">
                          <a:solidFill>
                            <a:schemeClr val="bg1"/>
                          </a:solidFill>
                          <a:effectLst/>
                        </a:rPr>
                        <a:t>14. Audit Terms</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14. Termes de l'audit</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N/R, N/A, 1, 2, 3, 4</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Les clauses contractuelles accordent des droits d'audit sur les activités sous-traitées</a:t>
                      </a:r>
                      <a:r>
                        <a:rPr lang="fr-FR" sz="800" dirty="0" smtClean="0">
                          <a:solidFill>
                            <a:schemeClr val="bg1"/>
                          </a:solidFill>
                          <a:effectLst/>
                        </a:rPr>
                        <a:t>?</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1943465779"/>
                  </a:ext>
                </a:extLst>
              </a:tr>
              <a:tr h="373356">
                <a:tc>
                  <a:txBody>
                    <a:bodyPr/>
                    <a:lstStyle/>
                    <a:p>
                      <a:pPr>
                        <a:lnSpc>
                          <a:spcPct val="115000"/>
                        </a:lnSpc>
                        <a:spcAft>
                          <a:spcPts val="0"/>
                        </a:spcAft>
                      </a:pPr>
                      <a:r>
                        <a:rPr lang="fr-FR" sz="800">
                          <a:solidFill>
                            <a:schemeClr val="bg1"/>
                          </a:solidFill>
                          <a:effectLst/>
                        </a:rPr>
                        <a:t>15. Internal expertise</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15. Expertise interne</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N/R, 1, 2, 3, 4</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 bénéficiaire maintient-il une expertise interne?</a:t>
                      </a:r>
                      <a:endParaRPr lang="pt-PT" sz="900" dirty="0">
                        <a:solidFill>
                          <a:schemeClr val="bg1"/>
                        </a:solidFill>
                        <a:effectLst/>
                      </a:endParaRPr>
                    </a:p>
                    <a:p>
                      <a:pPr>
                        <a:lnSpc>
                          <a:spcPct val="115000"/>
                        </a:lnSpc>
                        <a:spcAft>
                          <a:spcPts val="0"/>
                        </a:spcAft>
                      </a:pP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extLst>
                  <a:ext uri="{0D108BD9-81ED-4DB2-BD59-A6C34878D82A}">
                    <a16:rowId xmlns:a16="http://schemas.microsoft.com/office/drawing/2014/main" xmlns="" val="4291667509"/>
                  </a:ext>
                </a:extLst>
              </a:tr>
            </a:tbl>
          </a:graphicData>
        </a:graphic>
      </p:graphicFrame>
      <p:sp>
        <p:nvSpPr>
          <p:cNvPr id="10"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2"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2344807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336966853"/>
              </p:ext>
            </p:extLst>
          </p:nvPr>
        </p:nvGraphicFramePr>
        <p:xfrm>
          <a:off x="179513" y="752072"/>
          <a:ext cx="8784974" cy="2153836"/>
        </p:xfrm>
        <a:graphic>
          <a:graphicData uri="http://schemas.openxmlformats.org/drawingml/2006/table">
            <a:tbl>
              <a:tblPr/>
              <a:tblGrid>
                <a:gridCol w="1296143">
                  <a:extLst>
                    <a:ext uri="{9D8B030D-6E8A-4147-A177-3AD203B41FA5}">
                      <a16:colId xmlns:a16="http://schemas.microsoft.com/office/drawing/2014/main" xmlns="" val="2625960735"/>
                    </a:ext>
                  </a:extLst>
                </a:gridCol>
                <a:gridCol w="1037863">
                  <a:extLst>
                    <a:ext uri="{9D8B030D-6E8A-4147-A177-3AD203B41FA5}">
                      <a16:colId xmlns:a16="http://schemas.microsoft.com/office/drawing/2014/main" xmlns="" val="885036069"/>
                    </a:ext>
                  </a:extLst>
                </a:gridCol>
                <a:gridCol w="898232">
                  <a:extLst>
                    <a:ext uri="{9D8B030D-6E8A-4147-A177-3AD203B41FA5}">
                      <a16:colId xmlns:a16="http://schemas.microsoft.com/office/drawing/2014/main" xmlns="" val="519965130"/>
                    </a:ext>
                  </a:extLst>
                </a:gridCol>
                <a:gridCol w="1254403">
                  <a:extLst>
                    <a:ext uri="{9D8B030D-6E8A-4147-A177-3AD203B41FA5}">
                      <a16:colId xmlns:a16="http://schemas.microsoft.com/office/drawing/2014/main" xmlns="" val="2362872929"/>
                    </a:ext>
                  </a:extLst>
                </a:gridCol>
                <a:gridCol w="1326481">
                  <a:extLst>
                    <a:ext uri="{9D8B030D-6E8A-4147-A177-3AD203B41FA5}">
                      <a16:colId xmlns:a16="http://schemas.microsoft.com/office/drawing/2014/main" xmlns="" val="390255670"/>
                    </a:ext>
                  </a:extLst>
                </a:gridCol>
                <a:gridCol w="1503346">
                  <a:extLst>
                    <a:ext uri="{9D8B030D-6E8A-4147-A177-3AD203B41FA5}">
                      <a16:colId xmlns:a16="http://schemas.microsoft.com/office/drawing/2014/main" xmlns="" val="712978970"/>
                    </a:ext>
                  </a:extLst>
                </a:gridCol>
                <a:gridCol w="1468506">
                  <a:extLst>
                    <a:ext uri="{9D8B030D-6E8A-4147-A177-3AD203B41FA5}">
                      <a16:colId xmlns:a16="http://schemas.microsoft.com/office/drawing/2014/main" xmlns="" val="3730018280"/>
                    </a:ext>
                  </a:extLst>
                </a:gridCol>
              </a:tblGrid>
              <a:tr h="56519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10 bis. Qualité de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11. Sous-traitance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12. AML-FT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13. Avis au régulateur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14. Termes de l'audit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a:solidFill>
                            <a:srgbClr val="00B050"/>
                          </a:solidFill>
                          <a:effectLst/>
                          <a:latin typeface="Arial" panose="020B0604020202020204" pitchFamily="34" charset="0"/>
                        </a:rPr>
                        <a:t>15. Expertise interne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chemeClr val="bg1"/>
                          </a:solidFill>
                          <a:effectLst/>
                          <a:latin typeface="Arial" panose="020B0604020202020204" pitchFamily="34" charset="0"/>
                        </a:rPr>
                        <a:t>EFFICO IBERIA,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chemeClr val="bg1"/>
                          </a:solidFill>
                          <a:effectLst/>
                          <a:latin typeface="Arial" panose="020B0604020202020204" pitchFamily="34" charset="0"/>
                        </a:rPr>
                        <a:t>CENTRAL EUROPE TECHNOLOGIES SRL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chemeClr val="bg1"/>
                          </a:solidFill>
                          <a:effectLst/>
                          <a:latin typeface="Arial" panose="020B0604020202020204" pitchFamily="34" charset="0"/>
                        </a:rPr>
                        <a:t>PORTEXICTOS -CONSULTORIA DE GESTÃO  E SISTEMAS DE  INFORMAÇÃO,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71521083"/>
                  </a:ext>
                </a:extLst>
              </a:tr>
              <a:tr h="293975">
                <a:tc>
                  <a:txBody>
                    <a:bodyPr/>
                    <a:lstStyle/>
                    <a:p>
                      <a:pPr algn="ctr" fontAlgn="ctr"/>
                      <a:r>
                        <a:rPr lang="pt-PT" sz="800" b="0" i="0" u="none" strike="noStrike" dirty="0">
                          <a:solidFill>
                            <a:schemeClr val="bg1"/>
                          </a:solidFill>
                          <a:effectLst/>
                          <a:latin typeface="Arial" panose="020B0604020202020204" pitchFamily="34" charset="0"/>
                        </a:rPr>
                        <a:t>CODIX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chemeClr val="bg1"/>
                          </a:solidFill>
                          <a:effectLst/>
                          <a:latin typeface="Arial" panose="020B0604020202020204" pitchFamily="34" charset="0"/>
                        </a:rPr>
                        <a:t>OPENSOFT - SOLUÇÕES INFORMÁTICAS,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err="1" smtClean="0"/>
              <a:t>Avaliação</a:t>
            </a:r>
            <a:r>
              <a:rPr lang="fr-FR" dirty="0" smtClean="0"/>
              <a:t> do </a:t>
            </a:r>
            <a:r>
              <a:rPr lang="fr-FR" dirty="0" err="1" smtClean="0"/>
              <a:t>risco</a:t>
            </a:r>
            <a:r>
              <a:rPr lang="fr-FR" dirty="0" smtClean="0"/>
              <a:t> (2/2)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13</a:t>
            </a:fld>
            <a:endParaRPr lang="fr-FR" dirty="0"/>
          </a:p>
        </p:txBody>
      </p:sp>
      <p:sp>
        <p:nvSpPr>
          <p:cNvPr id="6" name="TextBox 5"/>
          <p:cNvSpPr txBox="1"/>
          <p:nvPr/>
        </p:nvSpPr>
        <p:spPr>
          <a:xfrm rot="10800000" flipV="1">
            <a:off x="322026" y="3166901"/>
            <a:ext cx="8407042" cy="313893"/>
          </a:xfrm>
          <a:prstGeom prst="rect">
            <a:avLst/>
          </a:prstGeom>
          <a:noFill/>
        </p:spPr>
        <p:txBody>
          <a:bodyPr wrap="square" lIns="0" tIns="0" rIns="0" bIns="0" rtlCol="0">
            <a:noAutofit/>
          </a:bodyPr>
          <a:lstStyle/>
          <a:p>
            <a:r>
              <a:rPr lang="en-US" sz="1050" dirty="0" err="1" smtClean="0">
                <a:solidFill>
                  <a:schemeClr val="bg1"/>
                </a:solidFill>
                <a:latin typeface="Calibri" panose="020F0502020204030204" pitchFamily="34" charset="0"/>
                <a:cs typeface="Calibri" panose="020F0502020204030204" pitchFamily="34" charset="0"/>
              </a:rPr>
              <a:t>Ver</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também</a:t>
            </a:r>
            <a:r>
              <a:rPr lang="en-US" sz="1050" dirty="0" smtClean="0">
                <a:solidFill>
                  <a:schemeClr val="bg1"/>
                </a:solidFill>
                <a:latin typeface="Calibri" panose="020F0502020204030204" pitchFamily="34" charset="0"/>
                <a:cs typeface="Calibri" panose="020F0502020204030204" pitchFamily="34" charset="0"/>
              </a:rPr>
              <a:t> doc word com o </a:t>
            </a:r>
            <a:r>
              <a:rPr lang="en-US" sz="1050" dirty="0" err="1" smtClean="0">
                <a:solidFill>
                  <a:schemeClr val="bg1"/>
                </a:solidFill>
                <a:latin typeface="Calibri" panose="020F0502020204030204" pitchFamily="34" charset="0"/>
                <a:cs typeface="Calibri" panose="020F0502020204030204" pitchFamily="34" charset="0"/>
              </a:rPr>
              <a:t>nome</a:t>
            </a:r>
            <a:r>
              <a:rPr lang="fr-FR" sz="1050" dirty="0" smtClean="0">
                <a:solidFill>
                  <a:schemeClr val="bg1"/>
                </a:solidFill>
                <a:latin typeface="Calibri" panose="020F0502020204030204" pitchFamily="34" charset="0"/>
                <a:cs typeface="Calibri" panose="020F0502020204030204" pitchFamily="34" charset="0"/>
              </a:rPr>
              <a:t> </a:t>
            </a:r>
            <a:r>
              <a:rPr lang="fr-FR" sz="1050" b="1" dirty="0" smtClean="0">
                <a:solidFill>
                  <a:schemeClr val="bg1"/>
                </a:solidFill>
                <a:latin typeface="Calibri" panose="020F0502020204030204" pitchFamily="34" charset="0"/>
                <a:cs typeface="Calibri" panose="020F0502020204030204" pitchFamily="34" charset="0"/>
              </a:rPr>
              <a:t>« 2018 </a:t>
            </a:r>
            <a:r>
              <a:rPr lang="fr-FR" sz="1050" b="1" dirty="0" err="1">
                <a:solidFill>
                  <a:schemeClr val="bg1"/>
                </a:solidFill>
                <a:latin typeface="Calibri" panose="020F0502020204030204" pitchFamily="34" charset="0"/>
                <a:cs typeface="Calibri" panose="020F0502020204030204" pitchFamily="34" charset="0"/>
              </a:rPr>
              <a:t>Assessment</a:t>
            </a:r>
            <a:r>
              <a:rPr lang="fr-FR" sz="1050" b="1" dirty="0">
                <a:solidFill>
                  <a:schemeClr val="bg1"/>
                </a:solidFill>
                <a:latin typeface="Calibri" panose="020F0502020204030204" pitchFamily="34" charset="0"/>
                <a:cs typeface="Calibri" panose="020F0502020204030204" pitchFamily="34" charset="0"/>
              </a:rPr>
              <a:t> questionnaire outsourcing April </a:t>
            </a:r>
            <a:r>
              <a:rPr lang="fr-FR" sz="1050" b="1" dirty="0" smtClean="0">
                <a:solidFill>
                  <a:schemeClr val="bg1"/>
                </a:solidFill>
                <a:latin typeface="Calibri" panose="020F0502020204030204" pitchFamily="34" charset="0"/>
                <a:cs typeface="Calibri" panose="020F0502020204030204" pitchFamily="34" charset="0"/>
              </a:rPr>
              <a:t>2018 ». </a:t>
            </a:r>
            <a:r>
              <a:rPr lang="fr-FR" sz="1050" dirty="0" smtClean="0">
                <a:solidFill>
                  <a:schemeClr val="bg1"/>
                </a:solidFill>
                <a:latin typeface="Calibri" panose="020F0502020204030204" pitchFamily="34" charset="0"/>
                <a:cs typeface="Calibri" panose="020F0502020204030204" pitchFamily="34" charset="0"/>
              </a:rPr>
              <a:t>Para as 10 </a:t>
            </a:r>
            <a:r>
              <a:rPr lang="fr-FR" sz="1050" dirty="0" err="1" smtClean="0">
                <a:solidFill>
                  <a:schemeClr val="bg1"/>
                </a:solidFill>
                <a:latin typeface="Calibri" panose="020F0502020204030204" pitchFamily="34" charset="0"/>
                <a:cs typeface="Calibri" panose="020F0502020204030204" pitchFamily="34" charset="0"/>
              </a:rPr>
              <a:t>primeiras</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perguntas</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será</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retirado</a:t>
            </a:r>
            <a:r>
              <a:rPr lang="fr-FR" sz="1050" dirty="0" smtClean="0">
                <a:solidFill>
                  <a:schemeClr val="bg1"/>
                </a:solidFill>
                <a:latin typeface="Calibri" panose="020F0502020204030204" pitchFamily="34" charset="0"/>
                <a:cs typeface="Calibri" panose="020F0502020204030204" pitchFamily="34" charset="0"/>
              </a:rPr>
              <a:t> a </a:t>
            </a:r>
            <a:r>
              <a:rPr lang="fr-FR" sz="1050" dirty="0" err="1" smtClean="0">
                <a:solidFill>
                  <a:schemeClr val="bg1"/>
                </a:solidFill>
                <a:latin typeface="Calibri" panose="020F0502020204030204" pitchFamily="34" charset="0"/>
                <a:cs typeface="Calibri" panose="020F0502020204030204" pitchFamily="34" charset="0"/>
              </a:rPr>
              <a:t>cotação</a:t>
            </a:r>
            <a:r>
              <a:rPr lang="fr-FR" sz="1050" dirty="0" smtClean="0">
                <a:solidFill>
                  <a:schemeClr val="bg1"/>
                </a:solidFill>
                <a:latin typeface="Calibri" panose="020F0502020204030204" pitchFamily="34" charset="0"/>
                <a:cs typeface="Calibri" panose="020F0502020204030204" pitchFamily="34" charset="0"/>
              </a:rPr>
              <a:t> do </a:t>
            </a:r>
            <a:r>
              <a:rPr lang="fr-FR" sz="1050" dirty="0" err="1" smtClean="0">
                <a:solidFill>
                  <a:schemeClr val="bg1"/>
                </a:solidFill>
                <a:latin typeface="Calibri" panose="020F0502020204030204" pitchFamily="34" charset="0"/>
                <a:cs typeface="Calibri" panose="020F0502020204030204" pitchFamily="34" charset="0"/>
              </a:rPr>
              <a:t>contrast</a:t>
            </a:r>
            <a:r>
              <a:rPr lang="fr-FR" sz="1050" dirty="0" smtClean="0">
                <a:solidFill>
                  <a:schemeClr val="bg1"/>
                </a:solidFill>
                <a:latin typeface="Calibri" panose="020F0502020204030204" pitchFamily="34" charset="0"/>
                <a:cs typeface="Calibri" panose="020F0502020204030204" pitchFamily="34" charset="0"/>
              </a:rPr>
              <a:t>. </a:t>
            </a:r>
            <a:r>
              <a:rPr lang="fr-FR" sz="1050" b="1" dirty="0" smtClean="0">
                <a:solidFill>
                  <a:schemeClr val="bg1"/>
                </a:solidFill>
                <a:latin typeface="Calibri" panose="020F0502020204030204" pitchFamily="34" charset="0"/>
                <a:cs typeface="Calibri" panose="020F0502020204030204" pitchFamily="34" charset="0"/>
              </a:rPr>
              <a:t>Para as </a:t>
            </a:r>
            <a:r>
              <a:rPr lang="fr-FR" sz="1050" b="1" dirty="0" err="1" smtClean="0">
                <a:solidFill>
                  <a:schemeClr val="bg1"/>
                </a:solidFill>
                <a:latin typeface="Calibri" panose="020F0502020204030204" pitchFamily="34" charset="0"/>
                <a:cs typeface="Calibri" panose="020F0502020204030204" pitchFamily="34" charset="0"/>
              </a:rPr>
              <a:t>questões</a:t>
            </a:r>
            <a:r>
              <a:rPr lang="fr-FR" sz="1050" b="1" dirty="0" smtClean="0">
                <a:solidFill>
                  <a:schemeClr val="bg1"/>
                </a:solidFill>
                <a:latin typeface="Calibri" panose="020F0502020204030204" pitchFamily="34" charset="0"/>
                <a:cs typeface="Calibri" panose="020F0502020204030204" pitchFamily="34" charset="0"/>
              </a:rPr>
              <a:t> 10 bis a 15, </a:t>
            </a:r>
            <a:r>
              <a:rPr lang="fr-FR" sz="1050" b="1" dirty="0" err="1" smtClean="0">
                <a:solidFill>
                  <a:schemeClr val="bg1"/>
                </a:solidFill>
                <a:latin typeface="Calibri" panose="020F0502020204030204" pitchFamily="34" charset="0"/>
                <a:cs typeface="Calibri" panose="020F0502020204030204" pitchFamily="34" charset="0"/>
              </a:rPr>
              <a:t>deverá</a:t>
            </a:r>
            <a:r>
              <a:rPr lang="fr-FR" sz="1050" b="1" dirty="0" smtClean="0">
                <a:solidFill>
                  <a:schemeClr val="bg1"/>
                </a:solidFill>
                <a:latin typeface="Calibri" panose="020F0502020204030204" pitchFamily="34" charset="0"/>
                <a:cs typeface="Calibri" panose="020F0502020204030204" pitchFamily="34" charset="0"/>
              </a:rPr>
              <a:t> </a:t>
            </a:r>
            <a:r>
              <a:rPr lang="fr-FR" sz="1050" b="1" dirty="0" err="1" smtClean="0">
                <a:solidFill>
                  <a:schemeClr val="bg1"/>
                </a:solidFill>
                <a:latin typeface="Calibri" panose="020F0502020204030204" pitchFamily="34" charset="0"/>
                <a:cs typeface="Calibri" panose="020F0502020204030204" pitchFamily="34" charset="0"/>
              </a:rPr>
              <a:t>ser</a:t>
            </a:r>
            <a:r>
              <a:rPr lang="fr-FR"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feito</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uma</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avaliação</a:t>
            </a:r>
            <a:r>
              <a:rPr lang="en-US" sz="1050" b="1" dirty="0" smtClean="0">
                <a:solidFill>
                  <a:schemeClr val="bg1"/>
                </a:solidFill>
                <a:latin typeface="Calibri" panose="020F0502020204030204" pitchFamily="34" charset="0"/>
                <a:cs typeface="Calibri" panose="020F0502020204030204" pitchFamily="34" charset="0"/>
              </a:rPr>
              <a:t> de expert – a </a:t>
            </a:r>
            <a:r>
              <a:rPr lang="en-US" sz="1050" b="1" dirty="0" err="1" smtClean="0">
                <a:solidFill>
                  <a:schemeClr val="bg1"/>
                </a:solidFill>
                <a:latin typeface="Calibri" panose="020F0502020204030204" pitchFamily="34" charset="0"/>
                <a:cs typeface="Calibri" panose="020F0502020204030204" pitchFamily="34" charset="0"/>
              </a:rPr>
              <a:t>cotação</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está</a:t>
            </a:r>
            <a:r>
              <a:rPr lang="en-US" sz="1050" b="1" dirty="0" smtClean="0">
                <a:solidFill>
                  <a:schemeClr val="bg1"/>
                </a:solidFill>
                <a:latin typeface="Calibri" panose="020F0502020204030204" pitchFamily="34" charset="0"/>
                <a:cs typeface="Calibri" panose="020F0502020204030204" pitchFamily="34" charset="0"/>
              </a:rPr>
              <a:t> no </a:t>
            </a:r>
            <a:r>
              <a:rPr lang="en-US" sz="1050" b="1" dirty="0" err="1" smtClean="0">
                <a:solidFill>
                  <a:schemeClr val="bg1"/>
                </a:solidFill>
                <a:latin typeface="Calibri" panose="020F0502020204030204" pitchFamily="34" charset="0"/>
                <a:cs typeface="Calibri" panose="020F0502020204030204" pitchFamily="34" charset="0"/>
              </a:rPr>
              <a:t>quadro</a:t>
            </a:r>
            <a:r>
              <a:rPr lang="en-US" sz="1050" b="1" dirty="0" smtClean="0">
                <a:solidFill>
                  <a:schemeClr val="bg1"/>
                </a:solidFill>
                <a:latin typeface="Calibri" panose="020F0502020204030204" pitchFamily="34" charset="0"/>
                <a:cs typeface="Calibri" panose="020F0502020204030204" pitchFamily="34" charset="0"/>
              </a:rPr>
              <a:t> infra.</a:t>
            </a:r>
          </a:p>
          <a:p>
            <a:endParaRPr lang="pt-PT" sz="1050" b="1" dirty="0" smtClean="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31154866"/>
              </p:ext>
            </p:extLst>
          </p:nvPr>
        </p:nvGraphicFramePr>
        <p:xfrm>
          <a:off x="395536" y="3645024"/>
          <a:ext cx="8407043" cy="2592288"/>
        </p:xfrm>
        <a:graphic>
          <a:graphicData uri="http://schemas.openxmlformats.org/drawingml/2006/table">
            <a:tbl>
              <a:tblPr firstRow="1" firstCol="1" bandRow="1">
                <a:tableStyleId>{BC89EF96-8CEA-46FF-86C4-4CE0E7609802}</a:tableStyleId>
              </a:tblPr>
              <a:tblGrid>
                <a:gridCol w="1152128">
                  <a:extLst>
                    <a:ext uri="{9D8B030D-6E8A-4147-A177-3AD203B41FA5}">
                      <a16:colId xmlns:a16="http://schemas.microsoft.com/office/drawing/2014/main" xmlns="" val="826971002"/>
                    </a:ext>
                  </a:extLst>
                </a:gridCol>
                <a:gridCol w="936104">
                  <a:extLst>
                    <a:ext uri="{9D8B030D-6E8A-4147-A177-3AD203B41FA5}">
                      <a16:colId xmlns:a16="http://schemas.microsoft.com/office/drawing/2014/main" xmlns="" val="2638482703"/>
                    </a:ext>
                  </a:extLst>
                </a:gridCol>
                <a:gridCol w="936104">
                  <a:extLst>
                    <a:ext uri="{9D8B030D-6E8A-4147-A177-3AD203B41FA5}">
                      <a16:colId xmlns:a16="http://schemas.microsoft.com/office/drawing/2014/main" xmlns="" val="2447145846"/>
                    </a:ext>
                  </a:extLst>
                </a:gridCol>
                <a:gridCol w="5382707">
                  <a:extLst>
                    <a:ext uri="{9D8B030D-6E8A-4147-A177-3AD203B41FA5}">
                      <a16:colId xmlns:a16="http://schemas.microsoft.com/office/drawing/2014/main" xmlns="" val="2607496471"/>
                    </a:ext>
                  </a:extLst>
                </a:gridCol>
              </a:tblGrid>
              <a:tr h="426821">
                <a:tc>
                  <a:txBody>
                    <a:bodyPr/>
                    <a:lstStyle/>
                    <a:p>
                      <a:pPr>
                        <a:lnSpc>
                          <a:spcPct val="115000"/>
                        </a:lnSpc>
                        <a:spcAft>
                          <a:spcPts val="0"/>
                        </a:spcAft>
                      </a:pPr>
                      <a:r>
                        <a:rPr lang="fr-FR" sz="800" dirty="0">
                          <a:solidFill>
                            <a:schemeClr val="bg1"/>
                          </a:solidFill>
                          <a:effectLst/>
                        </a:rPr>
                        <a:t>10 bis. Service </a:t>
                      </a:r>
                      <a:r>
                        <a:rPr lang="fr-FR" sz="800" dirty="0" err="1">
                          <a:solidFill>
                            <a:schemeClr val="bg1"/>
                          </a:solidFill>
                          <a:effectLst/>
                        </a:rPr>
                        <a:t>quality</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10 bis. Qualité de service</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N/R, 1, 2, 3, 4</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 </a:t>
                      </a:r>
                      <a:r>
                        <a:rPr lang="fr-FR" sz="800" dirty="0" err="1">
                          <a:solidFill>
                            <a:schemeClr val="bg1"/>
                          </a:solidFill>
                          <a:effectLst/>
                        </a:rPr>
                        <a:t>Third</a:t>
                      </a:r>
                      <a:r>
                        <a:rPr lang="fr-FR" sz="800" dirty="0">
                          <a:solidFill>
                            <a:schemeClr val="bg1"/>
                          </a:solidFill>
                          <a:effectLst/>
                        </a:rPr>
                        <a:t> Party respecte-t-il les conditions et les conditions convenues (c'est-à-dire: les accords de niveau de service et les obligations contractuelles, y compris les exigences relatives aux règles et aux contrôles). A compléter à dire d’expert, s’agissant d’un nouveau point de contrôle (2018)</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extLst>
                  <a:ext uri="{0D108BD9-81ED-4DB2-BD59-A6C34878D82A}">
                    <a16:rowId xmlns:a16="http://schemas.microsoft.com/office/drawing/2014/main" xmlns="" val="2178596406"/>
                  </a:ext>
                </a:extLst>
              </a:tr>
              <a:tr h="448029">
                <a:tc>
                  <a:txBody>
                    <a:bodyPr/>
                    <a:lstStyle/>
                    <a:p>
                      <a:pPr>
                        <a:lnSpc>
                          <a:spcPct val="115000"/>
                        </a:lnSpc>
                        <a:spcAft>
                          <a:spcPts val="0"/>
                        </a:spcAft>
                      </a:pPr>
                      <a:r>
                        <a:rPr lang="fr-FR" sz="800">
                          <a:solidFill>
                            <a:schemeClr val="bg1"/>
                          </a:solidFill>
                          <a:effectLst/>
                        </a:rPr>
                        <a:t>11. Sub-contracting</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11. Sous-traitance</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N/R, N/A, 1, 2, 3, 4</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Une analyse des risques a-t-elle été effectuée sur la sous-traitance</a:t>
                      </a:r>
                      <a:r>
                        <a:rPr lang="fr-FR" sz="800" dirty="0" smtClean="0">
                          <a:solidFill>
                            <a:schemeClr val="bg1"/>
                          </a:solidFill>
                          <a:effectLst/>
                        </a:rPr>
                        <a:t>?</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2528118196"/>
                  </a:ext>
                </a:extLst>
              </a:tr>
              <a:tr h="522697">
                <a:tc>
                  <a:txBody>
                    <a:bodyPr/>
                    <a:lstStyle/>
                    <a:p>
                      <a:pPr>
                        <a:lnSpc>
                          <a:spcPct val="115000"/>
                        </a:lnSpc>
                        <a:spcAft>
                          <a:spcPts val="0"/>
                        </a:spcAft>
                      </a:pPr>
                      <a:r>
                        <a:rPr lang="fr-FR" sz="800">
                          <a:solidFill>
                            <a:schemeClr val="bg1"/>
                          </a:solidFill>
                          <a:effectLst/>
                        </a:rPr>
                        <a:t>12. AML-FT</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12. AML-FT</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N/R, N/A, 1, 2, 3, 4</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Les procédures de bénéficiaires liées à la AML FT sont-elles mises en œuvre par le fournisseur sur les activités </a:t>
                      </a:r>
                      <a:r>
                        <a:rPr lang="fr-FR" sz="800" dirty="0" smtClean="0">
                          <a:solidFill>
                            <a:schemeClr val="bg1"/>
                          </a:solidFill>
                          <a:effectLst/>
                        </a:rPr>
                        <a:t>externalisées?</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4266360770"/>
                  </a:ext>
                </a:extLst>
              </a:tr>
              <a:tr h="373356">
                <a:tc>
                  <a:txBody>
                    <a:bodyPr/>
                    <a:lstStyle/>
                    <a:p>
                      <a:pPr>
                        <a:lnSpc>
                          <a:spcPct val="115000"/>
                        </a:lnSpc>
                        <a:spcAft>
                          <a:spcPts val="0"/>
                        </a:spcAft>
                      </a:pPr>
                      <a:r>
                        <a:rPr lang="en-US" sz="800">
                          <a:solidFill>
                            <a:schemeClr val="bg1"/>
                          </a:solidFill>
                          <a:effectLst/>
                        </a:rPr>
                        <a:t>13. Notice to the regulatory body</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13. Avis au régulateur</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N/R, N/A, 1, 2, 3, 4</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L'organisme de réglementation a été notifié</a:t>
                      </a:r>
                      <a:r>
                        <a:rPr lang="fr-FR" sz="800" dirty="0" smtClean="0">
                          <a:solidFill>
                            <a:schemeClr val="bg1"/>
                          </a:solidFill>
                          <a:effectLst/>
                        </a:rPr>
                        <a:t>?</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155687962"/>
                  </a:ext>
                </a:extLst>
              </a:tr>
              <a:tr h="448029">
                <a:tc>
                  <a:txBody>
                    <a:bodyPr/>
                    <a:lstStyle/>
                    <a:p>
                      <a:pPr>
                        <a:lnSpc>
                          <a:spcPct val="115000"/>
                        </a:lnSpc>
                        <a:spcAft>
                          <a:spcPts val="0"/>
                        </a:spcAft>
                      </a:pPr>
                      <a:r>
                        <a:rPr lang="fr-FR" sz="800">
                          <a:solidFill>
                            <a:schemeClr val="bg1"/>
                          </a:solidFill>
                          <a:effectLst/>
                        </a:rPr>
                        <a:t>14. Audit Terms</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14. Termes de l'audit</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a:solidFill>
                            <a:schemeClr val="bg1"/>
                          </a:solidFill>
                          <a:effectLst/>
                        </a:rPr>
                        <a:t>N/R, N/A, 1, 2, 3, 4</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Les clauses contractuelles accordent des droits d'audit sur les activités sous-traitées</a:t>
                      </a:r>
                      <a:r>
                        <a:rPr lang="fr-FR" sz="800" dirty="0" smtClean="0">
                          <a:solidFill>
                            <a:schemeClr val="bg1"/>
                          </a:solidFill>
                          <a:effectLst/>
                        </a:rPr>
                        <a:t>?</a:t>
                      </a:r>
                      <a:endParaRPr lang="pt-PT" sz="900" dirty="0">
                        <a:solidFill>
                          <a:schemeClr val="bg1"/>
                        </a:solidFill>
                        <a:effectLst/>
                      </a:endParaRPr>
                    </a:p>
                  </a:txBody>
                  <a:tcPr marL="27472" marR="27472" marT="0" marB="0" anchor="ctr"/>
                </a:tc>
                <a:extLst>
                  <a:ext uri="{0D108BD9-81ED-4DB2-BD59-A6C34878D82A}">
                    <a16:rowId xmlns:a16="http://schemas.microsoft.com/office/drawing/2014/main" xmlns="" val="1943465779"/>
                  </a:ext>
                </a:extLst>
              </a:tr>
              <a:tr h="373356">
                <a:tc>
                  <a:txBody>
                    <a:bodyPr/>
                    <a:lstStyle/>
                    <a:p>
                      <a:pPr>
                        <a:lnSpc>
                          <a:spcPct val="115000"/>
                        </a:lnSpc>
                        <a:spcAft>
                          <a:spcPts val="0"/>
                        </a:spcAft>
                      </a:pPr>
                      <a:r>
                        <a:rPr lang="fr-FR" sz="800">
                          <a:solidFill>
                            <a:schemeClr val="bg1"/>
                          </a:solidFill>
                          <a:effectLst/>
                        </a:rPr>
                        <a:t>15. Internal expertise</a:t>
                      </a:r>
                      <a:endParaRPr lang="pt-PT"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15. Expertise interne</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N/R, 1, 2, 3, 4</a:t>
                      </a: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tc>
                  <a:txBody>
                    <a:bodyPr/>
                    <a:lstStyle/>
                    <a:p>
                      <a:pPr>
                        <a:lnSpc>
                          <a:spcPct val="115000"/>
                        </a:lnSpc>
                        <a:spcAft>
                          <a:spcPts val="0"/>
                        </a:spcAft>
                      </a:pPr>
                      <a:r>
                        <a:rPr lang="fr-FR" sz="800" dirty="0">
                          <a:solidFill>
                            <a:schemeClr val="bg1"/>
                          </a:solidFill>
                          <a:effectLst/>
                        </a:rPr>
                        <a:t>Le bénéficiaire maintient-il une expertise interne?</a:t>
                      </a:r>
                      <a:endParaRPr lang="pt-PT" sz="900" dirty="0">
                        <a:solidFill>
                          <a:schemeClr val="bg1"/>
                        </a:solidFill>
                        <a:effectLst/>
                      </a:endParaRPr>
                    </a:p>
                    <a:p>
                      <a:pPr>
                        <a:lnSpc>
                          <a:spcPct val="115000"/>
                        </a:lnSpc>
                        <a:spcAft>
                          <a:spcPts val="0"/>
                        </a:spcAft>
                      </a:pPr>
                      <a:endParaRPr lang="pt-PT"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7472" marR="27472" marT="0" marB="0" anchor="ctr"/>
                </a:tc>
                <a:extLst>
                  <a:ext uri="{0D108BD9-81ED-4DB2-BD59-A6C34878D82A}">
                    <a16:rowId xmlns:a16="http://schemas.microsoft.com/office/drawing/2014/main" xmlns="" val="4291667509"/>
                  </a:ext>
                </a:extLst>
              </a:tr>
            </a:tbl>
          </a:graphicData>
        </a:graphic>
      </p:graphicFrame>
      <p:sp>
        <p:nvSpPr>
          <p:cNvPr id="10"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2"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2982090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361539281"/>
              </p:ext>
            </p:extLst>
          </p:nvPr>
        </p:nvGraphicFramePr>
        <p:xfrm>
          <a:off x="107504" y="1268759"/>
          <a:ext cx="8695074" cy="2285221"/>
        </p:xfrm>
        <a:graphic>
          <a:graphicData uri="http://schemas.openxmlformats.org/drawingml/2006/table">
            <a:tbl>
              <a:tblPr/>
              <a:tblGrid>
                <a:gridCol w="1911773">
                  <a:extLst>
                    <a:ext uri="{9D8B030D-6E8A-4147-A177-3AD203B41FA5}">
                      <a16:colId xmlns:a16="http://schemas.microsoft.com/office/drawing/2014/main" xmlns="" val="2625960735"/>
                    </a:ext>
                  </a:extLst>
                </a:gridCol>
                <a:gridCol w="1911773">
                  <a:extLst>
                    <a:ext uri="{9D8B030D-6E8A-4147-A177-3AD203B41FA5}">
                      <a16:colId xmlns:a16="http://schemas.microsoft.com/office/drawing/2014/main" xmlns="" val="519965130"/>
                    </a:ext>
                  </a:extLst>
                </a:gridCol>
                <a:gridCol w="1911773">
                  <a:extLst>
                    <a:ext uri="{9D8B030D-6E8A-4147-A177-3AD203B41FA5}">
                      <a16:colId xmlns:a16="http://schemas.microsoft.com/office/drawing/2014/main" xmlns="" val="2362872929"/>
                    </a:ext>
                  </a:extLst>
                </a:gridCol>
                <a:gridCol w="978117">
                  <a:extLst>
                    <a:ext uri="{9D8B030D-6E8A-4147-A177-3AD203B41FA5}">
                      <a16:colId xmlns:a16="http://schemas.microsoft.com/office/drawing/2014/main" xmlns="" val="99706275"/>
                    </a:ext>
                  </a:extLst>
                </a:gridCol>
                <a:gridCol w="838385">
                  <a:extLst>
                    <a:ext uri="{9D8B030D-6E8A-4147-A177-3AD203B41FA5}">
                      <a16:colId xmlns:a16="http://schemas.microsoft.com/office/drawing/2014/main" xmlns="" val="1811347675"/>
                    </a:ext>
                  </a:extLst>
                </a:gridCol>
                <a:gridCol w="1143253">
                  <a:extLst>
                    <a:ext uri="{9D8B030D-6E8A-4147-A177-3AD203B41FA5}">
                      <a16:colId xmlns:a16="http://schemas.microsoft.com/office/drawing/2014/main" xmlns="" val="1025602013"/>
                    </a:ext>
                  </a:extLst>
                </a:gridCol>
              </a:tblGrid>
              <a:tr h="720081">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Type (LEI ou SIREN ou DUNS ou autre)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Référence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Pays du fournisseur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Pays de réalisation de la prestation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Les exigences réglementaires du fournisseur sont similaires à celles du groupe (ex: compagnie d'assurance, entreprise d'investissement)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rgbClr val="000000"/>
                          </a:solidFill>
                          <a:effectLst/>
                          <a:latin typeface="Arial" panose="020B0604020202020204" pitchFamily="34" charset="0"/>
                        </a:rPr>
                        <a:t>AUDAXYS - SOFTWARE E SISTEMAS,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502 048 042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a:solidFill>
                            <a:srgbClr val="000000"/>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rgbClr val="000000"/>
                          </a:solidFill>
                          <a:effectLst/>
                          <a:latin typeface="Arial" panose="020B0604020202020204" pitchFamily="34" charset="0"/>
                        </a:rPr>
                        <a:t>CILNET COMUNICAÇÕES E PROJECTOS ESPECIAIS,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505 267 772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a:solidFill>
                            <a:srgbClr val="000000"/>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rgbClr val="000000"/>
                          </a:solidFill>
                          <a:effectLst/>
                          <a:latin typeface="Arial" panose="020B0604020202020204" pitchFamily="34" charset="0"/>
                        </a:rPr>
                        <a:t>NOS Comunicações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506 518 108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a:solidFill>
                            <a:srgbClr val="000000"/>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355797">
                <a:tc>
                  <a:txBody>
                    <a:bodyPr/>
                    <a:lstStyle/>
                    <a:p>
                      <a:pPr algn="ctr" fontAlgn="ctr"/>
                      <a:r>
                        <a:rPr lang="en-US" sz="800" b="0" i="0" u="none" strike="noStrike" dirty="0">
                          <a:solidFill>
                            <a:srgbClr val="000000"/>
                          </a:solidFill>
                          <a:effectLst/>
                          <a:latin typeface="Arial" panose="020B0604020202020204" pitchFamily="34" charset="0"/>
                        </a:rPr>
                        <a:t>SIBS FORWARD PAYMENT SOLUTIONS,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a:solidFill>
                            <a:srgbClr val="000000"/>
                          </a:solidFill>
                          <a:effectLst/>
                          <a:latin typeface="Arial" panose="020B0604020202020204" pitchFamily="34" charset="0"/>
                        </a:rPr>
                        <a:t> </a:t>
                      </a:r>
                      <a:r>
                        <a:rPr lang="pt-PT" sz="800" b="0" i="0" u="none" strike="noStrike" dirty="0" err="1" smtClean="0">
                          <a:solidFill>
                            <a:srgbClr val="000000"/>
                          </a:solidFill>
                          <a:effectLst/>
                          <a:latin typeface="Arial" panose="020B0604020202020204" pitchFamily="34" charset="0"/>
                        </a:rPr>
                        <a:t>Other</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a:solidFill>
                            <a:srgbClr val="000000"/>
                          </a:solidFill>
                          <a:effectLst/>
                          <a:latin typeface="Arial" panose="020B0604020202020204" pitchFamily="34" charset="0"/>
                        </a:rPr>
                        <a:t>505 107 546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l" fontAlgn="ctr"/>
                      <a:r>
                        <a:rPr lang="pt-PT" sz="800" b="0" i="0" u="none" strike="noStrike">
                          <a:solidFill>
                            <a:srgbClr val="000000"/>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Portugal</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err="1" smtClean="0">
                          <a:solidFill>
                            <a:srgbClr val="000000"/>
                          </a:solidFill>
                          <a:effectLst/>
                          <a:latin typeface="Arial" panose="020B0604020202020204" pitchFamily="34" charset="0"/>
                        </a:rPr>
                        <a:t>Assujetti</a:t>
                      </a:r>
                      <a:r>
                        <a:rPr lang="pt-PT" sz="800" b="0" i="0" u="none" strike="noStrike" dirty="0" smtClean="0">
                          <a:solidFill>
                            <a:srgbClr val="000000"/>
                          </a:solidFill>
                          <a:effectLst/>
                          <a:latin typeface="Arial" panose="020B0604020202020204" pitchFamily="34" charset="0"/>
                        </a:rPr>
                        <a:t> à </a:t>
                      </a:r>
                      <a:r>
                        <a:rPr lang="pt-PT" sz="800" b="0" i="0" u="none" strike="noStrike" dirty="0" err="1" smtClean="0">
                          <a:solidFill>
                            <a:srgbClr val="000000"/>
                          </a:solidFill>
                          <a:effectLst/>
                          <a:latin typeface="Arial" panose="020B0604020202020204" pitchFamily="34" charset="0"/>
                        </a:rPr>
                        <a:t>autre</a:t>
                      </a:r>
                      <a:r>
                        <a:rPr lang="pt-PT" sz="800" b="0" i="0" u="none" strike="noStrike" dirty="0" smtClean="0">
                          <a:solidFill>
                            <a:srgbClr val="000000"/>
                          </a:solidFill>
                          <a:effectLst/>
                          <a:latin typeface="Arial" panose="020B0604020202020204" pitchFamily="34" charset="0"/>
                        </a:rPr>
                        <a:t> </a:t>
                      </a:r>
                      <a:r>
                        <a:rPr lang="pt-PT" sz="800" b="0" i="0" u="none" strike="noStrike" dirty="0" err="1" smtClean="0">
                          <a:solidFill>
                            <a:srgbClr val="000000"/>
                          </a:solidFill>
                          <a:effectLst/>
                          <a:latin typeface="Arial" panose="020B0604020202020204" pitchFamily="34" charset="0"/>
                        </a:rPr>
                        <a:t>régulation</a:t>
                      </a:r>
                      <a:endParaRPr lang="pt-PT" sz="800" b="0" i="0" u="none" strike="noStrike" dirty="0" smtClean="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rgbClr val="000000"/>
                          </a:solidFill>
                          <a:effectLst/>
                          <a:latin typeface="Arial" panose="020B0604020202020204" pitchFamily="34" charset="0"/>
                        </a:rPr>
                        <a:t>TALISMA PLUS - CONSULTORIA EM TECNOLOGIAS DE INFORMAÇÃO, LDA.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rgbClr val="000000"/>
                          </a:solidFill>
                          <a:effectLst/>
                          <a:latin typeface="Arial" panose="020B0604020202020204" pitchFamily="34" charset="0"/>
                        </a:rPr>
                        <a:t>506 354 857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dirty="0">
                          <a:solidFill>
                            <a:srgbClr val="000000"/>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lstStyle/>
          <a:p>
            <a:r>
              <a:rPr lang="fr-FR" dirty="0" err="1" smtClean="0"/>
              <a:t>Identidade</a:t>
            </a:r>
            <a:r>
              <a:rPr lang="fr-FR" dirty="0" smtClean="0"/>
              <a:t> do </a:t>
            </a:r>
            <a:r>
              <a:rPr lang="fr-FR" dirty="0" err="1" smtClean="0"/>
              <a:t>fornecedor</a:t>
            </a:r>
            <a:r>
              <a:rPr lang="fr-FR" dirty="0" smtClean="0"/>
              <a:t> (1/2)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2</a:t>
            </a:fld>
            <a:endParaRPr lang="fr-FR" dirty="0"/>
          </a:p>
        </p:txBody>
      </p:sp>
      <p:sp>
        <p:nvSpPr>
          <p:cNvPr id="6" name="TextBox 5"/>
          <p:cNvSpPr txBox="1"/>
          <p:nvPr/>
        </p:nvSpPr>
        <p:spPr>
          <a:xfrm rot="10800000" flipV="1">
            <a:off x="251520" y="3845293"/>
            <a:ext cx="8551058" cy="2248002"/>
          </a:xfrm>
          <a:prstGeom prst="rect">
            <a:avLst/>
          </a:prstGeom>
          <a:noFill/>
        </p:spPr>
        <p:txBody>
          <a:bodyPr wrap="square" lIns="0" tIns="0" rIns="0" bIns="0" rtlCol="0">
            <a:noAutofit/>
          </a:bodyPr>
          <a:lstStyle/>
          <a:p>
            <a:r>
              <a:rPr lang="en-US" sz="1050" b="1" dirty="0" smtClean="0">
                <a:solidFill>
                  <a:schemeClr val="bg1"/>
                </a:solidFill>
                <a:latin typeface="Calibri" panose="020F0502020204030204" pitchFamily="34" charset="0"/>
                <a:cs typeface="Calibri" panose="020F0502020204030204" pitchFamily="34" charset="0"/>
              </a:rPr>
              <a:t>1 - (LEI </a:t>
            </a:r>
            <a:r>
              <a:rPr lang="en-US" sz="1050" b="1" dirty="0">
                <a:solidFill>
                  <a:schemeClr val="bg1"/>
                </a:solidFill>
                <a:latin typeface="Calibri" panose="020F0502020204030204" pitchFamily="34" charset="0"/>
                <a:cs typeface="Calibri" panose="020F0502020204030204" pitchFamily="34" charset="0"/>
              </a:rPr>
              <a:t>or SIREN or DUNS or Other</a:t>
            </a:r>
            <a:r>
              <a:rPr lang="en-US" sz="1050" b="1"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nesta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coluna</a:t>
            </a:r>
            <a:r>
              <a:rPr lang="en-US" sz="1050" dirty="0" smtClean="0">
                <a:solidFill>
                  <a:schemeClr val="bg1"/>
                </a:solidFill>
                <a:latin typeface="Calibri" panose="020F0502020204030204" pitchFamily="34" charset="0"/>
                <a:cs typeface="Calibri" panose="020F0502020204030204" pitchFamily="34" charset="0"/>
              </a:rPr>
              <a:t> as </a:t>
            </a:r>
            <a:r>
              <a:rPr lang="en-US" sz="1050" dirty="0" err="1" smtClean="0">
                <a:solidFill>
                  <a:schemeClr val="bg1"/>
                </a:solidFill>
                <a:latin typeface="Calibri" panose="020F0502020204030204" pitchFamily="34" charset="0"/>
                <a:cs typeface="Calibri" panose="020F0502020204030204" pitchFamily="34" charset="0"/>
              </a:rPr>
              <a:t>opções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são</a:t>
            </a:r>
            <a:r>
              <a:rPr lang="en-US" sz="1050" dirty="0" smtClean="0">
                <a:solidFill>
                  <a:schemeClr val="bg1"/>
                </a:solidFill>
                <a:latin typeface="Calibri" panose="020F0502020204030204" pitchFamily="34" charset="0"/>
                <a:cs typeface="Calibri" panose="020F0502020204030204" pitchFamily="34" charset="0"/>
              </a:rPr>
              <a:t>: LEI, RMPM, SIREN, DUNS, Other. Se no </a:t>
            </a:r>
            <a:r>
              <a:rPr lang="en-US" sz="1050" dirty="0" err="1" smtClean="0">
                <a:solidFill>
                  <a:schemeClr val="bg1"/>
                </a:solidFill>
                <a:latin typeface="Calibri" panose="020F0502020204030204" pitchFamily="34" charset="0"/>
                <a:cs typeface="Calibri" panose="020F0502020204030204" pitchFamily="34" charset="0"/>
              </a:rPr>
              <a:t>contrato</a:t>
            </a:r>
            <a:r>
              <a:rPr lang="en-US" sz="1050" dirty="0" smtClean="0">
                <a:solidFill>
                  <a:schemeClr val="bg1"/>
                </a:solidFill>
                <a:latin typeface="Calibri" panose="020F0502020204030204" pitchFamily="34" charset="0"/>
                <a:cs typeface="Calibri" panose="020F0502020204030204" pitchFamily="34" charset="0"/>
              </a:rPr>
              <a:t> com o PSE </a:t>
            </a:r>
            <a:r>
              <a:rPr lang="en-US" sz="1050" dirty="0" err="1" smtClean="0">
                <a:solidFill>
                  <a:schemeClr val="bg1"/>
                </a:solidFill>
                <a:latin typeface="Calibri" panose="020F0502020204030204" pitchFamily="34" charset="0"/>
                <a:cs typeface="Calibri" panose="020F0502020204030204" pitchFamily="34" charset="0"/>
              </a:rPr>
              <a:t>uma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destas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referencias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indicada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essa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informação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caso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contrário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t>
            </a:r>
            <a:r>
              <a:rPr lang="en-US" sz="1050" b="1" i="1" dirty="0" smtClean="0">
                <a:solidFill>
                  <a:schemeClr val="bg1"/>
                </a:solidFill>
                <a:latin typeface="Calibri" panose="020F0502020204030204" pitchFamily="34" charset="0"/>
                <a:cs typeface="Calibri" panose="020F0502020204030204" pitchFamily="34" charset="0"/>
              </a:rPr>
              <a:t>Other</a:t>
            </a:r>
            <a:r>
              <a:rPr lang="en-US" sz="1050" dirty="0" smtClean="0">
                <a:solidFill>
                  <a:schemeClr val="bg1"/>
                </a:solidFill>
                <a:latin typeface="Calibri" panose="020F0502020204030204" pitchFamily="34" charset="0"/>
                <a:cs typeface="Calibri" panose="020F0502020204030204" pitchFamily="34" charset="0"/>
              </a:rPr>
              <a:t>.</a:t>
            </a:r>
          </a:p>
          <a:p>
            <a:pPr lvl="3"/>
            <a:r>
              <a:rPr lang="fr-FR" sz="1050" dirty="0" smtClean="0">
                <a:solidFill>
                  <a:schemeClr val="bg1"/>
                </a:solidFill>
                <a:latin typeface="Calibri" panose="020F0502020204030204" pitchFamily="34" charset="0"/>
                <a:cs typeface="Calibri" panose="020F0502020204030204" pitchFamily="34" charset="0"/>
              </a:rPr>
              <a:t>LEI</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Legal</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Entity</a:t>
            </a:r>
            <a:r>
              <a:rPr lang="fr-FR" sz="1050" dirty="0">
                <a:solidFill>
                  <a:schemeClr val="bg1"/>
                </a:solidFill>
                <a:latin typeface="Calibri" panose="020F0502020204030204" pitchFamily="34" charset="0"/>
                <a:cs typeface="Calibri" panose="020F0502020204030204" pitchFamily="34" charset="0"/>
              </a:rPr>
              <a:t> Identifiant - identifiant entité juridique (20 </a:t>
            </a:r>
            <a:r>
              <a:rPr lang="fr-FR" sz="1050" dirty="0" err="1">
                <a:solidFill>
                  <a:schemeClr val="bg1"/>
                </a:solidFill>
                <a:latin typeface="Calibri" panose="020F0502020204030204" pitchFamily="34" charset="0"/>
                <a:cs typeface="Calibri" panose="020F0502020204030204" pitchFamily="34" charset="0"/>
              </a:rPr>
              <a:t>caracteres</a:t>
            </a:r>
            <a:r>
              <a:rPr lang="fr-FR" sz="1050" dirty="0">
                <a:solidFill>
                  <a:schemeClr val="bg1"/>
                </a:solidFill>
                <a:latin typeface="Calibri" panose="020F0502020204030204" pitchFamily="34" charset="0"/>
                <a:cs typeface="Calibri" panose="020F0502020204030204" pitchFamily="34" charset="0"/>
              </a:rPr>
              <a:t>) =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mondial</a:t>
            </a:r>
          </a:p>
          <a:p>
            <a:pPr lvl="3"/>
            <a:r>
              <a:rPr lang="fr-FR" sz="1050" dirty="0">
                <a:solidFill>
                  <a:schemeClr val="bg1"/>
                </a:solidFill>
                <a:latin typeface="Calibri" panose="020F0502020204030204" pitchFamily="34" charset="0"/>
                <a:cs typeface="Calibri" panose="020F0502020204030204" pitchFamily="34" charset="0"/>
              </a:rPr>
              <a:t>RMPM: Registre mondial des personnes morales</a:t>
            </a:r>
          </a:p>
          <a:p>
            <a:pPr lvl="3"/>
            <a:r>
              <a:rPr lang="fr-FR" sz="1050" dirty="0">
                <a:solidFill>
                  <a:schemeClr val="bg1"/>
                </a:solidFill>
                <a:latin typeface="Calibri" panose="020F0502020204030204" pitchFamily="34" charset="0"/>
                <a:cs typeface="Calibri" panose="020F0502020204030204" pitchFamily="34" charset="0"/>
              </a:rPr>
              <a:t>SIREN: Système informatique du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des Entreprises attribué par INSEE - 9 chiffres -</a:t>
            </a:r>
          </a:p>
          <a:p>
            <a:pPr lvl="3"/>
            <a:r>
              <a:rPr lang="fr-FR" sz="1050" dirty="0">
                <a:solidFill>
                  <a:schemeClr val="bg1"/>
                </a:solidFill>
                <a:latin typeface="Calibri" panose="020F0502020204030204" pitchFamily="34" charset="0"/>
                <a:cs typeface="Calibri" panose="020F0502020204030204" pitchFamily="34" charset="0"/>
              </a:rPr>
              <a:t>DUNS: Data Universal </a:t>
            </a:r>
            <a:r>
              <a:rPr lang="fr-FR" sz="1050" dirty="0" err="1">
                <a:solidFill>
                  <a:schemeClr val="bg1"/>
                </a:solidFill>
                <a:latin typeface="Calibri" panose="020F0502020204030204" pitchFamily="34" charset="0"/>
                <a:cs typeface="Calibri" panose="020F0502020204030204" pitchFamily="34" charset="0"/>
              </a:rPr>
              <a:t>Numbering</a:t>
            </a:r>
            <a:r>
              <a:rPr lang="fr-FR" sz="1050" dirty="0">
                <a:solidFill>
                  <a:schemeClr val="bg1"/>
                </a:solidFill>
                <a:latin typeface="Calibri" panose="020F0502020204030204" pitchFamily="34" charset="0"/>
                <a:cs typeface="Calibri" panose="020F0502020204030204" pitchFamily="34" charset="0"/>
              </a:rPr>
              <a:t> System - 9 chiffres</a:t>
            </a:r>
          </a:p>
          <a:p>
            <a:r>
              <a:rPr lang="en-US" sz="1050" b="1" dirty="0" smtClean="0">
                <a:solidFill>
                  <a:schemeClr val="bg1"/>
                </a:solidFill>
                <a:latin typeface="Calibri" panose="020F0502020204030204" pitchFamily="34" charset="0"/>
                <a:cs typeface="Calibri" panose="020F0502020204030204" pitchFamily="34" charset="0"/>
              </a:rPr>
              <a:t>2 </a:t>
            </a:r>
            <a:r>
              <a:rPr lang="en-US" sz="1050"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Référence</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foi</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identificado</a:t>
            </a:r>
            <a:r>
              <a:rPr lang="en-US" sz="1050" dirty="0" smtClean="0">
                <a:solidFill>
                  <a:schemeClr val="bg1"/>
                </a:solidFill>
                <a:latin typeface="Calibri" panose="020F0502020204030204" pitchFamily="34" charset="0"/>
                <a:cs typeface="Calibri" panose="020F0502020204030204" pitchFamily="34" charset="0"/>
              </a:rPr>
              <a:t> o NIF da </a:t>
            </a:r>
            <a:r>
              <a:rPr lang="en-US" sz="1050" dirty="0" err="1" smtClean="0">
                <a:solidFill>
                  <a:schemeClr val="bg1"/>
                </a:solidFill>
                <a:latin typeface="Calibri" panose="020F0502020204030204" pitchFamily="34" charset="0"/>
                <a:cs typeface="Calibri" panose="020F0502020204030204" pitchFamily="34" charset="0"/>
              </a:rPr>
              <a:t>empresa</a:t>
            </a:r>
            <a:r>
              <a:rPr lang="en-US" sz="1050" dirty="0" smtClean="0">
                <a:solidFill>
                  <a:schemeClr val="bg1"/>
                </a:solidFill>
                <a:latin typeface="Calibri" panose="020F0502020204030204" pitchFamily="34" charset="0"/>
                <a:cs typeface="Calibri" panose="020F0502020204030204" pitchFamily="34" charset="0"/>
              </a:rPr>
              <a:t> – </a:t>
            </a:r>
            <a:r>
              <a:rPr lang="en-US" sz="1050" dirty="0" err="1" smtClean="0">
                <a:solidFill>
                  <a:schemeClr val="bg1"/>
                </a:solidFill>
                <a:latin typeface="Calibri" panose="020F0502020204030204" pitchFamily="34" charset="0"/>
                <a:cs typeface="Calibri" panose="020F0502020204030204" pitchFamily="34" charset="0"/>
              </a:rPr>
              <a:t>Verificar</a:t>
            </a:r>
            <a:r>
              <a:rPr lang="en-US" sz="1050" dirty="0" smtClean="0">
                <a:solidFill>
                  <a:schemeClr val="bg1"/>
                </a:solidFill>
                <a:latin typeface="Calibri" panose="020F0502020204030204" pitchFamily="34" charset="0"/>
                <a:cs typeface="Calibri" panose="020F0502020204030204" pitchFamily="34" charset="0"/>
              </a:rPr>
              <a:t> se OK</a:t>
            </a:r>
          </a:p>
          <a:p>
            <a:r>
              <a:rPr lang="pt-PT" sz="1050" b="1" dirty="0" smtClean="0">
                <a:solidFill>
                  <a:schemeClr val="bg1"/>
                </a:solidFill>
                <a:latin typeface="Calibri" panose="020F0502020204030204" pitchFamily="34" charset="0"/>
                <a:cs typeface="Calibri" panose="020F0502020204030204" pitchFamily="34" charset="0"/>
              </a:rPr>
              <a:t>3 – Pais do PSE </a:t>
            </a:r>
            <a:r>
              <a:rPr lang="pt-PT" sz="1050" dirty="0" smtClean="0">
                <a:solidFill>
                  <a:schemeClr val="bg1"/>
                </a:solidFill>
                <a:latin typeface="Calibri" panose="020F0502020204030204" pitchFamily="34" charset="0"/>
                <a:cs typeface="Calibri" panose="020F0502020204030204" pitchFamily="34" charset="0"/>
              </a:rPr>
              <a:t>– Verificar se OK</a:t>
            </a:r>
          </a:p>
          <a:p>
            <a:r>
              <a:rPr lang="pt-PT" sz="1050" b="1" dirty="0" smtClean="0">
                <a:solidFill>
                  <a:schemeClr val="bg1"/>
                </a:solidFill>
                <a:latin typeface="Calibri" panose="020F0502020204030204" pitchFamily="34" charset="0"/>
                <a:cs typeface="Calibri" panose="020F0502020204030204" pitchFamily="34" charset="0"/>
              </a:rPr>
              <a:t>4 – Pais onde se realiza a prestação de serviço</a:t>
            </a:r>
          </a:p>
          <a:p>
            <a:r>
              <a:rPr lang="pt-PT" sz="1050" b="1" dirty="0" smtClean="0">
                <a:solidFill>
                  <a:schemeClr val="bg1"/>
                </a:solidFill>
                <a:latin typeface="Calibri" panose="020F0502020204030204" pitchFamily="34" charset="0"/>
                <a:cs typeface="Calibri" panose="020F0502020204030204" pitchFamily="34" charset="0"/>
              </a:rPr>
              <a:t>5 – As exigências regulamentares do fornecedor são similares as do Grupo?  </a:t>
            </a:r>
            <a:r>
              <a:rPr lang="pt-PT" sz="1050" dirty="0" smtClean="0">
                <a:solidFill>
                  <a:schemeClr val="bg1"/>
                </a:solidFill>
                <a:latin typeface="Calibri" panose="020F0502020204030204" pitchFamily="34" charset="0"/>
                <a:cs typeface="Calibri" panose="020F0502020204030204" pitchFamily="34" charset="0"/>
              </a:rPr>
              <a:t>Neste caso as opções de resposta são:</a:t>
            </a:r>
          </a:p>
          <a:p>
            <a:pPr lvl="3"/>
            <a:r>
              <a:rPr lang="fr-FR" sz="1050" dirty="0">
                <a:solidFill>
                  <a:schemeClr val="bg1"/>
                </a:solidFill>
                <a:latin typeface="Calibri" panose="020F0502020204030204" pitchFamily="34" charset="0"/>
                <a:cs typeface="Calibri" panose="020F0502020204030204" pitchFamily="34" charset="0"/>
              </a:rPr>
              <a:t>Assujetti à autre régulation</a:t>
            </a:r>
          </a:p>
          <a:p>
            <a:pPr lvl="3"/>
            <a:r>
              <a:rPr lang="fr-FR" sz="1050" dirty="0">
                <a:solidFill>
                  <a:schemeClr val="bg1"/>
                </a:solidFill>
                <a:latin typeface="Calibri" panose="020F0502020204030204" pitchFamily="34" charset="0"/>
                <a:cs typeface="Calibri" panose="020F0502020204030204" pitchFamily="34" charset="0"/>
              </a:rPr>
              <a:t>Agrémenté</a:t>
            </a:r>
          </a:p>
          <a:p>
            <a:pPr lvl="3"/>
            <a:r>
              <a:rPr lang="fr-FR" sz="1050" dirty="0">
                <a:solidFill>
                  <a:schemeClr val="bg1"/>
                </a:solidFill>
                <a:latin typeface="Calibri" panose="020F0502020204030204" pitchFamily="34" charset="0"/>
                <a:cs typeface="Calibri" panose="020F0502020204030204" pitchFamily="34" charset="0"/>
              </a:rPr>
              <a:t>Intermédiaire en opération de banque (IOBSP)</a:t>
            </a:r>
          </a:p>
          <a:p>
            <a:pPr lvl="3"/>
            <a:r>
              <a:rPr lang="fr-FR" sz="1050" dirty="0">
                <a:solidFill>
                  <a:schemeClr val="bg1"/>
                </a:solidFill>
                <a:latin typeface="Calibri" panose="020F0502020204030204" pitchFamily="34" charset="0"/>
                <a:cs typeface="Calibri" panose="020F0502020204030204" pitchFamily="34" charset="0"/>
              </a:rPr>
              <a:t>Assujetti à la même régulation</a:t>
            </a:r>
          </a:p>
          <a:p>
            <a:endParaRPr lang="pt-PT"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9"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284281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661452925"/>
              </p:ext>
            </p:extLst>
          </p:nvPr>
        </p:nvGraphicFramePr>
        <p:xfrm>
          <a:off x="107504" y="1268759"/>
          <a:ext cx="8695074" cy="2309977"/>
        </p:xfrm>
        <a:graphic>
          <a:graphicData uri="http://schemas.openxmlformats.org/drawingml/2006/table">
            <a:tbl>
              <a:tblPr/>
              <a:tblGrid>
                <a:gridCol w="1911773">
                  <a:extLst>
                    <a:ext uri="{9D8B030D-6E8A-4147-A177-3AD203B41FA5}">
                      <a16:colId xmlns:a16="http://schemas.microsoft.com/office/drawing/2014/main" xmlns="" val="2625960735"/>
                    </a:ext>
                  </a:extLst>
                </a:gridCol>
                <a:gridCol w="1911773">
                  <a:extLst>
                    <a:ext uri="{9D8B030D-6E8A-4147-A177-3AD203B41FA5}">
                      <a16:colId xmlns:a16="http://schemas.microsoft.com/office/drawing/2014/main" xmlns="" val="519965130"/>
                    </a:ext>
                  </a:extLst>
                </a:gridCol>
                <a:gridCol w="1911773">
                  <a:extLst>
                    <a:ext uri="{9D8B030D-6E8A-4147-A177-3AD203B41FA5}">
                      <a16:colId xmlns:a16="http://schemas.microsoft.com/office/drawing/2014/main" xmlns="" val="2362872929"/>
                    </a:ext>
                  </a:extLst>
                </a:gridCol>
                <a:gridCol w="978117">
                  <a:extLst>
                    <a:ext uri="{9D8B030D-6E8A-4147-A177-3AD203B41FA5}">
                      <a16:colId xmlns:a16="http://schemas.microsoft.com/office/drawing/2014/main" xmlns="" val="99706275"/>
                    </a:ext>
                  </a:extLst>
                </a:gridCol>
                <a:gridCol w="838385">
                  <a:extLst>
                    <a:ext uri="{9D8B030D-6E8A-4147-A177-3AD203B41FA5}">
                      <a16:colId xmlns:a16="http://schemas.microsoft.com/office/drawing/2014/main" xmlns="" val="1811347675"/>
                    </a:ext>
                  </a:extLst>
                </a:gridCol>
                <a:gridCol w="1143253">
                  <a:extLst>
                    <a:ext uri="{9D8B030D-6E8A-4147-A177-3AD203B41FA5}">
                      <a16:colId xmlns:a16="http://schemas.microsoft.com/office/drawing/2014/main" xmlns="" val="1025602013"/>
                    </a:ext>
                  </a:extLst>
                </a:gridCol>
              </a:tblGrid>
              <a:tr h="720081">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Type (LEI ou SIREN ou DUNS ou autre)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Référence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a:solidFill>
                            <a:srgbClr val="00B050"/>
                          </a:solidFill>
                          <a:effectLst/>
                          <a:latin typeface="Arial" panose="020B0604020202020204" pitchFamily="34" charset="0"/>
                        </a:rPr>
                        <a:t>Pays du fournisseur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Pays de réalisation de la prestation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Les exigences réglementaires du fournisseur sont similaires à celles du groupe (ex: compagnie d'assurance, entreprise d'investissement)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chemeClr val="bg1"/>
                          </a:solidFill>
                          <a:effectLst/>
                          <a:latin typeface="Arial" panose="020B0604020202020204" pitchFamily="34" charset="0"/>
                        </a:rPr>
                        <a:t>EFFICO IBERIA,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chemeClr val="bg1"/>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chemeClr val="bg1"/>
                          </a:solidFill>
                          <a:effectLst/>
                          <a:latin typeface="Arial" panose="020B0604020202020204" pitchFamily="34" charset="0"/>
                        </a:rPr>
                        <a:t>TA78917929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a:solidFill>
                            <a:schemeClr val="bg1"/>
                          </a:solidFill>
                          <a:effectLst/>
                          <a:latin typeface="Arial" panose="020B0604020202020204" pitchFamily="34" charset="0"/>
                        </a:rPr>
                        <a:t>SPAIN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chemeClr val="bg1"/>
                          </a:solidFill>
                          <a:effectLst/>
                          <a:latin typeface="Arial" panose="020B0604020202020204" pitchFamily="34" charset="0"/>
                        </a:rPr>
                        <a:t>CENTRAL EUROPE TECHNOLOGIES SRL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chemeClr val="bg1"/>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chemeClr val="bg1"/>
                          </a:solidFill>
                          <a:effectLst/>
                          <a:latin typeface="Arial" panose="020B0604020202020204" pitchFamily="34" charset="0"/>
                        </a:rPr>
                        <a:t>RO32554373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a:solidFill>
                            <a:schemeClr val="bg1"/>
                          </a:solidFill>
                          <a:effectLst/>
                          <a:latin typeface="Arial" panose="020B0604020202020204" pitchFamily="34" charset="0"/>
                        </a:rPr>
                        <a:t>FRANCE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chemeClr val="bg1"/>
                          </a:solidFill>
                          <a:effectLst/>
                          <a:latin typeface="Arial" panose="020B0604020202020204" pitchFamily="34" charset="0"/>
                        </a:rPr>
                        <a:t>PORTEXICTOS -CONSULTORIA DE GESTÃO  E SISTEMAS DE  INFORMAÇÃO,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PT" sz="800" b="0" i="0" u="none" strike="noStrike" dirty="0">
                          <a:solidFill>
                            <a:schemeClr val="bg1"/>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PT" sz="800" b="0" i="0" u="none" strike="noStrike" dirty="0">
                          <a:solidFill>
                            <a:schemeClr val="bg1"/>
                          </a:solidFill>
                          <a:effectLst/>
                          <a:latin typeface="Arial" panose="020B0604020202020204" pitchFamily="34" charset="0"/>
                        </a:rPr>
                        <a:t>502 064 200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pt-PT" sz="800" b="0" i="0" u="none" strike="noStrike" dirty="0">
                          <a:solidFill>
                            <a:schemeClr val="bg1"/>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71521083"/>
                  </a:ext>
                </a:extLst>
              </a:tr>
              <a:tr h="283789">
                <a:tc>
                  <a:txBody>
                    <a:bodyPr/>
                    <a:lstStyle/>
                    <a:p>
                      <a:pPr algn="ctr" fontAlgn="ctr"/>
                      <a:r>
                        <a:rPr lang="pt-PT" sz="800" b="0" i="0" u="none" strike="noStrike" dirty="0">
                          <a:solidFill>
                            <a:schemeClr val="bg1"/>
                          </a:solidFill>
                          <a:effectLst/>
                          <a:latin typeface="Arial" panose="020B0604020202020204" pitchFamily="34" charset="0"/>
                        </a:rPr>
                        <a:t>CODIX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chemeClr val="bg1"/>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a:solidFill>
                            <a:schemeClr val="bg1"/>
                          </a:solidFill>
                          <a:effectLst/>
                          <a:latin typeface="Arial" panose="020B0604020202020204" pitchFamily="34" charset="0"/>
                        </a:rPr>
                        <a:t>TFR73392453064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dirty="0">
                          <a:solidFill>
                            <a:schemeClr val="bg1"/>
                          </a:solidFill>
                          <a:effectLst/>
                          <a:latin typeface="Arial" panose="020B0604020202020204" pitchFamily="34" charset="0"/>
                        </a:rPr>
                        <a:t>FRANCE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chemeClr val="bg1"/>
                          </a:solidFill>
                          <a:effectLst/>
                          <a:latin typeface="Arial" panose="020B0604020202020204" pitchFamily="34" charset="0"/>
                        </a:rPr>
                        <a:t>OPENSOFT - SOLUÇÕES INFORMÁTICAS,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chemeClr val="bg1"/>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chemeClr val="bg1"/>
                          </a:solidFill>
                          <a:effectLst/>
                          <a:latin typeface="Arial" panose="020B0604020202020204" pitchFamily="34" charset="0"/>
                        </a:rPr>
                        <a:t>505 781 999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PT" sz="800" b="0" i="0" u="none" strike="noStrike" dirty="0">
                          <a:solidFill>
                            <a:schemeClr val="bg1"/>
                          </a:solidFill>
                          <a:effectLst/>
                          <a:latin typeface="Arial" panose="020B0604020202020204" pitchFamily="34" charset="0"/>
                        </a:rPr>
                        <a:t>PORTUGAL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lstStyle/>
          <a:p>
            <a:r>
              <a:rPr lang="fr-FR" dirty="0" err="1" smtClean="0"/>
              <a:t>Identidade</a:t>
            </a:r>
            <a:r>
              <a:rPr lang="fr-FR" dirty="0" smtClean="0"/>
              <a:t> do </a:t>
            </a:r>
            <a:r>
              <a:rPr lang="fr-FR" dirty="0" err="1" smtClean="0"/>
              <a:t>fornecedor</a:t>
            </a:r>
            <a:r>
              <a:rPr lang="fr-FR" dirty="0" smtClean="0"/>
              <a:t> (2/2)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3</a:t>
            </a:fld>
            <a:endParaRPr lang="fr-FR" dirty="0"/>
          </a:p>
        </p:txBody>
      </p:sp>
      <p:sp>
        <p:nvSpPr>
          <p:cNvPr id="6" name="TextBox 5"/>
          <p:cNvSpPr txBox="1"/>
          <p:nvPr/>
        </p:nvSpPr>
        <p:spPr>
          <a:xfrm rot="10800000" flipV="1">
            <a:off x="251520" y="3845293"/>
            <a:ext cx="8551058" cy="2248002"/>
          </a:xfrm>
          <a:prstGeom prst="rect">
            <a:avLst/>
          </a:prstGeom>
          <a:noFill/>
        </p:spPr>
        <p:txBody>
          <a:bodyPr wrap="square" lIns="0" tIns="0" rIns="0" bIns="0" rtlCol="0">
            <a:noAutofit/>
          </a:bodyPr>
          <a:lstStyle/>
          <a:p>
            <a:r>
              <a:rPr lang="en-US" sz="1050" b="1" dirty="0" smtClean="0">
                <a:solidFill>
                  <a:schemeClr val="bg1"/>
                </a:solidFill>
                <a:latin typeface="Calibri" panose="020F0502020204030204" pitchFamily="34" charset="0"/>
                <a:cs typeface="Calibri" panose="020F0502020204030204" pitchFamily="34" charset="0"/>
              </a:rPr>
              <a:t>1 - (LEI </a:t>
            </a:r>
            <a:r>
              <a:rPr lang="en-US" sz="1050" b="1" dirty="0">
                <a:solidFill>
                  <a:schemeClr val="bg1"/>
                </a:solidFill>
                <a:latin typeface="Calibri" panose="020F0502020204030204" pitchFamily="34" charset="0"/>
                <a:cs typeface="Calibri" panose="020F0502020204030204" pitchFamily="34" charset="0"/>
              </a:rPr>
              <a:t>or SIREN or DUNS or Other</a:t>
            </a:r>
            <a:r>
              <a:rPr lang="en-US" sz="1050" b="1"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nesta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coluna</a:t>
            </a:r>
            <a:r>
              <a:rPr lang="en-US" sz="1050" dirty="0" smtClean="0">
                <a:solidFill>
                  <a:schemeClr val="bg1"/>
                </a:solidFill>
                <a:latin typeface="Calibri" panose="020F0502020204030204" pitchFamily="34" charset="0"/>
                <a:cs typeface="Calibri" panose="020F0502020204030204" pitchFamily="34" charset="0"/>
              </a:rPr>
              <a:t> as </a:t>
            </a:r>
            <a:r>
              <a:rPr lang="en-US" sz="1050" dirty="0" err="1" smtClean="0">
                <a:solidFill>
                  <a:schemeClr val="bg1"/>
                </a:solidFill>
                <a:latin typeface="Calibri" panose="020F0502020204030204" pitchFamily="34" charset="0"/>
                <a:cs typeface="Calibri" panose="020F0502020204030204" pitchFamily="34" charset="0"/>
              </a:rPr>
              <a:t>opções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são</a:t>
            </a:r>
            <a:r>
              <a:rPr lang="en-US" sz="1050" dirty="0" smtClean="0">
                <a:solidFill>
                  <a:schemeClr val="bg1"/>
                </a:solidFill>
                <a:latin typeface="Calibri" panose="020F0502020204030204" pitchFamily="34" charset="0"/>
                <a:cs typeface="Calibri" panose="020F0502020204030204" pitchFamily="34" charset="0"/>
              </a:rPr>
              <a:t>: LEI, RMPM, SIREN, DUNS, Other. Se no </a:t>
            </a:r>
            <a:r>
              <a:rPr lang="en-US" sz="1050" dirty="0" err="1" smtClean="0">
                <a:solidFill>
                  <a:schemeClr val="bg1"/>
                </a:solidFill>
                <a:latin typeface="Calibri" panose="020F0502020204030204" pitchFamily="34" charset="0"/>
                <a:cs typeface="Calibri" panose="020F0502020204030204" pitchFamily="34" charset="0"/>
              </a:rPr>
              <a:t>contrato</a:t>
            </a:r>
            <a:r>
              <a:rPr lang="en-US" sz="1050" dirty="0" smtClean="0">
                <a:solidFill>
                  <a:schemeClr val="bg1"/>
                </a:solidFill>
                <a:latin typeface="Calibri" panose="020F0502020204030204" pitchFamily="34" charset="0"/>
                <a:cs typeface="Calibri" panose="020F0502020204030204" pitchFamily="34" charset="0"/>
              </a:rPr>
              <a:t> com o PSE </a:t>
            </a:r>
            <a:r>
              <a:rPr lang="en-US" sz="1050" dirty="0" err="1" smtClean="0">
                <a:solidFill>
                  <a:schemeClr val="bg1"/>
                </a:solidFill>
                <a:latin typeface="Calibri" panose="020F0502020204030204" pitchFamily="34" charset="0"/>
                <a:cs typeface="Calibri" panose="020F0502020204030204" pitchFamily="34" charset="0"/>
              </a:rPr>
              <a:t>uma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destas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referencias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indicada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essa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informação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caso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contrário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t>
            </a:r>
            <a:r>
              <a:rPr lang="en-US" sz="1050" b="1" i="1" dirty="0" smtClean="0">
                <a:solidFill>
                  <a:schemeClr val="bg1"/>
                </a:solidFill>
                <a:latin typeface="Calibri" panose="020F0502020204030204" pitchFamily="34" charset="0"/>
                <a:cs typeface="Calibri" panose="020F0502020204030204" pitchFamily="34" charset="0"/>
              </a:rPr>
              <a:t>Other</a:t>
            </a:r>
            <a:r>
              <a:rPr lang="en-US" sz="1050" dirty="0" smtClean="0">
                <a:solidFill>
                  <a:schemeClr val="bg1"/>
                </a:solidFill>
                <a:latin typeface="Calibri" panose="020F0502020204030204" pitchFamily="34" charset="0"/>
                <a:cs typeface="Calibri" panose="020F0502020204030204" pitchFamily="34" charset="0"/>
              </a:rPr>
              <a:t>.</a:t>
            </a:r>
          </a:p>
          <a:p>
            <a:pPr lvl="3"/>
            <a:r>
              <a:rPr lang="fr-FR" sz="1050" dirty="0" smtClean="0">
                <a:solidFill>
                  <a:schemeClr val="bg1"/>
                </a:solidFill>
                <a:latin typeface="Calibri" panose="020F0502020204030204" pitchFamily="34" charset="0"/>
                <a:cs typeface="Calibri" panose="020F0502020204030204" pitchFamily="34" charset="0"/>
              </a:rPr>
              <a:t>LEI</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Legal</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Entity</a:t>
            </a:r>
            <a:r>
              <a:rPr lang="fr-FR" sz="1050" dirty="0">
                <a:solidFill>
                  <a:schemeClr val="bg1"/>
                </a:solidFill>
                <a:latin typeface="Calibri" panose="020F0502020204030204" pitchFamily="34" charset="0"/>
                <a:cs typeface="Calibri" panose="020F0502020204030204" pitchFamily="34" charset="0"/>
              </a:rPr>
              <a:t> Identifiant - identifiant entité juridique (20 </a:t>
            </a:r>
            <a:r>
              <a:rPr lang="fr-FR" sz="1050" dirty="0" err="1">
                <a:solidFill>
                  <a:schemeClr val="bg1"/>
                </a:solidFill>
                <a:latin typeface="Calibri" panose="020F0502020204030204" pitchFamily="34" charset="0"/>
                <a:cs typeface="Calibri" panose="020F0502020204030204" pitchFamily="34" charset="0"/>
              </a:rPr>
              <a:t>caracteres</a:t>
            </a:r>
            <a:r>
              <a:rPr lang="fr-FR" sz="1050" dirty="0">
                <a:solidFill>
                  <a:schemeClr val="bg1"/>
                </a:solidFill>
                <a:latin typeface="Calibri" panose="020F0502020204030204" pitchFamily="34" charset="0"/>
                <a:cs typeface="Calibri" panose="020F0502020204030204" pitchFamily="34" charset="0"/>
              </a:rPr>
              <a:t>) =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mondial</a:t>
            </a:r>
          </a:p>
          <a:p>
            <a:pPr lvl="3"/>
            <a:r>
              <a:rPr lang="fr-FR" sz="1050" dirty="0">
                <a:solidFill>
                  <a:schemeClr val="bg1"/>
                </a:solidFill>
                <a:latin typeface="Calibri" panose="020F0502020204030204" pitchFamily="34" charset="0"/>
                <a:cs typeface="Calibri" panose="020F0502020204030204" pitchFamily="34" charset="0"/>
              </a:rPr>
              <a:t>RMPM: Registre mondial des personnes morales</a:t>
            </a:r>
          </a:p>
          <a:p>
            <a:pPr lvl="3"/>
            <a:r>
              <a:rPr lang="fr-FR" sz="1050" dirty="0">
                <a:solidFill>
                  <a:schemeClr val="bg1"/>
                </a:solidFill>
                <a:latin typeface="Calibri" panose="020F0502020204030204" pitchFamily="34" charset="0"/>
                <a:cs typeface="Calibri" panose="020F0502020204030204" pitchFamily="34" charset="0"/>
              </a:rPr>
              <a:t>SIREN: Système informatique du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des Entreprises attribué par INSEE - 9 chiffres -</a:t>
            </a:r>
          </a:p>
          <a:p>
            <a:pPr lvl="3"/>
            <a:r>
              <a:rPr lang="fr-FR" sz="1050" dirty="0">
                <a:solidFill>
                  <a:schemeClr val="bg1"/>
                </a:solidFill>
                <a:latin typeface="Calibri" panose="020F0502020204030204" pitchFamily="34" charset="0"/>
                <a:cs typeface="Calibri" panose="020F0502020204030204" pitchFamily="34" charset="0"/>
              </a:rPr>
              <a:t>DUNS: Data Universal </a:t>
            </a:r>
            <a:r>
              <a:rPr lang="fr-FR" sz="1050" dirty="0" err="1">
                <a:solidFill>
                  <a:schemeClr val="bg1"/>
                </a:solidFill>
                <a:latin typeface="Calibri" panose="020F0502020204030204" pitchFamily="34" charset="0"/>
                <a:cs typeface="Calibri" panose="020F0502020204030204" pitchFamily="34" charset="0"/>
              </a:rPr>
              <a:t>Numbering</a:t>
            </a:r>
            <a:r>
              <a:rPr lang="fr-FR" sz="1050" dirty="0">
                <a:solidFill>
                  <a:schemeClr val="bg1"/>
                </a:solidFill>
                <a:latin typeface="Calibri" panose="020F0502020204030204" pitchFamily="34" charset="0"/>
                <a:cs typeface="Calibri" panose="020F0502020204030204" pitchFamily="34" charset="0"/>
              </a:rPr>
              <a:t> System - 9 chiffres</a:t>
            </a:r>
          </a:p>
          <a:p>
            <a:r>
              <a:rPr lang="en-US" sz="1050" b="1" dirty="0" smtClean="0">
                <a:solidFill>
                  <a:schemeClr val="bg1"/>
                </a:solidFill>
                <a:latin typeface="Calibri" panose="020F0502020204030204" pitchFamily="34" charset="0"/>
                <a:cs typeface="Calibri" panose="020F0502020204030204" pitchFamily="34" charset="0"/>
              </a:rPr>
              <a:t>2 </a:t>
            </a:r>
            <a:r>
              <a:rPr lang="en-US" sz="1050"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Référence</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foi</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identificado</a:t>
            </a:r>
            <a:r>
              <a:rPr lang="en-US" sz="1050" dirty="0" smtClean="0">
                <a:solidFill>
                  <a:schemeClr val="bg1"/>
                </a:solidFill>
                <a:latin typeface="Calibri" panose="020F0502020204030204" pitchFamily="34" charset="0"/>
                <a:cs typeface="Calibri" panose="020F0502020204030204" pitchFamily="34" charset="0"/>
              </a:rPr>
              <a:t> o NIF da </a:t>
            </a:r>
            <a:r>
              <a:rPr lang="en-US" sz="1050" dirty="0" err="1" smtClean="0">
                <a:solidFill>
                  <a:schemeClr val="bg1"/>
                </a:solidFill>
                <a:latin typeface="Calibri" panose="020F0502020204030204" pitchFamily="34" charset="0"/>
                <a:cs typeface="Calibri" panose="020F0502020204030204" pitchFamily="34" charset="0"/>
              </a:rPr>
              <a:t>empresa</a:t>
            </a:r>
            <a:r>
              <a:rPr lang="en-US" sz="1050" dirty="0" smtClean="0">
                <a:solidFill>
                  <a:schemeClr val="bg1"/>
                </a:solidFill>
                <a:latin typeface="Calibri" panose="020F0502020204030204" pitchFamily="34" charset="0"/>
                <a:cs typeface="Calibri" panose="020F0502020204030204" pitchFamily="34" charset="0"/>
              </a:rPr>
              <a:t> – </a:t>
            </a:r>
            <a:r>
              <a:rPr lang="en-US" sz="1050" dirty="0" err="1" smtClean="0">
                <a:solidFill>
                  <a:schemeClr val="bg1"/>
                </a:solidFill>
                <a:latin typeface="Calibri" panose="020F0502020204030204" pitchFamily="34" charset="0"/>
                <a:cs typeface="Calibri" panose="020F0502020204030204" pitchFamily="34" charset="0"/>
              </a:rPr>
              <a:t>Verificar</a:t>
            </a:r>
            <a:r>
              <a:rPr lang="en-US" sz="1050" dirty="0" smtClean="0">
                <a:solidFill>
                  <a:schemeClr val="bg1"/>
                </a:solidFill>
                <a:latin typeface="Calibri" panose="020F0502020204030204" pitchFamily="34" charset="0"/>
                <a:cs typeface="Calibri" panose="020F0502020204030204" pitchFamily="34" charset="0"/>
              </a:rPr>
              <a:t> se OK</a:t>
            </a:r>
          </a:p>
          <a:p>
            <a:r>
              <a:rPr lang="pt-PT" sz="1050" b="1" dirty="0" smtClean="0">
                <a:solidFill>
                  <a:schemeClr val="bg1"/>
                </a:solidFill>
                <a:latin typeface="Calibri" panose="020F0502020204030204" pitchFamily="34" charset="0"/>
                <a:cs typeface="Calibri" panose="020F0502020204030204" pitchFamily="34" charset="0"/>
              </a:rPr>
              <a:t>3 – Pais do PSE </a:t>
            </a:r>
            <a:r>
              <a:rPr lang="pt-PT" sz="1050" dirty="0" smtClean="0">
                <a:solidFill>
                  <a:schemeClr val="bg1"/>
                </a:solidFill>
                <a:latin typeface="Calibri" panose="020F0502020204030204" pitchFamily="34" charset="0"/>
                <a:cs typeface="Calibri" panose="020F0502020204030204" pitchFamily="34" charset="0"/>
              </a:rPr>
              <a:t>– Verificar se OK</a:t>
            </a:r>
          </a:p>
          <a:p>
            <a:r>
              <a:rPr lang="pt-PT" sz="1050" b="1" dirty="0" smtClean="0">
                <a:solidFill>
                  <a:schemeClr val="bg1"/>
                </a:solidFill>
                <a:latin typeface="Calibri" panose="020F0502020204030204" pitchFamily="34" charset="0"/>
                <a:cs typeface="Calibri" panose="020F0502020204030204" pitchFamily="34" charset="0"/>
              </a:rPr>
              <a:t>4 – Pais onde se realiza a prestação de serviço</a:t>
            </a:r>
          </a:p>
          <a:p>
            <a:r>
              <a:rPr lang="pt-PT" sz="1050" b="1" dirty="0" smtClean="0">
                <a:solidFill>
                  <a:schemeClr val="bg1"/>
                </a:solidFill>
                <a:latin typeface="Calibri" panose="020F0502020204030204" pitchFamily="34" charset="0"/>
                <a:cs typeface="Calibri" panose="020F0502020204030204" pitchFamily="34" charset="0"/>
              </a:rPr>
              <a:t>5 – As exigências regulamentares do fornecedor são similares as do Grupo?  </a:t>
            </a:r>
            <a:r>
              <a:rPr lang="pt-PT" sz="1050" dirty="0" smtClean="0">
                <a:solidFill>
                  <a:schemeClr val="bg1"/>
                </a:solidFill>
                <a:latin typeface="Calibri" panose="020F0502020204030204" pitchFamily="34" charset="0"/>
                <a:cs typeface="Calibri" panose="020F0502020204030204" pitchFamily="34" charset="0"/>
              </a:rPr>
              <a:t>Neste caso as opções de resposta são:</a:t>
            </a:r>
          </a:p>
          <a:p>
            <a:pPr lvl="3"/>
            <a:r>
              <a:rPr lang="fr-FR" sz="1050" dirty="0">
                <a:solidFill>
                  <a:schemeClr val="bg1"/>
                </a:solidFill>
                <a:latin typeface="Calibri" panose="020F0502020204030204" pitchFamily="34" charset="0"/>
                <a:cs typeface="Calibri" panose="020F0502020204030204" pitchFamily="34" charset="0"/>
              </a:rPr>
              <a:t>Assujetti à autre régulation</a:t>
            </a:r>
          </a:p>
          <a:p>
            <a:pPr lvl="3"/>
            <a:r>
              <a:rPr lang="fr-FR" sz="1050" dirty="0">
                <a:solidFill>
                  <a:schemeClr val="bg1"/>
                </a:solidFill>
                <a:latin typeface="Calibri" panose="020F0502020204030204" pitchFamily="34" charset="0"/>
                <a:cs typeface="Calibri" panose="020F0502020204030204" pitchFamily="34" charset="0"/>
              </a:rPr>
              <a:t>Agrémenté</a:t>
            </a:r>
          </a:p>
          <a:p>
            <a:pPr lvl="3"/>
            <a:r>
              <a:rPr lang="fr-FR" sz="1050" dirty="0">
                <a:solidFill>
                  <a:schemeClr val="bg1"/>
                </a:solidFill>
                <a:latin typeface="Calibri" panose="020F0502020204030204" pitchFamily="34" charset="0"/>
                <a:cs typeface="Calibri" panose="020F0502020204030204" pitchFamily="34" charset="0"/>
              </a:rPr>
              <a:t>Intermédiaire en opération de banque (IOBSP)</a:t>
            </a:r>
          </a:p>
          <a:p>
            <a:pPr lvl="3"/>
            <a:r>
              <a:rPr lang="fr-FR" sz="1050" dirty="0">
                <a:solidFill>
                  <a:schemeClr val="bg1"/>
                </a:solidFill>
                <a:latin typeface="Calibri" panose="020F0502020204030204" pitchFamily="34" charset="0"/>
                <a:cs typeface="Calibri" panose="020F0502020204030204" pitchFamily="34" charset="0"/>
              </a:rPr>
              <a:t>Assujetti à la même régulation</a:t>
            </a:r>
          </a:p>
          <a:p>
            <a:endParaRPr lang="pt-PT"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9"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297931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840062004"/>
              </p:ext>
            </p:extLst>
          </p:nvPr>
        </p:nvGraphicFramePr>
        <p:xfrm>
          <a:off x="107503" y="991599"/>
          <a:ext cx="8695077" cy="2164377"/>
        </p:xfrm>
        <a:graphic>
          <a:graphicData uri="http://schemas.openxmlformats.org/drawingml/2006/table">
            <a:tbl>
              <a:tblPr/>
              <a:tblGrid>
                <a:gridCol w="1718794">
                  <a:extLst>
                    <a:ext uri="{9D8B030D-6E8A-4147-A177-3AD203B41FA5}">
                      <a16:colId xmlns:a16="http://schemas.microsoft.com/office/drawing/2014/main" xmlns="" val="2625960735"/>
                    </a:ext>
                  </a:extLst>
                </a:gridCol>
                <a:gridCol w="1921005">
                  <a:extLst>
                    <a:ext uri="{9D8B030D-6E8A-4147-A177-3AD203B41FA5}">
                      <a16:colId xmlns:a16="http://schemas.microsoft.com/office/drawing/2014/main" xmlns="" val="885036069"/>
                    </a:ext>
                  </a:extLst>
                </a:gridCol>
                <a:gridCol w="1617690">
                  <a:extLst>
                    <a:ext uri="{9D8B030D-6E8A-4147-A177-3AD203B41FA5}">
                      <a16:colId xmlns:a16="http://schemas.microsoft.com/office/drawing/2014/main" xmlns="" val="519965130"/>
                    </a:ext>
                  </a:extLst>
                </a:gridCol>
                <a:gridCol w="1921005">
                  <a:extLst>
                    <a:ext uri="{9D8B030D-6E8A-4147-A177-3AD203B41FA5}">
                      <a16:colId xmlns:a16="http://schemas.microsoft.com/office/drawing/2014/main" xmlns="" val="2362872929"/>
                    </a:ext>
                  </a:extLst>
                </a:gridCol>
                <a:gridCol w="1516583">
                  <a:extLst>
                    <a:ext uri="{9D8B030D-6E8A-4147-A177-3AD203B41FA5}">
                      <a16:colId xmlns:a16="http://schemas.microsoft.com/office/drawing/2014/main" xmlns="" val="99706275"/>
                    </a:ext>
                  </a:extLst>
                </a:gridCol>
              </a:tblGrid>
              <a:tr h="56519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Identité du sous-contractant </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Type (LEI ou SIREN ou DUNS ou autre)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err="1">
                          <a:solidFill>
                            <a:srgbClr val="00B050"/>
                          </a:solidFill>
                          <a:effectLst/>
                          <a:latin typeface="Arial" panose="020B0604020202020204" pitchFamily="34" charset="0"/>
                        </a:rPr>
                        <a:t>Référence</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err="1">
                          <a:solidFill>
                            <a:srgbClr val="00B050"/>
                          </a:solidFill>
                          <a:effectLst/>
                          <a:latin typeface="Arial" panose="020B0604020202020204" pitchFamily="34" charset="0"/>
                        </a:rPr>
                        <a:t>Pays</a:t>
                      </a:r>
                      <a:r>
                        <a:rPr lang="pt-PT" sz="800" b="1" i="0" u="none" strike="noStrike" dirty="0">
                          <a:solidFill>
                            <a:srgbClr val="00B050"/>
                          </a:solidFill>
                          <a:effectLst/>
                          <a:latin typeface="Arial" panose="020B0604020202020204" pitchFamily="34" charset="0"/>
                        </a:rPr>
                        <a:t> </a:t>
                      </a:r>
                      <a:r>
                        <a:rPr lang="pt-PT" sz="800" b="1" i="0" u="none" strike="noStrike" dirty="0" err="1">
                          <a:solidFill>
                            <a:srgbClr val="00B050"/>
                          </a:solidFill>
                          <a:effectLst/>
                          <a:latin typeface="Arial" panose="020B0604020202020204" pitchFamily="34" charset="0"/>
                        </a:rPr>
                        <a:t>du</a:t>
                      </a:r>
                      <a:r>
                        <a:rPr lang="pt-PT" sz="800" b="1" i="0" u="none" strike="noStrike" dirty="0">
                          <a:solidFill>
                            <a:srgbClr val="00B050"/>
                          </a:solidFill>
                          <a:effectLst/>
                          <a:latin typeface="Arial" panose="020B0604020202020204" pitchFamily="34" charset="0"/>
                        </a:rPr>
                        <a:t> </a:t>
                      </a:r>
                      <a:r>
                        <a:rPr lang="pt-PT" sz="800" b="1" i="0" u="none" strike="noStrike" dirty="0" err="1" smtClean="0">
                          <a:solidFill>
                            <a:srgbClr val="00B050"/>
                          </a:solidFill>
                          <a:effectLst/>
                          <a:latin typeface="Arial" panose="020B0604020202020204" pitchFamily="34" charset="0"/>
                        </a:rPr>
                        <a:t>sous-contractant</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rgbClr val="000000"/>
                          </a:solidFill>
                          <a:effectLst/>
                          <a:latin typeface="Arial" panose="020B0604020202020204" pitchFamily="34" charset="0"/>
                        </a:rPr>
                        <a:t>AUDAXYS - SOFTWARE E SISTEMAS,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rgbClr val="000000"/>
                          </a:solidFill>
                          <a:effectLst/>
                          <a:latin typeface="Arial" panose="020B0604020202020204" pitchFamily="34" charset="0"/>
                        </a:rPr>
                        <a:t>CILNET COMUNICAÇÕES E PROJECTOS ESPECIAIS,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rgbClr val="000000"/>
                          </a:solidFill>
                          <a:effectLst/>
                          <a:latin typeface="Arial" panose="020B0604020202020204" pitchFamily="34" charset="0"/>
                        </a:rPr>
                        <a:t>NOS Comunicações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426436">
                <a:tc>
                  <a:txBody>
                    <a:bodyPr/>
                    <a:lstStyle/>
                    <a:p>
                      <a:pPr algn="ctr" fontAlgn="ctr"/>
                      <a:r>
                        <a:rPr lang="en-US" sz="800" b="0" i="0" u="none" strike="noStrike" dirty="0">
                          <a:solidFill>
                            <a:srgbClr val="000000"/>
                          </a:solidFill>
                          <a:effectLst/>
                          <a:latin typeface="Arial" panose="020B0604020202020204" pitchFamily="34" charset="0"/>
                        </a:rPr>
                        <a:t>SIBS FORWARD PAYMENT SOLUTIONS,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rgbClr val="000000"/>
                          </a:solidFill>
                          <a:effectLst/>
                          <a:latin typeface="Arial" panose="020B0604020202020204" pitchFamily="34" charset="0"/>
                        </a:rPr>
                        <a:t>TALISMA PLUS - CONSULTORIA EM TECNOLOGIAS DE INFORMAÇÃO, LDA.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fontScale="90000"/>
          </a:bodyPr>
          <a:lstStyle/>
          <a:p>
            <a:r>
              <a:rPr lang="fr-FR" dirty="0" err="1" smtClean="0"/>
              <a:t>Fornecedor</a:t>
            </a:r>
            <a:r>
              <a:rPr lang="fr-FR" dirty="0" smtClean="0"/>
              <a:t> </a:t>
            </a:r>
            <a:r>
              <a:rPr lang="fr-FR" dirty="0" err="1" smtClean="0"/>
              <a:t>contrata</a:t>
            </a:r>
            <a:r>
              <a:rPr lang="fr-FR" dirty="0" smtClean="0"/>
              <a:t> </a:t>
            </a:r>
            <a:r>
              <a:rPr lang="fr-FR" dirty="0" err="1" smtClean="0"/>
              <a:t>uma</a:t>
            </a:r>
            <a:r>
              <a:rPr lang="fr-FR" dirty="0" smtClean="0"/>
              <a:t> </a:t>
            </a:r>
            <a:r>
              <a:rPr lang="fr-FR" dirty="0" err="1" smtClean="0"/>
              <a:t>empresa</a:t>
            </a:r>
            <a:r>
              <a:rPr lang="fr-FR" dirty="0" smtClean="0"/>
              <a:t> de </a:t>
            </a:r>
            <a:r>
              <a:rPr lang="fr-FR" dirty="0" err="1" smtClean="0"/>
              <a:t>subcontratação</a:t>
            </a:r>
            <a:r>
              <a:rPr lang="fr-FR" dirty="0" smtClean="0"/>
              <a:t>? (1/2)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4</a:t>
            </a:fld>
            <a:endParaRPr lang="fr-FR" dirty="0"/>
          </a:p>
        </p:txBody>
      </p:sp>
      <p:sp>
        <p:nvSpPr>
          <p:cNvPr id="6" name="TextBox 5"/>
          <p:cNvSpPr txBox="1"/>
          <p:nvPr/>
        </p:nvSpPr>
        <p:spPr>
          <a:xfrm rot="10800000" flipV="1">
            <a:off x="395536" y="3429000"/>
            <a:ext cx="8407042" cy="2608041"/>
          </a:xfrm>
          <a:prstGeom prst="rect">
            <a:avLst/>
          </a:prstGeom>
          <a:noFill/>
        </p:spPr>
        <p:txBody>
          <a:bodyPr wrap="square" lIns="0" tIns="0" rIns="0" bIns="0" rtlCol="0">
            <a:noAutofit/>
          </a:bodyPr>
          <a:lstStyle/>
          <a:p>
            <a:r>
              <a:rPr lang="en-US" sz="1050" b="1" dirty="0" smtClean="0">
                <a:solidFill>
                  <a:schemeClr val="bg1"/>
                </a:solidFill>
                <a:latin typeface="Calibri" panose="020F0502020204030204" pitchFamily="34" charset="0"/>
                <a:cs typeface="Calibri" panose="020F0502020204030204" pitchFamily="34" charset="0"/>
              </a:rPr>
              <a:t>No </a:t>
            </a:r>
            <a:r>
              <a:rPr lang="en-US" sz="1050" b="1" dirty="0" err="1" smtClean="0">
                <a:solidFill>
                  <a:schemeClr val="bg1"/>
                </a:solidFill>
                <a:latin typeface="Calibri" panose="020F0502020204030204" pitchFamily="34" charset="0"/>
                <a:cs typeface="Calibri" panose="020F0502020204030204" pitchFamily="34" charset="0"/>
              </a:rPr>
              <a:t>caso</a:t>
            </a:r>
            <a:r>
              <a:rPr lang="en-US" sz="1050" b="1" dirty="0" smtClean="0">
                <a:solidFill>
                  <a:schemeClr val="bg1"/>
                </a:solidFill>
                <a:latin typeface="Calibri" panose="020F0502020204030204" pitchFamily="34" charset="0"/>
                <a:cs typeface="Calibri" panose="020F0502020204030204" pitchFamily="34" charset="0"/>
              </a:rPr>
              <a:t> do PSE </a:t>
            </a:r>
            <a:r>
              <a:rPr lang="en-US" sz="1050" b="1" dirty="0" err="1" smtClean="0">
                <a:solidFill>
                  <a:schemeClr val="bg1"/>
                </a:solidFill>
                <a:latin typeface="Calibri" panose="020F0502020204030204" pitchFamily="34" charset="0"/>
                <a:cs typeface="Calibri" panose="020F0502020204030204" pitchFamily="34" charset="0"/>
              </a:rPr>
              <a:t>contratar</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ume</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empresa</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subcontratada</a:t>
            </a:r>
            <a:r>
              <a:rPr lang="en-US" sz="1050" b="1" dirty="0" smtClean="0">
                <a:solidFill>
                  <a:schemeClr val="bg1"/>
                </a:solidFill>
                <a:latin typeface="Calibri" panose="020F0502020204030204" pitchFamily="34" charset="0"/>
                <a:cs typeface="Calibri" panose="020F0502020204030204" pitchFamily="34" charset="0"/>
              </a:rPr>
              <a:t>, responder as 4 </a:t>
            </a:r>
            <a:r>
              <a:rPr lang="en-US" sz="1050" b="1" dirty="0" err="1" smtClean="0">
                <a:solidFill>
                  <a:schemeClr val="bg1"/>
                </a:solidFill>
                <a:latin typeface="Calibri" panose="020F0502020204030204" pitchFamily="34" charset="0"/>
                <a:cs typeface="Calibri" panose="020F0502020204030204" pitchFamily="34" charset="0"/>
              </a:rPr>
              <a:t>colunas</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seguintes</a:t>
            </a:r>
            <a:r>
              <a:rPr lang="en-US" sz="1050" b="1" dirty="0" smtClean="0">
                <a:solidFill>
                  <a:schemeClr val="bg1"/>
                </a:solidFill>
                <a:latin typeface="Calibri" panose="020F0502020204030204" pitchFamily="34" charset="0"/>
                <a:cs typeface="Calibri" panose="020F0502020204030204" pitchFamily="34" charset="0"/>
              </a:rPr>
              <a:t>:</a:t>
            </a:r>
          </a:p>
          <a:p>
            <a:endParaRPr lang="en-US" sz="1050" b="1" dirty="0" smtClean="0">
              <a:solidFill>
                <a:schemeClr val="bg1"/>
              </a:solidFill>
              <a:latin typeface="Calibri" panose="020F0502020204030204" pitchFamily="34" charset="0"/>
              <a:cs typeface="Calibri" panose="020F0502020204030204" pitchFamily="34" charset="0"/>
            </a:endParaRPr>
          </a:p>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err="1" smtClean="0">
                <a:solidFill>
                  <a:schemeClr val="bg1"/>
                </a:solidFill>
                <a:latin typeface="Calibri" panose="020F0502020204030204" pitchFamily="34" charset="0"/>
                <a:cs typeface="Calibri" panose="020F0502020204030204" pitchFamily="34" charset="0"/>
              </a:rPr>
              <a:t>nome</a:t>
            </a:r>
            <a:r>
              <a:rPr lang="en-US" sz="1050" b="1" dirty="0" smtClean="0">
                <a:solidFill>
                  <a:schemeClr val="bg1"/>
                </a:solidFill>
                <a:latin typeface="Calibri" panose="020F0502020204030204" pitchFamily="34" charset="0"/>
                <a:cs typeface="Calibri" panose="020F0502020204030204" pitchFamily="34" charset="0"/>
              </a:rPr>
              <a:t> da </a:t>
            </a:r>
            <a:r>
              <a:rPr lang="en-US" sz="1050" b="1" dirty="0" err="1" smtClean="0">
                <a:solidFill>
                  <a:schemeClr val="bg1"/>
                </a:solidFill>
                <a:latin typeface="Calibri" panose="020F0502020204030204" pitchFamily="34" charset="0"/>
                <a:cs typeface="Calibri" panose="020F0502020204030204" pitchFamily="34" charset="0"/>
              </a:rPr>
              <a:t>empresa</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subscontratada</a:t>
            </a:r>
            <a:r>
              <a:rPr lang="en-US" sz="1050" b="1" dirty="0" smtClean="0">
                <a:solidFill>
                  <a:schemeClr val="bg1"/>
                </a:solidFill>
                <a:latin typeface="Calibri" panose="020F0502020204030204" pitchFamily="34" charset="0"/>
                <a:cs typeface="Calibri" panose="020F0502020204030204" pitchFamily="34" charset="0"/>
              </a:rPr>
              <a:t> </a:t>
            </a:r>
          </a:p>
          <a:p>
            <a:r>
              <a:rPr lang="en-US" sz="1050" b="1" dirty="0" smtClean="0">
                <a:solidFill>
                  <a:schemeClr val="bg1"/>
                </a:solidFill>
                <a:latin typeface="Calibri" panose="020F0502020204030204" pitchFamily="34" charset="0"/>
                <a:cs typeface="Calibri" panose="020F0502020204030204" pitchFamily="34" charset="0"/>
              </a:rPr>
              <a:t>2 - (LEI </a:t>
            </a:r>
            <a:r>
              <a:rPr lang="en-US" sz="1050" b="1" dirty="0">
                <a:solidFill>
                  <a:schemeClr val="bg1"/>
                </a:solidFill>
                <a:latin typeface="Calibri" panose="020F0502020204030204" pitchFamily="34" charset="0"/>
                <a:cs typeface="Calibri" panose="020F0502020204030204" pitchFamily="34" charset="0"/>
              </a:rPr>
              <a:t>or SIREN or DUNS or Other</a:t>
            </a:r>
            <a:r>
              <a:rPr lang="en-US" sz="1050" b="1"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nesta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coluna</a:t>
            </a:r>
            <a:r>
              <a:rPr lang="en-US" sz="1050" dirty="0" smtClean="0">
                <a:solidFill>
                  <a:schemeClr val="bg1"/>
                </a:solidFill>
                <a:latin typeface="Calibri" panose="020F0502020204030204" pitchFamily="34" charset="0"/>
                <a:cs typeface="Calibri" panose="020F0502020204030204" pitchFamily="34" charset="0"/>
              </a:rPr>
              <a:t> as </a:t>
            </a:r>
            <a:r>
              <a:rPr lang="en-US" sz="1050" dirty="0" err="1" smtClean="0">
                <a:solidFill>
                  <a:schemeClr val="bg1"/>
                </a:solidFill>
                <a:latin typeface="Calibri" panose="020F0502020204030204" pitchFamily="34" charset="0"/>
                <a:cs typeface="Calibri" panose="020F0502020204030204" pitchFamily="34" charset="0"/>
              </a:rPr>
              <a:t>opções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são</a:t>
            </a:r>
            <a:r>
              <a:rPr lang="en-US" sz="1050" dirty="0" smtClean="0">
                <a:solidFill>
                  <a:schemeClr val="bg1"/>
                </a:solidFill>
                <a:latin typeface="Calibri" panose="020F0502020204030204" pitchFamily="34" charset="0"/>
                <a:cs typeface="Calibri" panose="020F0502020204030204" pitchFamily="34" charset="0"/>
              </a:rPr>
              <a:t>: LEI, RMPM, SIREN, DUNS, Other. Se no </a:t>
            </a:r>
            <a:r>
              <a:rPr lang="en-US" sz="1050" dirty="0" err="1" smtClean="0">
                <a:solidFill>
                  <a:schemeClr val="bg1"/>
                </a:solidFill>
                <a:latin typeface="Calibri" panose="020F0502020204030204" pitchFamily="34" charset="0"/>
                <a:cs typeface="Calibri" panose="020F0502020204030204" pitchFamily="34" charset="0"/>
              </a:rPr>
              <a:t>contrato</a:t>
            </a:r>
            <a:r>
              <a:rPr lang="en-US" sz="1050" dirty="0" smtClean="0">
                <a:solidFill>
                  <a:schemeClr val="bg1"/>
                </a:solidFill>
                <a:latin typeface="Calibri" panose="020F0502020204030204" pitchFamily="34" charset="0"/>
                <a:cs typeface="Calibri" panose="020F0502020204030204" pitchFamily="34" charset="0"/>
              </a:rPr>
              <a:t> com o PSE </a:t>
            </a:r>
            <a:r>
              <a:rPr lang="en-US" sz="1050" dirty="0" err="1" smtClean="0">
                <a:solidFill>
                  <a:schemeClr val="bg1"/>
                </a:solidFill>
                <a:latin typeface="Calibri" panose="020F0502020204030204" pitchFamily="34" charset="0"/>
                <a:cs typeface="Calibri" panose="020F0502020204030204" pitchFamily="34" charset="0"/>
              </a:rPr>
              <a:t>uma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destas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referencias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indicada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essa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iformação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caso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contrario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será</a:t>
            </a:r>
            <a:r>
              <a:rPr lang="en-US" sz="1050" dirty="0" smtClean="0">
                <a:solidFill>
                  <a:schemeClr val="bg1"/>
                </a:solidFill>
                <a:latin typeface="Calibri" panose="020F0502020204030204" pitchFamily="34" charset="0"/>
                <a:cs typeface="Calibri" panose="020F0502020204030204" pitchFamily="34" charset="0"/>
              </a:rPr>
              <a:t> Other.</a:t>
            </a:r>
          </a:p>
          <a:p>
            <a:pPr lvl="3"/>
            <a:r>
              <a:rPr lang="fr-FR" sz="1050" dirty="0">
                <a:solidFill>
                  <a:schemeClr val="bg1"/>
                </a:solidFill>
                <a:latin typeface="Calibri" panose="020F0502020204030204" pitchFamily="34" charset="0"/>
                <a:cs typeface="Calibri" panose="020F0502020204030204" pitchFamily="34" charset="0"/>
              </a:rPr>
              <a:t>Si Fournisseur </a:t>
            </a:r>
            <a:r>
              <a:rPr lang="fr-FR" sz="1050" dirty="0" smtClean="0">
                <a:solidFill>
                  <a:schemeClr val="bg1"/>
                </a:solidFill>
                <a:latin typeface="Calibri" panose="020F0502020204030204" pitchFamily="34" charset="0"/>
                <a:cs typeface="Calibri" panose="020F0502020204030204" pitchFamily="34" charset="0"/>
              </a:rPr>
              <a:t>externe - Type </a:t>
            </a:r>
            <a:r>
              <a:rPr lang="fr-FR" sz="1050" dirty="0">
                <a:solidFill>
                  <a:schemeClr val="bg1"/>
                </a:solidFill>
                <a:latin typeface="Calibri" panose="020F0502020204030204" pitchFamily="34" charset="0"/>
                <a:cs typeface="Calibri" panose="020F0502020204030204" pitchFamily="34" charset="0"/>
              </a:rPr>
              <a:t>de numéro de référence</a:t>
            </a:r>
          </a:p>
          <a:p>
            <a:pPr lvl="3"/>
            <a:r>
              <a:rPr lang="fr-FR" sz="1050" dirty="0" smtClean="0">
                <a:solidFill>
                  <a:schemeClr val="bg1"/>
                </a:solidFill>
                <a:latin typeface="Calibri" panose="020F0502020204030204" pitchFamily="34" charset="0"/>
                <a:cs typeface="Calibri" panose="020F0502020204030204" pitchFamily="34" charset="0"/>
              </a:rPr>
              <a:t>LEI</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Legal</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Entity</a:t>
            </a:r>
            <a:r>
              <a:rPr lang="fr-FR" sz="1050" dirty="0">
                <a:solidFill>
                  <a:schemeClr val="bg1"/>
                </a:solidFill>
                <a:latin typeface="Calibri" panose="020F0502020204030204" pitchFamily="34" charset="0"/>
                <a:cs typeface="Calibri" panose="020F0502020204030204" pitchFamily="34" charset="0"/>
              </a:rPr>
              <a:t> Identifiant - identifiant entité juridique (20 </a:t>
            </a:r>
            <a:r>
              <a:rPr lang="fr-FR" sz="1050" dirty="0" err="1">
                <a:solidFill>
                  <a:schemeClr val="bg1"/>
                </a:solidFill>
                <a:latin typeface="Calibri" panose="020F0502020204030204" pitchFamily="34" charset="0"/>
                <a:cs typeface="Calibri" panose="020F0502020204030204" pitchFamily="34" charset="0"/>
              </a:rPr>
              <a:t>caracteres</a:t>
            </a:r>
            <a:r>
              <a:rPr lang="fr-FR" sz="1050" dirty="0">
                <a:solidFill>
                  <a:schemeClr val="bg1"/>
                </a:solidFill>
                <a:latin typeface="Calibri" panose="020F0502020204030204" pitchFamily="34" charset="0"/>
                <a:cs typeface="Calibri" panose="020F0502020204030204" pitchFamily="34" charset="0"/>
              </a:rPr>
              <a:t>) =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mondial</a:t>
            </a:r>
          </a:p>
          <a:p>
            <a:pPr lvl="3"/>
            <a:r>
              <a:rPr lang="fr-FR" sz="1050" dirty="0">
                <a:solidFill>
                  <a:schemeClr val="bg1"/>
                </a:solidFill>
                <a:latin typeface="Calibri" panose="020F0502020204030204" pitchFamily="34" charset="0"/>
                <a:cs typeface="Calibri" panose="020F0502020204030204" pitchFamily="34" charset="0"/>
              </a:rPr>
              <a:t>RMPM: Registre mondial des personnes morales</a:t>
            </a:r>
          </a:p>
          <a:p>
            <a:pPr lvl="3"/>
            <a:r>
              <a:rPr lang="fr-FR" sz="1050" dirty="0">
                <a:solidFill>
                  <a:schemeClr val="bg1"/>
                </a:solidFill>
                <a:latin typeface="Calibri" panose="020F0502020204030204" pitchFamily="34" charset="0"/>
                <a:cs typeface="Calibri" panose="020F0502020204030204" pitchFamily="34" charset="0"/>
              </a:rPr>
              <a:t>SIREN: Système informatique du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des Entreprises attribué par INSEE - 9 chiffres -</a:t>
            </a:r>
          </a:p>
          <a:p>
            <a:pPr lvl="3"/>
            <a:r>
              <a:rPr lang="fr-FR" sz="1050" dirty="0">
                <a:solidFill>
                  <a:schemeClr val="bg1"/>
                </a:solidFill>
                <a:latin typeface="Calibri" panose="020F0502020204030204" pitchFamily="34" charset="0"/>
                <a:cs typeface="Calibri" panose="020F0502020204030204" pitchFamily="34" charset="0"/>
              </a:rPr>
              <a:t>DUNS: Data Universal </a:t>
            </a:r>
            <a:r>
              <a:rPr lang="fr-FR" sz="1050" dirty="0" err="1">
                <a:solidFill>
                  <a:schemeClr val="bg1"/>
                </a:solidFill>
                <a:latin typeface="Calibri" panose="020F0502020204030204" pitchFamily="34" charset="0"/>
                <a:cs typeface="Calibri" panose="020F0502020204030204" pitchFamily="34" charset="0"/>
              </a:rPr>
              <a:t>Numbering</a:t>
            </a:r>
            <a:r>
              <a:rPr lang="fr-FR" sz="1050" dirty="0">
                <a:solidFill>
                  <a:schemeClr val="bg1"/>
                </a:solidFill>
                <a:latin typeface="Calibri" panose="020F0502020204030204" pitchFamily="34" charset="0"/>
                <a:cs typeface="Calibri" panose="020F0502020204030204" pitchFamily="34" charset="0"/>
              </a:rPr>
              <a:t> System - 9 chiffres</a:t>
            </a:r>
          </a:p>
          <a:p>
            <a:r>
              <a:rPr lang="en-US" sz="1050" b="1" dirty="0">
                <a:solidFill>
                  <a:schemeClr val="bg1"/>
                </a:solidFill>
                <a:latin typeface="Calibri" panose="020F0502020204030204" pitchFamily="34" charset="0"/>
                <a:cs typeface="Calibri" panose="020F0502020204030204" pitchFamily="34" charset="0"/>
              </a:rPr>
              <a:t>3</a:t>
            </a:r>
            <a:r>
              <a:rPr lang="en-US" sz="1050" b="1" dirty="0" smtClean="0">
                <a:solidFill>
                  <a:schemeClr val="bg1"/>
                </a:solidFill>
                <a:latin typeface="Calibri" panose="020F0502020204030204" pitchFamily="34" charset="0"/>
                <a:cs typeface="Calibri" panose="020F0502020204030204" pitchFamily="34" charset="0"/>
              </a:rPr>
              <a:t> </a:t>
            </a:r>
            <a:r>
              <a:rPr lang="en-US" sz="1050"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Référence</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foi</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identificado</a:t>
            </a:r>
            <a:r>
              <a:rPr lang="en-US" sz="1050" dirty="0" smtClean="0">
                <a:solidFill>
                  <a:schemeClr val="bg1"/>
                </a:solidFill>
                <a:latin typeface="Calibri" panose="020F0502020204030204" pitchFamily="34" charset="0"/>
                <a:cs typeface="Calibri" panose="020F0502020204030204" pitchFamily="34" charset="0"/>
              </a:rPr>
              <a:t> o NIF da </a:t>
            </a:r>
            <a:r>
              <a:rPr lang="en-US" sz="1050" dirty="0" err="1" smtClean="0">
                <a:solidFill>
                  <a:schemeClr val="bg1"/>
                </a:solidFill>
                <a:latin typeface="Calibri" panose="020F0502020204030204" pitchFamily="34" charset="0"/>
                <a:cs typeface="Calibri" panose="020F0502020204030204" pitchFamily="34" charset="0"/>
              </a:rPr>
              <a:t>empresa</a:t>
            </a:r>
            <a:r>
              <a:rPr lang="en-US" sz="1050" dirty="0" smtClean="0">
                <a:solidFill>
                  <a:schemeClr val="bg1"/>
                </a:solidFill>
                <a:latin typeface="Calibri" panose="020F0502020204030204" pitchFamily="34" charset="0"/>
                <a:cs typeface="Calibri" panose="020F0502020204030204" pitchFamily="34" charset="0"/>
              </a:rPr>
              <a:t> – </a:t>
            </a:r>
            <a:r>
              <a:rPr lang="en-US" sz="1050" dirty="0" err="1" smtClean="0">
                <a:solidFill>
                  <a:schemeClr val="bg1"/>
                </a:solidFill>
                <a:latin typeface="Calibri" panose="020F0502020204030204" pitchFamily="34" charset="0"/>
                <a:cs typeface="Calibri" panose="020F0502020204030204" pitchFamily="34" charset="0"/>
              </a:rPr>
              <a:t>Verificar</a:t>
            </a:r>
            <a:r>
              <a:rPr lang="en-US" sz="1050" dirty="0" smtClean="0">
                <a:solidFill>
                  <a:schemeClr val="bg1"/>
                </a:solidFill>
                <a:latin typeface="Calibri" panose="020F0502020204030204" pitchFamily="34" charset="0"/>
                <a:cs typeface="Calibri" panose="020F0502020204030204" pitchFamily="34" charset="0"/>
              </a:rPr>
              <a:t> se OK</a:t>
            </a:r>
          </a:p>
          <a:p>
            <a:r>
              <a:rPr lang="pt-PT" sz="1050" dirty="0">
                <a:solidFill>
                  <a:schemeClr val="bg1"/>
                </a:solidFill>
                <a:latin typeface="Calibri" panose="020F0502020204030204" pitchFamily="34" charset="0"/>
                <a:cs typeface="Calibri" panose="020F0502020204030204" pitchFamily="34" charset="0"/>
              </a:rPr>
              <a:t>4</a:t>
            </a:r>
            <a:r>
              <a:rPr lang="pt-PT" sz="1050" dirty="0" smtClean="0">
                <a:solidFill>
                  <a:schemeClr val="bg1"/>
                </a:solidFill>
                <a:latin typeface="Calibri" panose="020F0502020204030204" pitchFamily="34" charset="0"/>
                <a:cs typeface="Calibri" panose="020F0502020204030204" pitchFamily="34" charset="0"/>
              </a:rPr>
              <a:t> – </a:t>
            </a:r>
            <a:r>
              <a:rPr lang="pt-PT" sz="1050" b="1" dirty="0" smtClean="0">
                <a:solidFill>
                  <a:schemeClr val="bg1"/>
                </a:solidFill>
                <a:latin typeface="Calibri" panose="020F0502020204030204" pitchFamily="34" charset="0"/>
                <a:cs typeface="Calibri" panose="020F0502020204030204" pitchFamily="34" charset="0"/>
              </a:rPr>
              <a:t>Pais do PSE </a:t>
            </a:r>
          </a:p>
          <a:p>
            <a:endParaRPr lang="pt-PT"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0"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358841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471770712"/>
              </p:ext>
            </p:extLst>
          </p:nvPr>
        </p:nvGraphicFramePr>
        <p:xfrm>
          <a:off x="107503" y="991599"/>
          <a:ext cx="8695077" cy="2164377"/>
        </p:xfrm>
        <a:graphic>
          <a:graphicData uri="http://schemas.openxmlformats.org/drawingml/2006/table">
            <a:tbl>
              <a:tblPr/>
              <a:tblGrid>
                <a:gridCol w="1718794">
                  <a:extLst>
                    <a:ext uri="{9D8B030D-6E8A-4147-A177-3AD203B41FA5}">
                      <a16:colId xmlns:a16="http://schemas.microsoft.com/office/drawing/2014/main" xmlns="" val="2625960735"/>
                    </a:ext>
                  </a:extLst>
                </a:gridCol>
                <a:gridCol w="1921005">
                  <a:extLst>
                    <a:ext uri="{9D8B030D-6E8A-4147-A177-3AD203B41FA5}">
                      <a16:colId xmlns:a16="http://schemas.microsoft.com/office/drawing/2014/main" xmlns="" val="885036069"/>
                    </a:ext>
                  </a:extLst>
                </a:gridCol>
                <a:gridCol w="1617690">
                  <a:extLst>
                    <a:ext uri="{9D8B030D-6E8A-4147-A177-3AD203B41FA5}">
                      <a16:colId xmlns:a16="http://schemas.microsoft.com/office/drawing/2014/main" xmlns="" val="519965130"/>
                    </a:ext>
                  </a:extLst>
                </a:gridCol>
                <a:gridCol w="1921005">
                  <a:extLst>
                    <a:ext uri="{9D8B030D-6E8A-4147-A177-3AD203B41FA5}">
                      <a16:colId xmlns:a16="http://schemas.microsoft.com/office/drawing/2014/main" xmlns="" val="2362872929"/>
                    </a:ext>
                  </a:extLst>
                </a:gridCol>
                <a:gridCol w="1516583">
                  <a:extLst>
                    <a:ext uri="{9D8B030D-6E8A-4147-A177-3AD203B41FA5}">
                      <a16:colId xmlns:a16="http://schemas.microsoft.com/office/drawing/2014/main" xmlns="" val="99706275"/>
                    </a:ext>
                  </a:extLst>
                </a:gridCol>
              </a:tblGrid>
              <a:tr h="56519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Identité du sous-contractant </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Type (LEI ou SIREN ou DUNS ou autre)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err="1">
                          <a:solidFill>
                            <a:srgbClr val="00B050"/>
                          </a:solidFill>
                          <a:effectLst/>
                          <a:latin typeface="Arial" panose="020B0604020202020204" pitchFamily="34" charset="0"/>
                        </a:rPr>
                        <a:t>Référence</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err="1">
                          <a:solidFill>
                            <a:srgbClr val="00B050"/>
                          </a:solidFill>
                          <a:effectLst/>
                          <a:latin typeface="Arial" panose="020B0604020202020204" pitchFamily="34" charset="0"/>
                        </a:rPr>
                        <a:t>Pays</a:t>
                      </a:r>
                      <a:r>
                        <a:rPr lang="pt-PT" sz="800" b="1" i="0" u="none" strike="noStrike" dirty="0">
                          <a:solidFill>
                            <a:srgbClr val="00B050"/>
                          </a:solidFill>
                          <a:effectLst/>
                          <a:latin typeface="Arial" panose="020B0604020202020204" pitchFamily="34" charset="0"/>
                        </a:rPr>
                        <a:t> </a:t>
                      </a:r>
                      <a:r>
                        <a:rPr lang="pt-PT" sz="800" b="1" i="0" u="none" strike="noStrike" dirty="0" err="1">
                          <a:solidFill>
                            <a:srgbClr val="00B050"/>
                          </a:solidFill>
                          <a:effectLst/>
                          <a:latin typeface="Arial" panose="020B0604020202020204" pitchFamily="34" charset="0"/>
                        </a:rPr>
                        <a:t>du</a:t>
                      </a:r>
                      <a:r>
                        <a:rPr lang="pt-PT" sz="800" b="1" i="0" u="none" strike="noStrike" dirty="0">
                          <a:solidFill>
                            <a:srgbClr val="00B050"/>
                          </a:solidFill>
                          <a:effectLst/>
                          <a:latin typeface="Arial" panose="020B0604020202020204" pitchFamily="34" charset="0"/>
                        </a:rPr>
                        <a:t> </a:t>
                      </a:r>
                      <a:r>
                        <a:rPr lang="pt-PT" sz="800" b="1" i="0" u="none" strike="noStrike" dirty="0" err="1" smtClean="0">
                          <a:solidFill>
                            <a:srgbClr val="00B050"/>
                          </a:solidFill>
                          <a:effectLst/>
                          <a:latin typeface="Arial" panose="020B0604020202020204" pitchFamily="34" charset="0"/>
                        </a:rPr>
                        <a:t>sous-contractant</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chemeClr val="bg1"/>
                          </a:solidFill>
                          <a:effectLst/>
                          <a:latin typeface="Arial" panose="020B0604020202020204" pitchFamily="34" charset="0"/>
                        </a:rPr>
                        <a:t>EFFICO IBERIA,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chemeClr val="bg1"/>
                          </a:solidFill>
                          <a:effectLst/>
                          <a:latin typeface="Arial" panose="020B0604020202020204" pitchFamily="34" charset="0"/>
                        </a:rPr>
                        <a:t>CENTRAL EUROPE TECHNOLOGIES SRL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chemeClr val="bg1"/>
                          </a:solidFill>
                          <a:effectLst/>
                          <a:latin typeface="Arial" panose="020B0604020202020204" pitchFamily="34" charset="0"/>
                        </a:rPr>
                        <a:t>PORTEXICTOS -CONSULTORIA DE GESTÃO  E SISTEMAS DE  INFORMAÇÃO,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426436">
                <a:tc>
                  <a:txBody>
                    <a:bodyPr/>
                    <a:lstStyle/>
                    <a:p>
                      <a:pPr algn="ctr" fontAlgn="ctr"/>
                      <a:r>
                        <a:rPr lang="pt-PT" sz="800" b="0" i="0" u="none" strike="noStrike" dirty="0">
                          <a:solidFill>
                            <a:schemeClr val="bg1"/>
                          </a:solidFill>
                          <a:effectLst/>
                          <a:latin typeface="Arial" panose="020B0604020202020204" pitchFamily="34" charset="0"/>
                        </a:rPr>
                        <a:t>CODIX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chemeClr val="bg1"/>
                          </a:solidFill>
                          <a:effectLst/>
                          <a:latin typeface="Arial" panose="020B0604020202020204" pitchFamily="34" charset="0"/>
                        </a:rPr>
                        <a:t>OPENSOFT - SOLUÇÕES INFORMÁTICAS,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fontScale="90000"/>
          </a:bodyPr>
          <a:lstStyle/>
          <a:p>
            <a:r>
              <a:rPr lang="fr-FR" dirty="0" err="1" smtClean="0"/>
              <a:t>Fornecedor</a:t>
            </a:r>
            <a:r>
              <a:rPr lang="fr-FR" dirty="0" smtClean="0"/>
              <a:t> </a:t>
            </a:r>
            <a:r>
              <a:rPr lang="fr-FR" dirty="0" err="1" smtClean="0"/>
              <a:t>contrata</a:t>
            </a:r>
            <a:r>
              <a:rPr lang="fr-FR" dirty="0" smtClean="0"/>
              <a:t> </a:t>
            </a:r>
            <a:r>
              <a:rPr lang="fr-FR" dirty="0" err="1" smtClean="0"/>
              <a:t>uma</a:t>
            </a:r>
            <a:r>
              <a:rPr lang="fr-FR" dirty="0" smtClean="0"/>
              <a:t> </a:t>
            </a:r>
            <a:r>
              <a:rPr lang="fr-FR" dirty="0" err="1" smtClean="0"/>
              <a:t>empresa</a:t>
            </a:r>
            <a:r>
              <a:rPr lang="fr-FR" dirty="0" smtClean="0"/>
              <a:t> de </a:t>
            </a:r>
            <a:r>
              <a:rPr lang="fr-FR" dirty="0" err="1" smtClean="0"/>
              <a:t>subcontratação</a:t>
            </a:r>
            <a:r>
              <a:rPr lang="fr-FR" dirty="0" smtClean="0"/>
              <a:t>? (2/2)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5</a:t>
            </a:fld>
            <a:endParaRPr lang="fr-FR" dirty="0"/>
          </a:p>
        </p:txBody>
      </p:sp>
      <p:sp>
        <p:nvSpPr>
          <p:cNvPr id="6" name="TextBox 5"/>
          <p:cNvSpPr txBox="1"/>
          <p:nvPr/>
        </p:nvSpPr>
        <p:spPr>
          <a:xfrm rot="10800000" flipV="1">
            <a:off x="395536" y="3429000"/>
            <a:ext cx="8407042" cy="2608041"/>
          </a:xfrm>
          <a:prstGeom prst="rect">
            <a:avLst/>
          </a:prstGeom>
          <a:noFill/>
        </p:spPr>
        <p:txBody>
          <a:bodyPr wrap="square" lIns="0" tIns="0" rIns="0" bIns="0" rtlCol="0">
            <a:noAutofit/>
          </a:bodyPr>
          <a:lstStyle/>
          <a:p>
            <a:r>
              <a:rPr lang="en-US" sz="1050" b="1" dirty="0" smtClean="0">
                <a:solidFill>
                  <a:schemeClr val="bg1"/>
                </a:solidFill>
                <a:latin typeface="Calibri" panose="020F0502020204030204" pitchFamily="34" charset="0"/>
                <a:cs typeface="Calibri" panose="020F0502020204030204" pitchFamily="34" charset="0"/>
              </a:rPr>
              <a:t>No </a:t>
            </a:r>
            <a:r>
              <a:rPr lang="en-US" sz="1050" b="1" dirty="0" err="1" smtClean="0">
                <a:solidFill>
                  <a:schemeClr val="bg1"/>
                </a:solidFill>
                <a:latin typeface="Calibri" panose="020F0502020204030204" pitchFamily="34" charset="0"/>
                <a:cs typeface="Calibri" panose="020F0502020204030204" pitchFamily="34" charset="0"/>
              </a:rPr>
              <a:t>caso</a:t>
            </a:r>
            <a:r>
              <a:rPr lang="en-US" sz="1050" b="1" dirty="0" smtClean="0">
                <a:solidFill>
                  <a:schemeClr val="bg1"/>
                </a:solidFill>
                <a:latin typeface="Calibri" panose="020F0502020204030204" pitchFamily="34" charset="0"/>
                <a:cs typeface="Calibri" panose="020F0502020204030204" pitchFamily="34" charset="0"/>
              </a:rPr>
              <a:t> do PSE </a:t>
            </a:r>
            <a:r>
              <a:rPr lang="en-US" sz="1050" b="1" dirty="0" err="1" smtClean="0">
                <a:solidFill>
                  <a:schemeClr val="bg1"/>
                </a:solidFill>
                <a:latin typeface="Calibri" panose="020F0502020204030204" pitchFamily="34" charset="0"/>
                <a:cs typeface="Calibri" panose="020F0502020204030204" pitchFamily="34" charset="0"/>
              </a:rPr>
              <a:t>contratar</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ume</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empresa</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subcontratada</a:t>
            </a:r>
            <a:r>
              <a:rPr lang="en-US" sz="1050" b="1" dirty="0" smtClean="0">
                <a:solidFill>
                  <a:schemeClr val="bg1"/>
                </a:solidFill>
                <a:latin typeface="Calibri" panose="020F0502020204030204" pitchFamily="34" charset="0"/>
                <a:cs typeface="Calibri" panose="020F0502020204030204" pitchFamily="34" charset="0"/>
              </a:rPr>
              <a:t>, responder as 4 </a:t>
            </a:r>
            <a:r>
              <a:rPr lang="en-US" sz="1050" b="1" dirty="0" err="1" smtClean="0">
                <a:solidFill>
                  <a:schemeClr val="bg1"/>
                </a:solidFill>
                <a:latin typeface="Calibri" panose="020F0502020204030204" pitchFamily="34" charset="0"/>
                <a:cs typeface="Calibri" panose="020F0502020204030204" pitchFamily="34" charset="0"/>
              </a:rPr>
              <a:t>colunas</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seguintes</a:t>
            </a:r>
            <a:r>
              <a:rPr lang="en-US" sz="1050" b="1" dirty="0" smtClean="0">
                <a:solidFill>
                  <a:schemeClr val="bg1"/>
                </a:solidFill>
                <a:latin typeface="Calibri" panose="020F0502020204030204" pitchFamily="34" charset="0"/>
                <a:cs typeface="Calibri" panose="020F0502020204030204" pitchFamily="34" charset="0"/>
              </a:rPr>
              <a:t>:</a:t>
            </a:r>
          </a:p>
          <a:p>
            <a:endParaRPr lang="en-US" sz="1050" b="1" dirty="0" smtClean="0">
              <a:solidFill>
                <a:schemeClr val="bg1"/>
              </a:solidFill>
              <a:latin typeface="Calibri" panose="020F0502020204030204" pitchFamily="34" charset="0"/>
              <a:cs typeface="Calibri" panose="020F0502020204030204" pitchFamily="34" charset="0"/>
            </a:endParaRPr>
          </a:p>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err="1" smtClean="0">
                <a:solidFill>
                  <a:schemeClr val="bg1"/>
                </a:solidFill>
                <a:latin typeface="Calibri" panose="020F0502020204030204" pitchFamily="34" charset="0"/>
                <a:cs typeface="Calibri" panose="020F0502020204030204" pitchFamily="34" charset="0"/>
              </a:rPr>
              <a:t>nome</a:t>
            </a:r>
            <a:r>
              <a:rPr lang="en-US" sz="1050" b="1" dirty="0" smtClean="0">
                <a:solidFill>
                  <a:schemeClr val="bg1"/>
                </a:solidFill>
                <a:latin typeface="Calibri" panose="020F0502020204030204" pitchFamily="34" charset="0"/>
                <a:cs typeface="Calibri" panose="020F0502020204030204" pitchFamily="34" charset="0"/>
              </a:rPr>
              <a:t> da </a:t>
            </a:r>
            <a:r>
              <a:rPr lang="en-US" sz="1050" b="1" dirty="0" err="1" smtClean="0">
                <a:solidFill>
                  <a:schemeClr val="bg1"/>
                </a:solidFill>
                <a:latin typeface="Calibri" panose="020F0502020204030204" pitchFamily="34" charset="0"/>
                <a:cs typeface="Calibri" panose="020F0502020204030204" pitchFamily="34" charset="0"/>
              </a:rPr>
              <a:t>empresa</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subscontratada</a:t>
            </a:r>
            <a:r>
              <a:rPr lang="en-US" sz="1050" b="1" dirty="0" smtClean="0">
                <a:solidFill>
                  <a:schemeClr val="bg1"/>
                </a:solidFill>
                <a:latin typeface="Calibri" panose="020F0502020204030204" pitchFamily="34" charset="0"/>
                <a:cs typeface="Calibri" panose="020F0502020204030204" pitchFamily="34" charset="0"/>
              </a:rPr>
              <a:t> </a:t>
            </a:r>
          </a:p>
          <a:p>
            <a:r>
              <a:rPr lang="en-US" sz="1050" b="1" dirty="0" smtClean="0">
                <a:solidFill>
                  <a:schemeClr val="bg1"/>
                </a:solidFill>
                <a:latin typeface="Calibri" panose="020F0502020204030204" pitchFamily="34" charset="0"/>
                <a:cs typeface="Calibri" panose="020F0502020204030204" pitchFamily="34" charset="0"/>
              </a:rPr>
              <a:t>2 - (LEI </a:t>
            </a:r>
            <a:r>
              <a:rPr lang="en-US" sz="1050" b="1" dirty="0">
                <a:solidFill>
                  <a:schemeClr val="bg1"/>
                </a:solidFill>
                <a:latin typeface="Calibri" panose="020F0502020204030204" pitchFamily="34" charset="0"/>
                <a:cs typeface="Calibri" panose="020F0502020204030204" pitchFamily="34" charset="0"/>
              </a:rPr>
              <a:t>or SIREN or DUNS or Other</a:t>
            </a:r>
            <a:r>
              <a:rPr lang="en-US" sz="1050" b="1"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nesta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coluna</a:t>
            </a:r>
            <a:r>
              <a:rPr lang="en-US" sz="1050" dirty="0" smtClean="0">
                <a:solidFill>
                  <a:schemeClr val="bg1"/>
                </a:solidFill>
                <a:latin typeface="Calibri" panose="020F0502020204030204" pitchFamily="34" charset="0"/>
                <a:cs typeface="Calibri" panose="020F0502020204030204" pitchFamily="34" charset="0"/>
              </a:rPr>
              <a:t> as </a:t>
            </a:r>
            <a:r>
              <a:rPr lang="en-US" sz="1050" dirty="0" err="1" smtClean="0">
                <a:solidFill>
                  <a:schemeClr val="bg1"/>
                </a:solidFill>
                <a:latin typeface="Calibri" panose="020F0502020204030204" pitchFamily="34" charset="0"/>
                <a:cs typeface="Calibri" panose="020F0502020204030204" pitchFamily="34" charset="0"/>
              </a:rPr>
              <a:t>opções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são</a:t>
            </a:r>
            <a:r>
              <a:rPr lang="en-US" sz="1050" dirty="0" smtClean="0">
                <a:solidFill>
                  <a:schemeClr val="bg1"/>
                </a:solidFill>
                <a:latin typeface="Calibri" panose="020F0502020204030204" pitchFamily="34" charset="0"/>
                <a:cs typeface="Calibri" panose="020F0502020204030204" pitchFamily="34" charset="0"/>
              </a:rPr>
              <a:t>: LEI, RMPM, SIREN, DUNS, Other. Se no </a:t>
            </a:r>
            <a:r>
              <a:rPr lang="en-US" sz="1050" dirty="0" err="1" smtClean="0">
                <a:solidFill>
                  <a:schemeClr val="bg1"/>
                </a:solidFill>
                <a:latin typeface="Calibri" panose="020F0502020204030204" pitchFamily="34" charset="0"/>
                <a:cs typeface="Calibri" panose="020F0502020204030204" pitchFamily="34" charset="0"/>
              </a:rPr>
              <a:t>contrato</a:t>
            </a:r>
            <a:r>
              <a:rPr lang="en-US" sz="1050" dirty="0" smtClean="0">
                <a:solidFill>
                  <a:schemeClr val="bg1"/>
                </a:solidFill>
                <a:latin typeface="Calibri" panose="020F0502020204030204" pitchFamily="34" charset="0"/>
                <a:cs typeface="Calibri" panose="020F0502020204030204" pitchFamily="34" charset="0"/>
              </a:rPr>
              <a:t> com o PSE </a:t>
            </a:r>
            <a:r>
              <a:rPr lang="en-US" sz="1050" dirty="0" err="1" smtClean="0">
                <a:solidFill>
                  <a:schemeClr val="bg1"/>
                </a:solidFill>
                <a:latin typeface="Calibri" panose="020F0502020204030204" pitchFamily="34" charset="0"/>
                <a:cs typeface="Calibri" panose="020F0502020204030204" pitchFamily="34" charset="0"/>
              </a:rPr>
              <a:t>uma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destas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referencias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esta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indicada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essa</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iformação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caso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contrario</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será</a:t>
            </a:r>
            <a:r>
              <a:rPr lang="en-US" sz="1050" dirty="0" smtClean="0">
                <a:solidFill>
                  <a:schemeClr val="bg1"/>
                </a:solidFill>
                <a:latin typeface="Calibri" panose="020F0502020204030204" pitchFamily="34" charset="0"/>
                <a:cs typeface="Calibri" panose="020F0502020204030204" pitchFamily="34" charset="0"/>
              </a:rPr>
              <a:t> Other.</a:t>
            </a:r>
          </a:p>
          <a:p>
            <a:pPr lvl="3"/>
            <a:r>
              <a:rPr lang="fr-FR" sz="1050" dirty="0">
                <a:solidFill>
                  <a:schemeClr val="bg1"/>
                </a:solidFill>
                <a:latin typeface="Calibri" panose="020F0502020204030204" pitchFamily="34" charset="0"/>
                <a:cs typeface="Calibri" panose="020F0502020204030204" pitchFamily="34" charset="0"/>
              </a:rPr>
              <a:t>Si Fournisseur </a:t>
            </a:r>
            <a:r>
              <a:rPr lang="fr-FR" sz="1050" dirty="0" smtClean="0">
                <a:solidFill>
                  <a:schemeClr val="bg1"/>
                </a:solidFill>
                <a:latin typeface="Calibri" panose="020F0502020204030204" pitchFamily="34" charset="0"/>
                <a:cs typeface="Calibri" panose="020F0502020204030204" pitchFamily="34" charset="0"/>
              </a:rPr>
              <a:t>externe - Type </a:t>
            </a:r>
            <a:r>
              <a:rPr lang="fr-FR" sz="1050" dirty="0">
                <a:solidFill>
                  <a:schemeClr val="bg1"/>
                </a:solidFill>
                <a:latin typeface="Calibri" panose="020F0502020204030204" pitchFamily="34" charset="0"/>
                <a:cs typeface="Calibri" panose="020F0502020204030204" pitchFamily="34" charset="0"/>
              </a:rPr>
              <a:t>de numéro de référence</a:t>
            </a:r>
          </a:p>
          <a:p>
            <a:pPr lvl="3"/>
            <a:r>
              <a:rPr lang="fr-FR" sz="1050" dirty="0" smtClean="0">
                <a:solidFill>
                  <a:schemeClr val="bg1"/>
                </a:solidFill>
                <a:latin typeface="Calibri" panose="020F0502020204030204" pitchFamily="34" charset="0"/>
                <a:cs typeface="Calibri" panose="020F0502020204030204" pitchFamily="34" charset="0"/>
              </a:rPr>
              <a:t>LEI</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Legal</a:t>
            </a:r>
            <a:r>
              <a:rPr lang="fr-FR" sz="1050" dirty="0">
                <a:solidFill>
                  <a:schemeClr val="bg1"/>
                </a:solidFill>
                <a:latin typeface="Calibri" panose="020F0502020204030204" pitchFamily="34" charset="0"/>
                <a:cs typeface="Calibri" panose="020F0502020204030204" pitchFamily="34" charset="0"/>
              </a:rPr>
              <a:t> </a:t>
            </a:r>
            <a:r>
              <a:rPr lang="fr-FR" sz="1050" dirty="0" err="1">
                <a:solidFill>
                  <a:schemeClr val="bg1"/>
                </a:solidFill>
                <a:latin typeface="Calibri" panose="020F0502020204030204" pitchFamily="34" charset="0"/>
                <a:cs typeface="Calibri" panose="020F0502020204030204" pitchFamily="34" charset="0"/>
              </a:rPr>
              <a:t>Entity</a:t>
            </a:r>
            <a:r>
              <a:rPr lang="fr-FR" sz="1050" dirty="0">
                <a:solidFill>
                  <a:schemeClr val="bg1"/>
                </a:solidFill>
                <a:latin typeface="Calibri" panose="020F0502020204030204" pitchFamily="34" charset="0"/>
                <a:cs typeface="Calibri" panose="020F0502020204030204" pitchFamily="34" charset="0"/>
              </a:rPr>
              <a:t> Identifiant - identifiant entité juridique (20 </a:t>
            </a:r>
            <a:r>
              <a:rPr lang="fr-FR" sz="1050" dirty="0" err="1">
                <a:solidFill>
                  <a:schemeClr val="bg1"/>
                </a:solidFill>
                <a:latin typeface="Calibri" panose="020F0502020204030204" pitchFamily="34" charset="0"/>
                <a:cs typeface="Calibri" panose="020F0502020204030204" pitchFamily="34" charset="0"/>
              </a:rPr>
              <a:t>caracteres</a:t>
            </a:r>
            <a:r>
              <a:rPr lang="fr-FR" sz="1050" dirty="0">
                <a:solidFill>
                  <a:schemeClr val="bg1"/>
                </a:solidFill>
                <a:latin typeface="Calibri" panose="020F0502020204030204" pitchFamily="34" charset="0"/>
                <a:cs typeface="Calibri" panose="020F0502020204030204" pitchFamily="34" charset="0"/>
              </a:rPr>
              <a:t>) =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mondial</a:t>
            </a:r>
          </a:p>
          <a:p>
            <a:pPr lvl="3"/>
            <a:r>
              <a:rPr lang="fr-FR" sz="1050" dirty="0">
                <a:solidFill>
                  <a:schemeClr val="bg1"/>
                </a:solidFill>
                <a:latin typeface="Calibri" panose="020F0502020204030204" pitchFamily="34" charset="0"/>
                <a:cs typeface="Calibri" panose="020F0502020204030204" pitchFamily="34" charset="0"/>
              </a:rPr>
              <a:t>RMPM: Registre mondial des personnes morales</a:t>
            </a:r>
          </a:p>
          <a:p>
            <a:pPr lvl="3"/>
            <a:r>
              <a:rPr lang="fr-FR" sz="1050" dirty="0">
                <a:solidFill>
                  <a:schemeClr val="bg1"/>
                </a:solidFill>
                <a:latin typeface="Calibri" panose="020F0502020204030204" pitchFamily="34" charset="0"/>
                <a:cs typeface="Calibri" panose="020F0502020204030204" pitchFamily="34" charset="0"/>
              </a:rPr>
              <a:t>SIREN: Système informatique du </a:t>
            </a:r>
            <a:r>
              <a:rPr lang="fr-FR" sz="1050" dirty="0" err="1">
                <a:solidFill>
                  <a:schemeClr val="bg1"/>
                </a:solidFill>
                <a:latin typeface="Calibri" panose="020F0502020204030204" pitchFamily="34" charset="0"/>
                <a:cs typeface="Calibri" panose="020F0502020204030204" pitchFamily="34" charset="0"/>
              </a:rPr>
              <a:t>Repertoire</a:t>
            </a:r>
            <a:r>
              <a:rPr lang="fr-FR" sz="1050" dirty="0">
                <a:solidFill>
                  <a:schemeClr val="bg1"/>
                </a:solidFill>
                <a:latin typeface="Calibri" panose="020F0502020204030204" pitchFamily="34" charset="0"/>
                <a:cs typeface="Calibri" panose="020F0502020204030204" pitchFamily="34" charset="0"/>
              </a:rPr>
              <a:t> des Entreprises attribué par INSEE - 9 chiffres -</a:t>
            </a:r>
          </a:p>
          <a:p>
            <a:pPr lvl="3"/>
            <a:r>
              <a:rPr lang="fr-FR" sz="1050" dirty="0">
                <a:solidFill>
                  <a:schemeClr val="bg1"/>
                </a:solidFill>
                <a:latin typeface="Calibri" panose="020F0502020204030204" pitchFamily="34" charset="0"/>
                <a:cs typeface="Calibri" panose="020F0502020204030204" pitchFamily="34" charset="0"/>
              </a:rPr>
              <a:t>DUNS: Data Universal </a:t>
            </a:r>
            <a:r>
              <a:rPr lang="fr-FR" sz="1050" dirty="0" err="1">
                <a:solidFill>
                  <a:schemeClr val="bg1"/>
                </a:solidFill>
                <a:latin typeface="Calibri" panose="020F0502020204030204" pitchFamily="34" charset="0"/>
                <a:cs typeface="Calibri" panose="020F0502020204030204" pitchFamily="34" charset="0"/>
              </a:rPr>
              <a:t>Numbering</a:t>
            </a:r>
            <a:r>
              <a:rPr lang="fr-FR" sz="1050" dirty="0">
                <a:solidFill>
                  <a:schemeClr val="bg1"/>
                </a:solidFill>
                <a:latin typeface="Calibri" panose="020F0502020204030204" pitchFamily="34" charset="0"/>
                <a:cs typeface="Calibri" panose="020F0502020204030204" pitchFamily="34" charset="0"/>
              </a:rPr>
              <a:t> System - 9 chiffres</a:t>
            </a:r>
          </a:p>
          <a:p>
            <a:r>
              <a:rPr lang="en-US" sz="1050" b="1" dirty="0">
                <a:solidFill>
                  <a:schemeClr val="bg1"/>
                </a:solidFill>
                <a:latin typeface="Calibri" panose="020F0502020204030204" pitchFamily="34" charset="0"/>
                <a:cs typeface="Calibri" panose="020F0502020204030204" pitchFamily="34" charset="0"/>
              </a:rPr>
              <a:t>3</a:t>
            </a:r>
            <a:r>
              <a:rPr lang="en-US" sz="1050" b="1" dirty="0" smtClean="0">
                <a:solidFill>
                  <a:schemeClr val="bg1"/>
                </a:solidFill>
                <a:latin typeface="Calibri" panose="020F0502020204030204" pitchFamily="34" charset="0"/>
                <a:cs typeface="Calibri" panose="020F0502020204030204" pitchFamily="34" charset="0"/>
              </a:rPr>
              <a:t> </a:t>
            </a:r>
            <a:r>
              <a:rPr lang="en-US" sz="1050"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Référence</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foi</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identificado</a:t>
            </a:r>
            <a:r>
              <a:rPr lang="en-US" sz="1050" dirty="0" smtClean="0">
                <a:solidFill>
                  <a:schemeClr val="bg1"/>
                </a:solidFill>
                <a:latin typeface="Calibri" panose="020F0502020204030204" pitchFamily="34" charset="0"/>
                <a:cs typeface="Calibri" panose="020F0502020204030204" pitchFamily="34" charset="0"/>
              </a:rPr>
              <a:t> o NIF da </a:t>
            </a:r>
            <a:r>
              <a:rPr lang="en-US" sz="1050" dirty="0" err="1" smtClean="0">
                <a:solidFill>
                  <a:schemeClr val="bg1"/>
                </a:solidFill>
                <a:latin typeface="Calibri" panose="020F0502020204030204" pitchFamily="34" charset="0"/>
                <a:cs typeface="Calibri" panose="020F0502020204030204" pitchFamily="34" charset="0"/>
              </a:rPr>
              <a:t>empresa</a:t>
            </a:r>
            <a:r>
              <a:rPr lang="en-US" sz="1050" dirty="0" smtClean="0">
                <a:solidFill>
                  <a:schemeClr val="bg1"/>
                </a:solidFill>
                <a:latin typeface="Calibri" panose="020F0502020204030204" pitchFamily="34" charset="0"/>
                <a:cs typeface="Calibri" panose="020F0502020204030204" pitchFamily="34" charset="0"/>
              </a:rPr>
              <a:t> – </a:t>
            </a:r>
            <a:r>
              <a:rPr lang="en-US" sz="1050" dirty="0" err="1" smtClean="0">
                <a:solidFill>
                  <a:schemeClr val="bg1"/>
                </a:solidFill>
                <a:latin typeface="Calibri" panose="020F0502020204030204" pitchFamily="34" charset="0"/>
                <a:cs typeface="Calibri" panose="020F0502020204030204" pitchFamily="34" charset="0"/>
              </a:rPr>
              <a:t>Verificar</a:t>
            </a:r>
            <a:r>
              <a:rPr lang="en-US" sz="1050" dirty="0" smtClean="0">
                <a:solidFill>
                  <a:schemeClr val="bg1"/>
                </a:solidFill>
                <a:latin typeface="Calibri" panose="020F0502020204030204" pitchFamily="34" charset="0"/>
                <a:cs typeface="Calibri" panose="020F0502020204030204" pitchFamily="34" charset="0"/>
              </a:rPr>
              <a:t> se OK</a:t>
            </a:r>
          </a:p>
          <a:p>
            <a:r>
              <a:rPr lang="pt-PT" sz="1050" dirty="0">
                <a:solidFill>
                  <a:schemeClr val="bg1"/>
                </a:solidFill>
                <a:latin typeface="Calibri" panose="020F0502020204030204" pitchFamily="34" charset="0"/>
                <a:cs typeface="Calibri" panose="020F0502020204030204" pitchFamily="34" charset="0"/>
              </a:rPr>
              <a:t>4</a:t>
            </a:r>
            <a:r>
              <a:rPr lang="pt-PT" sz="1050" dirty="0" smtClean="0">
                <a:solidFill>
                  <a:schemeClr val="bg1"/>
                </a:solidFill>
                <a:latin typeface="Calibri" panose="020F0502020204030204" pitchFamily="34" charset="0"/>
                <a:cs typeface="Calibri" panose="020F0502020204030204" pitchFamily="34" charset="0"/>
              </a:rPr>
              <a:t> – </a:t>
            </a:r>
            <a:r>
              <a:rPr lang="pt-PT" sz="1050" b="1" dirty="0" smtClean="0">
                <a:solidFill>
                  <a:schemeClr val="bg1"/>
                </a:solidFill>
                <a:latin typeface="Calibri" panose="020F0502020204030204" pitchFamily="34" charset="0"/>
                <a:cs typeface="Calibri" panose="020F0502020204030204" pitchFamily="34" charset="0"/>
              </a:rPr>
              <a:t>Pais do PSE </a:t>
            </a:r>
          </a:p>
          <a:p>
            <a:endParaRPr lang="pt-PT"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0"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166365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02061471"/>
              </p:ext>
            </p:extLst>
          </p:nvPr>
        </p:nvGraphicFramePr>
        <p:xfrm>
          <a:off x="179512" y="958727"/>
          <a:ext cx="8784976" cy="2723665"/>
        </p:xfrm>
        <a:graphic>
          <a:graphicData uri="http://schemas.openxmlformats.org/drawingml/2006/table">
            <a:tbl>
              <a:tblPr/>
              <a:tblGrid>
                <a:gridCol w="931944">
                  <a:extLst>
                    <a:ext uri="{9D8B030D-6E8A-4147-A177-3AD203B41FA5}">
                      <a16:colId xmlns:a16="http://schemas.microsoft.com/office/drawing/2014/main" xmlns="" val="2625960735"/>
                    </a:ext>
                  </a:extLst>
                </a:gridCol>
                <a:gridCol w="1041583">
                  <a:extLst>
                    <a:ext uri="{9D8B030D-6E8A-4147-A177-3AD203B41FA5}">
                      <a16:colId xmlns:a16="http://schemas.microsoft.com/office/drawing/2014/main" xmlns="" val="885036069"/>
                    </a:ext>
                  </a:extLst>
                </a:gridCol>
                <a:gridCol w="759504">
                  <a:extLst>
                    <a:ext uri="{9D8B030D-6E8A-4147-A177-3AD203B41FA5}">
                      <a16:colId xmlns:a16="http://schemas.microsoft.com/office/drawing/2014/main" xmlns="" val="519965130"/>
                    </a:ext>
                  </a:extLst>
                </a:gridCol>
                <a:gridCol w="1060664">
                  <a:extLst>
                    <a:ext uri="{9D8B030D-6E8A-4147-A177-3AD203B41FA5}">
                      <a16:colId xmlns:a16="http://schemas.microsoft.com/office/drawing/2014/main" xmlns="" val="2362872929"/>
                    </a:ext>
                  </a:extLst>
                </a:gridCol>
                <a:gridCol w="1121610">
                  <a:extLst>
                    <a:ext uri="{9D8B030D-6E8A-4147-A177-3AD203B41FA5}">
                      <a16:colId xmlns:a16="http://schemas.microsoft.com/office/drawing/2014/main" xmlns="" val="390255670"/>
                    </a:ext>
                  </a:extLst>
                </a:gridCol>
                <a:gridCol w="1271159">
                  <a:extLst>
                    <a:ext uri="{9D8B030D-6E8A-4147-A177-3AD203B41FA5}">
                      <a16:colId xmlns:a16="http://schemas.microsoft.com/office/drawing/2014/main" xmlns="" val="712978970"/>
                    </a:ext>
                  </a:extLst>
                </a:gridCol>
                <a:gridCol w="1241699">
                  <a:extLst>
                    <a:ext uri="{9D8B030D-6E8A-4147-A177-3AD203B41FA5}">
                      <a16:colId xmlns:a16="http://schemas.microsoft.com/office/drawing/2014/main" xmlns="" val="3730018280"/>
                    </a:ext>
                  </a:extLst>
                </a:gridCol>
                <a:gridCol w="1356813">
                  <a:extLst>
                    <a:ext uri="{9D8B030D-6E8A-4147-A177-3AD203B41FA5}">
                      <a16:colId xmlns:a16="http://schemas.microsoft.com/office/drawing/2014/main" xmlns="" val="99706275"/>
                    </a:ext>
                  </a:extLst>
                </a:gridCol>
              </a:tblGrid>
              <a:tr h="56519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err="1" smtClean="0">
                          <a:solidFill>
                            <a:srgbClr val="00B050"/>
                          </a:solidFill>
                          <a:effectLst/>
                          <a:latin typeface="Arial" panose="020B0604020202020204" pitchFamily="34" charset="0"/>
                        </a:rPr>
                        <a:t>Qual</a:t>
                      </a:r>
                      <a:r>
                        <a:rPr lang="fr-FR" sz="800" b="1" i="0" u="none" strike="noStrike" baseline="0" dirty="0" smtClean="0">
                          <a:solidFill>
                            <a:srgbClr val="00B050"/>
                          </a:solidFill>
                          <a:effectLst/>
                          <a:latin typeface="Arial" panose="020B0604020202020204" pitchFamily="34" charset="0"/>
                        </a:rPr>
                        <a:t> a lei do pais a </a:t>
                      </a:r>
                      <a:r>
                        <a:rPr lang="fr-FR" sz="800" b="1" i="0" u="none" strike="noStrike" baseline="0" dirty="0" err="1" smtClean="0">
                          <a:solidFill>
                            <a:srgbClr val="00B050"/>
                          </a:solidFill>
                          <a:effectLst/>
                          <a:latin typeface="Arial" panose="020B0604020202020204" pitchFamily="34" charset="0"/>
                        </a:rPr>
                        <a:t>aplicar</a:t>
                      </a:r>
                      <a:r>
                        <a:rPr lang="fr-FR" sz="800" b="1" i="0" u="none" strike="noStrike" baseline="0" dirty="0" smtClean="0">
                          <a:solidFill>
                            <a:srgbClr val="00B050"/>
                          </a:solidFill>
                          <a:effectLst/>
                          <a:latin typeface="Arial" panose="020B0604020202020204" pitchFamily="34" charset="0"/>
                        </a:rPr>
                        <a:t> </a:t>
                      </a:r>
                      <a:r>
                        <a:rPr lang="fr-FR" sz="800" b="1" i="0" u="none" strike="noStrike" baseline="0" dirty="0" err="1" smtClean="0">
                          <a:solidFill>
                            <a:srgbClr val="00B050"/>
                          </a:solidFill>
                          <a:effectLst/>
                          <a:latin typeface="Arial" panose="020B0604020202020204" pitchFamily="34" charset="0"/>
                        </a:rPr>
                        <a:t>em</a:t>
                      </a:r>
                      <a:r>
                        <a:rPr lang="fr-FR" sz="800" b="1" i="0" u="none" strike="noStrike" baseline="0" dirty="0" smtClean="0">
                          <a:solidFill>
                            <a:srgbClr val="00B050"/>
                          </a:solidFill>
                          <a:effectLst/>
                          <a:latin typeface="Arial" panose="020B0604020202020204" pitchFamily="34" charset="0"/>
                        </a:rPr>
                        <a:t> </a:t>
                      </a:r>
                      <a:r>
                        <a:rPr lang="fr-FR" sz="800" b="1" i="0" u="none" strike="noStrike" baseline="0" dirty="0" err="1" smtClean="0">
                          <a:solidFill>
                            <a:srgbClr val="00B050"/>
                          </a:solidFill>
                          <a:effectLst/>
                          <a:latin typeface="Arial" panose="020B0604020202020204" pitchFamily="34" charset="0"/>
                        </a:rPr>
                        <a:t>caso</a:t>
                      </a:r>
                      <a:r>
                        <a:rPr lang="fr-FR" sz="800" b="1" i="0" u="none" strike="noStrike" baseline="0" dirty="0" smtClean="0">
                          <a:solidFill>
                            <a:srgbClr val="00B050"/>
                          </a:solidFill>
                          <a:effectLst/>
                          <a:latin typeface="Arial" panose="020B0604020202020204" pitchFamily="34" charset="0"/>
                        </a:rPr>
                        <a:t> de </a:t>
                      </a:r>
                      <a:r>
                        <a:rPr lang="fr-FR" sz="800" b="1" i="0" u="none" strike="noStrike" baseline="0" dirty="0" err="1" smtClean="0">
                          <a:solidFill>
                            <a:srgbClr val="00B050"/>
                          </a:solidFill>
                          <a:effectLst/>
                          <a:latin typeface="Arial" panose="020B0604020202020204" pitchFamily="34" charset="0"/>
                        </a:rPr>
                        <a:t>litigio</a:t>
                      </a:r>
                      <a:r>
                        <a:rPr lang="fr-FR" sz="800" b="1" i="0" u="none" strike="noStrike" baseline="0" dirty="0" smtClean="0">
                          <a:solidFill>
                            <a:srgbClr val="00B050"/>
                          </a:solidFill>
                          <a:effectLst/>
                          <a:latin typeface="Arial" panose="020B0604020202020204" pitchFamily="34" charset="0"/>
                        </a:rPr>
                        <a:t>?</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Organe</a:t>
                      </a:r>
                      <a:r>
                        <a:rPr lang="fr-FR" sz="800" b="1" i="0" u="none" strike="noStrike" baseline="0" dirty="0" smtClean="0">
                          <a:solidFill>
                            <a:srgbClr val="00B050"/>
                          </a:solidFill>
                          <a:effectLst/>
                          <a:latin typeface="Arial" panose="020B0604020202020204" pitchFamily="34" charset="0"/>
                        </a:rPr>
                        <a:t> de </a:t>
                      </a:r>
                      <a:r>
                        <a:rPr lang="fr-FR" sz="800" b="1" i="0" u="none" strike="noStrike" baseline="0" dirty="0" err="1" smtClean="0">
                          <a:solidFill>
                            <a:srgbClr val="00B050"/>
                          </a:solidFill>
                          <a:effectLst/>
                          <a:latin typeface="Arial" panose="020B0604020202020204" pitchFamily="34" charset="0"/>
                        </a:rPr>
                        <a:t>decision</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smtClean="0">
                          <a:solidFill>
                            <a:srgbClr val="00B050"/>
                          </a:solidFill>
                          <a:effectLst/>
                          <a:latin typeface="Arial" panose="020B0604020202020204" pitchFamily="34" charset="0"/>
                        </a:rPr>
                        <a:t>Data</a:t>
                      </a:r>
                      <a:r>
                        <a:rPr lang="pt-PT" sz="800" b="1" i="0" u="none" strike="noStrike" baseline="0" dirty="0" smtClean="0">
                          <a:solidFill>
                            <a:srgbClr val="00B050"/>
                          </a:solidFill>
                          <a:effectLst/>
                          <a:latin typeface="Arial" panose="020B0604020202020204" pitchFamily="34" charset="0"/>
                        </a:rPr>
                        <a:t> de aprovação</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signature de l'accord initial (y compris SLA)</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début de l'exécution de prestation</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signature de la dernière révision(y compris SLA)</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préavis avant la fin de l'accord</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rgbClr val="000000"/>
                          </a:solidFill>
                          <a:effectLst/>
                          <a:latin typeface="Arial" panose="020B0604020202020204" pitchFamily="34" charset="0"/>
                        </a:rPr>
                        <a:t>AUDAXYS - SOFTWARE E SISTEMAS,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rgbClr val="000000"/>
                          </a:solidFill>
                          <a:effectLst/>
                          <a:latin typeface="Arial" panose="020B0604020202020204" pitchFamily="34" charset="0"/>
                        </a:rPr>
                        <a:t>CILNET COMUNICAÇÕES E PROJECTOS ESPECIAIS,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rgbClr val="000000"/>
                          </a:solidFill>
                          <a:effectLst/>
                          <a:latin typeface="Arial" panose="020B0604020202020204" pitchFamily="34" charset="0"/>
                        </a:rPr>
                        <a:t>NOS Comunicações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426436">
                <a:tc>
                  <a:txBody>
                    <a:bodyPr/>
                    <a:lstStyle/>
                    <a:p>
                      <a:pPr algn="ctr" fontAlgn="ctr"/>
                      <a:r>
                        <a:rPr lang="en-US" sz="800" b="0" i="0" u="none" strike="noStrike" dirty="0">
                          <a:solidFill>
                            <a:srgbClr val="000000"/>
                          </a:solidFill>
                          <a:effectLst/>
                          <a:latin typeface="Arial" panose="020B0604020202020204" pitchFamily="34" charset="0"/>
                        </a:rPr>
                        <a:t>SIBS FORWARD PAYMENT SOLUTIONS,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Portuguesa</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a:solidFill>
                            <a:srgbClr val="000000"/>
                          </a:solidFill>
                          <a:effectLst/>
                          <a:latin typeface="Arial" panose="020B0604020202020204" pitchFamily="34" charset="0"/>
                        </a:rPr>
                        <a:t> </a:t>
                      </a:r>
                      <a:r>
                        <a:rPr lang="pt-PT" sz="800" b="0" i="0" u="none" strike="noStrike" smtClean="0">
                          <a:solidFill>
                            <a:srgbClr val="000000"/>
                          </a:solidFill>
                          <a:effectLst/>
                          <a:latin typeface="Arial" panose="020B0604020202020204" pitchFamily="34" charset="0"/>
                        </a:rPr>
                        <a:t>Autre</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03/05/2006</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03/05/2006</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800" b="0" i="0" u="none" strike="noStrike" dirty="0" smtClean="0">
                          <a:solidFill>
                            <a:srgbClr val="000000"/>
                          </a:solidFill>
                          <a:effectLst/>
                          <a:latin typeface="Arial" panose="020B0604020202020204" pitchFamily="34" charset="0"/>
                        </a:rPr>
                        <a:t>03/05/2006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smtClean="0">
                          <a:solidFill>
                            <a:srgbClr val="000000"/>
                          </a:solidFill>
                          <a:effectLst/>
                          <a:latin typeface="Arial" panose="020B0604020202020204" pitchFamily="34" charset="0"/>
                        </a:rPr>
                        <a:t>Por carta registada, com  antecedência mínima de quinze dias.</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rgbClr val="000000"/>
                          </a:solidFill>
                          <a:effectLst/>
                          <a:latin typeface="Arial" panose="020B0604020202020204" pitchFamily="34" charset="0"/>
                        </a:rPr>
                        <a:t>TALISMA PLUS - CONSULTORIA EM TECNOLOGIAS DE INFORMAÇÃO, LDA.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smtClean="0"/>
              <a:t>O </a:t>
            </a:r>
            <a:r>
              <a:rPr lang="fr-FR" dirty="0" err="1" smtClean="0"/>
              <a:t>Contrato</a:t>
            </a:r>
            <a:r>
              <a:rPr lang="fr-FR" dirty="0" smtClean="0"/>
              <a:t> (1/2)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6</a:t>
            </a:fld>
            <a:endParaRPr lang="fr-FR" dirty="0"/>
          </a:p>
        </p:txBody>
      </p:sp>
      <p:sp>
        <p:nvSpPr>
          <p:cNvPr id="6" name="TextBox 5"/>
          <p:cNvSpPr txBox="1"/>
          <p:nvPr/>
        </p:nvSpPr>
        <p:spPr>
          <a:xfrm rot="10800000" flipV="1">
            <a:off x="340298" y="4047530"/>
            <a:ext cx="8407042" cy="2005602"/>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err="1" smtClean="0">
                <a:solidFill>
                  <a:schemeClr val="bg1"/>
                </a:solidFill>
                <a:latin typeface="Calibri" panose="020F0502020204030204" pitchFamily="34" charset="0"/>
                <a:cs typeface="Calibri" panose="020F0502020204030204" pitchFamily="34" charset="0"/>
              </a:rPr>
              <a:t>Em</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caso</a:t>
            </a:r>
            <a:r>
              <a:rPr lang="en-US" sz="1050" b="1" dirty="0" smtClean="0">
                <a:solidFill>
                  <a:schemeClr val="bg1"/>
                </a:solidFill>
                <a:latin typeface="Calibri" panose="020F0502020204030204" pitchFamily="34" charset="0"/>
                <a:cs typeface="Calibri" panose="020F0502020204030204" pitchFamily="34" charset="0"/>
              </a:rPr>
              <a:t> de </a:t>
            </a:r>
            <a:r>
              <a:rPr lang="en-US" sz="1050" b="1" dirty="0" err="1" smtClean="0">
                <a:solidFill>
                  <a:schemeClr val="bg1"/>
                </a:solidFill>
                <a:latin typeface="Calibri" panose="020F0502020204030204" pitchFamily="34" charset="0"/>
                <a:cs typeface="Calibri" panose="020F0502020204030204" pitchFamily="34" charset="0"/>
              </a:rPr>
              <a:t>litigio</a:t>
            </a:r>
            <a:r>
              <a:rPr lang="en-US" sz="1050" b="1" dirty="0" smtClean="0">
                <a:solidFill>
                  <a:schemeClr val="bg1"/>
                </a:solidFill>
                <a:latin typeface="Calibri" panose="020F0502020204030204" pitchFamily="34" charset="0"/>
                <a:cs typeface="Calibri" panose="020F0502020204030204" pitchFamily="34" charset="0"/>
              </a:rPr>
              <a:t> com o PSE, </a:t>
            </a:r>
            <a:r>
              <a:rPr lang="en-US" sz="1050" b="1" dirty="0" err="1" smtClean="0">
                <a:solidFill>
                  <a:schemeClr val="bg1"/>
                </a:solidFill>
                <a:latin typeface="Calibri" panose="020F0502020204030204" pitchFamily="34" charset="0"/>
                <a:cs typeface="Calibri" panose="020F0502020204030204" pitchFamily="34" charset="0"/>
              </a:rPr>
              <a:t>qual</a:t>
            </a:r>
            <a:r>
              <a:rPr lang="en-US" sz="1050" b="1" dirty="0" smtClean="0">
                <a:solidFill>
                  <a:schemeClr val="bg1"/>
                </a:solidFill>
                <a:latin typeface="Calibri" panose="020F0502020204030204" pitchFamily="34" charset="0"/>
                <a:cs typeface="Calibri" panose="020F0502020204030204" pitchFamily="34" charset="0"/>
              </a:rPr>
              <a:t> a lei </a:t>
            </a:r>
            <a:r>
              <a:rPr lang="en-US" sz="1050" b="1" dirty="0" err="1" smtClean="0">
                <a:solidFill>
                  <a:schemeClr val="bg1"/>
                </a:solidFill>
                <a:latin typeface="Calibri" panose="020F0502020204030204" pitchFamily="34" charset="0"/>
                <a:cs typeface="Calibri" panose="020F0502020204030204" pitchFamily="34" charset="0"/>
              </a:rPr>
              <a:t>nacional</a:t>
            </a:r>
            <a:r>
              <a:rPr lang="en-US" sz="1050" b="1" dirty="0" smtClean="0">
                <a:solidFill>
                  <a:schemeClr val="bg1"/>
                </a:solidFill>
                <a:latin typeface="Calibri" panose="020F0502020204030204" pitchFamily="34" charset="0"/>
                <a:cs typeface="Calibri" panose="020F0502020204030204" pitchFamily="34" charset="0"/>
              </a:rPr>
              <a:t> a </a:t>
            </a:r>
            <a:r>
              <a:rPr lang="en-US" sz="1050" b="1" dirty="0" err="1" smtClean="0">
                <a:solidFill>
                  <a:schemeClr val="bg1"/>
                </a:solidFill>
                <a:latin typeface="Calibri" panose="020F0502020204030204" pitchFamily="34" charset="0"/>
                <a:cs typeface="Calibri" panose="020F0502020204030204" pitchFamily="34" charset="0"/>
              </a:rPr>
              <a:t>aplicar</a:t>
            </a:r>
            <a:r>
              <a:rPr lang="en-US" sz="1050" b="1" dirty="0" smtClean="0">
                <a:solidFill>
                  <a:schemeClr val="bg1"/>
                </a:solidFill>
                <a:latin typeface="Calibri" panose="020F0502020204030204" pitchFamily="34" charset="0"/>
                <a:cs typeface="Calibri" panose="020F0502020204030204" pitchFamily="34" charset="0"/>
              </a:rPr>
              <a:t>?</a:t>
            </a:r>
          </a:p>
          <a:p>
            <a:r>
              <a:rPr lang="en-US" sz="1050" b="1" dirty="0" smtClean="0">
                <a:solidFill>
                  <a:schemeClr val="bg1"/>
                </a:solidFill>
                <a:latin typeface="Calibri" panose="020F0502020204030204" pitchFamily="34" charset="0"/>
                <a:cs typeface="Calibri" panose="020F0502020204030204" pitchFamily="34" charset="0"/>
              </a:rPr>
              <a:t>2 – </a:t>
            </a:r>
            <a:r>
              <a:rPr lang="en-US" sz="1050" b="1" dirty="0" err="1" smtClean="0">
                <a:solidFill>
                  <a:schemeClr val="bg1"/>
                </a:solidFill>
                <a:latin typeface="Calibri" panose="020F0502020204030204" pitchFamily="34" charset="0"/>
                <a:cs typeface="Calibri" panose="020F0502020204030204" pitchFamily="34" charset="0"/>
              </a:rPr>
              <a:t>Orgão</a:t>
            </a:r>
            <a:r>
              <a:rPr lang="en-US" sz="1050" b="1" dirty="0" smtClean="0">
                <a:solidFill>
                  <a:schemeClr val="bg1"/>
                </a:solidFill>
                <a:latin typeface="Calibri" panose="020F0502020204030204" pitchFamily="34" charset="0"/>
                <a:cs typeface="Calibri" panose="020F0502020204030204" pitchFamily="34" charset="0"/>
              </a:rPr>
              <a:t> de </a:t>
            </a:r>
            <a:r>
              <a:rPr lang="en-US" sz="1050" b="1" dirty="0" err="1" smtClean="0">
                <a:solidFill>
                  <a:schemeClr val="bg1"/>
                </a:solidFill>
                <a:latin typeface="Calibri" panose="020F0502020204030204" pitchFamily="34" charset="0"/>
                <a:cs typeface="Calibri" panose="020F0502020204030204" pitchFamily="34" charset="0"/>
              </a:rPr>
              <a:t>decisão</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indicar</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qual</a:t>
            </a:r>
            <a:r>
              <a:rPr lang="en-US" sz="1050" b="1" dirty="0" smtClean="0">
                <a:solidFill>
                  <a:schemeClr val="bg1"/>
                </a:solidFill>
                <a:latin typeface="Calibri" panose="020F0502020204030204" pitchFamily="34" charset="0"/>
                <a:cs typeface="Calibri" panose="020F0502020204030204" pitchFamily="34" charset="0"/>
              </a:rPr>
              <a:t> o organism que </a:t>
            </a:r>
            <a:r>
              <a:rPr lang="en-US" sz="1050" b="1" dirty="0" err="1" smtClean="0">
                <a:solidFill>
                  <a:schemeClr val="bg1"/>
                </a:solidFill>
                <a:latin typeface="Calibri" panose="020F0502020204030204" pitchFamily="34" charset="0"/>
                <a:cs typeface="Calibri" panose="020F0502020204030204" pitchFamily="34" charset="0"/>
              </a:rPr>
              <a:t>tomou</a:t>
            </a:r>
            <a:r>
              <a:rPr lang="en-US" sz="1050" b="1" dirty="0" smtClean="0">
                <a:solidFill>
                  <a:schemeClr val="bg1"/>
                </a:solidFill>
                <a:latin typeface="Calibri" panose="020F0502020204030204" pitchFamily="34" charset="0"/>
                <a:cs typeface="Calibri" panose="020F0502020204030204" pitchFamily="34" charset="0"/>
              </a:rPr>
              <a:t> a </a:t>
            </a:r>
            <a:r>
              <a:rPr lang="en-US" sz="1050" b="1" dirty="0" err="1" smtClean="0">
                <a:solidFill>
                  <a:schemeClr val="bg1"/>
                </a:solidFill>
                <a:latin typeface="Calibri" panose="020F0502020204030204" pitchFamily="34" charset="0"/>
                <a:cs typeface="Calibri" panose="020F0502020204030204" pitchFamily="34" charset="0"/>
              </a:rPr>
              <a:t>decisão</a:t>
            </a:r>
            <a:r>
              <a:rPr lang="en-US" sz="1050" b="1" dirty="0" smtClean="0">
                <a:solidFill>
                  <a:schemeClr val="bg1"/>
                </a:solidFill>
                <a:latin typeface="Calibri" panose="020F0502020204030204" pitchFamily="34" charset="0"/>
                <a:cs typeface="Calibri" panose="020F0502020204030204" pitchFamily="34" charset="0"/>
              </a:rPr>
              <a:t> / </a:t>
            </a:r>
            <a:r>
              <a:rPr lang="en-US" sz="1050" b="1" dirty="0" err="1" smtClean="0">
                <a:solidFill>
                  <a:schemeClr val="bg1"/>
                </a:solidFill>
                <a:latin typeface="Calibri" panose="020F0502020204030204" pitchFamily="34" charset="0"/>
                <a:cs typeface="Calibri" panose="020F0502020204030204" pitchFamily="34" charset="0"/>
              </a:rPr>
              <a:t>validação</a:t>
            </a:r>
            <a:r>
              <a:rPr lang="en-US" sz="1050" b="1" dirty="0" smtClean="0">
                <a:solidFill>
                  <a:schemeClr val="bg1"/>
                </a:solidFill>
                <a:latin typeface="Calibri" panose="020F0502020204030204" pitchFamily="34" charset="0"/>
                <a:cs typeface="Calibri" panose="020F0502020204030204" pitchFamily="34" charset="0"/>
              </a:rPr>
              <a:t> do </a:t>
            </a:r>
            <a:r>
              <a:rPr lang="en-US" sz="1050" b="1" dirty="0" err="1" smtClean="0">
                <a:solidFill>
                  <a:schemeClr val="bg1"/>
                </a:solidFill>
                <a:latin typeface="Calibri" panose="020F0502020204030204" pitchFamily="34" charset="0"/>
                <a:cs typeface="Calibri" panose="020F0502020204030204" pitchFamily="34" charset="0"/>
              </a:rPr>
              <a:t>contrato</a:t>
            </a:r>
            <a:endParaRPr lang="en-US" sz="1050" b="1" dirty="0" smtClean="0">
              <a:solidFill>
                <a:schemeClr val="bg1"/>
              </a:solidFill>
              <a:latin typeface="Calibri" panose="020F0502020204030204" pitchFamily="34" charset="0"/>
              <a:cs typeface="Calibri" panose="020F0502020204030204" pitchFamily="34" charset="0"/>
            </a:endParaRPr>
          </a:p>
          <a:p>
            <a:r>
              <a:rPr lang="fr-FR" sz="1050" dirty="0" smtClean="0">
                <a:solidFill>
                  <a:schemeClr val="bg1"/>
                </a:solidFill>
                <a:latin typeface="Calibri" panose="020F0502020204030204" pitchFamily="34" charset="0"/>
                <a:cs typeface="Calibri" panose="020F0502020204030204" pitchFamily="34" charset="0"/>
              </a:rPr>
              <a:t>6 </a:t>
            </a:r>
            <a:r>
              <a:rPr lang="fr-FR" sz="1050" dirty="0" err="1" smtClean="0">
                <a:solidFill>
                  <a:schemeClr val="bg1"/>
                </a:solidFill>
                <a:latin typeface="Calibri" panose="020F0502020204030204" pitchFamily="34" charset="0"/>
                <a:cs typeface="Calibri" panose="020F0502020204030204" pitchFamily="34" charset="0"/>
              </a:rPr>
              <a:t>opções</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disponiveis</a:t>
            </a:r>
            <a:r>
              <a:rPr lang="fr-FR" sz="1050" dirty="0" smtClean="0">
                <a:solidFill>
                  <a:schemeClr val="bg1"/>
                </a:solidFill>
                <a:latin typeface="Calibri" panose="020F0502020204030204" pitchFamily="34" charset="0"/>
                <a:cs typeface="Calibri" panose="020F0502020204030204" pitchFamily="34" charset="0"/>
              </a:rPr>
              <a:t>:  </a:t>
            </a:r>
          </a:p>
          <a:p>
            <a:pPr lvl="3"/>
            <a:r>
              <a:rPr lang="fr-FR" sz="1050" dirty="0">
                <a:solidFill>
                  <a:schemeClr val="bg1"/>
                </a:solidFill>
                <a:latin typeface="Calibri" panose="020F0502020204030204" pitchFamily="34" charset="0"/>
                <a:cs typeface="Calibri" panose="020F0502020204030204" pitchFamily="34" charset="0"/>
              </a:rPr>
              <a:t>Comité de transformation</a:t>
            </a:r>
          </a:p>
          <a:p>
            <a:pPr lvl="3"/>
            <a:r>
              <a:rPr lang="fr-FR" sz="1050" dirty="0">
                <a:solidFill>
                  <a:schemeClr val="bg1"/>
                </a:solidFill>
                <a:latin typeface="Calibri" panose="020F0502020204030204" pitchFamily="34" charset="0"/>
                <a:cs typeface="Calibri" panose="020F0502020204030204" pitchFamily="34" charset="0"/>
              </a:rPr>
              <a:t>Comité de validation</a:t>
            </a:r>
          </a:p>
          <a:p>
            <a:pPr lvl="3"/>
            <a:r>
              <a:rPr lang="fr-FR" sz="1050" dirty="0">
                <a:solidFill>
                  <a:schemeClr val="bg1"/>
                </a:solidFill>
                <a:latin typeface="Calibri" panose="020F0502020204030204" pitchFamily="34" charset="0"/>
                <a:cs typeface="Calibri" panose="020F0502020204030204" pitchFamily="34" charset="0"/>
              </a:rPr>
              <a:t>Comité d'organisation</a:t>
            </a:r>
          </a:p>
          <a:p>
            <a:pPr lvl="3"/>
            <a:r>
              <a:rPr lang="fr-FR" sz="1050" dirty="0">
                <a:solidFill>
                  <a:schemeClr val="bg1"/>
                </a:solidFill>
                <a:latin typeface="Calibri" panose="020F0502020204030204" pitchFamily="34" charset="0"/>
                <a:cs typeface="Calibri" panose="020F0502020204030204" pitchFamily="34" charset="0"/>
              </a:rPr>
              <a:t>TAC NAC - PAON</a:t>
            </a:r>
          </a:p>
          <a:p>
            <a:pPr lvl="3"/>
            <a:r>
              <a:rPr lang="fr-FR" sz="1050" dirty="0">
                <a:solidFill>
                  <a:schemeClr val="bg1"/>
                </a:solidFill>
                <a:latin typeface="Calibri" panose="020F0502020204030204" pitchFamily="34" charset="0"/>
                <a:cs typeface="Calibri" panose="020F0502020204030204" pitchFamily="34" charset="0"/>
              </a:rPr>
              <a:t>Pas de comité de décision</a:t>
            </a:r>
          </a:p>
          <a:p>
            <a:pPr lvl="3"/>
            <a:r>
              <a:rPr lang="fr-FR" sz="1050" dirty="0">
                <a:solidFill>
                  <a:schemeClr val="bg1"/>
                </a:solidFill>
                <a:latin typeface="Calibri" panose="020F0502020204030204" pitchFamily="34" charset="0"/>
                <a:cs typeface="Calibri" panose="020F0502020204030204" pitchFamily="34" charset="0"/>
              </a:rPr>
              <a:t>Autre</a:t>
            </a:r>
          </a:p>
          <a:p>
            <a:endParaRPr lang="fr-FR" sz="1050" dirty="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3 </a:t>
            </a:r>
            <a:r>
              <a:rPr lang="en-US" sz="1050" dirty="0" smtClean="0">
                <a:solidFill>
                  <a:schemeClr val="bg1"/>
                </a:solidFill>
                <a:latin typeface="Calibri" panose="020F0502020204030204" pitchFamily="34" charset="0"/>
                <a:cs typeface="Calibri" panose="020F0502020204030204" pitchFamily="34" charset="0"/>
              </a:rPr>
              <a:t>– para as </a:t>
            </a:r>
            <a:r>
              <a:rPr lang="en-US" sz="1050" dirty="0" err="1" smtClean="0">
                <a:solidFill>
                  <a:schemeClr val="bg1"/>
                </a:solidFill>
                <a:latin typeface="Calibri" panose="020F0502020204030204" pitchFamily="34" charset="0"/>
                <a:cs typeface="Calibri" panose="020F0502020204030204" pitchFamily="34" charset="0"/>
              </a:rPr>
              <a:t>restantes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colunas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as </a:t>
            </a:r>
            <a:r>
              <a:rPr lang="en-US" sz="1050" dirty="0" err="1" smtClean="0">
                <a:solidFill>
                  <a:schemeClr val="bg1"/>
                </a:solidFill>
                <a:latin typeface="Calibri" panose="020F0502020204030204" pitchFamily="34" charset="0"/>
                <a:cs typeface="Calibri" panose="020F0502020204030204" pitchFamily="34" charset="0"/>
              </a:rPr>
              <a:t>datas</a:t>
            </a:r>
            <a:r>
              <a:rPr lang="en-US" sz="1050" dirty="0" smtClean="0">
                <a:solidFill>
                  <a:schemeClr val="bg1"/>
                </a:solidFill>
                <a:latin typeface="Calibri" panose="020F0502020204030204" pitchFamily="34" charset="0"/>
                <a:cs typeface="Calibri" panose="020F0502020204030204" pitchFamily="34" charset="0"/>
              </a:rPr>
              <a:t> que </a:t>
            </a:r>
            <a:r>
              <a:rPr lang="en-US" sz="1050" dirty="0" err="1" smtClean="0">
                <a:solidFill>
                  <a:schemeClr val="bg1"/>
                </a:solidFill>
                <a:latin typeface="Calibri" panose="020F0502020204030204" pitchFamily="34" charset="0"/>
                <a:cs typeface="Calibri" panose="020F0502020204030204" pitchFamily="34" charset="0"/>
              </a:rPr>
              <a:t>estão</a:t>
            </a:r>
            <a:r>
              <a:rPr lang="en-US" sz="1050" dirty="0" smtClean="0">
                <a:solidFill>
                  <a:schemeClr val="bg1"/>
                </a:solidFill>
                <a:latin typeface="Calibri" panose="020F0502020204030204" pitchFamily="34" charset="0"/>
                <a:cs typeface="Calibri" panose="020F0502020204030204" pitchFamily="34" charset="0"/>
              </a:rPr>
              <a:t> no </a:t>
            </a:r>
            <a:r>
              <a:rPr lang="en-US" sz="1050" dirty="0" err="1" smtClean="0">
                <a:solidFill>
                  <a:schemeClr val="bg1"/>
                </a:solidFill>
                <a:latin typeface="Calibri" panose="020F0502020204030204" pitchFamily="34" charset="0"/>
                <a:cs typeface="Calibri" panose="020F0502020204030204" pitchFamily="34" charset="0"/>
              </a:rPr>
              <a:t>contrato</a:t>
            </a:r>
            <a:r>
              <a:rPr lang="en-US" sz="1050" dirty="0" smtClean="0">
                <a:solidFill>
                  <a:schemeClr val="bg1"/>
                </a:solidFill>
                <a:latin typeface="Calibri" panose="020F0502020204030204" pitchFamily="34" charset="0"/>
                <a:cs typeface="Calibri" panose="020F0502020204030204" pitchFamily="34" charset="0"/>
              </a:rPr>
              <a:t>.</a:t>
            </a:r>
            <a:endParaRPr lang="pt-PT"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0"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3107438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338995715"/>
              </p:ext>
            </p:extLst>
          </p:nvPr>
        </p:nvGraphicFramePr>
        <p:xfrm>
          <a:off x="342578" y="958727"/>
          <a:ext cx="8460002" cy="2845585"/>
        </p:xfrm>
        <a:graphic>
          <a:graphicData uri="http://schemas.openxmlformats.org/drawingml/2006/table">
            <a:tbl>
              <a:tblPr/>
              <a:tblGrid>
                <a:gridCol w="897469">
                  <a:extLst>
                    <a:ext uri="{9D8B030D-6E8A-4147-A177-3AD203B41FA5}">
                      <a16:colId xmlns:a16="http://schemas.microsoft.com/office/drawing/2014/main" xmlns="" val="2625960735"/>
                    </a:ext>
                  </a:extLst>
                </a:gridCol>
                <a:gridCol w="1003053">
                  <a:extLst>
                    <a:ext uri="{9D8B030D-6E8A-4147-A177-3AD203B41FA5}">
                      <a16:colId xmlns:a16="http://schemas.microsoft.com/office/drawing/2014/main" xmlns="" val="885036069"/>
                    </a:ext>
                  </a:extLst>
                </a:gridCol>
                <a:gridCol w="731408">
                  <a:extLst>
                    <a:ext uri="{9D8B030D-6E8A-4147-A177-3AD203B41FA5}">
                      <a16:colId xmlns:a16="http://schemas.microsoft.com/office/drawing/2014/main" xmlns="" val="519965130"/>
                    </a:ext>
                  </a:extLst>
                </a:gridCol>
                <a:gridCol w="1021428">
                  <a:extLst>
                    <a:ext uri="{9D8B030D-6E8A-4147-A177-3AD203B41FA5}">
                      <a16:colId xmlns:a16="http://schemas.microsoft.com/office/drawing/2014/main" xmlns="" val="2362872929"/>
                    </a:ext>
                  </a:extLst>
                </a:gridCol>
                <a:gridCol w="1080120">
                  <a:extLst>
                    <a:ext uri="{9D8B030D-6E8A-4147-A177-3AD203B41FA5}">
                      <a16:colId xmlns:a16="http://schemas.microsoft.com/office/drawing/2014/main" xmlns="" val="390255670"/>
                    </a:ext>
                  </a:extLst>
                </a:gridCol>
                <a:gridCol w="1224136">
                  <a:extLst>
                    <a:ext uri="{9D8B030D-6E8A-4147-A177-3AD203B41FA5}">
                      <a16:colId xmlns:a16="http://schemas.microsoft.com/office/drawing/2014/main" xmlns="" val="712978970"/>
                    </a:ext>
                  </a:extLst>
                </a:gridCol>
                <a:gridCol w="1195766">
                  <a:extLst>
                    <a:ext uri="{9D8B030D-6E8A-4147-A177-3AD203B41FA5}">
                      <a16:colId xmlns:a16="http://schemas.microsoft.com/office/drawing/2014/main" xmlns="" val="3730018280"/>
                    </a:ext>
                  </a:extLst>
                </a:gridCol>
                <a:gridCol w="1306622">
                  <a:extLst>
                    <a:ext uri="{9D8B030D-6E8A-4147-A177-3AD203B41FA5}">
                      <a16:colId xmlns:a16="http://schemas.microsoft.com/office/drawing/2014/main" xmlns="" val="99706275"/>
                    </a:ext>
                  </a:extLst>
                </a:gridCol>
              </a:tblGrid>
              <a:tr h="56519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err="1" smtClean="0">
                          <a:solidFill>
                            <a:srgbClr val="00B050"/>
                          </a:solidFill>
                          <a:effectLst/>
                          <a:latin typeface="Arial" panose="020B0604020202020204" pitchFamily="34" charset="0"/>
                        </a:rPr>
                        <a:t>Qual</a:t>
                      </a:r>
                      <a:r>
                        <a:rPr lang="fr-FR" sz="800" b="1" i="0" u="none" strike="noStrike" baseline="0" dirty="0" smtClean="0">
                          <a:solidFill>
                            <a:srgbClr val="00B050"/>
                          </a:solidFill>
                          <a:effectLst/>
                          <a:latin typeface="Arial" panose="020B0604020202020204" pitchFamily="34" charset="0"/>
                        </a:rPr>
                        <a:t> a lei do pais a </a:t>
                      </a:r>
                      <a:r>
                        <a:rPr lang="fr-FR" sz="800" b="1" i="0" u="none" strike="noStrike" baseline="0" dirty="0" err="1" smtClean="0">
                          <a:solidFill>
                            <a:srgbClr val="00B050"/>
                          </a:solidFill>
                          <a:effectLst/>
                          <a:latin typeface="Arial" panose="020B0604020202020204" pitchFamily="34" charset="0"/>
                        </a:rPr>
                        <a:t>aplicar</a:t>
                      </a:r>
                      <a:r>
                        <a:rPr lang="fr-FR" sz="800" b="1" i="0" u="none" strike="noStrike" baseline="0" dirty="0" smtClean="0">
                          <a:solidFill>
                            <a:srgbClr val="00B050"/>
                          </a:solidFill>
                          <a:effectLst/>
                          <a:latin typeface="Arial" panose="020B0604020202020204" pitchFamily="34" charset="0"/>
                        </a:rPr>
                        <a:t> </a:t>
                      </a:r>
                      <a:r>
                        <a:rPr lang="fr-FR" sz="800" b="1" i="0" u="none" strike="noStrike" baseline="0" dirty="0" err="1" smtClean="0">
                          <a:solidFill>
                            <a:srgbClr val="00B050"/>
                          </a:solidFill>
                          <a:effectLst/>
                          <a:latin typeface="Arial" panose="020B0604020202020204" pitchFamily="34" charset="0"/>
                        </a:rPr>
                        <a:t>em</a:t>
                      </a:r>
                      <a:r>
                        <a:rPr lang="fr-FR" sz="800" b="1" i="0" u="none" strike="noStrike" baseline="0" dirty="0" smtClean="0">
                          <a:solidFill>
                            <a:srgbClr val="00B050"/>
                          </a:solidFill>
                          <a:effectLst/>
                          <a:latin typeface="Arial" panose="020B0604020202020204" pitchFamily="34" charset="0"/>
                        </a:rPr>
                        <a:t> </a:t>
                      </a:r>
                      <a:r>
                        <a:rPr lang="fr-FR" sz="800" b="1" i="0" u="none" strike="noStrike" baseline="0" dirty="0" err="1" smtClean="0">
                          <a:solidFill>
                            <a:srgbClr val="00B050"/>
                          </a:solidFill>
                          <a:effectLst/>
                          <a:latin typeface="Arial" panose="020B0604020202020204" pitchFamily="34" charset="0"/>
                        </a:rPr>
                        <a:t>caso</a:t>
                      </a:r>
                      <a:r>
                        <a:rPr lang="fr-FR" sz="800" b="1" i="0" u="none" strike="noStrike" baseline="0" dirty="0" smtClean="0">
                          <a:solidFill>
                            <a:srgbClr val="00B050"/>
                          </a:solidFill>
                          <a:effectLst/>
                          <a:latin typeface="Arial" panose="020B0604020202020204" pitchFamily="34" charset="0"/>
                        </a:rPr>
                        <a:t> de </a:t>
                      </a:r>
                      <a:r>
                        <a:rPr lang="fr-FR" sz="800" b="1" i="0" u="none" strike="noStrike" baseline="0" dirty="0" err="1" smtClean="0">
                          <a:solidFill>
                            <a:srgbClr val="00B050"/>
                          </a:solidFill>
                          <a:effectLst/>
                          <a:latin typeface="Arial" panose="020B0604020202020204" pitchFamily="34" charset="0"/>
                        </a:rPr>
                        <a:t>litigio</a:t>
                      </a:r>
                      <a:r>
                        <a:rPr lang="fr-FR" sz="800" b="1" i="0" u="none" strike="noStrike" baseline="0" dirty="0" smtClean="0">
                          <a:solidFill>
                            <a:srgbClr val="00B050"/>
                          </a:solidFill>
                          <a:effectLst/>
                          <a:latin typeface="Arial" panose="020B0604020202020204" pitchFamily="34" charset="0"/>
                        </a:rPr>
                        <a:t>?</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Organe</a:t>
                      </a:r>
                      <a:r>
                        <a:rPr lang="fr-FR" sz="800" b="1" i="0" u="none" strike="noStrike" baseline="0" dirty="0" smtClean="0">
                          <a:solidFill>
                            <a:srgbClr val="00B050"/>
                          </a:solidFill>
                          <a:effectLst/>
                          <a:latin typeface="Arial" panose="020B0604020202020204" pitchFamily="34" charset="0"/>
                        </a:rPr>
                        <a:t> de </a:t>
                      </a:r>
                      <a:r>
                        <a:rPr lang="fr-FR" sz="800" b="1" i="0" u="none" strike="noStrike" baseline="0" dirty="0" err="1" smtClean="0">
                          <a:solidFill>
                            <a:srgbClr val="00B050"/>
                          </a:solidFill>
                          <a:effectLst/>
                          <a:latin typeface="Arial" panose="020B0604020202020204" pitchFamily="34" charset="0"/>
                        </a:rPr>
                        <a:t>decision</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1" i="0" u="none" strike="noStrike" dirty="0" smtClean="0">
                          <a:solidFill>
                            <a:srgbClr val="00B050"/>
                          </a:solidFill>
                          <a:effectLst/>
                          <a:latin typeface="Arial" panose="020B0604020202020204" pitchFamily="34" charset="0"/>
                        </a:rPr>
                        <a:t>Data</a:t>
                      </a:r>
                      <a:r>
                        <a:rPr lang="pt-PT" sz="800" b="1" i="0" u="none" strike="noStrike" baseline="0" dirty="0" smtClean="0">
                          <a:solidFill>
                            <a:srgbClr val="00B050"/>
                          </a:solidFill>
                          <a:effectLst/>
                          <a:latin typeface="Arial" panose="020B0604020202020204" pitchFamily="34" charset="0"/>
                        </a:rPr>
                        <a:t> de aprovação</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signature de l'accord initial (y compris SLA)</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début de l'exécution de prestation</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signature de la dernière révision(y compris SLA)</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smtClean="0">
                          <a:solidFill>
                            <a:srgbClr val="00B050"/>
                          </a:solidFill>
                          <a:effectLst/>
                          <a:latin typeface="Arial" panose="020B0604020202020204" pitchFamily="34" charset="0"/>
                        </a:rPr>
                        <a:t>Date de préavis avant la fin de l'accord</a:t>
                      </a:r>
                      <a:endParaRPr lang="pt-PT"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68996">
                <a:tc>
                  <a:txBody>
                    <a:bodyPr/>
                    <a:lstStyle/>
                    <a:p>
                      <a:pPr algn="ctr" fontAlgn="ctr"/>
                      <a:r>
                        <a:rPr lang="pt-PT" sz="800" b="0" i="0" u="none" strike="noStrike" dirty="0">
                          <a:solidFill>
                            <a:schemeClr val="bg1"/>
                          </a:solidFill>
                          <a:effectLst/>
                          <a:latin typeface="Arial" panose="020B0604020202020204" pitchFamily="34" charset="0"/>
                        </a:rPr>
                        <a:t>EFFICO IBERIA,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68996">
                <a:tc>
                  <a:txBody>
                    <a:bodyPr/>
                    <a:lstStyle/>
                    <a:p>
                      <a:pPr algn="ctr" fontAlgn="ctr"/>
                      <a:r>
                        <a:rPr lang="pt-PT" sz="800" b="0" i="0" u="none" strike="noStrike" dirty="0">
                          <a:solidFill>
                            <a:schemeClr val="bg1"/>
                          </a:solidFill>
                          <a:effectLst/>
                          <a:latin typeface="Arial" panose="020B0604020202020204" pitchFamily="34" charset="0"/>
                        </a:rPr>
                        <a:t>CENTRAL EUROPE TECHNOLOGIES SRL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68996">
                <a:tc>
                  <a:txBody>
                    <a:bodyPr/>
                    <a:lstStyle/>
                    <a:p>
                      <a:pPr algn="ctr" fontAlgn="ctr"/>
                      <a:r>
                        <a:rPr lang="pt-PT" sz="800" b="0" i="0" u="none" strike="noStrike" dirty="0">
                          <a:solidFill>
                            <a:schemeClr val="bg1"/>
                          </a:solidFill>
                          <a:effectLst/>
                          <a:latin typeface="Arial" panose="020B0604020202020204" pitchFamily="34" charset="0"/>
                        </a:rPr>
                        <a:t>PORTEXICTOS -CONSULTORIA DE GESTÃO  E SISTEMAS DE  INFORMAÇÃO,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71521083"/>
                  </a:ext>
                </a:extLst>
              </a:tr>
              <a:tr h="426436">
                <a:tc>
                  <a:txBody>
                    <a:bodyPr/>
                    <a:lstStyle/>
                    <a:p>
                      <a:pPr algn="ctr" fontAlgn="ctr"/>
                      <a:r>
                        <a:rPr lang="pt-PT" sz="800" b="0" i="0" u="none" strike="noStrike" dirty="0">
                          <a:solidFill>
                            <a:schemeClr val="bg1"/>
                          </a:solidFill>
                          <a:effectLst/>
                          <a:latin typeface="Arial" panose="020B0604020202020204" pitchFamily="34" charset="0"/>
                        </a:rPr>
                        <a:t>CODIX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68996">
                <a:tc>
                  <a:txBody>
                    <a:bodyPr/>
                    <a:lstStyle/>
                    <a:p>
                      <a:pPr algn="ctr" fontAlgn="ctr"/>
                      <a:r>
                        <a:rPr lang="pt-PT" sz="800" b="0" i="0" u="none" strike="noStrike" dirty="0">
                          <a:solidFill>
                            <a:schemeClr val="bg1"/>
                          </a:solidFill>
                          <a:effectLst/>
                          <a:latin typeface="Arial" panose="020B0604020202020204" pitchFamily="34" charset="0"/>
                        </a:rPr>
                        <a:t>OPENSOFT - SOLUÇÕES INFORMÁTICAS,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PT" sz="80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smtClean="0"/>
              <a:t>O </a:t>
            </a:r>
            <a:r>
              <a:rPr lang="fr-FR" dirty="0" err="1" smtClean="0"/>
              <a:t>Contrato</a:t>
            </a:r>
            <a:r>
              <a:rPr lang="fr-FR" dirty="0" smtClean="0"/>
              <a:t> (2/2)</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7</a:t>
            </a:fld>
            <a:endParaRPr lang="fr-FR" dirty="0"/>
          </a:p>
        </p:txBody>
      </p:sp>
      <p:sp>
        <p:nvSpPr>
          <p:cNvPr id="6" name="TextBox 5"/>
          <p:cNvSpPr txBox="1"/>
          <p:nvPr/>
        </p:nvSpPr>
        <p:spPr>
          <a:xfrm rot="10800000" flipV="1">
            <a:off x="380680" y="4077072"/>
            <a:ext cx="8407042" cy="2016224"/>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err="1" smtClean="0">
                <a:solidFill>
                  <a:schemeClr val="bg1"/>
                </a:solidFill>
                <a:latin typeface="Calibri" panose="020F0502020204030204" pitchFamily="34" charset="0"/>
                <a:cs typeface="Calibri" panose="020F0502020204030204" pitchFamily="34" charset="0"/>
              </a:rPr>
              <a:t>Em</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caso</a:t>
            </a:r>
            <a:r>
              <a:rPr lang="en-US" sz="1050" b="1" dirty="0" smtClean="0">
                <a:solidFill>
                  <a:schemeClr val="bg1"/>
                </a:solidFill>
                <a:latin typeface="Calibri" panose="020F0502020204030204" pitchFamily="34" charset="0"/>
                <a:cs typeface="Calibri" panose="020F0502020204030204" pitchFamily="34" charset="0"/>
              </a:rPr>
              <a:t> de </a:t>
            </a:r>
            <a:r>
              <a:rPr lang="en-US" sz="1050" b="1" dirty="0" err="1" smtClean="0">
                <a:solidFill>
                  <a:schemeClr val="bg1"/>
                </a:solidFill>
                <a:latin typeface="Calibri" panose="020F0502020204030204" pitchFamily="34" charset="0"/>
                <a:cs typeface="Calibri" panose="020F0502020204030204" pitchFamily="34" charset="0"/>
              </a:rPr>
              <a:t>litigio</a:t>
            </a:r>
            <a:r>
              <a:rPr lang="en-US" sz="1050" b="1" dirty="0" smtClean="0">
                <a:solidFill>
                  <a:schemeClr val="bg1"/>
                </a:solidFill>
                <a:latin typeface="Calibri" panose="020F0502020204030204" pitchFamily="34" charset="0"/>
                <a:cs typeface="Calibri" panose="020F0502020204030204" pitchFamily="34" charset="0"/>
              </a:rPr>
              <a:t> com o PSE, </a:t>
            </a:r>
            <a:r>
              <a:rPr lang="en-US" sz="1050" b="1" dirty="0" err="1" smtClean="0">
                <a:solidFill>
                  <a:schemeClr val="bg1"/>
                </a:solidFill>
                <a:latin typeface="Calibri" panose="020F0502020204030204" pitchFamily="34" charset="0"/>
                <a:cs typeface="Calibri" panose="020F0502020204030204" pitchFamily="34" charset="0"/>
              </a:rPr>
              <a:t>qual</a:t>
            </a:r>
            <a:r>
              <a:rPr lang="en-US" sz="1050" b="1" dirty="0" smtClean="0">
                <a:solidFill>
                  <a:schemeClr val="bg1"/>
                </a:solidFill>
                <a:latin typeface="Calibri" panose="020F0502020204030204" pitchFamily="34" charset="0"/>
                <a:cs typeface="Calibri" panose="020F0502020204030204" pitchFamily="34" charset="0"/>
              </a:rPr>
              <a:t> a lei </a:t>
            </a:r>
            <a:r>
              <a:rPr lang="en-US" sz="1050" b="1" dirty="0" err="1" smtClean="0">
                <a:solidFill>
                  <a:schemeClr val="bg1"/>
                </a:solidFill>
                <a:latin typeface="Calibri" panose="020F0502020204030204" pitchFamily="34" charset="0"/>
                <a:cs typeface="Calibri" panose="020F0502020204030204" pitchFamily="34" charset="0"/>
              </a:rPr>
              <a:t>nacional</a:t>
            </a:r>
            <a:r>
              <a:rPr lang="en-US" sz="1050" b="1" dirty="0" smtClean="0">
                <a:solidFill>
                  <a:schemeClr val="bg1"/>
                </a:solidFill>
                <a:latin typeface="Calibri" panose="020F0502020204030204" pitchFamily="34" charset="0"/>
                <a:cs typeface="Calibri" panose="020F0502020204030204" pitchFamily="34" charset="0"/>
              </a:rPr>
              <a:t> a </a:t>
            </a:r>
            <a:r>
              <a:rPr lang="en-US" sz="1050" b="1" dirty="0" err="1" smtClean="0">
                <a:solidFill>
                  <a:schemeClr val="bg1"/>
                </a:solidFill>
                <a:latin typeface="Calibri" panose="020F0502020204030204" pitchFamily="34" charset="0"/>
                <a:cs typeface="Calibri" panose="020F0502020204030204" pitchFamily="34" charset="0"/>
              </a:rPr>
              <a:t>aplicar</a:t>
            </a:r>
            <a:r>
              <a:rPr lang="en-US" sz="1050" b="1" dirty="0" smtClean="0">
                <a:solidFill>
                  <a:schemeClr val="bg1"/>
                </a:solidFill>
                <a:latin typeface="Calibri" panose="020F0502020204030204" pitchFamily="34" charset="0"/>
                <a:cs typeface="Calibri" panose="020F0502020204030204" pitchFamily="34" charset="0"/>
              </a:rPr>
              <a:t>?</a:t>
            </a:r>
          </a:p>
          <a:p>
            <a:r>
              <a:rPr lang="en-US" sz="1050" b="1" dirty="0" smtClean="0">
                <a:solidFill>
                  <a:schemeClr val="bg1"/>
                </a:solidFill>
                <a:latin typeface="Calibri" panose="020F0502020204030204" pitchFamily="34" charset="0"/>
                <a:cs typeface="Calibri" panose="020F0502020204030204" pitchFamily="34" charset="0"/>
              </a:rPr>
              <a:t>2 – </a:t>
            </a:r>
            <a:r>
              <a:rPr lang="en-US" sz="1050" b="1" dirty="0" err="1" smtClean="0">
                <a:solidFill>
                  <a:schemeClr val="bg1"/>
                </a:solidFill>
                <a:latin typeface="Calibri" panose="020F0502020204030204" pitchFamily="34" charset="0"/>
                <a:cs typeface="Calibri" panose="020F0502020204030204" pitchFamily="34" charset="0"/>
              </a:rPr>
              <a:t>Orgão</a:t>
            </a:r>
            <a:r>
              <a:rPr lang="en-US" sz="1050" b="1" dirty="0" smtClean="0">
                <a:solidFill>
                  <a:schemeClr val="bg1"/>
                </a:solidFill>
                <a:latin typeface="Calibri" panose="020F0502020204030204" pitchFamily="34" charset="0"/>
                <a:cs typeface="Calibri" panose="020F0502020204030204" pitchFamily="34" charset="0"/>
              </a:rPr>
              <a:t> de </a:t>
            </a:r>
            <a:r>
              <a:rPr lang="en-US" sz="1050" b="1" dirty="0" err="1" smtClean="0">
                <a:solidFill>
                  <a:schemeClr val="bg1"/>
                </a:solidFill>
                <a:latin typeface="Calibri" panose="020F0502020204030204" pitchFamily="34" charset="0"/>
                <a:cs typeface="Calibri" panose="020F0502020204030204" pitchFamily="34" charset="0"/>
              </a:rPr>
              <a:t>decisão</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indicar</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err="1" smtClean="0">
                <a:solidFill>
                  <a:schemeClr val="bg1"/>
                </a:solidFill>
                <a:latin typeface="Calibri" panose="020F0502020204030204" pitchFamily="34" charset="0"/>
                <a:cs typeface="Calibri" panose="020F0502020204030204" pitchFamily="34" charset="0"/>
              </a:rPr>
              <a:t>qual</a:t>
            </a:r>
            <a:r>
              <a:rPr lang="en-US" sz="1050" b="1" dirty="0" smtClean="0">
                <a:solidFill>
                  <a:schemeClr val="bg1"/>
                </a:solidFill>
                <a:latin typeface="Calibri" panose="020F0502020204030204" pitchFamily="34" charset="0"/>
                <a:cs typeface="Calibri" panose="020F0502020204030204" pitchFamily="34" charset="0"/>
              </a:rPr>
              <a:t> o organism que </a:t>
            </a:r>
            <a:r>
              <a:rPr lang="en-US" sz="1050" b="1" dirty="0" err="1" smtClean="0">
                <a:solidFill>
                  <a:schemeClr val="bg1"/>
                </a:solidFill>
                <a:latin typeface="Calibri" panose="020F0502020204030204" pitchFamily="34" charset="0"/>
                <a:cs typeface="Calibri" panose="020F0502020204030204" pitchFamily="34" charset="0"/>
              </a:rPr>
              <a:t>tomou</a:t>
            </a:r>
            <a:r>
              <a:rPr lang="en-US" sz="1050" b="1" dirty="0" smtClean="0">
                <a:solidFill>
                  <a:schemeClr val="bg1"/>
                </a:solidFill>
                <a:latin typeface="Calibri" panose="020F0502020204030204" pitchFamily="34" charset="0"/>
                <a:cs typeface="Calibri" panose="020F0502020204030204" pitchFamily="34" charset="0"/>
              </a:rPr>
              <a:t> a </a:t>
            </a:r>
            <a:r>
              <a:rPr lang="en-US" sz="1050" b="1" dirty="0" err="1" smtClean="0">
                <a:solidFill>
                  <a:schemeClr val="bg1"/>
                </a:solidFill>
                <a:latin typeface="Calibri" panose="020F0502020204030204" pitchFamily="34" charset="0"/>
                <a:cs typeface="Calibri" panose="020F0502020204030204" pitchFamily="34" charset="0"/>
              </a:rPr>
              <a:t>decisão</a:t>
            </a:r>
            <a:r>
              <a:rPr lang="en-US" sz="1050" b="1" dirty="0" smtClean="0">
                <a:solidFill>
                  <a:schemeClr val="bg1"/>
                </a:solidFill>
                <a:latin typeface="Calibri" panose="020F0502020204030204" pitchFamily="34" charset="0"/>
                <a:cs typeface="Calibri" panose="020F0502020204030204" pitchFamily="34" charset="0"/>
              </a:rPr>
              <a:t> / </a:t>
            </a:r>
            <a:r>
              <a:rPr lang="en-US" sz="1050" b="1" dirty="0" err="1" smtClean="0">
                <a:solidFill>
                  <a:schemeClr val="bg1"/>
                </a:solidFill>
                <a:latin typeface="Calibri" panose="020F0502020204030204" pitchFamily="34" charset="0"/>
                <a:cs typeface="Calibri" panose="020F0502020204030204" pitchFamily="34" charset="0"/>
              </a:rPr>
              <a:t>validação</a:t>
            </a:r>
            <a:r>
              <a:rPr lang="en-US" sz="1050" b="1" dirty="0" smtClean="0">
                <a:solidFill>
                  <a:schemeClr val="bg1"/>
                </a:solidFill>
                <a:latin typeface="Calibri" panose="020F0502020204030204" pitchFamily="34" charset="0"/>
                <a:cs typeface="Calibri" panose="020F0502020204030204" pitchFamily="34" charset="0"/>
              </a:rPr>
              <a:t> do </a:t>
            </a:r>
            <a:r>
              <a:rPr lang="en-US" sz="1050" b="1" dirty="0" err="1" smtClean="0">
                <a:solidFill>
                  <a:schemeClr val="bg1"/>
                </a:solidFill>
                <a:latin typeface="Calibri" panose="020F0502020204030204" pitchFamily="34" charset="0"/>
                <a:cs typeface="Calibri" panose="020F0502020204030204" pitchFamily="34" charset="0"/>
              </a:rPr>
              <a:t>contrato</a:t>
            </a:r>
            <a:endParaRPr lang="en-US" sz="1050" b="1" dirty="0" smtClean="0">
              <a:solidFill>
                <a:schemeClr val="bg1"/>
              </a:solidFill>
              <a:latin typeface="Calibri" panose="020F0502020204030204" pitchFamily="34" charset="0"/>
              <a:cs typeface="Calibri" panose="020F0502020204030204" pitchFamily="34" charset="0"/>
            </a:endParaRPr>
          </a:p>
          <a:p>
            <a:r>
              <a:rPr lang="fr-FR" sz="1050" dirty="0" smtClean="0">
                <a:solidFill>
                  <a:schemeClr val="bg1"/>
                </a:solidFill>
                <a:latin typeface="Calibri" panose="020F0502020204030204" pitchFamily="34" charset="0"/>
                <a:cs typeface="Calibri" panose="020F0502020204030204" pitchFamily="34" charset="0"/>
              </a:rPr>
              <a:t>6 </a:t>
            </a:r>
            <a:r>
              <a:rPr lang="fr-FR" sz="1050" dirty="0" err="1" smtClean="0">
                <a:solidFill>
                  <a:schemeClr val="bg1"/>
                </a:solidFill>
                <a:latin typeface="Calibri" panose="020F0502020204030204" pitchFamily="34" charset="0"/>
                <a:cs typeface="Calibri" panose="020F0502020204030204" pitchFamily="34" charset="0"/>
              </a:rPr>
              <a:t>opções</a:t>
            </a:r>
            <a:r>
              <a:rPr lang="fr-FR" sz="1050" dirty="0" smtClean="0">
                <a:solidFill>
                  <a:schemeClr val="bg1"/>
                </a:solidFill>
                <a:latin typeface="Calibri" panose="020F0502020204030204" pitchFamily="34" charset="0"/>
                <a:cs typeface="Calibri" panose="020F0502020204030204" pitchFamily="34" charset="0"/>
              </a:rPr>
              <a:t> </a:t>
            </a:r>
            <a:r>
              <a:rPr lang="fr-FR" sz="1050" dirty="0" err="1" smtClean="0">
                <a:solidFill>
                  <a:schemeClr val="bg1"/>
                </a:solidFill>
                <a:latin typeface="Calibri" panose="020F0502020204030204" pitchFamily="34" charset="0"/>
                <a:cs typeface="Calibri" panose="020F0502020204030204" pitchFamily="34" charset="0"/>
              </a:rPr>
              <a:t>disponiveis</a:t>
            </a:r>
            <a:r>
              <a:rPr lang="fr-FR" sz="1050" dirty="0" smtClean="0">
                <a:solidFill>
                  <a:schemeClr val="bg1"/>
                </a:solidFill>
                <a:latin typeface="Calibri" panose="020F0502020204030204" pitchFamily="34" charset="0"/>
                <a:cs typeface="Calibri" panose="020F0502020204030204" pitchFamily="34" charset="0"/>
              </a:rPr>
              <a:t>:  </a:t>
            </a:r>
          </a:p>
          <a:p>
            <a:pPr lvl="3"/>
            <a:r>
              <a:rPr lang="fr-FR" sz="1050" dirty="0">
                <a:solidFill>
                  <a:schemeClr val="bg1"/>
                </a:solidFill>
                <a:latin typeface="Calibri" panose="020F0502020204030204" pitchFamily="34" charset="0"/>
                <a:cs typeface="Calibri" panose="020F0502020204030204" pitchFamily="34" charset="0"/>
              </a:rPr>
              <a:t>Comité de transformation</a:t>
            </a:r>
          </a:p>
          <a:p>
            <a:pPr lvl="3"/>
            <a:r>
              <a:rPr lang="fr-FR" sz="1050" dirty="0">
                <a:solidFill>
                  <a:schemeClr val="bg1"/>
                </a:solidFill>
                <a:latin typeface="Calibri" panose="020F0502020204030204" pitchFamily="34" charset="0"/>
                <a:cs typeface="Calibri" panose="020F0502020204030204" pitchFamily="34" charset="0"/>
              </a:rPr>
              <a:t>Comité de validation</a:t>
            </a:r>
          </a:p>
          <a:p>
            <a:pPr lvl="3"/>
            <a:r>
              <a:rPr lang="fr-FR" sz="1050" dirty="0">
                <a:solidFill>
                  <a:schemeClr val="bg1"/>
                </a:solidFill>
                <a:latin typeface="Calibri" panose="020F0502020204030204" pitchFamily="34" charset="0"/>
                <a:cs typeface="Calibri" panose="020F0502020204030204" pitchFamily="34" charset="0"/>
              </a:rPr>
              <a:t>Comité d'organisation</a:t>
            </a:r>
          </a:p>
          <a:p>
            <a:pPr lvl="3"/>
            <a:r>
              <a:rPr lang="fr-FR" sz="1050" dirty="0">
                <a:solidFill>
                  <a:schemeClr val="bg1"/>
                </a:solidFill>
                <a:latin typeface="Calibri" panose="020F0502020204030204" pitchFamily="34" charset="0"/>
                <a:cs typeface="Calibri" panose="020F0502020204030204" pitchFamily="34" charset="0"/>
              </a:rPr>
              <a:t>TAC NAC - PAON</a:t>
            </a:r>
          </a:p>
          <a:p>
            <a:pPr lvl="3"/>
            <a:r>
              <a:rPr lang="fr-FR" sz="1050" dirty="0">
                <a:solidFill>
                  <a:schemeClr val="bg1"/>
                </a:solidFill>
                <a:latin typeface="Calibri" panose="020F0502020204030204" pitchFamily="34" charset="0"/>
                <a:cs typeface="Calibri" panose="020F0502020204030204" pitchFamily="34" charset="0"/>
              </a:rPr>
              <a:t>Pas de comité de décision</a:t>
            </a:r>
          </a:p>
          <a:p>
            <a:pPr lvl="3"/>
            <a:r>
              <a:rPr lang="fr-FR" sz="1050" dirty="0">
                <a:solidFill>
                  <a:schemeClr val="bg1"/>
                </a:solidFill>
                <a:latin typeface="Calibri" panose="020F0502020204030204" pitchFamily="34" charset="0"/>
                <a:cs typeface="Calibri" panose="020F0502020204030204" pitchFamily="34" charset="0"/>
              </a:rPr>
              <a:t>Autre</a:t>
            </a:r>
          </a:p>
          <a:p>
            <a:endParaRPr lang="fr-FR" sz="1050" dirty="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3 </a:t>
            </a:r>
            <a:r>
              <a:rPr lang="en-US" sz="1050" dirty="0" smtClean="0">
                <a:solidFill>
                  <a:schemeClr val="bg1"/>
                </a:solidFill>
                <a:latin typeface="Calibri" panose="020F0502020204030204" pitchFamily="34" charset="0"/>
                <a:cs typeface="Calibri" panose="020F0502020204030204" pitchFamily="34" charset="0"/>
              </a:rPr>
              <a:t>– para as </a:t>
            </a:r>
            <a:r>
              <a:rPr lang="en-US" sz="1050" dirty="0" err="1" smtClean="0">
                <a:solidFill>
                  <a:schemeClr val="bg1"/>
                </a:solidFill>
                <a:latin typeface="Calibri" panose="020F0502020204030204" pitchFamily="34" charset="0"/>
                <a:cs typeface="Calibri" panose="020F0502020204030204" pitchFamily="34" charset="0"/>
              </a:rPr>
              <a:t>restantes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colunas</a:t>
            </a:r>
            <a:r>
              <a:rPr lang="en-US" sz="1050" dirty="0" smtClean="0">
                <a:solidFill>
                  <a:schemeClr val="bg1"/>
                </a:solidFill>
                <a:latin typeface="Calibri" panose="020F0502020204030204" pitchFamily="34" charset="0"/>
                <a:cs typeface="Calibri" panose="020F0502020204030204" pitchFamily="34" charset="0"/>
              </a:rPr>
              <a:t>, </a:t>
            </a:r>
            <a:r>
              <a:rPr lang="en-US" sz="1050" dirty="0" err="1" smtClean="0">
                <a:solidFill>
                  <a:schemeClr val="bg1"/>
                </a:solidFill>
                <a:latin typeface="Calibri" panose="020F0502020204030204" pitchFamily="34" charset="0"/>
                <a:cs typeface="Calibri" panose="020F0502020204030204" pitchFamily="34" charset="0"/>
              </a:rPr>
              <a:t>colocar</a:t>
            </a:r>
            <a:r>
              <a:rPr lang="en-US" sz="1050" dirty="0" smtClean="0">
                <a:solidFill>
                  <a:schemeClr val="bg1"/>
                </a:solidFill>
                <a:latin typeface="Calibri" panose="020F0502020204030204" pitchFamily="34" charset="0"/>
                <a:cs typeface="Calibri" panose="020F0502020204030204" pitchFamily="34" charset="0"/>
              </a:rPr>
              <a:t> as </a:t>
            </a:r>
            <a:r>
              <a:rPr lang="en-US" sz="1050" dirty="0" err="1" smtClean="0">
                <a:solidFill>
                  <a:schemeClr val="bg1"/>
                </a:solidFill>
                <a:latin typeface="Calibri" panose="020F0502020204030204" pitchFamily="34" charset="0"/>
                <a:cs typeface="Calibri" panose="020F0502020204030204" pitchFamily="34" charset="0"/>
              </a:rPr>
              <a:t>datas</a:t>
            </a:r>
            <a:r>
              <a:rPr lang="en-US" sz="1050" dirty="0" smtClean="0">
                <a:solidFill>
                  <a:schemeClr val="bg1"/>
                </a:solidFill>
                <a:latin typeface="Calibri" panose="020F0502020204030204" pitchFamily="34" charset="0"/>
                <a:cs typeface="Calibri" panose="020F0502020204030204" pitchFamily="34" charset="0"/>
              </a:rPr>
              <a:t> que </a:t>
            </a:r>
            <a:r>
              <a:rPr lang="en-US" sz="1050" dirty="0" err="1" smtClean="0">
                <a:solidFill>
                  <a:schemeClr val="bg1"/>
                </a:solidFill>
                <a:latin typeface="Calibri" panose="020F0502020204030204" pitchFamily="34" charset="0"/>
                <a:cs typeface="Calibri" panose="020F0502020204030204" pitchFamily="34" charset="0"/>
              </a:rPr>
              <a:t>estão</a:t>
            </a:r>
            <a:r>
              <a:rPr lang="en-US" sz="1050" dirty="0" smtClean="0">
                <a:solidFill>
                  <a:schemeClr val="bg1"/>
                </a:solidFill>
                <a:latin typeface="Calibri" panose="020F0502020204030204" pitchFamily="34" charset="0"/>
                <a:cs typeface="Calibri" panose="020F0502020204030204" pitchFamily="34" charset="0"/>
              </a:rPr>
              <a:t> no </a:t>
            </a:r>
            <a:r>
              <a:rPr lang="en-US" sz="1050" dirty="0" err="1" smtClean="0">
                <a:solidFill>
                  <a:schemeClr val="bg1"/>
                </a:solidFill>
                <a:latin typeface="Calibri" panose="020F0502020204030204" pitchFamily="34" charset="0"/>
                <a:cs typeface="Calibri" panose="020F0502020204030204" pitchFamily="34" charset="0"/>
              </a:rPr>
              <a:t>contrato</a:t>
            </a:r>
            <a:r>
              <a:rPr lang="en-US" sz="1050" dirty="0" smtClean="0">
                <a:solidFill>
                  <a:schemeClr val="bg1"/>
                </a:solidFill>
                <a:latin typeface="Calibri" panose="020F0502020204030204" pitchFamily="34" charset="0"/>
                <a:cs typeface="Calibri" panose="020F0502020204030204" pitchFamily="34" charset="0"/>
              </a:rPr>
              <a:t>.</a:t>
            </a:r>
            <a:endParaRPr lang="pt-PT"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0"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396252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4270185099"/>
              </p:ext>
            </p:extLst>
          </p:nvPr>
        </p:nvGraphicFramePr>
        <p:xfrm>
          <a:off x="342578" y="958727"/>
          <a:ext cx="8460000" cy="2201452"/>
        </p:xfrm>
        <a:graphic>
          <a:graphicData uri="http://schemas.openxmlformats.org/drawingml/2006/table">
            <a:tbl>
              <a:tblPr/>
              <a:tblGrid>
                <a:gridCol w="1604019">
                  <a:extLst>
                    <a:ext uri="{9D8B030D-6E8A-4147-A177-3AD203B41FA5}">
                      <a16:colId xmlns:a16="http://schemas.microsoft.com/office/drawing/2014/main" xmlns="" val="2625960735"/>
                    </a:ext>
                  </a:extLst>
                </a:gridCol>
                <a:gridCol w="1792726">
                  <a:extLst>
                    <a:ext uri="{9D8B030D-6E8A-4147-A177-3AD203B41FA5}">
                      <a16:colId xmlns:a16="http://schemas.microsoft.com/office/drawing/2014/main" xmlns="" val="885036069"/>
                    </a:ext>
                  </a:extLst>
                </a:gridCol>
                <a:gridCol w="1307223">
                  <a:extLst>
                    <a:ext uri="{9D8B030D-6E8A-4147-A177-3AD203B41FA5}">
                      <a16:colId xmlns:a16="http://schemas.microsoft.com/office/drawing/2014/main" xmlns="" val="519965130"/>
                    </a:ext>
                  </a:extLst>
                </a:gridCol>
                <a:gridCol w="1825567">
                  <a:extLst>
                    <a:ext uri="{9D8B030D-6E8A-4147-A177-3AD203B41FA5}">
                      <a16:colId xmlns:a16="http://schemas.microsoft.com/office/drawing/2014/main" xmlns="" val="2362872929"/>
                    </a:ext>
                  </a:extLst>
                </a:gridCol>
                <a:gridCol w="1930465">
                  <a:extLst>
                    <a:ext uri="{9D8B030D-6E8A-4147-A177-3AD203B41FA5}">
                      <a16:colId xmlns:a16="http://schemas.microsoft.com/office/drawing/2014/main" xmlns="" val="390255670"/>
                    </a:ext>
                  </a:extLst>
                </a:gridCol>
              </a:tblGrid>
              <a:tr h="57684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Données à transférer au fournisseur- </a:t>
                      </a:r>
                      <a:r>
                        <a:rPr lang="fr-FR" sz="800" b="1" i="0" u="none" strike="noStrike" dirty="0" err="1">
                          <a:solidFill>
                            <a:srgbClr val="00B050"/>
                          </a:solidFill>
                          <a:effectLst/>
                          <a:latin typeface="Arial" panose="020B0604020202020204" pitchFamily="34" charset="0"/>
                        </a:rPr>
                        <a:t>Process</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Données à transférer au fournisseur- Espace de stockage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Données à transférer au fournisseur- Format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Données à transférer au fournisseur- Sensibilité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74541">
                <a:tc>
                  <a:txBody>
                    <a:bodyPr/>
                    <a:lstStyle/>
                    <a:p>
                      <a:pPr algn="ctr" fontAlgn="ctr"/>
                      <a:r>
                        <a:rPr lang="pt-PT" sz="800" b="0" i="0" u="none" strike="noStrike" dirty="0">
                          <a:solidFill>
                            <a:srgbClr val="000000"/>
                          </a:solidFill>
                          <a:effectLst/>
                          <a:latin typeface="Arial" panose="020B0604020202020204" pitchFamily="34" charset="0"/>
                        </a:rPr>
                        <a:t>AUDAXYS - SOFTWARE E SISTEMAS,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74541">
                <a:tc>
                  <a:txBody>
                    <a:bodyPr/>
                    <a:lstStyle/>
                    <a:p>
                      <a:pPr algn="ctr" fontAlgn="ctr"/>
                      <a:r>
                        <a:rPr lang="pt-PT" sz="800" b="0" i="0" u="none" strike="noStrike" dirty="0">
                          <a:solidFill>
                            <a:srgbClr val="000000"/>
                          </a:solidFill>
                          <a:effectLst/>
                          <a:latin typeface="Arial" panose="020B0604020202020204" pitchFamily="34" charset="0"/>
                        </a:rPr>
                        <a:t>CILNET COMUNICAÇÕES E PROJECTOS ESPECIAIS,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74541">
                <a:tc>
                  <a:txBody>
                    <a:bodyPr/>
                    <a:lstStyle/>
                    <a:p>
                      <a:pPr algn="ctr" fontAlgn="ctr"/>
                      <a:r>
                        <a:rPr lang="pt-PT" sz="800" b="0" i="0" u="none" strike="noStrike" dirty="0">
                          <a:solidFill>
                            <a:srgbClr val="000000"/>
                          </a:solidFill>
                          <a:effectLst/>
                          <a:latin typeface="Arial" panose="020B0604020202020204" pitchFamily="34" charset="0"/>
                        </a:rPr>
                        <a:t>NOS Comunicações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1521083"/>
                  </a:ext>
                </a:extLst>
              </a:tr>
              <a:tr h="435226">
                <a:tc>
                  <a:txBody>
                    <a:bodyPr/>
                    <a:lstStyle/>
                    <a:p>
                      <a:pPr algn="ctr" fontAlgn="ctr"/>
                      <a:r>
                        <a:rPr lang="en-US" sz="800" b="0" i="0" u="none" strike="noStrike" dirty="0">
                          <a:solidFill>
                            <a:srgbClr val="000000"/>
                          </a:solidFill>
                          <a:effectLst/>
                          <a:latin typeface="Arial" panose="020B0604020202020204" pitchFamily="34" charset="0"/>
                        </a:rPr>
                        <a:t>SIBS FORWARD PAYMENT SOLUTIONS,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800" dirty="0" smtClean="0">
                          <a:solidFill>
                            <a:schemeClr val="bg1"/>
                          </a:solidFill>
                          <a:latin typeface="Calibri" panose="020F0502020204030204" pitchFamily="34" charset="0"/>
                          <a:cs typeface="Calibri" panose="020F0502020204030204" pitchFamily="34" charset="0"/>
                        </a:rPr>
                        <a:t>Plusieurs d'</a:t>
                      </a:r>
                      <a:r>
                        <a:rPr lang="fr-FR" sz="800" dirty="0" err="1" smtClean="0">
                          <a:solidFill>
                            <a:schemeClr val="bg1"/>
                          </a:solidFill>
                          <a:latin typeface="Calibri" panose="020F0502020204030204" pitchFamily="34" charset="0"/>
                          <a:cs typeface="Calibri" panose="020F0502020204030204" pitchFamily="34" charset="0"/>
                        </a:rPr>
                        <a:t>entre-eux</a:t>
                      </a:r>
                      <a:endParaRPr lang="fr-FR" sz="800" dirty="0" smtClean="0">
                        <a:solidFill>
                          <a:schemeClr val="bg1"/>
                        </a:solidFill>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err="1" smtClean="0">
                          <a:solidFill>
                            <a:srgbClr val="000000"/>
                          </a:solidFill>
                          <a:effectLst/>
                          <a:latin typeface="Arial" panose="020B0604020202020204" pitchFamily="34" charset="0"/>
                        </a:rPr>
                        <a:t>Nuage</a:t>
                      </a:r>
                      <a:r>
                        <a:rPr lang="pt-PT" sz="800" b="0" i="0" u="none" strike="noStrike" dirty="0" smtClean="0">
                          <a:solidFill>
                            <a:srgbClr val="000000"/>
                          </a:solidFill>
                          <a:effectLst/>
                          <a:latin typeface="Arial" panose="020B0604020202020204" pitchFamily="34" charset="0"/>
                        </a:rPr>
                        <a:t> </a:t>
                      </a:r>
                      <a:r>
                        <a:rPr lang="pt-PT" sz="800" b="0" i="0" u="none" strike="noStrike" dirty="0" err="1" smtClean="0">
                          <a:solidFill>
                            <a:srgbClr val="000000"/>
                          </a:solidFill>
                          <a:effectLst/>
                          <a:latin typeface="Arial" panose="020B0604020202020204" pitchFamily="34" charset="0"/>
                        </a:rPr>
                        <a:t>privé</a:t>
                      </a:r>
                      <a:endParaRPr lang="pt-PT" sz="800" b="0" i="0" u="none" strike="noStrike" dirty="0" smtClean="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err="1" smtClean="0">
                          <a:solidFill>
                            <a:srgbClr val="000000"/>
                          </a:solidFill>
                          <a:effectLst/>
                          <a:latin typeface="Arial" panose="020B0604020202020204" pitchFamily="34" charset="0"/>
                        </a:rPr>
                        <a:t>Données</a:t>
                      </a:r>
                      <a:r>
                        <a:rPr lang="pt-PT" sz="800" b="0" i="0" u="none" strike="noStrike" dirty="0" smtClean="0">
                          <a:solidFill>
                            <a:srgbClr val="000000"/>
                          </a:solidFill>
                          <a:effectLst/>
                          <a:latin typeface="Arial" panose="020B0604020202020204" pitchFamily="34" charset="0"/>
                        </a:rPr>
                        <a:t> </a:t>
                      </a:r>
                      <a:r>
                        <a:rPr lang="pt-PT" sz="800" b="0" i="0" u="none" strike="noStrike" dirty="0" err="1" smtClean="0">
                          <a:solidFill>
                            <a:srgbClr val="000000"/>
                          </a:solidFill>
                          <a:effectLst/>
                          <a:latin typeface="Arial" panose="020B0604020202020204" pitchFamily="34" charset="0"/>
                        </a:rPr>
                        <a:t>chiffrées</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ctr"/>
                      <a:r>
                        <a:rPr lang="pt-PT" sz="800" b="0" i="0" u="none" strike="noStrike" dirty="0" err="1" smtClean="0">
                          <a:solidFill>
                            <a:srgbClr val="000000"/>
                          </a:solidFill>
                          <a:effectLst/>
                          <a:latin typeface="Arial" panose="020B0604020202020204" pitchFamily="34" charset="0"/>
                        </a:rPr>
                        <a:t>Plusieurs</a:t>
                      </a:r>
                      <a:r>
                        <a:rPr lang="pt-PT" sz="800" b="0" i="0" u="none" strike="noStrike" dirty="0" smtClean="0">
                          <a:solidFill>
                            <a:srgbClr val="000000"/>
                          </a:solidFill>
                          <a:effectLst/>
                          <a:latin typeface="Arial" panose="020B0604020202020204" pitchFamily="34" charset="0"/>
                        </a:rPr>
                        <a:t> d'</a:t>
                      </a:r>
                      <a:r>
                        <a:rPr lang="pt-PT" sz="800" b="0" i="0" u="none" strike="noStrike" dirty="0" err="1" smtClean="0">
                          <a:solidFill>
                            <a:srgbClr val="000000"/>
                          </a:solidFill>
                          <a:effectLst/>
                          <a:latin typeface="Arial" panose="020B0604020202020204" pitchFamily="34" charset="0"/>
                        </a:rPr>
                        <a:t>entre-eux</a:t>
                      </a: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xmlns="" val="597133868"/>
                  </a:ext>
                </a:extLst>
              </a:tr>
              <a:tr h="274541">
                <a:tc>
                  <a:txBody>
                    <a:bodyPr/>
                    <a:lstStyle/>
                    <a:p>
                      <a:pPr algn="ctr" fontAlgn="ctr"/>
                      <a:r>
                        <a:rPr lang="pt-PT" sz="800" b="0" i="0" u="none" strike="noStrike" dirty="0">
                          <a:solidFill>
                            <a:srgbClr val="000000"/>
                          </a:solidFill>
                          <a:effectLst/>
                          <a:latin typeface="Arial" panose="020B0604020202020204" pitchFamily="34" charset="0"/>
                        </a:rPr>
                        <a:t>TALISMA PLUS - CONSULTORIA EM TECNOLOGIAS DE INFORMAÇÃO, LDA.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err="1" smtClean="0"/>
              <a:t>Descrição</a:t>
            </a:r>
            <a:r>
              <a:rPr lang="fr-FR" dirty="0" smtClean="0"/>
              <a:t> da </a:t>
            </a:r>
            <a:r>
              <a:rPr lang="fr-FR" dirty="0" err="1" smtClean="0"/>
              <a:t>prestação</a:t>
            </a:r>
            <a:r>
              <a:rPr lang="fr-FR" dirty="0" smtClean="0"/>
              <a:t> (1/4)</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8</a:t>
            </a:fld>
            <a:endParaRPr lang="fr-FR" dirty="0"/>
          </a:p>
        </p:txBody>
      </p:sp>
      <p:sp>
        <p:nvSpPr>
          <p:cNvPr id="6" name="TextBox 5"/>
          <p:cNvSpPr txBox="1"/>
          <p:nvPr/>
        </p:nvSpPr>
        <p:spPr>
          <a:xfrm rot="10800000" flipV="1">
            <a:off x="395536" y="3140968"/>
            <a:ext cx="3096344" cy="2608041"/>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a:solidFill>
                  <a:schemeClr val="bg1"/>
                </a:solidFill>
                <a:latin typeface="Calibri" panose="020F0502020204030204" pitchFamily="34" charset="0"/>
                <a:cs typeface="Calibri" panose="020F0502020204030204" pitchFamily="34" charset="0"/>
              </a:rPr>
              <a:t>Data to be transferred to the provider </a:t>
            </a:r>
            <a:r>
              <a:rPr lang="en-US" sz="1050" b="1" dirty="0" smtClean="0">
                <a:solidFill>
                  <a:schemeClr val="bg1"/>
                </a:solidFill>
                <a:latin typeface="Calibri" panose="020F0502020204030204" pitchFamily="34" charset="0"/>
                <a:cs typeface="Calibri" panose="020F0502020204030204" pitchFamily="34" charset="0"/>
              </a:rPr>
              <a:t>– Process. </a:t>
            </a:r>
          </a:p>
          <a:p>
            <a:r>
              <a:rPr lang="pt-PT" sz="1050" dirty="0">
                <a:solidFill>
                  <a:schemeClr val="bg1"/>
                </a:solidFill>
                <a:latin typeface="Calibri" panose="020F0502020204030204" pitchFamily="34" charset="0"/>
                <a:cs typeface="Calibri" panose="020F0502020204030204" pitchFamily="34" charset="0"/>
              </a:rPr>
              <a:t>as opções de resposta são</a:t>
            </a:r>
            <a:r>
              <a:rPr lang="en-US" sz="1050" dirty="0" smtClean="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Données accessibles par le fournisseur</a:t>
            </a:r>
          </a:p>
          <a:p>
            <a:pPr lvl="2"/>
            <a:r>
              <a:rPr lang="fr-FR" sz="1050" dirty="0">
                <a:solidFill>
                  <a:schemeClr val="bg1"/>
                </a:solidFill>
                <a:latin typeface="Calibri" panose="020F0502020204030204" pitchFamily="34" charset="0"/>
                <a:cs typeface="Calibri" panose="020F0502020204030204" pitchFamily="34" charset="0"/>
              </a:rPr>
              <a:t>Données traitées par le fournisseur</a:t>
            </a:r>
          </a:p>
          <a:p>
            <a:pPr lvl="2"/>
            <a:r>
              <a:rPr lang="fr-FR" sz="1050" dirty="0">
                <a:solidFill>
                  <a:schemeClr val="bg1"/>
                </a:solidFill>
                <a:latin typeface="Calibri" panose="020F0502020204030204" pitchFamily="34" charset="0"/>
                <a:cs typeface="Calibri" panose="020F0502020204030204" pitchFamily="34" charset="0"/>
              </a:rPr>
              <a:t>Données stockées par le fournisseur</a:t>
            </a:r>
          </a:p>
          <a:p>
            <a:pPr lvl="2"/>
            <a:r>
              <a:rPr lang="fr-FR" sz="1050" dirty="0">
                <a:solidFill>
                  <a:schemeClr val="bg1"/>
                </a:solidFill>
                <a:latin typeface="Calibri" panose="020F0502020204030204" pitchFamily="34" charset="0"/>
                <a:cs typeface="Calibri" panose="020F0502020204030204" pitchFamily="34" charset="0"/>
              </a:rPr>
              <a:t>Données archivées par le fournisseur</a:t>
            </a:r>
          </a:p>
          <a:p>
            <a:pPr lvl="2"/>
            <a:r>
              <a:rPr lang="fr-FR" sz="1050" dirty="0">
                <a:solidFill>
                  <a:schemeClr val="bg1"/>
                </a:solidFill>
                <a:latin typeface="Calibri" panose="020F0502020204030204" pitchFamily="34" charset="0"/>
                <a:cs typeface="Calibri" panose="020F0502020204030204" pitchFamily="34" charset="0"/>
              </a:rPr>
              <a:t>Plusieurs d'</a:t>
            </a:r>
            <a:r>
              <a:rPr lang="fr-FR" sz="1050" dirty="0" err="1">
                <a:solidFill>
                  <a:schemeClr val="bg1"/>
                </a:solidFill>
                <a:latin typeface="Calibri" panose="020F0502020204030204" pitchFamily="34" charset="0"/>
                <a:cs typeface="Calibri" panose="020F0502020204030204" pitchFamily="34" charset="0"/>
              </a:rPr>
              <a:t>entre-eux</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N/A</a:t>
            </a:r>
          </a:p>
          <a:p>
            <a:r>
              <a:rPr lang="en-US" sz="1050" b="1" dirty="0" smtClean="0">
                <a:solidFill>
                  <a:schemeClr val="bg1"/>
                </a:solidFill>
                <a:latin typeface="Calibri" panose="020F0502020204030204" pitchFamily="34" charset="0"/>
                <a:cs typeface="Calibri" panose="020F0502020204030204" pitchFamily="34" charset="0"/>
              </a:rPr>
              <a:t>2 – </a:t>
            </a:r>
            <a:r>
              <a:rPr lang="en-US" sz="1050" b="1" dirty="0">
                <a:solidFill>
                  <a:schemeClr val="bg1"/>
                </a:solidFill>
                <a:latin typeface="Calibri" panose="020F0502020204030204" pitchFamily="34" charset="0"/>
                <a:cs typeface="Calibri" panose="020F0502020204030204" pitchFamily="34" charset="0"/>
              </a:rPr>
              <a:t>Data to be transferred to the provider </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a:solidFill>
                  <a:schemeClr val="bg1"/>
                </a:solidFill>
                <a:latin typeface="Calibri" panose="020F0502020204030204" pitchFamily="34" charset="0"/>
                <a:cs typeface="Calibri" panose="020F0502020204030204" pitchFamily="34" charset="0"/>
              </a:rPr>
              <a:t>Storage</a:t>
            </a:r>
          </a:p>
          <a:p>
            <a:r>
              <a:rPr lang="pt-PT" sz="1050" dirty="0">
                <a:solidFill>
                  <a:schemeClr val="bg1"/>
                </a:solidFill>
                <a:latin typeface="Calibri" panose="020F0502020204030204" pitchFamily="34" charset="0"/>
                <a:cs typeface="Calibri" panose="020F0502020204030204" pitchFamily="34" charset="0"/>
              </a:rPr>
              <a:t>as opções de resposta são</a:t>
            </a:r>
            <a:r>
              <a:rPr lang="en-US" sz="1050" dirty="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Sur place (Groupe BNP Paribas)</a:t>
            </a:r>
          </a:p>
          <a:p>
            <a:pPr lvl="2"/>
            <a:r>
              <a:rPr lang="fr-FR" sz="1050" dirty="0">
                <a:solidFill>
                  <a:schemeClr val="bg1"/>
                </a:solidFill>
                <a:latin typeface="Calibri" panose="020F0502020204030204" pitchFamily="34" charset="0"/>
                <a:cs typeface="Calibri" panose="020F0502020204030204" pitchFamily="34" charset="0"/>
              </a:rPr>
              <a:t>Nuage public</a:t>
            </a:r>
          </a:p>
          <a:p>
            <a:pPr lvl="2"/>
            <a:r>
              <a:rPr lang="fr-FR" sz="1050" dirty="0">
                <a:solidFill>
                  <a:schemeClr val="bg1"/>
                </a:solidFill>
                <a:latin typeface="Calibri" panose="020F0502020204030204" pitchFamily="34" charset="0"/>
                <a:cs typeface="Calibri" panose="020F0502020204030204" pitchFamily="34" charset="0"/>
              </a:rPr>
              <a:t>Nuage privé</a:t>
            </a:r>
          </a:p>
          <a:p>
            <a:pPr lvl="2"/>
            <a:r>
              <a:rPr lang="fr-FR" sz="1050" dirty="0">
                <a:solidFill>
                  <a:schemeClr val="bg1"/>
                </a:solidFill>
                <a:latin typeface="Calibri" panose="020F0502020204030204" pitchFamily="34" charset="0"/>
                <a:cs typeface="Calibri" panose="020F0502020204030204" pitchFamily="34" charset="0"/>
              </a:rPr>
              <a:t>Autre stockage externe</a:t>
            </a:r>
          </a:p>
          <a:p>
            <a:pPr lvl="2"/>
            <a:r>
              <a:rPr lang="fr-FR" sz="1050" dirty="0">
                <a:solidFill>
                  <a:schemeClr val="bg1"/>
                </a:solidFill>
                <a:latin typeface="Calibri" panose="020F0502020204030204" pitchFamily="34" charset="0"/>
                <a:cs typeface="Calibri" panose="020F0502020204030204" pitchFamily="34" charset="0"/>
              </a:rPr>
              <a:t>N/A</a:t>
            </a:r>
          </a:p>
          <a:p>
            <a:endParaRPr lang="pt-PT" sz="1050" b="1" dirty="0" smtClean="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TextBox 7"/>
          <p:cNvSpPr txBox="1"/>
          <p:nvPr/>
        </p:nvSpPr>
        <p:spPr>
          <a:xfrm rot="10800000" flipV="1">
            <a:off x="4054392" y="3068960"/>
            <a:ext cx="4495376" cy="2933489"/>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a:solidFill>
                  <a:schemeClr val="bg1"/>
                </a:solidFill>
                <a:latin typeface="Calibri" panose="020F0502020204030204" pitchFamily="34" charset="0"/>
                <a:cs typeface="Calibri" panose="020F0502020204030204" pitchFamily="34" charset="0"/>
              </a:rPr>
              <a:t>3</a:t>
            </a:r>
            <a:r>
              <a:rPr lang="en-US" sz="1050" b="1" dirty="0" smtClean="0">
                <a:solidFill>
                  <a:schemeClr val="bg1"/>
                </a:solidFill>
                <a:latin typeface="Calibri" panose="020F0502020204030204" pitchFamily="34" charset="0"/>
                <a:cs typeface="Calibri" panose="020F0502020204030204" pitchFamily="34" charset="0"/>
              </a:rPr>
              <a:t> – </a:t>
            </a:r>
            <a:r>
              <a:rPr lang="en-US" sz="1050" b="1" dirty="0">
                <a:solidFill>
                  <a:schemeClr val="bg1"/>
                </a:solidFill>
                <a:latin typeface="Calibri" panose="020F0502020204030204" pitchFamily="34" charset="0"/>
                <a:cs typeface="Calibri" panose="020F0502020204030204" pitchFamily="34" charset="0"/>
              </a:rPr>
              <a:t>Data to be transferred to the provider </a:t>
            </a:r>
            <a:r>
              <a:rPr lang="en-US" sz="1050" b="1" dirty="0" smtClean="0">
                <a:solidFill>
                  <a:schemeClr val="bg1"/>
                </a:solidFill>
                <a:latin typeface="Calibri" panose="020F0502020204030204" pitchFamily="34" charset="0"/>
                <a:cs typeface="Calibri" panose="020F0502020204030204" pitchFamily="34" charset="0"/>
              </a:rPr>
              <a:t>- Format</a:t>
            </a:r>
          </a:p>
          <a:p>
            <a:r>
              <a:rPr lang="pt-PT" sz="1050" dirty="0">
                <a:solidFill>
                  <a:schemeClr val="bg1"/>
                </a:solidFill>
                <a:latin typeface="Calibri" panose="020F0502020204030204" pitchFamily="34" charset="0"/>
                <a:cs typeface="Calibri" panose="020F0502020204030204" pitchFamily="34" charset="0"/>
              </a:rPr>
              <a:t>as opções de resposta são</a:t>
            </a:r>
            <a:r>
              <a:rPr lang="en-US" sz="1050" dirty="0" smtClean="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Données </a:t>
            </a:r>
            <a:r>
              <a:rPr lang="fr-FR" sz="1050" dirty="0" err="1">
                <a:solidFill>
                  <a:schemeClr val="bg1"/>
                </a:solidFill>
                <a:latin typeface="Calibri" panose="020F0502020204030204" pitchFamily="34" charset="0"/>
                <a:cs typeface="Calibri" panose="020F0502020204030204" pitchFamily="34" charset="0"/>
              </a:rPr>
              <a:t>anonymisées</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err="1">
                <a:solidFill>
                  <a:schemeClr val="bg1"/>
                </a:solidFill>
                <a:latin typeface="Calibri" panose="020F0502020204030204" pitchFamily="34" charset="0"/>
                <a:cs typeface="Calibri" panose="020F0502020204030204" pitchFamily="34" charset="0"/>
              </a:rPr>
              <a:t>Pseudonymisé</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Données </a:t>
            </a:r>
            <a:r>
              <a:rPr lang="fr-FR" sz="1050" dirty="0" err="1">
                <a:solidFill>
                  <a:schemeClr val="bg1"/>
                </a:solidFill>
                <a:latin typeface="Calibri" panose="020F0502020204030204" pitchFamily="34" charset="0"/>
                <a:cs typeface="Calibri" panose="020F0502020204030204" pitchFamily="34" charset="0"/>
              </a:rPr>
              <a:t>Tokenized</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Données chiffrées</a:t>
            </a:r>
          </a:p>
          <a:p>
            <a:pPr lvl="2"/>
            <a:r>
              <a:rPr lang="fr-FR" sz="1050" dirty="0">
                <a:solidFill>
                  <a:schemeClr val="bg1"/>
                </a:solidFill>
                <a:latin typeface="Calibri" panose="020F0502020204030204" pitchFamily="34" charset="0"/>
                <a:cs typeface="Calibri" panose="020F0502020204030204" pitchFamily="34" charset="0"/>
              </a:rPr>
              <a:t>N/A</a:t>
            </a:r>
          </a:p>
          <a:p>
            <a:r>
              <a:rPr lang="en-US" sz="1050" b="1" dirty="0">
                <a:solidFill>
                  <a:schemeClr val="bg1"/>
                </a:solidFill>
                <a:latin typeface="Calibri" panose="020F0502020204030204" pitchFamily="34" charset="0"/>
                <a:cs typeface="Calibri" panose="020F0502020204030204" pitchFamily="34" charset="0"/>
              </a:rPr>
              <a:t>4 Data to be transferred to the </a:t>
            </a:r>
            <a:r>
              <a:rPr lang="en-US" sz="1050" b="1" dirty="0" smtClean="0">
                <a:solidFill>
                  <a:schemeClr val="bg1"/>
                </a:solidFill>
                <a:latin typeface="Calibri" panose="020F0502020204030204" pitchFamily="34" charset="0"/>
                <a:cs typeface="Calibri" panose="020F0502020204030204" pitchFamily="34" charset="0"/>
              </a:rPr>
              <a:t>provider - </a:t>
            </a:r>
            <a:r>
              <a:rPr lang="en-US" sz="1050" b="1" dirty="0">
                <a:solidFill>
                  <a:schemeClr val="bg1"/>
                </a:solidFill>
                <a:latin typeface="Calibri" panose="020F0502020204030204" pitchFamily="34" charset="0"/>
                <a:cs typeface="Calibri" panose="020F0502020204030204" pitchFamily="34" charset="0"/>
              </a:rPr>
              <a:t>Sensitivity</a:t>
            </a:r>
          </a:p>
          <a:p>
            <a:r>
              <a:rPr lang="pt-PT" sz="1050" dirty="0" smtClean="0">
                <a:solidFill>
                  <a:schemeClr val="bg1"/>
                </a:solidFill>
                <a:latin typeface="Calibri" panose="020F0502020204030204" pitchFamily="34" charset="0"/>
                <a:cs typeface="Calibri" panose="020F0502020204030204" pitchFamily="34" charset="0"/>
              </a:rPr>
              <a:t>as </a:t>
            </a:r>
            <a:r>
              <a:rPr lang="pt-PT" sz="1050" dirty="0">
                <a:solidFill>
                  <a:schemeClr val="bg1"/>
                </a:solidFill>
                <a:latin typeface="Calibri" panose="020F0502020204030204" pitchFamily="34" charset="0"/>
                <a:cs typeface="Calibri" panose="020F0502020204030204" pitchFamily="34" charset="0"/>
              </a:rPr>
              <a:t>opções de resposta são</a:t>
            </a:r>
            <a:r>
              <a:rPr lang="en-US" sz="1050" dirty="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Secret bancaire / professionnel</a:t>
            </a:r>
          </a:p>
          <a:p>
            <a:pPr lvl="2"/>
            <a:r>
              <a:rPr lang="fr-FR" sz="1050" dirty="0">
                <a:solidFill>
                  <a:schemeClr val="bg1"/>
                </a:solidFill>
                <a:latin typeface="Calibri" panose="020F0502020204030204" pitchFamily="34" charset="0"/>
                <a:cs typeface="Calibri" panose="020F0502020204030204" pitchFamily="34" charset="0"/>
              </a:rPr>
              <a:t>Données client</a:t>
            </a:r>
          </a:p>
          <a:p>
            <a:pPr lvl="2"/>
            <a:r>
              <a:rPr lang="fr-FR" sz="1050" dirty="0">
                <a:solidFill>
                  <a:schemeClr val="bg1"/>
                </a:solidFill>
                <a:latin typeface="Calibri" panose="020F0502020204030204" pitchFamily="34" charset="0"/>
                <a:cs typeface="Calibri" panose="020F0502020204030204" pitchFamily="34" charset="0"/>
              </a:rPr>
              <a:t>Données financières internes</a:t>
            </a:r>
          </a:p>
          <a:p>
            <a:pPr lvl="2"/>
            <a:r>
              <a:rPr lang="fr-FR" sz="1050" dirty="0">
                <a:solidFill>
                  <a:schemeClr val="bg1"/>
                </a:solidFill>
                <a:latin typeface="Calibri" panose="020F0502020204030204" pitchFamily="34" charset="0"/>
                <a:cs typeface="Calibri" panose="020F0502020204030204" pitchFamily="34" charset="0"/>
              </a:rPr>
              <a:t>Données personnelles des employés</a:t>
            </a:r>
          </a:p>
          <a:p>
            <a:pPr lvl="2"/>
            <a:r>
              <a:rPr lang="fr-FR" sz="1050" dirty="0">
                <a:solidFill>
                  <a:schemeClr val="bg1"/>
                </a:solidFill>
                <a:latin typeface="Calibri" panose="020F0502020204030204" pitchFamily="34" charset="0"/>
                <a:cs typeface="Calibri" panose="020F0502020204030204" pitchFamily="34" charset="0"/>
              </a:rPr>
              <a:t>Données de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Party</a:t>
            </a:r>
          </a:p>
          <a:p>
            <a:pPr lvl="2"/>
            <a:r>
              <a:rPr lang="fr-FR" sz="1050" dirty="0">
                <a:solidFill>
                  <a:schemeClr val="bg1"/>
                </a:solidFill>
                <a:latin typeface="Calibri" panose="020F0502020204030204" pitchFamily="34" charset="0"/>
                <a:cs typeface="Calibri" panose="020F0502020204030204" pitchFamily="34" charset="0"/>
              </a:rPr>
              <a:t>Information publique</a:t>
            </a:r>
          </a:p>
          <a:p>
            <a:pPr lvl="2"/>
            <a:r>
              <a:rPr lang="fr-FR" sz="1050" dirty="0">
                <a:solidFill>
                  <a:schemeClr val="bg1"/>
                </a:solidFill>
                <a:latin typeface="Calibri" panose="020F0502020204030204" pitchFamily="34" charset="0"/>
                <a:cs typeface="Calibri" panose="020F0502020204030204" pitchFamily="34" charset="0"/>
              </a:rPr>
              <a:t>Plusieurs d'</a:t>
            </a:r>
            <a:r>
              <a:rPr lang="fr-FR" sz="1050" dirty="0" err="1">
                <a:solidFill>
                  <a:schemeClr val="bg1"/>
                </a:solidFill>
                <a:latin typeface="Calibri" panose="020F0502020204030204" pitchFamily="34" charset="0"/>
                <a:cs typeface="Calibri" panose="020F0502020204030204" pitchFamily="34" charset="0"/>
              </a:rPr>
              <a:t>entre-eux</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N/A</a:t>
            </a:r>
          </a:p>
          <a:p>
            <a:endParaRPr lang="pt-PT" sz="1050" b="1" dirty="0" smtClean="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11"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0"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3744016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697990404"/>
              </p:ext>
            </p:extLst>
          </p:nvPr>
        </p:nvGraphicFramePr>
        <p:xfrm>
          <a:off x="342578" y="958727"/>
          <a:ext cx="8460000" cy="2201452"/>
        </p:xfrm>
        <a:graphic>
          <a:graphicData uri="http://schemas.openxmlformats.org/drawingml/2006/table">
            <a:tbl>
              <a:tblPr/>
              <a:tblGrid>
                <a:gridCol w="1604019">
                  <a:extLst>
                    <a:ext uri="{9D8B030D-6E8A-4147-A177-3AD203B41FA5}">
                      <a16:colId xmlns:a16="http://schemas.microsoft.com/office/drawing/2014/main" xmlns="" val="2625960735"/>
                    </a:ext>
                  </a:extLst>
                </a:gridCol>
                <a:gridCol w="1792726">
                  <a:extLst>
                    <a:ext uri="{9D8B030D-6E8A-4147-A177-3AD203B41FA5}">
                      <a16:colId xmlns:a16="http://schemas.microsoft.com/office/drawing/2014/main" xmlns="" val="885036069"/>
                    </a:ext>
                  </a:extLst>
                </a:gridCol>
                <a:gridCol w="1307223">
                  <a:extLst>
                    <a:ext uri="{9D8B030D-6E8A-4147-A177-3AD203B41FA5}">
                      <a16:colId xmlns:a16="http://schemas.microsoft.com/office/drawing/2014/main" xmlns="" val="519965130"/>
                    </a:ext>
                  </a:extLst>
                </a:gridCol>
                <a:gridCol w="1825567">
                  <a:extLst>
                    <a:ext uri="{9D8B030D-6E8A-4147-A177-3AD203B41FA5}">
                      <a16:colId xmlns:a16="http://schemas.microsoft.com/office/drawing/2014/main" xmlns="" val="2362872929"/>
                    </a:ext>
                  </a:extLst>
                </a:gridCol>
                <a:gridCol w="1930465">
                  <a:extLst>
                    <a:ext uri="{9D8B030D-6E8A-4147-A177-3AD203B41FA5}">
                      <a16:colId xmlns:a16="http://schemas.microsoft.com/office/drawing/2014/main" xmlns="" val="390255670"/>
                    </a:ext>
                  </a:extLst>
                </a:gridCol>
              </a:tblGrid>
              <a:tr h="576843">
                <a:tc>
                  <a:txBody>
                    <a:bodyPr/>
                    <a:lstStyle/>
                    <a:p>
                      <a:pPr algn="ctr" fontAlgn="ctr"/>
                      <a:r>
                        <a:rPr lang="fr-FR" sz="800" b="1" i="0" u="none" strike="noStrike" dirty="0">
                          <a:solidFill>
                            <a:srgbClr val="00B050"/>
                          </a:solidFill>
                          <a:effectLst/>
                          <a:latin typeface="Arial" panose="020B0604020202020204" pitchFamily="34" charset="0"/>
                        </a:rPr>
                        <a:t>Identité du fournisseur (nom commercial)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Données à transférer au fournisseur- </a:t>
                      </a:r>
                      <a:r>
                        <a:rPr lang="fr-FR" sz="800" b="1" i="0" u="none" strike="noStrike" dirty="0" err="1">
                          <a:solidFill>
                            <a:srgbClr val="00B050"/>
                          </a:solidFill>
                          <a:effectLst/>
                          <a:latin typeface="Arial" panose="020B0604020202020204" pitchFamily="34" charset="0"/>
                        </a:rPr>
                        <a:t>Process</a:t>
                      </a:r>
                      <a:endParaRPr lang="fr-FR" sz="800" b="1" i="0" u="none" strike="noStrike" dirty="0">
                        <a:solidFill>
                          <a:srgbClr val="00B05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Données à transférer au fournisseur- Espace de stockage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a:solidFill>
                            <a:srgbClr val="00B050"/>
                          </a:solidFill>
                          <a:effectLst/>
                          <a:latin typeface="Arial" panose="020B0604020202020204" pitchFamily="34" charset="0"/>
                        </a:rPr>
                        <a:t>Données à transférer au fournisseur- Format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1" i="0" u="none" strike="noStrike" dirty="0">
                          <a:solidFill>
                            <a:srgbClr val="00B050"/>
                          </a:solidFill>
                          <a:effectLst/>
                          <a:latin typeface="Arial" panose="020B0604020202020204" pitchFamily="34" charset="0"/>
                        </a:rPr>
                        <a:t>Données à transférer au fournisseur- Sensibilité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3128502"/>
                  </a:ext>
                </a:extLst>
              </a:tr>
              <a:tr h="274541">
                <a:tc>
                  <a:txBody>
                    <a:bodyPr/>
                    <a:lstStyle/>
                    <a:p>
                      <a:pPr algn="ctr" fontAlgn="ctr"/>
                      <a:r>
                        <a:rPr lang="pt-PT" sz="800" b="0" i="0" u="none" strike="noStrike" dirty="0">
                          <a:solidFill>
                            <a:schemeClr val="bg1"/>
                          </a:solidFill>
                          <a:effectLst/>
                          <a:latin typeface="Arial" panose="020B0604020202020204" pitchFamily="34" charset="0"/>
                        </a:rPr>
                        <a:t>EFFICO IBERIA,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75306778"/>
                  </a:ext>
                </a:extLst>
              </a:tr>
              <a:tr h="274541">
                <a:tc>
                  <a:txBody>
                    <a:bodyPr/>
                    <a:lstStyle/>
                    <a:p>
                      <a:pPr algn="ctr" fontAlgn="ctr"/>
                      <a:r>
                        <a:rPr lang="pt-PT" sz="800" b="0" i="0" u="none" strike="noStrike" dirty="0">
                          <a:solidFill>
                            <a:schemeClr val="bg1"/>
                          </a:solidFill>
                          <a:effectLst/>
                          <a:latin typeface="Arial" panose="020B0604020202020204" pitchFamily="34" charset="0"/>
                        </a:rPr>
                        <a:t>CENTRAL EUROPE TECHNOLOGIES SRL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10804710"/>
                  </a:ext>
                </a:extLst>
              </a:tr>
              <a:tr h="274541">
                <a:tc>
                  <a:txBody>
                    <a:bodyPr/>
                    <a:lstStyle/>
                    <a:p>
                      <a:pPr algn="ctr" fontAlgn="ctr"/>
                      <a:r>
                        <a:rPr lang="pt-PT" sz="800" b="0" i="0" u="none" strike="noStrike" dirty="0">
                          <a:solidFill>
                            <a:schemeClr val="bg1"/>
                          </a:solidFill>
                          <a:effectLst/>
                          <a:latin typeface="Arial" panose="020B0604020202020204" pitchFamily="34" charset="0"/>
                        </a:rPr>
                        <a:t>PORTEXICTOS -CONSULTORIA DE GESTÃO  E SISTEMAS DE  INFORMAÇÃO,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pt-PT"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71521083"/>
                  </a:ext>
                </a:extLst>
              </a:tr>
              <a:tr h="435226">
                <a:tc>
                  <a:txBody>
                    <a:bodyPr/>
                    <a:lstStyle/>
                    <a:p>
                      <a:pPr algn="ctr" fontAlgn="ctr"/>
                      <a:r>
                        <a:rPr lang="pt-PT" sz="800" b="0" i="0" u="none" strike="noStrike" dirty="0">
                          <a:solidFill>
                            <a:schemeClr val="bg1"/>
                          </a:solidFill>
                          <a:effectLst/>
                          <a:latin typeface="Arial" panose="020B0604020202020204" pitchFamily="34" charset="0"/>
                        </a:rPr>
                        <a:t>CODIX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97133868"/>
                  </a:ext>
                </a:extLst>
              </a:tr>
              <a:tr h="274541">
                <a:tc>
                  <a:txBody>
                    <a:bodyPr/>
                    <a:lstStyle/>
                    <a:p>
                      <a:pPr algn="ctr" fontAlgn="ctr"/>
                      <a:r>
                        <a:rPr lang="pt-PT" sz="800" b="0" i="0" u="none" strike="noStrike" dirty="0">
                          <a:solidFill>
                            <a:schemeClr val="bg1"/>
                          </a:solidFill>
                          <a:effectLst/>
                          <a:latin typeface="Arial" panose="020B0604020202020204" pitchFamily="34" charset="0"/>
                        </a:rPr>
                        <a:t>OPENSOFT - SOLUÇÕES INFORMÁTICAS, 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pt-PT"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480609871"/>
                  </a:ext>
                </a:extLst>
              </a:tr>
            </a:tbl>
          </a:graphicData>
        </a:graphic>
      </p:graphicFrame>
      <p:sp>
        <p:nvSpPr>
          <p:cNvPr id="22" name="Titre 21"/>
          <p:cNvSpPr>
            <a:spLocks noGrp="1"/>
          </p:cNvSpPr>
          <p:nvPr>
            <p:ph type="title"/>
          </p:nvPr>
        </p:nvSpPr>
        <p:spPr/>
        <p:txBody>
          <a:bodyPr>
            <a:normAutofit/>
          </a:bodyPr>
          <a:lstStyle/>
          <a:p>
            <a:r>
              <a:rPr lang="fr-FR" dirty="0" err="1" smtClean="0"/>
              <a:t>Descrição</a:t>
            </a:r>
            <a:r>
              <a:rPr lang="fr-FR" dirty="0" smtClean="0"/>
              <a:t> da </a:t>
            </a:r>
            <a:r>
              <a:rPr lang="fr-FR" dirty="0" err="1" smtClean="0"/>
              <a:t>prestação</a:t>
            </a:r>
            <a:r>
              <a:rPr lang="fr-FR" dirty="0" smtClean="0"/>
              <a:t> (2/4)</a:t>
            </a:r>
            <a:endParaRPr lang="fr-FR" dirty="0"/>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9</a:t>
            </a:fld>
            <a:endParaRPr lang="fr-FR" dirty="0"/>
          </a:p>
        </p:txBody>
      </p:sp>
      <p:sp>
        <p:nvSpPr>
          <p:cNvPr id="6" name="TextBox 5"/>
          <p:cNvSpPr txBox="1"/>
          <p:nvPr/>
        </p:nvSpPr>
        <p:spPr>
          <a:xfrm rot="10800000" flipV="1">
            <a:off x="395536" y="3140968"/>
            <a:ext cx="3096344" cy="2608041"/>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smtClean="0">
                <a:solidFill>
                  <a:schemeClr val="bg1"/>
                </a:solidFill>
                <a:latin typeface="Calibri" panose="020F0502020204030204" pitchFamily="34" charset="0"/>
                <a:cs typeface="Calibri" panose="020F0502020204030204" pitchFamily="34" charset="0"/>
              </a:rPr>
              <a:t>1 – </a:t>
            </a:r>
            <a:r>
              <a:rPr lang="en-US" sz="1050" b="1" dirty="0">
                <a:solidFill>
                  <a:schemeClr val="bg1"/>
                </a:solidFill>
                <a:latin typeface="Calibri" panose="020F0502020204030204" pitchFamily="34" charset="0"/>
                <a:cs typeface="Calibri" panose="020F0502020204030204" pitchFamily="34" charset="0"/>
              </a:rPr>
              <a:t>Data to be transferred to the provider </a:t>
            </a:r>
            <a:r>
              <a:rPr lang="en-US" sz="1050" b="1" dirty="0" smtClean="0">
                <a:solidFill>
                  <a:schemeClr val="bg1"/>
                </a:solidFill>
                <a:latin typeface="Calibri" panose="020F0502020204030204" pitchFamily="34" charset="0"/>
                <a:cs typeface="Calibri" panose="020F0502020204030204" pitchFamily="34" charset="0"/>
              </a:rPr>
              <a:t>– Process. </a:t>
            </a:r>
          </a:p>
          <a:p>
            <a:r>
              <a:rPr lang="pt-PT" sz="1050" dirty="0">
                <a:solidFill>
                  <a:schemeClr val="bg1"/>
                </a:solidFill>
                <a:latin typeface="Calibri" panose="020F0502020204030204" pitchFamily="34" charset="0"/>
                <a:cs typeface="Calibri" panose="020F0502020204030204" pitchFamily="34" charset="0"/>
              </a:rPr>
              <a:t>as opções de resposta são</a:t>
            </a:r>
            <a:r>
              <a:rPr lang="en-US" sz="1050" dirty="0" smtClean="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Données accessibles par le fournisseur</a:t>
            </a:r>
          </a:p>
          <a:p>
            <a:pPr lvl="2"/>
            <a:r>
              <a:rPr lang="fr-FR" sz="1050" dirty="0">
                <a:solidFill>
                  <a:schemeClr val="bg1"/>
                </a:solidFill>
                <a:latin typeface="Calibri" panose="020F0502020204030204" pitchFamily="34" charset="0"/>
                <a:cs typeface="Calibri" panose="020F0502020204030204" pitchFamily="34" charset="0"/>
              </a:rPr>
              <a:t>Données traitées par le fournisseur</a:t>
            </a:r>
          </a:p>
          <a:p>
            <a:pPr lvl="2"/>
            <a:r>
              <a:rPr lang="fr-FR" sz="1050" dirty="0">
                <a:solidFill>
                  <a:schemeClr val="bg1"/>
                </a:solidFill>
                <a:latin typeface="Calibri" panose="020F0502020204030204" pitchFamily="34" charset="0"/>
                <a:cs typeface="Calibri" panose="020F0502020204030204" pitchFamily="34" charset="0"/>
              </a:rPr>
              <a:t>Données stockées par le fournisseur</a:t>
            </a:r>
          </a:p>
          <a:p>
            <a:pPr lvl="2"/>
            <a:r>
              <a:rPr lang="fr-FR" sz="1050" dirty="0">
                <a:solidFill>
                  <a:schemeClr val="bg1"/>
                </a:solidFill>
                <a:latin typeface="Calibri" panose="020F0502020204030204" pitchFamily="34" charset="0"/>
                <a:cs typeface="Calibri" panose="020F0502020204030204" pitchFamily="34" charset="0"/>
              </a:rPr>
              <a:t>Données archivées par le fournisseur</a:t>
            </a:r>
          </a:p>
          <a:p>
            <a:pPr lvl="2"/>
            <a:r>
              <a:rPr lang="fr-FR" sz="1050" dirty="0">
                <a:solidFill>
                  <a:schemeClr val="bg1"/>
                </a:solidFill>
                <a:latin typeface="Calibri" panose="020F0502020204030204" pitchFamily="34" charset="0"/>
                <a:cs typeface="Calibri" panose="020F0502020204030204" pitchFamily="34" charset="0"/>
              </a:rPr>
              <a:t>Plusieurs d'</a:t>
            </a:r>
            <a:r>
              <a:rPr lang="fr-FR" sz="1050" dirty="0" err="1">
                <a:solidFill>
                  <a:schemeClr val="bg1"/>
                </a:solidFill>
                <a:latin typeface="Calibri" panose="020F0502020204030204" pitchFamily="34" charset="0"/>
                <a:cs typeface="Calibri" panose="020F0502020204030204" pitchFamily="34" charset="0"/>
              </a:rPr>
              <a:t>entre-eux</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N/A</a:t>
            </a:r>
          </a:p>
          <a:p>
            <a:r>
              <a:rPr lang="en-US" sz="1050" b="1" dirty="0" smtClean="0">
                <a:solidFill>
                  <a:schemeClr val="bg1"/>
                </a:solidFill>
                <a:latin typeface="Calibri" panose="020F0502020204030204" pitchFamily="34" charset="0"/>
                <a:cs typeface="Calibri" panose="020F0502020204030204" pitchFamily="34" charset="0"/>
              </a:rPr>
              <a:t>2 – </a:t>
            </a:r>
            <a:r>
              <a:rPr lang="en-US" sz="1050" b="1" dirty="0">
                <a:solidFill>
                  <a:schemeClr val="bg1"/>
                </a:solidFill>
                <a:latin typeface="Calibri" panose="020F0502020204030204" pitchFamily="34" charset="0"/>
                <a:cs typeface="Calibri" panose="020F0502020204030204" pitchFamily="34" charset="0"/>
              </a:rPr>
              <a:t>Data to be transferred to the provider </a:t>
            </a:r>
            <a:r>
              <a:rPr lang="en-US" sz="1050" b="1" dirty="0" smtClean="0">
                <a:solidFill>
                  <a:schemeClr val="bg1"/>
                </a:solidFill>
                <a:latin typeface="Calibri" panose="020F0502020204030204" pitchFamily="34" charset="0"/>
                <a:cs typeface="Calibri" panose="020F0502020204030204" pitchFamily="34" charset="0"/>
              </a:rPr>
              <a:t>- </a:t>
            </a:r>
            <a:r>
              <a:rPr lang="en-US" sz="1050" b="1" dirty="0">
                <a:solidFill>
                  <a:schemeClr val="bg1"/>
                </a:solidFill>
                <a:latin typeface="Calibri" panose="020F0502020204030204" pitchFamily="34" charset="0"/>
                <a:cs typeface="Calibri" panose="020F0502020204030204" pitchFamily="34" charset="0"/>
              </a:rPr>
              <a:t>Storage</a:t>
            </a:r>
          </a:p>
          <a:p>
            <a:r>
              <a:rPr lang="pt-PT" sz="1050" dirty="0">
                <a:solidFill>
                  <a:schemeClr val="bg1"/>
                </a:solidFill>
                <a:latin typeface="Calibri" panose="020F0502020204030204" pitchFamily="34" charset="0"/>
                <a:cs typeface="Calibri" panose="020F0502020204030204" pitchFamily="34" charset="0"/>
              </a:rPr>
              <a:t>as opções de resposta são</a:t>
            </a:r>
            <a:r>
              <a:rPr lang="en-US" sz="1050" dirty="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Sur place (Groupe BNP Paribas)</a:t>
            </a:r>
          </a:p>
          <a:p>
            <a:pPr lvl="2"/>
            <a:r>
              <a:rPr lang="fr-FR" sz="1050" dirty="0">
                <a:solidFill>
                  <a:schemeClr val="bg1"/>
                </a:solidFill>
                <a:latin typeface="Calibri" panose="020F0502020204030204" pitchFamily="34" charset="0"/>
                <a:cs typeface="Calibri" panose="020F0502020204030204" pitchFamily="34" charset="0"/>
              </a:rPr>
              <a:t>Nuage public</a:t>
            </a:r>
          </a:p>
          <a:p>
            <a:pPr lvl="2"/>
            <a:r>
              <a:rPr lang="fr-FR" sz="1050" dirty="0">
                <a:solidFill>
                  <a:schemeClr val="bg1"/>
                </a:solidFill>
                <a:latin typeface="Calibri" panose="020F0502020204030204" pitchFamily="34" charset="0"/>
                <a:cs typeface="Calibri" panose="020F0502020204030204" pitchFamily="34" charset="0"/>
              </a:rPr>
              <a:t>Nuage privé</a:t>
            </a:r>
          </a:p>
          <a:p>
            <a:pPr lvl="2"/>
            <a:r>
              <a:rPr lang="fr-FR" sz="1050" dirty="0">
                <a:solidFill>
                  <a:schemeClr val="bg1"/>
                </a:solidFill>
                <a:latin typeface="Calibri" panose="020F0502020204030204" pitchFamily="34" charset="0"/>
                <a:cs typeface="Calibri" panose="020F0502020204030204" pitchFamily="34" charset="0"/>
              </a:rPr>
              <a:t>Autre stockage externe</a:t>
            </a:r>
          </a:p>
          <a:p>
            <a:pPr lvl="2"/>
            <a:r>
              <a:rPr lang="fr-FR" sz="1050" dirty="0">
                <a:solidFill>
                  <a:schemeClr val="bg1"/>
                </a:solidFill>
                <a:latin typeface="Calibri" panose="020F0502020204030204" pitchFamily="34" charset="0"/>
                <a:cs typeface="Calibri" panose="020F0502020204030204" pitchFamily="34" charset="0"/>
              </a:rPr>
              <a:t>N/A</a:t>
            </a:r>
          </a:p>
          <a:p>
            <a:endParaRPr lang="pt-PT" sz="1050" b="1" dirty="0" smtClean="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8" name="TextBox 7"/>
          <p:cNvSpPr txBox="1"/>
          <p:nvPr/>
        </p:nvSpPr>
        <p:spPr>
          <a:xfrm rot="10800000" flipV="1">
            <a:off x="4054392" y="3068960"/>
            <a:ext cx="4495376" cy="2933489"/>
          </a:xfrm>
          <a:prstGeom prst="rect">
            <a:avLst/>
          </a:prstGeom>
          <a:noFill/>
        </p:spPr>
        <p:txBody>
          <a:bodyPr wrap="square" lIns="0" tIns="0" rIns="0" bIns="0" rtlCol="0">
            <a:noAutofit/>
          </a:bodyPr>
          <a:lstStyle/>
          <a:p>
            <a:endParaRPr lang="en-US" sz="1050" b="1" dirty="0" smtClean="0">
              <a:solidFill>
                <a:schemeClr val="bg1"/>
              </a:solidFill>
              <a:latin typeface="Calibri" panose="020F0502020204030204" pitchFamily="34" charset="0"/>
              <a:cs typeface="Calibri" panose="020F0502020204030204" pitchFamily="34" charset="0"/>
            </a:endParaRPr>
          </a:p>
          <a:p>
            <a:r>
              <a:rPr lang="en-US" sz="1050" b="1" dirty="0">
                <a:solidFill>
                  <a:schemeClr val="bg1"/>
                </a:solidFill>
                <a:latin typeface="Calibri" panose="020F0502020204030204" pitchFamily="34" charset="0"/>
                <a:cs typeface="Calibri" panose="020F0502020204030204" pitchFamily="34" charset="0"/>
              </a:rPr>
              <a:t>3</a:t>
            </a:r>
            <a:r>
              <a:rPr lang="en-US" sz="1050" b="1" dirty="0" smtClean="0">
                <a:solidFill>
                  <a:schemeClr val="bg1"/>
                </a:solidFill>
                <a:latin typeface="Calibri" panose="020F0502020204030204" pitchFamily="34" charset="0"/>
                <a:cs typeface="Calibri" panose="020F0502020204030204" pitchFamily="34" charset="0"/>
              </a:rPr>
              <a:t> – </a:t>
            </a:r>
            <a:r>
              <a:rPr lang="en-US" sz="1050" b="1" dirty="0">
                <a:solidFill>
                  <a:schemeClr val="bg1"/>
                </a:solidFill>
                <a:latin typeface="Calibri" panose="020F0502020204030204" pitchFamily="34" charset="0"/>
                <a:cs typeface="Calibri" panose="020F0502020204030204" pitchFamily="34" charset="0"/>
              </a:rPr>
              <a:t>Data to be transferred to the provider </a:t>
            </a:r>
            <a:r>
              <a:rPr lang="en-US" sz="1050" b="1" dirty="0" smtClean="0">
                <a:solidFill>
                  <a:schemeClr val="bg1"/>
                </a:solidFill>
                <a:latin typeface="Calibri" panose="020F0502020204030204" pitchFamily="34" charset="0"/>
                <a:cs typeface="Calibri" panose="020F0502020204030204" pitchFamily="34" charset="0"/>
              </a:rPr>
              <a:t>- Format</a:t>
            </a:r>
          </a:p>
          <a:p>
            <a:r>
              <a:rPr lang="pt-PT" sz="1050" dirty="0">
                <a:solidFill>
                  <a:schemeClr val="bg1"/>
                </a:solidFill>
                <a:latin typeface="Calibri" panose="020F0502020204030204" pitchFamily="34" charset="0"/>
                <a:cs typeface="Calibri" panose="020F0502020204030204" pitchFamily="34" charset="0"/>
              </a:rPr>
              <a:t>as opções de resposta são</a:t>
            </a:r>
            <a:r>
              <a:rPr lang="en-US" sz="1050" dirty="0" smtClean="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Données </a:t>
            </a:r>
            <a:r>
              <a:rPr lang="fr-FR" sz="1050" dirty="0" err="1">
                <a:solidFill>
                  <a:schemeClr val="bg1"/>
                </a:solidFill>
                <a:latin typeface="Calibri" panose="020F0502020204030204" pitchFamily="34" charset="0"/>
                <a:cs typeface="Calibri" panose="020F0502020204030204" pitchFamily="34" charset="0"/>
              </a:rPr>
              <a:t>anonymisées</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err="1">
                <a:solidFill>
                  <a:schemeClr val="bg1"/>
                </a:solidFill>
                <a:latin typeface="Calibri" panose="020F0502020204030204" pitchFamily="34" charset="0"/>
                <a:cs typeface="Calibri" panose="020F0502020204030204" pitchFamily="34" charset="0"/>
              </a:rPr>
              <a:t>Pseudonymisé</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Données </a:t>
            </a:r>
            <a:r>
              <a:rPr lang="fr-FR" sz="1050" dirty="0" err="1">
                <a:solidFill>
                  <a:schemeClr val="bg1"/>
                </a:solidFill>
                <a:latin typeface="Calibri" panose="020F0502020204030204" pitchFamily="34" charset="0"/>
                <a:cs typeface="Calibri" panose="020F0502020204030204" pitchFamily="34" charset="0"/>
              </a:rPr>
              <a:t>Tokenized</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Données chiffrées</a:t>
            </a:r>
          </a:p>
          <a:p>
            <a:pPr lvl="2"/>
            <a:r>
              <a:rPr lang="fr-FR" sz="1050" dirty="0">
                <a:solidFill>
                  <a:schemeClr val="bg1"/>
                </a:solidFill>
                <a:latin typeface="Calibri" panose="020F0502020204030204" pitchFamily="34" charset="0"/>
                <a:cs typeface="Calibri" panose="020F0502020204030204" pitchFamily="34" charset="0"/>
              </a:rPr>
              <a:t>N/A</a:t>
            </a:r>
          </a:p>
          <a:p>
            <a:r>
              <a:rPr lang="en-US" sz="1050" b="1" dirty="0">
                <a:solidFill>
                  <a:schemeClr val="bg1"/>
                </a:solidFill>
                <a:latin typeface="Calibri" panose="020F0502020204030204" pitchFamily="34" charset="0"/>
                <a:cs typeface="Calibri" panose="020F0502020204030204" pitchFamily="34" charset="0"/>
              </a:rPr>
              <a:t>4 Data to be transferred to the </a:t>
            </a:r>
            <a:r>
              <a:rPr lang="en-US" sz="1050" b="1" dirty="0" smtClean="0">
                <a:solidFill>
                  <a:schemeClr val="bg1"/>
                </a:solidFill>
                <a:latin typeface="Calibri" panose="020F0502020204030204" pitchFamily="34" charset="0"/>
                <a:cs typeface="Calibri" panose="020F0502020204030204" pitchFamily="34" charset="0"/>
              </a:rPr>
              <a:t>provider - </a:t>
            </a:r>
            <a:r>
              <a:rPr lang="en-US" sz="1050" b="1" dirty="0">
                <a:solidFill>
                  <a:schemeClr val="bg1"/>
                </a:solidFill>
                <a:latin typeface="Calibri" panose="020F0502020204030204" pitchFamily="34" charset="0"/>
                <a:cs typeface="Calibri" panose="020F0502020204030204" pitchFamily="34" charset="0"/>
              </a:rPr>
              <a:t>Sensitivity</a:t>
            </a:r>
          </a:p>
          <a:p>
            <a:r>
              <a:rPr lang="pt-PT" sz="1050" dirty="0" smtClean="0">
                <a:solidFill>
                  <a:schemeClr val="bg1"/>
                </a:solidFill>
                <a:latin typeface="Calibri" panose="020F0502020204030204" pitchFamily="34" charset="0"/>
                <a:cs typeface="Calibri" panose="020F0502020204030204" pitchFamily="34" charset="0"/>
              </a:rPr>
              <a:t>as </a:t>
            </a:r>
            <a:r>
              <a:rPr lang="pt-PT" sz="1050" dirty="0">
                <a:solidFill>
                  <a:schemeClr val="bg1"/>
                </a:solidFill>
                <a:latin typeface="Calibri" panose="020F0502020204030204" pitchFamily="34" charset="0"/>
                <a:cs typeface="Calibri" panose="020F0502020204030204" pitchFamily="34" charset="0"/>
              </a:rPr>
              <a:t>opções de resposta são</a:t>
            </a:r>
            <a:r>
              <a:rPr lang="en-US" sz="1050" dirty="0">
                <a:solidFill>
                  <a:schemeClr val="bg1"/>
                </a:solidFill>
                <a:latin typeface="Calibri" panose="020F0502020204030204" pitchFamily="34" charset="0"/>
                <a:cs typeface="Calibri" panose="020F0502020204030204" pitchFamily="34" charset="0"/>
              </a:rPr>
              <a:t>: </a:t>
            </a:r>
          </a:p>
          <a:p>
            <a:pPr lvl="2"/>
            <a:r>
              <a:rPr lang="fr-FR" sz="1050" dirty="0">
                <a:solidFill>
                  <a:schemeClr val="bg1"/>
                </a:solidFill>
                <a:latin typeface="Calibri" panose="020F0502020204030204" pitchFamily="34" charset="0"/>
                <a:cs typeface="Calibri" panose="020F0502020204030204" pitchFamily="34" charset="0"/>
              </a:rPr>
              <a:t>Secret bancaire / professionnel</a:t>
            </a:r>
          </a:p>
          <a:p>
            <a:pPr lvl="2"/>
            <a:r>
              <a:rPr lang="fr-FR" sz="1050" dirty="0">
                <a:solidFill>
                  <a:schemeClr val="bg1"/>
                </a:solidFill>
                <a:latin typeface="Calibri" panose="020F0502020204030204" pitchFamily="34" charset="0"/>
                <a:cs typeface="Calibri" panose="020F0502020204030204" pitchFamily="34" charset="0"/>
              </a:rPr>
              <a:t>Données client</a:t>
            </a:r>
          </a:p>
          <a:p>
            <a:pPr lvl="2"/>
            <a:r>
              <a:rPr lang="fr-FR" sz="1050" dirty="0">
                <a:solidFill>
                  <a:schemeClr val="bg1"/>
                </a:solidFill>
                <a:latin typeface="Calibri" panose="020F0502020204030204" pitchFamily="34" charset="0"/>
                <a:cs typeface="Calibri" panose="020F0502020204030204" pitchFamily="34" charset="0"/>
              </a:rPr>
              <a:t>Données financières internes</a:t>
            </a:r>
          </a:p>
          <a:p>
            <a:pPr lvl="2"/>
            <a:r>
              <a:rPr lang="fr-FR" sz="1050" dirty="0">
                <a:solidFill>
                  <a:schemeClr val="bg1"/>
                </a:solidFill>
                <a:latin typeface="Calibri" panose="020F0502020204030204" pitchFamily="34" charset="0"/>
                <a:cs typeface="Calibri" panose="020F0502020204030204" pitchFamily="34" charset="0"/>
              </a:rPr>
              <a:t>Données personnelles des employés</a:t>
            </a:r>
          </a:p>
          <a:p>
            <a:pPr lvl="2"/>
            <a:r>
              <a:rPr lang="fr-FR" sz="1050" dirty="0">
                <a:solidFill>
                  <a:schemeClr val="bg1"/>
                </a:solidFill>
                <a:latin typeface="Calibri" panose="020F0502020204030204" pitchFamily="34" charset="0"/>
                <a:cs typeface="Calibri" panose="020F0502020204030204" pitchFamily="34" charset="0"/>
              </a:rPr>
              <a:t>Données de </a:t>
            </a:r>
            <a:r>
              <a:rPr lang="fr-FR" sz="1050" dirty="0" err="1">
                <a:solidFill>
                  <a:schemeClr val="bg1"/>
                </a:solidFill>
                <a:latin typeface="Calibri" panose="020F0502020204030204" pitchFamily="34" charset="0"/>
                <a:cs typeface="Calibri" panose="020F0502020204030204" pitchFamily="34" charset="0"/>
              </a:rPr>
              <a:t>Third</a:t>
            </a:r>
            <a:r>
              <a:rPr lang="fr-FR" sz="1050" dirty="0">
                <a:solidFill>
                  <a:schemeClr val="bg1"/>
                </a:solidFill>
                <a:latin typeface="Calibri" panose="020F0502020204030204" pitchFamily="34" charset="0"/>
                <a:cs typeface="Calibri" panose="020F0502020204030204" pitchFamily="34" charset="0"/>
              </a:rPr>
              <a:t> Party</a:t>
            </a:r>
          </a:p>
          <a:p>
            <a:pPr lvl="2"/>
            <a:r>
              <a:rPr lang="fr-FR" sz="1050" dirty="0">
                <a:solidFill>
                  <a:schemeClr val="bg1"/>
                </a:solidFill>
                <a:latin typeface="Calibri" panose="020F0502020204030204" pitchFamily="34" charset="0"/>
                <a:cs typeface="Calibri" panose="020F0502020204030204" pitchFamily="34" charset="0"/>
              </a:rPr>
              <a:t>Information publique</a:t>
            </a:r>
          </a:p>
          <a:p>
            <a:pPr lvl="2"/>
            <a:r>
              <a:rPr lang="fr-FR" sz="1050" dirty="0">
                <a:solidFill>
                  <a:schemeClr val="bg1"/>
                </a:solidFill>
                <a:latin typeface="Calibri" panose="020F0502020204030204" pitchFamily="34" charset="0"/>
                <a:cs typeface="Calibri" panose="020F0502020204030204" pitchFamily="34" charset="0"/>
              </a:rPr>
              <a:t>Plusieurs d'</a:t>
            </a:r>
            <a:r>
              <a:rPr lang="fr-FR" sz="1050" dirty="0" err="1">
                <a:solidFill>
                  <a:schemeClr val="bg1"/>
                </a:solidFill>
                <a:latin typeface="Calibri" panose="020F0502020204030204" pitchFamily="34" charset="0"/>
                <a:cs typeface="Calibri" panose="020F0502020204030204" pitchFamily="34" charset="0"/>
              </a:rPr>
              <a:t>entre-eux</a:t>
            </a:r>
            <a:endParaRPr lang="fr-FR" sz="1050" dirty="0">
              <a:solidFill>
                <a:schemeClr val="bg1"/>
              </a:solidFill>
              <a:latin typeface="Calibri" panose="020F0502020204030204" pitchFamily="34" charset="0"/>
              <a:cs typeface="Calibri" panose="020F0502020204030204" pitchFamily="34" charset="0"/>
            </a:endParaRPr>
          </a:p>
          <a:p>
            <a:pPr lvl="2"/>
            <a:r>
              <a:rPr lang="fr-FR" sz="1050" dirty="0">
                <a:solidFill>
                  <a:schemeClr val="bg1"/>
                </a:solidFill>
                <a:latin typeface="Calibri" panose="020F0502020204030204" pitchFamily="34" charset="0"/>
                <a:cs typeface="Calibri" panose="020F0502020204030204" pitchFamily="34" charset="0"/>
              </a:rPr>
              <a:t>N/A</a:t>
            </a:r>
          </a:p>
          <a:p>
            <a:endParaRPr lang="pt-PT" sz="1050" b="1" dirty="0" smtClean="0">
              <a:solidFill>
                <a:schemeClr val="bg1"/>
              </a:solidFill>
              <a:latin typeface="Calibri" panose="020F0502020204030204" pitchFamily="34" charset="0"/>
              <a:cs typeface="Calibri" panose="020F0502020204030204" pitchFamily="34" charset="0"/>
            </a:endParaRPr>
          </a:p>
          <a:p>
            <a:endParaRPr lang="fr-FR" sz="1050" dirty="0" smtClean="0">
              <a:solidFill>
                <a:schemeClr val="bg1"/>
              </a:solidFill>
              <a:latin typeface="Calibri" panose="020F0502020204030204" pitchFamily="34" charset="0"/>
              <a:cs typeface="Calibri" panose="020F0502020204030204" pitchFamily="34" charset="0"/>
            </a:endParaRPr>
          </a:p>
          <a:p>
            <a:endParaRPr lang="pt-PT" sz="1050" dirty="0" smtClean="0">
              <a:solidFill>
                <a:schemeClr val="bg1"/>
              </a:solidFill>
              <a:latin typeface="Calibri" panose="020F0502020204030204" pitchFamily="34" charset="0"/>
              <a:cs typeface="Calibri" panose="020F0502020204030204" pitchFamily="34" charset="0"/>
            </a:endParaRPr>
          </a:p>
        </p:txBody>
      </p:sp>
      <p:sp>
        <p:nvSpPr>
          <p:cNvPr id="11" name="Espace réservé de la date 9"/>
          <p:cNvSpPr>
            <a:spLocks noGrp="1"/>
          </p:cNvSpPr>
          <p:nvPr>
            <p:ph type="dt" sz="half" idx="10"/>
          </p:nvPr>
        </p:nvSpPr>
        <p:spPr>
          <a:xfrm>
            <a:off x="7670344" y="6452575"/>
            <a:ext cx="708555" cy="180000"/>
          </a:xfrm>
        </p:spPr>
        <p:txBody>
          <a:bodyPr/>
          <a:lstStyle/>
          <a:p>
            <a:r>
              <a:rPr lang="fr-FR" dirty="0" smtClean="0"/>
              <a:t>|  Julho18  |</a:t>
            </a:r>
            <a:endParaRPr lang="fr-FR" dirty="0"/>
          </a:p>
        </p:txBody>
      </p:sp>
      <p:sp>
        <p:nvSpPr>
          <p:cNvPr id="10" name="Espace réservé du pied de page 10"/>
          <p:cNvSpPr>
            <a:spLocks noGrp="1"/>
          </p:cNvSpPr>
          <p:nvPr>
            <p:ph type="ftr" sz="quarter" idx="11"/>
          </p:nvPr>
        </p:nvSpPr>
        <p:spPr>
          <a:xfrm>
            <a:off x="5602564" y="6452575"/>
            <a:ext cx="2016000" cy="180000"/>
          </a:xfrm>
        </p:spPr>
        <p:txBody>
          <a:bodyPr/>
          <a:lstStyle/>
          <a:p>
            <a:r>
              <a:rPr lang="fr-FR" dirty="0" err="1"/>
              <a:t>Database</a:t>
            </a:r>
            <a:endParaRPr lang="fr-FR" dirty="0"/>
          </a:p>
          <a:p>
            <a:r>
              <a:rPr lang="fr-FR" dirty="0" err="1"/>
              <a:t>PSE’s</a:t>
            </a:r>
            <a:r>
              <a:rPr lang="fr-FR" dirty="0"/>
              <a:t> </a:t>
            </a:r>
            <a:r>
              <a:rPr lang="fr-FR" dirty="0" smtClean="0"/>
              <a:t>IT</a:t>
            </a:r>
            <a:endParaRPr lang="fr-FR" dirty="0"/>
          </a:p>
          <a:p>
            <a:endParaRPr lang="fr-FR" dirty="0"/>
          </a:p>
        </p:txBody>
      </p:sp>
    </p:spTree>
    <p:extLst>
      <p:ext uri="{BB962C8B-B14F-4D97-AF65-F5344CB8AC3E}">
        <p14:creationId xmlns:p14="http://schemas.microsoft.com/office/powerpoint/2010/main" val="3570435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NPP_PF-PPT_FR">
  <a:themeElements>
    <a:clrScheme name="BNPP">
      <a:dk1>
        <a:srgbClr val="000000"/>
      </a:dk1>
      <a:lt1>
        <a:srgbClr val="FFFFFF"/>
      </a:lt1>
      <a:dk2>
        <a:srgbClr val="939598"/>
      </a:dk2>
      <a:lt2>
        <a:srgbClr val="F0F0F0"/>
      </a:lt2>
      <a:accent1>
        <a:srgbClr val="00A76C"/>
      </a:accent1>
      <a:accent2>
        <a:srgbClr val="82A44A"/>
      </a:accent2>
      <a:accent3>
        <a:srgbClr val="BFBFBF"/>
      </a:accent3>
      <a:accent4>
        <a:srgbClr val="D2DCAA"/>
      </a:accent4>
      <a:accent5>
        <a:srgbClr val="A0C873"/>
      </a:accent5>
      <a:accent6>
        <a:srgbClr val="00A76C"/>
      </a:accent6>
      <a:hlink>
        <a:srgbClr val="A0C873"/>
      </a:hlink>
      <a:folHlink>
        <a:srgbClr val="3C9146"/>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BNPP_PF-PPT_FR</Template>
  <TotalTime>509</TotalTime>
  <Words>3000</Words>
  <Application>Microsoft Office PowerPoint</Application>
  <PresentationFormat>On-screen Show (4:3)</PresentationFormat>
  <Paragraphs>529</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Arial Narrow</vt:lpstr>
      <vt:lpstr>Calibri</vt:lpstr>
      <vt:lpstr>Times New Roman</vt:lpstr>
      <vt:lpstr>Wingdings</vt:lpstr>
      <vt:lpstr>BNPP_PF-PPT_FR</vt:lpstr>
      <vt:lpstr>Worksheet</vt:lpstr>
      <vt:lpstr>THIRD Party risk management</vt:lpstr>
      <vt:lpstr>Identidade do fornecedor (1/2)</vt:lpstr>
      <vt:lpstr>Identidade do fornecedor (2/2)</vt:lpstr>
      <vt:lpstr>Fornecedor contrata uma empresa de subcontratação? (1/2)</vt:lpstr>
      <vt:lpstr>Fornecedor contrata uma empresa de subcontratação? (2/2)</vt:lpstr>
      <vt:lpstr>O Contrato (1/2)</vt:lpstr>
      <vt:lpstr>O Contrato (2/2)</vt:lpstr>
      <vt:lpstr>Descrição da prestação (1/4)</vt:lpstr>
      <vt:lpstr>Descrição da prestação (2/4)</vt:lpstr>
      <vt:lpstr>Descrição da prestação (3/4)</vt:lpstr>
      <vt:lpstr>Descrição da prestação (4/4)</vt:lpstr>
      <vt:lpstr>Avaliação do risco (1/2)</vt:lpstr>
      <vt:lpstr>Avaliação do risco (2/2)</vt:lpstr>
    </vt:vector>
  </TitlesOfParts>
  <Company>BNP Paribas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677994</dc:creator>
  <cp:lastModifiedBy>Sofia Oliveira</cp:lastModifiedBy>
  <cp:revision>53</cp:revision>
  <cp:lastPrinted>2015-02-25T12:09:14Z</cp:lastPrinted>
  <dcterms:created xsi:type="dcterms:W3CDTF">2015-06-24T13:17:16Z</dcterms:created>
  <dcterms:modified xsi:type="dcterms:W3CDTF">2018-08-23T16:52:37Z</dcterms:modified>
</cp:coreProperties>
</file>