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4"/>
  </p:notesMasterIdLst>
  <p:sldIdLst>
    <p:sldId id="261" r:id="rId2"/>
    <p:sldId id="259" r:id="rId3"/>
    <p:sldId id="257" r:id="rId4"/>
    <p:sldId id="258" r:id="rId5"/>
    <p:sldId id="289" r:id="rId6"/>
    <p:sldId id="293" r:id="rId7"/>
    <p:sldId id="269" r:id="rId8"/>
    <p:sldId id="298" r:id="rId9"/>
    <p:sldId id="280" r:id="rId10"/>
    <p:sldId id="295" r:id="rId11"/>
    <p:sldId id="296" r:id="rId12"/>
    <p:sldId id="300" r:id="rId13"/>
    <p:sldId id="301" r:id="rId14"/>
    <p:sldId id="285" r:id="rId15"/>
    <p:sldId id="268" r:id="rId16"/>
    <p:sldId id="303" r:id="rId17"/>
    <p:sldId id="311" r:id="rId18"/>
    <p:sldId id="310" r:id="rId19"/>
    <p:sldId id="309" r:id="rId20"/>
    <p:sldId id="305" r:id="rId21"/>
    <p:sldId id="299" r:id="rId22"/>
    <p:sldId id="306" r:id="rId23"/>
    <p:sldId id="307" r:id="rId24"/>
    <p:sldId id="308" r:id="rId25"/>
    <p:sldId id="312" r:id="rId26"/>
    <p:sldId id="313" r:id="rId27"/>
    <p:sldId id="267" r:id="rId28"/>
    <p:sldId id="275" r:id="rId29"/>
    <p:sldId id="276" r:id="rId30"/>
    <p:sldId id="277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4"/>
    <p:restoredTop sz="94473"/>
  </p:normalViewPr>
  <p:slideViewPr>
    <p:cSldViewPr snapToGrid="0" snapToObjects="1">
      <p:cViewPr varScale="1">
        <p:scale>
          <a:sx n="89" d="100"/>
          <a:sy n="89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Cancelados</c:v>
                </c:pt>
                <c:pt idx="1">
                  <c:v>Mora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79.6</c:v>
                </c:pt>
                <c:pt idx="1">
                  <c:v>21.4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F58-4DC6-A54E-4026B71F24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219458080"/>
        <c:axId val="-1265568880"/>
      </c:barChart>
      <c:catAx>
        <c:axId val="-12194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65568880"/>
        <c:crosses val="autoZero"/>
        <c:auto val="1"/>
        <c:lblAlgn val="ctr"/>
        <c:lblOffset val="100"/>
        <c:noMultiLvlLbl val="0"/>
      </c:catAx>
      <c:valAx>
        <c:axId val="-1265568880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94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6FC5-02A6-FD48-ACE8-752DA303C30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6009-BAE5-AC49-A130-5D6815DC1CE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572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E6009-BAE5-AC49-A130-5D6815DC1CE9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900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655625-22FD-6B40-9E22-183C3885F630}" type="datetimeFigureOut">
              <a:rPr lang="es-ES_tradnl" smtClean="0"/>
              <a:t>18/12/18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7A0A-319E-7B43-852B-A8725B0DB24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213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8022"/>
            <a:ext cx="9144000" cy="682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56" y="680531"/>
            <a:ext cx="4062464" cy="2282589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068241" y="5514353"/>
            <a:ext cx="2933260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050" b="1" i="1" spc="38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GRUPO V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07663" y="3234744"/>
            <a:ext cx="5830784" cy="283923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4050" b="1" i="1" spc="38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Proyecto Integrador</a:t>
            </a:r>
          </a:p>
          <a:p>
            <a:pPr algn="ctr"/>
            <a:endParaRPr lang="es-ES" sz="3300" spc="38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s-ES" sz="3300" b="1" i="1" spc="38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Clasificador Otorgamiento Créditos</a:t>
            </a:r>
          </a:p>
          <a:p>
            <a:pPr algn="ctr"/>
            <a:endParaRPr lang="es-ES" sz="4050" spc="38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0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Variables Numéricas Generadas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8" y="2195745"/>
            <a:ext cx="2735568" cy="251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3837493"/>
            <a:ext cx="2828701" cy="2600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09" y="2762546"/>
            <a:ext cx="2807405" cy="25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Variables Categóricas: Frecuencia y Mora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6" y="1979461"/>
            <a:ext cx="3753918" cy="2225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84" y="1979461"/>
            <a:ext cx="3569824" cy="2225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5" y="4240696"/>
            <a:ext cx="3753919" cy="2225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84" y="4240695"/>
            <a:ext cx="3569824" cy="22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86" y="304801"/>
            <a:ext cx="7361214" cy="1280159"/>
          </a:xfrm>
        </p:spPr>
        <p:txBody>
          <a:bodyPr/>
          <a:lstStyle/>
          <a:p>
            <a:r>
              <a:rPr lang="es-ES_tradnl" sz="3200" dirty="0"/>
              <a:t>Variables Categóricas: Frecuencia y Mora - 2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7" y="4071358"/>
            <a:ext cx="4145574" cy="2436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6" y="1489374"/>
            <a:ext cx="4145574" cy="2381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53" y="4065662"/>
            <a:ext cx="3742375" cy="2442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53" y="1460842"/>
            <a:ext cx="3742375" cy="24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Correlación Variables Numéricas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88531" y="2001916"/>
            <a:ext cx="3455469" cy="3843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1400" b="1" i="1" dirty="0"/>
              <a:t>Correlación 0.8</a:t>
            </a:r>
          </a:p>
          <a:p>
            <a:r>
              <a:rPr lang="es-ES_tradnl" sz="1400" dirty="0"/>
              <a:t>Cuota - Monto Crédito</a:t>
            </a:r>
          </a:p>
          <a:p>
            <a:r>
              <a:rPr lang="es-ES_tradnl" sz="1400" dirty="0"/>
              <a:t>Total Pagado - Monto Crédito</a:t>
            </a:r>
          </a:p>
          <a:p>
            <a:endParaRPr lang="es-ES_tradnl" sz="1400" dirty="0"/>
          </a:p>
          <a:p>
            <a:r>
              <a:rPr lang="es-ES_tradnl" sz="1400" b="1" i="1" dirty="0"/>
              <a:t>Correlación 0.6</a:t>
            </a:r>
          </a:p>
          <a:p>
            <a:r>
              <a:rPr lang="es-ES_tradnl" sz="1400" dirty="0"/>
              <a:t>Pagado Valor - </a:t>
            </a:r>
            <a:r>
              <a:rPr lang="es-ES_tradnl" sz="1400" dirty="0" err="1"/>
              <a:t>Núm</a:t>
            </a:r>
            <a:r>
              <a:rPr lang="es-ES_tradnl" sz="1400" dirty="0"/>
              <a:t> </a:t>
            </a:r>
            <a:r>
              <a:rPr lang="es-ES_tradnl" sz="1400" dirty="0" err="1"/>
              <a:t>Cred</a:t>
            </a:r>
            <a:r>
              <a:rPr lang="es-ES_tradnl" sz="1400" dirty="0"/>
              <a:t> </a:t>
            </a:r>
            <a:r>
              <a:rPr lang="es-ES_tradnl" sz="1400" dirty="0" err="1"/>
              <a:t>Cli</a:t>
            </a:r>
            <a:r>
              <a:rPr lang="es-ES_tradnl" sz="1400" dirty="0"/>
              <a:t> </a:t>
            </a:r>
          </a:p>
          <a:p>
            <a:endParaRPr lang="es-ES_tradnl" sz="1400" dirty="0"/>
          </a:p>
          <a:p>
            <a:r>
              <a:rPr lang="es-ES_tradnl" sz="1400" b="1" i="1" dirty="0"/>
              <a:t>Correlación 0.5</a:t>
            </a:r>
          </a:p>
          <a:p>
            <a:r>
              <a:rPr lang="es-ES_tradnl" sz="1400" dirty="0"/>
              <a:t>Monto Crédito – Cantidad Cuotas</a:t>
            </a:r>
          </a:p>
          <a:p>
            <a:r>
              <a:rPr lang="es-ES_tradnl" sz="1400" dirty="0"/>
              <a:t>Total Pagado – Cantidad Cuotas</a:t>
            </a:r>
          </a:p>
          <a:p>
            <a:r>
              <a:rPr lang="es-ES_tradnl" sz="1400" dirty="0"/>
              <a:t>Total Pagado – Cuota</a:t>
            </a:r>
          </a:p>
          <a:p>
            <a:r>
              <a:rPr lang="es-ES_tradnl" sz="1400" dirty="0"/>
              <a:t>Total Gastos – Total Pagado</a:t>
            </a:r>
          </a:p>
          <a:p>
            <a:r>
              <a:rPr lang="es-ES_tradnl" sz="1400" dirty="0" err="1"/>
              <a:t>Cred</a:t>
            </a:r>
            <a:r>
              <a:rPr lang="es-ES_tradnl" sz="1400" dirty="0"/>
              <a:t> No Ven Valor – </a:t>
            </a:r>
            <a:r>
              <a:rPr lang="es-ES_tradnl" sz="1400" dirty="0" err="1"/>
              <a:t>Num</a:t>
            </a:r>
            <a:r>
              <a:rPr lang="es-ES_tradnl" sz="1400" dirty="0"/>
              <a:t> </a:t>
            </a:r>
            <a:r>
              <a:rPr lang="es-ES_tradnl" sz="1400" dirty="0" err="1"/>
              <a:t>Cred</a:t>
            </a:r>
            <a:r>
              <a:rPr lang="es-ES_tradnl" sz="1400" dirty="0"/>
              <a:t> </a:t>
            </a:r>
            <a:r>
              <a:rPr lang="es-ES_tradnl" sz="1400" dirty="0" err="1"/>
              <a:t>Cli</a:t>
            </a:r>
            <a:endParaRPr lang="es-ES_tradnl" sz="1400" dirty="0"/>
          </a:p>
          <a:p>
            <a:r>
              <a:rPr lang="es-ES_tradnl" sz="1400" dirty="0" err="1"/>
              <a:t>Cred</a:t>
            </a:r>
            <a:r>
              <a:rPr lang="es-ES_tradnl" sz="1400" dirty="0"/>
              <a:t> Mora Valor – </a:t>
            </a:r>
            <a:r>
              <a:rPr lang="es-ES_tradnl" sz="1400" dirty="0" err="1"/>
              <a:t>Num</a:t>
            </a:r>
            <a:r>
              <a:rPr lang="es-ES_tradnl" sz="1400" dirty="0"/>
              <a:t> </a:t>
            </a:r>
            <a:r>
              <a:rPr lang="es-ES_tradnl" sz="1400" dirty="0" err="1"/>
              <a:t>Cred</a:t>
            </a:r>
            <a:r>
              <a:rPr lang="es-ES_tradnl" sz="1400" dirty="0"/>
              <a:t> </a:t>
            </a:r>
            <a:r>
              <a:rPr lang="es-ES_tradnl" sz="1400" dirty="0" err="1"/>
              <a:t>Cli</a:t>
            </a:r>
            <a:endParaRPr lang="es-ES_tradnl" sz="1400" dirty="0"/>
          </a:p>
          <a:p>
            <a:r>
              <a:rPr lang="es-ES_tradnl" sz="1400" dirty="0"/>
              <a:t>Pagado Valor -  </a:t>
            </a:r>
            <a:r>
              <a:rPr lang="es-ES_tradnl" sz="1400" dirty="0" err="1"/>
              <a:t>Cred</a:t>
            </a:r>
            <a:r>
              <a:rPr lang="es-ES_tradnl" sz="1400" dirty="0"/>
              <a:t> Mora Valor</a:t>
            </a:r>
          </a:p>
          <a:p>
            <a:r>
              <a:rPr lang="es-ES_tradnl" sz="1400" dirty="0"/>
              <a:t>Pagado Valor – </a:t>
            </a:r>
            <a:r>
              <a:rPr lang="es-ES_tradnl" sz="1400" dirty="0" err="1"/>
              <a:t>Cred</a:t>
            </a:r>
            <a:r>
              <a:rPr lang="es-ES_tradnl" sz="1400" dirty="0"/>
              <a:t> Cancel Valor</a:t>
            </a:r>
          </a:p>
          <a:p>
            <a:r>
              <a:rPr lang="es-ES_tradnl" sz="1400" dirty="0"/>
              <a:t>Gastos Valor – Pagado Valor</a:t>
            </a:r>
          </a:p>
          <a:p>
            <a:endParaRPr lang="es-ES_tradnl" sz="1400" dirty="0"/>
          </a:p>
          <a:p>
            <a:r>
              <a:rPr lang="es-ES_tradnl" sz="1400" b="1" i="1" dirty="0" err="1"/>
              <a:t>Mora_Hoy</a:t>
            </a:r>
            <a:r>
              <a:rPr lang="es-ES_tradnl" sz="1400" b="1" i="1" dirty="0"/>
              <a:t> (Variable Objetivo)</a:t>
            </a:r>
          </a:p>
          <a:p>
            <a:r>
              <a:rPr lang="es-ES_tradnl" sz="1400" dirty="0"/>
              <a:t>Baja Correlación en General</a:t>
            </a:r>
          </a:p>
          <a:p>
            <a:endParaRPr lang="es-ES_tradnl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4" y="2306325"/>
            <a:ext cx="4983614" cy="36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/>
              <a:t>Importance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6" y="1361661"/>
            <a:ext cx="7721547" cy="50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Objetivo: Reducir Mora incorporando Algoritmo de Clasificación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4027200"/>
              </p:ext>
            </p:extLst>
          </p:nvPr>
        </p:nvGraphicFramePr>
        <p:xfrm>
          <a:off x="827088" y="2788169"/>
          <a:ext cx="3298825" cy="3468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251544"/>
            <a:ext cx="3298115" cy="40047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_tradnl" b="1" dirty="0"/>
              <a:t>Metodología Actual:</a:t>
            </a:r>
          </a:p>
          <a:p>
            <a:r>
              <a:rPr lang="es-ES_tradnl" b="1" dirty="0"/>
              <a:t>Todos los clientes que son capaces de producir documentación requerida y contestar las preguntas califican para el crédito</a:t>
            </a:r>
          </a:p>
          <a:p>
            <a:endParaRPr lang="es-ES_tradnl" b="1" dirty="0"/>
          </a:p>
          <a:p>
            <a:pPr marL="0" indent="0">
              <a:buNone/>
            </a:pPr>
            <a:r>
              <a:rPr lang="es-ES_tradnl" b="1" dirty="0"/>
              <a:t>Metodología Propuesta:</a:t>
            </a:r>
          </a:p>
          <a:p>
            <a:r>
              <a:rPr lang="es-ES_tradnl" b="1" dirty="0"/>
              <a:t>Antes de aprobar, someter a evaluación adicional mediante algoritmo de clasificación</a:t>
            </a:r>
          </a:p>
          <a:p>
            <a:endParaRPr lang="es-ES_tradn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1444" y="1940312"/>
            <a:ext cx="309582" cy="31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/>
              <a:t>%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959130" y="2173898"/>
            <a:ext cx="3028254" cy="497656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sz="1800" dirty="0"/>
              <a:t>Exactitud = Cancelados</a:t>
            </a:r>
          </a:p>
        </p:txBody>
      </p:sp>
    </p:spTree>
    <p:extLst>
      <p:ext uri="{BB962C8B-B14F-4D97-AF65-F5344CB8AC3E}">
        <p14:creationId xmlns:p14="http://schemas.microsoft.com/office/powerpoint/2010/main" val="2852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Resultados Entrenamiento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0" y="2273407"/>
            <a:ext cx="6699516" cy="35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 Datos Prueba </a:t>
            </a:r>
            <a:r>
              <a:rPr lang="es-ES_tradnl" sz="3600" dirty="0"/>
              <a:t>(Maximizando Exactitud</a:t>
            </a:r>
            <a:r>
              <a:rPr lang="es-ES_tradnl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2002215"/>
            <a:ext cx="7136296" cy="31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2" y="1954342"/>
            <a:ext cx="464820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190254" cy="1400530"/>
          </a:xfrm>
        </p:spPr>
        <p:txBody>
          <a:bodyPr/>
          <a:lstStyle/>
          <a:p>
            <a:r>
              <a:rPr lang="es-ES_tradnl" sz="4000" dirty="0" err="1"/>
              <a:t>Gradient</a:t>
            </a:r>
            <a:r>
              <a:rPr lang="es-ES_tradnl" sz="4000" dirty="0"/>
              <a:t> </a:t>
            </a:r>
            <a:r>
              <a:rPr lang="es-ES_tradnl" sz="4000" dirty="0" err="1"/>
              <a:t>Boosting</a:t>
            </a:r>
            <a:r>
              <a:rPr lang="es-ES_tradnl" sz="4000" dirty="0"/>
              <a:t> </a:t>
            </a:r>
            <a:r>
              <a:rPr lang="es-ES_tradnl" sz="4000" dirty="0" err="1"/>
              <a:t>Classifier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000" dirty="0"/>
              <a:t>(Desempeño vs. Datos Testeo – Maximizando </a:t>
            </a:r>
            <a:r>
              <a:rPr lang="es-ES_tradnl" sz="2000" dirty="0" err="1"/>
              <a:t>Exactidud</a:t>
            </a:r>
            <a:r>
              <a:rPr lang="es-ES_tradnl" sz="20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7392" y="4574455"/>
            <a:ext cx="794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(11,9%)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7392" y="3208783"/>
            <a:ext cx="674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(75,2 %)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731" y="3208783"/>
            <a:ext cx="58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(4,4%)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9981" y="4574455"/>
            <a:ext cx="58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(8,5%)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8426" y="4127044"/>
            <a:ext cx="78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/>
              <a:t>[</a:t>
            </a:r>
            <a:r>
              <a:rPr lang="es-ES_tradnl" sz="1000" b="1" i="1" dirty="0"/>
              <a:t>Ahorro]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7676" y="2597688"/>
            <a:ext cx="78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i="1" dirty="0"/>
              <a:t>[Negocio Perdido]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529" y="3990057"/>
            <a:ext cx="78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i="1" dirty="0"/>
              <a:t>[Nueva Mora]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1042" y="2603389"/>
            <a:ext cx="102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[Créditos Cancelados]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70897" y="2009408"/>
            <a:ext cx="3465095" cy="4516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000" dirty="0"/>
              <a:t>Exactitud Modelo (83,7%):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Créditos Cancelados (75,2%)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Ahorro (8,5%)</a:t>
            </a:r>
          </a:p>
          <a:p>
            <a:pPr marL="403225" indent="-317500">
              <a:buFont typeface="Arial" charset="0"/>
              <a:buChar char="•"/>
            </a:pPr>
            <a:endParaRPr lang="es-ES_tradnl" sz="1400" dirty="0"/>
          </a:p>
          <a:p>
            <a:pPr marL="85725"/>
            <a:r>
              <a:rPr lang="es-ES_tradnl" sz="2000" dirty="0"/>
              <a:t>Reducción Mora (8,5%):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Mora Actual (20,4%)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Nueva Mora (11,9%)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i="1" dirty="0" err="1"/>
              <a:t>Recall</a:t>
            </a:r>
            <a:r>
              <a:rPr lang="es-ES_tradnl" sz="1400" dirty="0"/>
              <a:t> (41,6%)</a:t>
            </a:r>
          </a:p>
          <a:p>
            <a:pPr marL="403225" indent="-317500">
              <a:buFont typeface="Arial" charset="0"/>
              <a:buChar char="•"/>
            </a:pPr>
            <a:endParaRPr lang="es-ES_tradnl" sz="1400" dirty="0"/>
          </a:p>
          <a:p>
            <a:pPr marL="85725"/>
            <a:r>
              <a:rPr lang="es-ES_tradnl" sz="2000" dirty="0"/>
              <a:t>Negocio Perdido (4,4%):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i="1" dirty="0"/>
              <a:t>Precisión </a:t>
            </a:r>
            <a:r>
              <a:rPr lang="es-ES_tradnl" sz="1400" dirty="0"/>
              <a:t>(65,9%)</a:t>
            </a:r>
          </a:p>
          <a:p>
            <a:pPr marL="85725"/>
            <a:endParaRPr lang="es-ES_tradnl" sz="2400" dirty="0"/>
          </a:p>
          <a:p>
            <a:pPr marL="85725"/>
            <a:r>
              <a:rPr lang="es-ES_tradnl" sz="2000" dirty="0"/>
              <a:t>Función de Costos: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Nueva Mora (Capital + Intereses)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Negocio Perdido (Intereses) – 25%</a:t>
            </a:r>
          </a:p>
        </p:txBody>
      </p:sp>
    </p:spTree>
    <p:extLst>
      <p:ext uri="{BB962C8B-B14F-4D97-AF65-F5344CB8AC3E}">
        <p14:creationId xmlns:p14="http://schemas.microsoft.com/office/powerpoint/2010/main" val="5824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Resultados Datos Prueba</a:t>
            </a:r>
            <a:br>
              <a:rPr lang="es-ES_tradnl" dirty="0"/>
            </a:br>
            <a:r>
              <a:rPr lang="es-ES_tradnl" sz="3200" dirty="0"/>
              <a:t>(Minimizando Función de Costos)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2002334"/>
            <a:ext cx="7540090" cy="3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287" y="2836646"/>
            <a:ext cx="3298113" cy="3586026"/>
          </a:xfrm>
        </p:spPr>
        <p:txBody>
          <a:bodyPr>
            <a:normAutofit fontScale="92500"/>
          </a:bodyPr>
          <a:lstStyle/>
          <a:p>
            <a:r>
              <a:rPr lang="es-ES_tradnl" sz="2000" b="1" dirty="0"/>
              <a:t>Otorgados en Comercios Adheridos</a:t>
            </a:r>
          </a:p>
          <a:p>
            <a:endParaRPr lang="es-ES_tradnl" sz="2000" b="1" dirty="0"/>
          </a:p>
          <a:p>
            <a:r>
              <a:rPr lang="es-ES_tradnl" sz="2000" b="1" dirty="0"/>
              <a:t>1 a 6 cuotas</a:t>
            </a:r>
          </a:p>
          <a:p>
            <a:endParaRPr lang="es-ES_tradnl" sz="2000" b="1" dirty="0"/>
          </a:p>
          <a:p>
            <a:r>
              <a:rPr lang="es-ES_tradnl" sz="2000" b="1" dirty="0"/>
              <a:t>Monto Promedio $ 1200</a:t>
            </a:r>
          </a:p>
          <a:p>
            <a:endParaRPr lang="es-ES_tradnl" sz="2000" b="1" dirty="0"/>
          </a:p>
          <a:p>
            <a:r>
              <a:rPr lang="es-ES_tradnl" sz="2000" b="1" dirty="0"/>
              <a:t>Calificación solo con DNI</a:t>
            </a:r>
          </a:p>
          <a:p>
            <a:endParaRPr lang="es-ES_tradnl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4287" y="1853248"/>
            <a:ext cx="329811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Créditos de Consumo (70%)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1977" y="1853247"/>
            <a:ext cx="329811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Créditos </a:t>
            </a:r>
          </a:p>
          <a:p>
            <a:pPr algn="ctr"/>
            <a:r>
              <a:rPr lang="es-ES_tradnl" sz="2400" b="1" dirty="0"/>
              <a:t>Personales (30%)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241977" y="2836646"/>
            <a:ext cx="3298113" cy="3586026"/>
          </a:xfrm>
        </p:spPr>
        <p:txBody>
          <a:bodyPr>
            <a:normAutofit fontScale="92500"/>
          </a:bodyPr>
          <a:lstStyle/>
          <a:p>
            <a:r>
              <a:rPr lang="es-ES_tradnl" sz="2000" b="1" dirty="0"/>
              <a:t>Otorgados en Sucursal</a:t>
            </a:r>
          </a:p>
          <a:p>
            <a:endParaRPr lang="es-ES_tradnl" sz="2000" b="1" dirty="0"/>
          </a:p>
          <a:p>
            <a:r>
              <a:rPr lang="es-ES_tradnl" sz="2000" b="1" dirty="0"/>
              <a:t>Hasta 12 cuotas</a:t>
            </a:r>
          </a:p>
          <a:p>
            <a:endParaRPr lang="es-ES_tradnl" sz="2000" b="1" dirty="0"/>
          </a:p>
          <a:p>
            <a:r>
              <a:rPr lang="es-ES_tradnl" sz="2000" b="1" dirty="0"/>
              <a:t>Monto Promedio $ 4400</a:t>
            </a:r>
          </a:p>
          <a:p>
            <a:endParaRPr lang="es-ES_tradnl" sz="2000" b="1" dirty="0"/>
          </a:p>
          <a:p>
            <a:r>
              <a:rPr lang="es-ES_tradnl" sz="2000" b="1" dirty="0"/>
              <a:t>Proceso Completo de Calificación</a:t>
            </a:r>
          </a:p>
          <a:p>
            <a:endParaRPr lang="es-ES_tradnl" sz="2000" b="1" dirty="0"/>
          </a:p>
        </p:txBody>
      </p:sp>
    </p:spTree>
    <p:extLst>
      <p:ext uri="{BB962C8B-B14F-4D97-AF65-F5344CB8AC3E}">
        <p14:creationId xmlns:p14="http://schemas.microsoft.com/office/powerpoint/2010/main" val="19707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8" y="2537759"/>
            <a:ext cx="3974954" cy="3166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Umbral de la Probabilidad de Clasificación P(y=1)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74789" y="3018467"/>
            <a:ext cx="0" cy="2686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74789" y="5704509"/>
            <a:ext cx="5392" cy="727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-Right Arrow 14"/>
          <p:cNvSpPr/>
          <p:nvPr/>
        </p:nvSpPr>
        <p:spPr>
          <a:xfrm>
            <a:off x="1217481" y="5845399"/>
            <a:ext cx="2947015" cy="133554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Left-Right Arrow 15"/>
          <p:cNvSpPr/>
          <p:nvPr/>
        </p:nvSpPr>
        <p:spPr>
          <a:xfrm flipV="1">
            <a:off x="854767" y="6372664"/>
            <a:ext cx="265478" cy="45719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TextBox 17"/>
          <p:cNvSpPr txBox="1"/>
          <p:nvPr/>
        </p:nvSpPr>
        <p:spPr>
          <a:xfrm>
            <a:off x="2245657" y="5978953"/>
            <a:ext cx="89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>
                <a:solidFill>
                  <a:schemeClr val="tx1">
                    <a:lumMod val="95000"/>
                  </a:schemeClr>
                </a:solidFill>
              </a:rPr>
              <a:t>y = 1</a:t>
            </a:r>
            <a:endParaRPr lang="es-ES_tradnl" sz="10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783" y="6004944"/>
            <a:ext cx="78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>
                <a:solidFill>
                  <a:schemeClr val="tx1">
                    <a:lumMod val="95000"/>
                  </a:schemeClr>
                </a:solidFill>
              </a:rPr>
              <a:t>y = 0</a:t>
            </a:r>
            <a:endParaRPr lang="es-ES_tradnl" sz="10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50061" y="3139966"/>
            <a:ext cx="78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b="1" dirty="0">
                <a:solidFill>
                  <a:schemeClr val="bg1"/>
                </a:solidFill>
              </a:rPr>
              <a:t>Umbral</a:t>
            </a:r>
          </a:p>
          <a:p>
            <a:r>
              <a:rPr lang="es-ES_tradnl" sz="1000" b="1" dirty="0">
                <a:solidFill>
                  <a:schemeClr val="bg1"/>
                </a:solidFill>
              </a:rPr>
              <a:t>0.1</a:t>
            </a:r>
            <a:endParaRPr lang="es-ES_tradnl" sz="10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88" y="2557669"/>
            <a:ext cx="3974954" cy="31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" y="1879375"/>
            <a:ext cx="4648200" cy="3695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err="1"/>
              <a:t>Gradient</a:t>
            </a:r>
            <a:r>
              <a:rPr lang="es-ES_tradnl" sz="4000" dirty="0"/>
              <a:t> </a:t>
            </a:r>
            <a:r>
              <a:rPr lang="es-ES_tradnl" sz="4000" dirty="0" err="1"/>
              <a:t>Boosting</a:t>
            </a:r>
            <a:r>
              <a:rPr lang="es-ES_tradnl" sz="4000" dirty="0"/>
              <a:t> </a:t>
            </a:r>
            <a:r>
              <a:rPr lang="es-ES_tradnl" sz="4000" dirty="0" err="1"/>
              <a:t>Classifier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sz="2000" dirty="0"/>
              <a:t>(Desempeño vs. Datos Testeo – Ajustando Umbral para Minimizar Función de Costos)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039" y="4485039"/>
            <a:ext cx="794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(4,9%)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039" y="3119367"/>
            <a:ext cx="674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</a:rPr>
              <a:t>(60.4 %)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378" y="3119367"/>
            <a:ext cx="58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(19.1%)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5628" y="4485039"/>
            <a:ext cx="5867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(15,6%)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4073" y="4037628"/>
            <a:ext cx="78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dirty="0"/>
              <a:t>[</a:t>
            </a:r>
            <a:r>
              <a:rPr lang="es-ES_tradnl" sz="1000" b="1" i="1" dirty="0"/>
              <a:t>Ahorro]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3323" y="2508272"/>
            <a:ext cx="78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i="1" dirty="0"/>
              <a:t>[Negocio Perdido]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3176" y="3900641"/>
            <a:ext cx="78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i="1" dirty="0"/>
              <a:t>[Nueva Mora]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6689" y="2513973"/>
            <a:ext cx="102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b="1" i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[Créditos Cancelados]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370897" y="2009408"/>
            <a:ext cx="3465095" cy="4516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sz="2000" dirty="0"/>
              <a:t>Exactitud Modelo (76,0%):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Créditos Cancelados (60,4%)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Ahorro (15,6%)</a:t>
            </a:r>
          </a:p>
          <a:p>
            <a:pPr marL="403225" indent="-317500">
              <a:buFont typeface="Arial" charset="0"/>
              <a:buChar char="•"/>
            </a:pPr>
            <a:endParaRPr lang="es-ES_tradnl" sz="1400" dirty="0"/>
          </a:p>
          <a:p>
            <a:pPr marL="85725"/>
            <a:r>
              <a:rPr lang="es-ES_tradnl" sz="2000" dirty="0"/>
              <a:t>Reducción Mora (15,6%):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Mora Actual (20,4%)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Nueva Mora (4,9%)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i="1" dirty="0" err="1"/>
              <a:t>Recall</a:t>
            </a:r>
            <a:r>
              <a:rPr lang="es-ES_tradnl" sz="1400" dirty="0"/>
              <a:t> (76,1%)</a:t>
            </a:r>
          </a:p>
          <a:p>
            <a:pPr marL="403225" indent="-317500">
              <a:buFont typeface="Arial" charset="0"/>
              <a:buChar char="•"/>
            </a:pPr>
            <a:endParaRPr lang="es-ES_tradnl" sz="1400" dirty="0"/>
          </a:p>
          <a:p>
            <a:pPr marL="85725"/>
            <a:r>
              <a:rPr lang="es-ES_tradnl" sz="2000" dirty="0"/>
              <a:t>Negocio Perdido (19,1%):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i="1" dirty="0"/>
              <a:t>Precisión </a:t>
            </a:r>
            <a:r>
              <a:rPr lang="es-ES_tradnl" sz="1400" dirty="0"/>
              <a:t>(61,6%)</a:t>
            </a:r>
          </a:p>
          <a:p>
            <a:pPr marL="85725"/>
            <a:endParaRPr lang="es-ES_tradnl" sz="2400" dirty="0"/>
          </a:p>
          <a:p>
            <a:pPr marL="85725"/>
            <a:r>
              <a:rPr lang="es-ES_tradnl" sz="2000" dirty="0"/>
              <a:t>Función de Costos: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Nueva Mora (Capital + Intereses)</a:t>
            </a:r>
          </a:p>
          <a:p>
            <a:pPr marL="403225" indent="-317500">
              <a:buFont typeface="Arial" charset="0"/>
              <a:buChar char="•"/>
            </a:pPr>
            <a:r>
              <a:rPr lang="es-ES_tradnl" sz="1400" dirty="0"/>
              <a:t>Negocio Perdido (Intereses) – 25%</a:t>
            </a:r>
          </a:p>
        </p:txBody>
      </p:sp>
    </p:spTree>
    <p:extLst>
      <p:ext uri="{BB962C8B-B14F-4D97-AF65-F5344CB8AC3E}">
        <p14:creationId xmlns:p14="http://schemas.microsoft.com/office/powerpoint/2010/main" val="1545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Clasificación de clientes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46CF929-3B5C-467D-A008-5B96A03746B2}"/>
              </a:ext>
            </a:extLst>
          </p:cNvPr>
          <p:cNvSpPr/>
          <p:nvPr/>
        </p:nvSpPr>
        <p:spPr>
          <a:xfrm>
            <a:off x="484710" y="1486961"/>
            <a:ext cx="8279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800" dirty="0"/>
              <a:t>OBJETIVO: Identificar los clientes con mayor Valor o Potencial  con el fin de realizar acciones de fidelización .</a:t>
            </a:r>
            <a:endParaRPr lang="es-AR" sz="1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F8A22FB-4E68-4A4C-8EB8-0FDC0967CA97}"/>
              </a:ext>
            </a:extLst>
          </p:cNvPr>
          <p:cNvSpPr/>
          <p:nvPr/>
        </p:nvSpPr>
        <p:spPr>
          <a:xfrm>
            <a:off x="689316" y="2208628"/>
            <a:ext cx="7813239" cy="1069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1CFAD1CF-2167-43F8-B19E-26BE345A131A}"/>
              </a:ext>
            </a:extLst>
          </p:cNvPr>
          <p:cNvSpPr/>
          <p:nvPr/>
        </p:nvSpPr>
        <p:spPr>
          <a:xfrm>
            <a:off x="1270042" y="2420034"/>
            <a:ext cx="627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“”Captar un nuevo cliente cuesta de 5 a 7 veces más </a:t>
            </a:r>
          </a:p>
          <a:p>
            <a:pPr algn="ctr"/>
            <a:r>
              <a:rPr lang="es-ES" sz="1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mantener uno que ya tenemos””</a:t>
            </a:r>
            <a:endParaRPr lang="es-AR" sz="18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3B396457-756D-4EAB-A981-EC2BED29E3E8}"/>
              </a:ext>
            </a:extLst>
          </p:cNvPr>
          <p:cNvSpPr/>
          <p:nvPr/>
        </p:nvSpPr>
        <p:spPr>
          <a:xfrm>
            <a:off x="627879" y="3578424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000" u="sng" dirty="0"/>
              <a:t>Métodos utilizados: </a:t>
            </a:r>
            <a:endParaRPr lang="es-AR" sz="2000" u="sng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716E91A-CF4F-4CD5-B8A8-71125525D499}"/>
              </a:ext>
            </a:extLst>
          </p:cNvPr>
          <p:cNvSpPr/>
          <p:nvPr/>
        </p:nvSpPr>
        <p:spPr>
          <a:xfrm>
            <a:off x="627879" y="3943195"/>
            <a:ext cx="7370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400" dirty="0"/>
              <a:t>MODELO RFM CLASICO : </a:t>
            </a:r>
            <a:r>
              <a:rPr lang="es-ES_tradnl" sz="1400" dirty="0" err="1"/>
              <a:t>Recency</a:t>
            </a:r>
            <a:r>
              <a:rPr lang="es-ES_tradnl" sz="1400" dirty="0"/>
              <a:t> – </a:t>
            </a:r>
            <a:r>
              <a:rPr lang="es-ES_tradnl" sz="1400" dirty="0" err="1"/>
              <a:t>Frecuency</a:t>
            </a:r>
            <a:r>
              <a:rPr lang="es-ES_tradnl" sz="1400" dirty="0"/>
              <a:t> – </a:t>
            </a:r>
            <a:r>
              <a:rPr lang="es-ES_tradnl" sz="1400" dirty="0" err="1"/>
              <a:t>Monetary</a:t>
            </a:r>
            <a:r>
              <a:rPr lang="es-ES_tradnl" sz="1400" dirty="0"/>
              <a:t> – Metodología Cuartiles</a:t>
            </a:r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F7859A77-07CC-4E4E-94BB-E31F26FFEA32}"/>
              </a:ext>
            </a:extLst>
          </p:cNvPr>
          <p:cNvSpPr/>
          <p:nvPr/>
        </p:nvSpPr>
        <p:spPr>
          <a:xfrm>
            <a:off x="625030" y="4203720"/>
            <a:ext cx="8279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/>
              <a:t>KMEANS - </a:t>
            </a:r>
            <a:r>
              <a:rPr lang="es-ES_tradnl" sz="1400" dirty="0" err="1"/>
              <a:t>Clustering</a:t>
            </a:r>
            <a:r>
              <a:rPr lang="es-ES_tradnl" sz="1400" dirty="0"/>
              <a:t> no supervisado : </a:t>
            </a:r>
            <a:r>
              <a:rPr lang="es-ES_tradnl" sz="1400" dirty="0" err="1"/>
              <a:t>Recency</a:t>
            </a:r>
            <a:r>
              <a:rPr lang="es-ES_tradnl" sz="1400" dirty="0"/>
              <a:t> – </a:t>
            </a:r>
            <a:r>
              <a:rPr lang="es-ES_tradnl" sz="1400" dirty="0" err="1"/>
              <a:t>Frecuency</a:t>
            </a:r>
            <a:r>
              <a:rPr lang="es-ES_tradnl" sz="1400" dirty="0"/>
              <a:t> – </a:t>
            </a:r>
            <a:r>
              <a:rPr lang="es-ES_tradnl" sz="1400" dirty="0" err="1"/>
              <a:t>Monetary</a:t>
            </a:r>
            <a:r>
              <a:rPr lang="es-ES_tradnl" sz="1400" dirty="0"/>
              <a:t> </a:t>
            </a:r>
            <a:endParaRPr lang="es-AR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A6315C78-6373-4083-82AB-AFE57D5C30B7}"/>
              </a:ext>
            </a:extLst>
          </p:cNvPr>
          <p:cNvSpPr/>
          <p:nvPr/>
        </p:nvSpPr>
        <p:spPr>
          <a:xfrm>
            <a:off x="788089" y="4901240"/>
            <a:ext cx="77144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000" b="1" dirty="0" err="1"/>
              <a:t>Features</a:t>
            </a:r>
            <a:r>
              <a:rPr lang="es-ES_tradnl" sz="2000" b="1" dirty="0"/>
              <a:t> RFM</a:t>
            </a:r>
          </a:p>
          <a:p>
            <a:pPr algn="ctr"/>
            <a:r>
              <a:rPr lang="es-ES_tradnl" sz="2000" b="1" dirty="0" err="1"/>
              <a:t>Recency</a:t>
            </a:r>
            <a:r>
              <a:rPr lang="es-ES_tradnl" sz="2000" b="1" dirty="0"/>
              <a:t>: </a:t>
            </a:r>
            <a:r>
              <a:rPr lang="es-ES_tradnl" sz="2000" dirty="0"/>
              <a:t>tiempo transcurrido desde el ultimo </a:t>
            </a:r>
            <a:r>
              <a:rPr lang="es-ES_tradnl" sz="2000" dirty="0" err="1"/>
              <a:t>credito</a:t>
            </a:r>
            <a:endParaRPr lang="es-ES_tradnl" sz="2000" dirty="0"/>
          </a:p>
          <a:p>
            <a:pPr algn="ctr"/>
            <a:r>
              <a:rPr lang="es-ES_tradnl" sz="2000" b="1" dirty="0" err="1"/>
              <a:t>Frecuency</a:t>
            </a:r>
            <a:r>
              <a:rPr lang="es-ES_tradnl" sz="2000" b="1" dirty="0"/>
              <a:t>: </a:t>
            </a:r>
            <a:r>
              <a:rPr lang="es-ES_tradnl" sz="2000" dirty="0"/>
              <a:t>cantidad de créditos</a:t>
            </a:r>
          </a:p>
          <a:p>
            <a:pPr algn="ctr"/>
            <a:r>
              <a:rPr lang="es-ES_tradnl" sz="2000" b="1" dirty="0" err="1"/>
              <a:t>Monetary</a:t>
            </a:r>
            <a:r>
              <a:rPr lang="es-ES_tradnl" sz="2000" b="1" dirty="0"/>
              <a:t>: </a:t>
            </a:r>
            <a:r>
              <a:rPr lang="es-ES_tradnl" sz="2000" dirty="0"/>
              <a:t>monto total de los créditos </a:t>
            </a:r>
          </a:p>
        </p:txBody>
      </p:sp>
    </p:spTree>
    <p:extLst>
      <p:ext uri="{BB962C8B-B14F-4D97-AF65-F5344CB8AC3E}">
        <p14:creationId xmlns:p14="http://schemas.microsoft.com/office/powerpoint/2010/main" val="5248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95057"/>
          </a:xfrm>
        </p:spPr>
        <p:txBody>
          <a:bodyPr/>
          <a:lstStyle/>
          <a:p>
            <a:r>
              <a:rPr lang="es-ES_tradnl" dirty="0"/>
              <a:t>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E5C461E6-3A83-469B-9F29-54B785F1F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44" y="1540201"/>
            <a:ext cx="6199239" cy="4027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59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D1489C43-E8EE-4F0F-A9AF-5B21C3ED0B17}"/>
              </a:ext>
            </a:extLst>
          </p:cNvPr>
          <p:cNvSpPr/>
          <p:nvPr/>
        </p:nvSpPr>
        <p:spPr>
          <a:xfrm>
            <a:off x="247744" y="3799400"/>
            <a:ext cx="44481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/>
              <a:t>Cluster</a:t>
            </a:r>
            <a:r>
              <a:rPr lang="es-AR" sz="1200" b="1" dirty="0"/>
              <a:t> 3  </a:t>
            </a:r>
            <a:r>
              <a:rPr lang="es-AR" sz="1200" dirty="0"/>
              <a:t>– clientes de alto valor – Son clientes </a:t>
            </a:r>
          </a:p>
          <a:p>
            <a:r>
              <a:rPr lang="es-AR" sz="1200" dirty="0"/>
              <a:t>con frecuencia alta – alto valor monetario – </a:t>
            </a:r>
          </a:p>
          <a:p>
            <a:r>
              <a:rPr lang="es-AR" sz="1200" dirty="0"/>
              <a:t>con actividad reciente</a:t>
            </a:r>
          </a:p>
          <a:p>
            <a:r>
              <a:rPr lang="es-AR" sz="1200" dirty="0"/>
              <a:t>Estrategia: Retención – créditos </a:t>
            </a:r>
            <a:r>
              <a:rPr lang="es-AR" sz="1200" dirty="0" err="1"/>
              <a:t>preaprobados</a:t>
            </a:r>
            <a:r>
              <a:rPr lang="es-AR" sz="1200" dirty="0"/>
              <a:t> + campaña referidos –  3% de los clientes</a:t>
            </a:r>
          </a:p>
          <a:p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F7E0760D-585A-4050-A6B4-D6D6DA7E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55" y="1764293"/>
            <a:ext cx="2880078" cy="20057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4E59370-2C1E-4435-B298-FDBD6BCD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52" y="1342630"/>
            <a:ext cx="2985103" cy="200573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1CB7AD84-2A4C-4CDA-B669-F0AD2D13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4" y="761424"/>
            <a:ext cx="3064322" cy="2005738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A25C5309-63D8-48CD-8821-A61047CBAF3C}"/>
              </a:ext>
            </a:extLst>
          </p:cNvPr>
          <p:cNvSpPr/>
          <p:nvPr/>
        </p:nvSpPr>
        <p:spPr>
          <a:xfrm>
            <a:off x="4695872" y="4469467"/>
            <a:ext cx="44481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/>
              <a:t>Cluster</a:t>
            </a:r>
            <a:r>
              <a:rPr lang="es-AR" sz="1200" b="1" dirty="0"/>
              <a:t> 4 </a:t>
            </a:r>
            <a:r>
              <a:rPr lang="es-AR" sz="1200" dirty="0"/>
              <a:t>– clientes potencialmente de alto valor</a:t>
            </a:r>
          </a:p>
          <a:p>
            <a:r>
              <a:rPr lang="es-AR" sz="1200" dirty="0"/>
              <a:t> Son clientes con frecuencia media – alto valor monetario medio  – con actividad reciente</a:t>
            </a:r>
          </a:p>
          <a:p>
            <a:r>
              <a:rPr lang="es-AR" sz="1200" dirty="0"/>
              <a:t>Estrategia: </a:t>
            </a:r>
            <a:r>
              <a:rPr lang="es-AR" sz="1200" dirty="0" err="1"/>
              <a:t>Retencion</a:t>
            </a:r>
            <a:r>
              <a:rPr lang="es-AR" sz="1200" dirty="0"/>
              <a:t> – créditos </a:t>
            </a:r>
            <a:r>
              <a:rPr lang="es-AR" sz="1200" dirty="0" err="1"/>
              <a:t>preaprobados</a:t>
            </a:r>
            <a:endParaRPr lang="es-AR" sz="1200" dirty="0"/>
          </a:p>
          <a:p>
            <a:r>
              <a:rPr lang="es-AR" sz="1200" dirty="0"/>
              <a:t>14% de los clientes.</a:t>
            </a:r>
          </a:p>
          <a:p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F1A1BF2-4A6D-4170-B331-A08F645BB77C}"/>
              </a:ext>
            </a:extLst>
          </p:cNvPr>
          <p:cNvSpPr/>
          <p:nvPr/>
        </p:nvSpPr>
        <p:spPr>
          <a:xfrm>
            <a:off x="247744" y="5450245"/>
            <a:ext cx="4055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/>
              <a:t>Cluster</a:t>
            </a:r>
            <a:r>
              <a:rPr lang="es-AR" sz="1200" b="1" dirty="0"/>
              <a:t> 2  </a:t>
            </a:r>
            <a:r>
              <a:rPr lang="es-AR" sz="1200" dirty="0"/>
              <a:t>– clientes de bajo valor con poca frecuencia, con actividad reciente – 40% de los clientes</a:t>
            </a:r>
          </a:p>
          <a:p>
            <a:endParaRPr lang="es-AR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1532FD53-D340-4A58-87C4-955FB2BC64AF}"/>
              </a:ext>
            </a:extLst>
          </p:cNvPr>
          <p:cNvSpPr/>
          <p:nvPr/>
        </p:nvSpPr>
        <p:spPr>
          <a:xfrm>
            <a:off x="4830177" y="5959898"/>
            <a:ext cx="4313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b="1" dirty="0" err="1"/>
              <a:t>Cluster</a:t>
            </a:r>
            <a:r>
              <a:rPr lang="es-AR" sz="1200" b="1" dirty="0"/>
              <a:t> 1</a:t>
            </a:r>
            <a:r>
              <a:rPr lang="es-AR" sz="1200" dirty="0"/>
              <a:t>– clientes de bajo valor con poca frecuencia PERDIDOS – 44% de los clientes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03C19E21-9876-4F7F-BFD8-E742318C478E}"/>
              </a:ext>
            </a:extLst>
          </p:cNvPr>
          <p:cNvSpPr/>
          <p:nvPr/>
        </p:nvSpPr>
        <p:spPr>
          <a:xfrm>
            <a:off x="605001" y="386129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/>
              <a:t>Monetary</a:t>
            </a:r>
            <a:r>
              <a:rPr lang="es-AR" sz="1400" dirty="0"/>
              <a:t> vs </a:t>
            </a:r>
            <a:r>
              <a:rPr lang="es-AR" sz="1400" dirty="0" err="1"/>
              <a:t>Recency</a:t>
            </a:r>
            <a:endParaRPr lang="es-AR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25793969-B809-4AEB-9591-9A766B5F063D}"/>
              </a:ext>
            </a:extLst>
          </p:cNvPr>
          <p:cNvSpPr/>
          <p:nvPr/>
        </p:nvSpPr>
        <p:spPr>
          <a:xfrm>
            <a:off x="3629714" y="1003384"/>
            <a:ext cx="2151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/>
              <a:t>Frecuency</a:t>
            </a:r>
            <a:r>
              <a:rPr lang="es-AR" sz="1400" dirty="0"/>
              <a:t> vs </a:t>
            </a:r>
            <a:r>
              <a:rPr lang="es-AR" sz="1400" dirty="0" err="1"/>
              <a:t>Recency</a:t>
            </a:r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32AB694A-685E-497D-9078-D370409DEC24}"/>
              </a:ext>
            </a:extLst>
          </p:cNvPr>
          <p:cNvSpPr/>
          <p:nvPr/>
        </p:nvSpPr>
        <p:spPr>
          <a:xfrm>
            <a:off x="6499358" y="1431758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err="1"/>
              <a:t>Monetary</a:t>
            </a:r>
            <a:r>
              <a:rPr lang="es-AR" sz="1400" dirty="0"/>
              <a:t> vs </a:t>
            </a:r>
            <a:r>
              <a:rPr lang="es-AR" sz="1400" dirty="0" err="1"/>
              <a:t>Frecuency</a:t>
            </a:r>
            <a:endParaRPr lang="es-A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xmlns="" id="{97319C7B-F21C-4F71-BAA8-2677D72B7CDD}"/>
              </a:ext>
            </a:extLst>
          </p:cNvPr>
          <p:cNvSpPr/>
          <p:nvPr/>
        </p:nvSpPr>
        <p:spPr>
          <a:xfrm>
            <a:off x="301930" y="3366682"/>
            <a:ext cx="398605" cy="3410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C7BBCF3B-9725-42FE-BE5E-0DD35E1B2BB1}"/>
              </a:ext>
            </a:extLst>
          </p:cNvPr>
          <p:cNvSpPr/>
          <p:nvPr/>
        </p:nvSpPr>
        <p:spPr>
          <a:xfrm>
            <a:off x="325490" y="5036840"/>
            <a:ext cx="398605" cy="34103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F45F926D-522C-47D7-AEBA-23A5263A5412}"/>
              </a:ext>
            </a:extLst>
          </p:cNvPr>
          <p:cNvSpPr/>
          <p:nvPr/>
        </p:nvSpPr>
        <p:spPr>
          <a:xfrm>
            <a:off x="4852632" y="4005756"/>
            <a:ext cx="398605" cy="3410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7668613D-455E-42E9-9131-4008856242E7}"/>
              </a:ext>
            </a:extLst>
          </p:cNvPr>
          <p:cNvSpPr/>
          <p:nvPr/>
        </p:nvSpPr>
        <p:spPr>
          <a:xfrm>
            <a:off x="4904072" y="5552266"/>
            <a:ext cx="398605" cy="34103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Clasificación de clientes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646CF929-3B5C-467D-A008-5B96A03746B2}"/>
              </a:ext>
            </a:extLst>
          </p:cNvPr>
          <p:cNvSpPr/>
          <p:nvPr/>
        </p:nvSpPr>
        <p:spPr>
          <a:xfrm>
            <a:off x="379828" y="1820945"/>
            <a:ext cx="82794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OBJETIVO</a:t>
            </a:r>
            <a:r>
              <a:rPr lang="es-ES_tradnl" sz="1800" dirty="0"/>
              <a:t>:  Incorporar una variable adicional al modelo de predicción en base a la segmentación de las características del cliente.  </a:t>
            </a:r>
            <a:endParaRPr lang="es-AR" sz="18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DD12F57-D67F-49C7-92C8-8A9B2A799814}"/>
              </a:ext>
            </a:extLst>
          </p:cNvPr>
          <p:cNvSpPr/>
          <p:nvPr/>
        </p:nvSpPr>
        <p:spPr>
          <a:xfrm>
            <a:off x="2385668" y="1123914"/>
            <a:ext cx="384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Nueva Variable: </a:t>
            </a:r>
            <a:r>
              <a:rPr lang="es-ES_tradnl" sz="2400" dirty="0" err="1"/>
              <a:t>Cluster</a:t>
            </a:r>
            <a:r>
              <a:rPr lang="es-ES_tradnl" sz="2400" dirty="0"/>
              <a:t> </a:t>
            </a:r>
            <a:endParaRPr lang="es-AR" sz="2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31812214-FE0A-4BC0-91AA-0EACFDEC3C33}"/>
              </a:ext>
            </a:extLst>
          </p:cNvPr>
          <p:cNvSpPr/>
          <p:nvPr/>
        </p:nvSpPr>
        <p:spPr>
          <a:xfrm>
            <a:off x="382936" y="2856530"/>
            <a:ext cx="784977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Metodología: </a:t>
            </a:r>
            <a:r>
              <a:rPr lang="es-ES_tradnl" sz="2800" dirty="0" err="1"/>
              <a:t>Clustering</a:t>
            </a:r>
            <a:r>
              <a:rPr lang="es-ES_tradnl" sz="2800" dirty="0"/>
              <a:t> </a:t>
            </a:r>
            <a:r>
              <a:rPr lang="es-ES_tradnl" sz="2800" dirty="0" err="1"/>
              <a:t>Jerarquico</a:t>
            </a:r>
            <a:endParaRPr lang="es-ES_tradnl" sz="2800" dirty="0"/>
          </a:p>
          <a:p>
            <a:endParaRPr lang="es-ES_tradnl" sz="1800" dirty="0"/>
          </a:p>
          <a:p>
            <a:r>
              <a:rPr lang="es-ES_tradnl" sz="1800" b="1" dirty="0"/>
              <a:t>Variables: </a:t>
            </a:r>
          </a:p>
          <a:p>
            <a:r>
              <a:rPr lang="es-ES_tradnl" sz="1800" dirty="0"/>
              <a:t>Antigüedad, Hijos, CP, edad, estado civil, localidad, nacionalidad,  actividad, sexo, teléfono, tipo de propiedad. </a:t>
            </a:r>
          </a:p>
          <a:p>
            <a:endParaRPr lang="es-ES_tradnl" sz="1800" dirty="0"/>
          </a:p>
          <a:p>
            <a:endParaRPr lang="es-ES_tradnl" sz="1800" dirty="0"/>
          </a:p>
          <a:p>
            <a:r>
              <a:rPr lang="es-ES_tradnl" sz="1800" b="1" dirty="0"/>
              <a:t>Métodos evaluados: </a:t>
            </a:r>
            <a:r>
              <a:rPr lang="es-ES_tradnl" sz="1800" dirty="0"/>
              <a:t>Ward, single, </a:t>
            </a:r>
            <a:r>
              <a:rPr lang="es-ES_tradnl" sz="1800" dirty="0" err="1"/>
              <a:t>average</a:t>
            </a:r>
            <a:r>
              <a:rPr lang="es-ES_tradnl" sz="1800" dirty="0"/>
              <a:t>, complete, en base al análisis de cada uno se definió trabajar con el método Ward.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6282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Clasificación de clientes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DD12F57-D67F-49C7-92C8-8A9B2A799814}"/>
              </a:ext>
            </a:extLst>
          </p:cNvPr>
          <p:cNvSpPr/>
          <p:nvPr/>
        </p:nvSpPr>
        <p:spPr>
          <a:xfrm>
            <a:off x="2385668" y="1123914"/>
            <a:ext cx="3844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Nueva Variable: </a:t>
            </a:r>
            <a:r>
              <a:rPr lang="es-ES_tradnl" sz="2400" dirty="0" err="1"/>
              <a:t>Cluster</a:t>
            </a:r>
            <a:r>
              <a:rPr lang="es-ES_tradnl" sz="2400" dirty="0"/>
              <a:t> </a:t>
            </a:r>
            <a:endParaRPr lang="es-AR" sz="2400" dirty="0"/>
          </a:p>
        </p:txBody>
      </p:sp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xmlns="" id="{65F47155-F776-46E1-8321-BF20D44A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762161"/>
            <a:ext cx="4305300" cy="397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image.png">
            <a:extLst>
              <a:ext uri="{FF2B5EF4-FFF2-40B4-BE49-F238E27FC236}">
                <a16:creationId xmlns:a16="http://schemas.microsoft.com/office/drawing/2014/main" xmlns="" id="{79D0B04D-BCB2-46A6-81AE-A371A735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90" y="1762161"/>
            <a:ext cx="3810000" cy="256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EEB5A2A-3534-47B5-94DF-1A64787CC61B}"/>
              </a:ext>
            </a:extLst>
          </p:cNvPr>
          <p:cNvSpPr/>
          <p:nvPr/>
        </p:nvSpPr>
        <p:spPr>
          <a:xfrm>
            <a:off x="4919435" y="4543087"/>
            <a:ext cx="38443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Clúster Distribución:</a:t>
            </a:r>
          </a:p>
          <a:p>
            <a:r>
              <a:rPr lang="es-ES_tradnl" sz="2400" dirty="0"/>
              <a:t>3: 79%</a:t>
            </a:r>
          </a:p>
          <a:p>
            <a:r>
              <a:rPr lang="es-ES_tradnl" sz="2400" dirty="0"/>
              <a:t>4: 11%</a:t>
            </a:r>
          </a:p>
          <a:p>
            <a:r>
              <a:rPr lang="es-ES_tradnl" sz="2400" dirty="0"/>
              <a:t>2: 7%</a:t>
            </a:r>
          </a:p>
          <a:p>
            <a:r>
              <a:rPr lang="es-ES_tradnl" sz="2400" dirty="0"/>
              <a:t>3: 3%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029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/>
              <a:t>Incluir variables que hoy participen en el proceso en forma no sistemática</a:t>
            </a:r>
          </a:p>
          <a:p>
            <a:pPr lvl="1"/>
            <a:r>
              <a:rPr lang="es-ES_tradnl" dirty="0"/>
              <a:t>Registrar (mediante API) datos del servicio </a:t>
            </a:r>
            <a:r>
              <a:rPr lang="es-ES_tradnl" dirty="0" err="1"/>
              <a:t>on</a:t>
            </a:r>
            <a:r>
              <a:rPr lang="es-ES_tradnl" dirty="0"/>
              <a:t> line para todos los créditos</a:t>
            </a:r>
          </a:p>
          <a:p>
            <a:pPr lvl="1"/>
            <a:r>
              <a:rPr lang="es-ES_tradnl" dirty="0"/>
              <a:t>Registrar Referencias</a:t>
            </a:r>
          </a:p>
          <a:p>
            <a:pPr lvl="1"/>
            <a:r>
              <a:rPr lang="es-ES_tradnl" dirty="0"/>
              <a:t>Parámetros Subjetivos del Evaluador</a:t>
            </a:r>
          </a:p>
          <a:p>
            <a:pPr lvl="1"/>
            <a:r>
              <a:rPr lang="es-ES_tradnl" dirty="0"/>
              <a:t>Incluir Sueldo</a:t>
            </a:r>
          </a:p>
          <a:p>
            <a:r>
              <a:rPr lang="es-ES_tradnl" dirty="0"/>
              <a:t>Identificar Nuevas Variables con Alta Capacidad Discriminatoria</a:t>
            </a:r>
          </a:p>
          <a:p>
            <a:r>
              <a:rPr lang="es-ES_tradnl" dirty="0"/>
              <a:t>Registrar clientes rechazados y los motivos de su rechazo</a:t>
            </a:r>
          </a:p>
          <a:p>
            <a:r>
              <a:rPr lang="es-ES_tradnl" dirty="0"/>
              <a:t>Limpieza de datos</a:t>
            </a:r>
          </a:p>
          <a:p>
            <a:r>
              <a:rPr lang="es-ES_tradnl" dirty="0"/>
              <a:t>Profundizar segmentación de clientes e identificar comportamientos </a:t>
            </a:r>
          </a:p>
          <a:p>
            <a:pPr lvl="1"/>
            <a:r>
              <a:rPr lang="es-ES_tradnl" dirty="0"/>
              <a:t>Adquisición nuevos clientes (Mejorando Parámetros Desempeño Iniciales)</a:t>
            </a:r>
          </a:p>
          <a:p>
            <a:pPr lvl="1"/>
            <a:r>
              <a:rPr lang="es-ES_tradnl" dirty="0"/>
              <a:t>Fidelización y Maximización Valor de Clientes Existentes</a:t>
            </a:r>
          </a:p>
        </p:txBody>
      </p:sp>
    </p:spTree>
    <p:extLst>
      <p:ext uri="{BB962C8B-B14F-4D97-AF65-F5344CB8AC3E}">
        <p14:creationId xmlns:p14="http://schemas.microsoft.com/office/powerpoint/2010/main" val="5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Anexos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32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200" dirty="0"/>
              <a:t>Variables en el </a:t>
            </a:r>
            <a:r>
              <a:rPr lang="es-ES_tradnl" sz="3200" dirty="0" err="1"/>
              <a:t>Dataset</a:t>
            </a:r>
            <a:r>
              <a:rPr lang="es-ES_tradnl" sz="3200" dirty="0"/>
              <a:t> Recibido (14.777 cuotas, 2014 - 2018)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512534"/>
            <a:ext cx="6435635" cy="52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Evaluación Créditos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760" y="1920240"/>
            <a:ext cx="173736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890778" y="215422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DNI</a:t>
            </a:r>
            <a:endParaRPr lang="es-ES_tradnl" dirty="0"/>
          </a:p>
        </p:txBody>
      </p:sp>
      <p:sp>
        <p:nvSpPr>
          <p:cNvPr id="8" name="Rectangle 7"/>
          <p:cNvSpPr/>
          <p:nvPr/>
        </p:nvSpPr>
        <p:spPr>
          <a:xfrm>
            <a:off x="3176828" y="1905000"/>
            <a:ext cx="182128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3237888" y="2030570"/>
            <a:ext cx="1592580" cy="58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Recibo Sueldo</a:t>
            </a:r>
            <a:endParaRPr lang="es-ES_tradn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" y="3018832"/>
            <a:ext cx="18889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Número DNI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Nombre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Domicilio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Nacionalidad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Fecha </a:t>
            </a:r>
            <a:r>
              <a:rPr lang="es-ES_tradnl" sz="2000" b="1" dirty="0" err="1"/>
              <a:t>Nac</a:t>
            </a:r>
            <a:r>
              <a:rPr lang="es-ES_tradnl" sz="2000" b="1" dirty="0"/>
              <a:t>.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Sexo</a:t>
            </a:r>
            <a:endParaRPr lang="es-ES_tradnl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76828" y="2960210"/>
            <a:ext cx="1821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Empresa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 err="1"/>
              <a:t>Seccion</a:t>
            </a:r>
            <a:endParaRPr lang="es-ES_tradnl" sz="2000" b="1" dirty="0"/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 err="1"/>
              <a:t>Antiguedad</a:t>
            </a:r>
            <a:endParaRPr lang="es-ES_tradnl" sz="2000" b="1" dirty="0"/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Rubro</a:t>
            </a:r>
            <a:endParaRPr lang="es-ES_tradnl" sz="1200" dirty="0"/>
          </a:p>
        </p:txBody>
      </p:sp>
      <p:sp>
        <p:nvSpPr>
          <p:cNvPr id="25" name="Rectangle 24"/>
          <p:cNvSpPr/>
          <p:nvPr/>
        </p:nvSpPr>
        <p:spPr>
          <a:xfrm>
            <a:off x="5829500" y="1905000"/>
            <a:ext cx="1855370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/>
          <p:cNvSpPr txBox="1"/>
          <p:nvPr/>
        </p:nvSpPr>
        <p:spPr>
          <a:xfrm>
            <a:off x="5669280" y="2099096"/>
            <a:ext cx="207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Servicio</a:t>
            </a:r>
            <a:endParaRPr lang="es-ES_tradn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829500" y="2967080"/>
            <a:ext cx="1901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Relación con Titular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Constancia Domicilio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92539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63073"/>
            <a:ext cx="7055380" cy="1400530"/>
          </a:xfrm>
        </p:spPr>
        <p:txBody>
          <a:bodyPr/>
          <a:lstStyle/>
          <a:p>
            <a:r>
              <a:rPr lang="es-ES_tradnl" dirty="0" err="1"/>
              <a:t>DataFrame</a:t>
            </a:r>
            <a:r>
              <a:rPr lang="es-ES_tradnl" dirty="0"/>
              <a:t> Créditos </a:t>
            </a:r>
            <a:br>
              <a:rPr lang="es-ES_tradnl" dirty="0"/>
            </a:br>
            <a:r>
              <a:rPr lang="es-ES_tradnl" dirty="0"/>
              <a:t>Variables Propias del Crédito (4.228)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2811534"/>
            <a:ext cx="8499764" cy="34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 err="1"/>
              <a:t>DataFrame</a:t>
            </a:r>
            <a:r>
              <a:rPr lang="es-ES_tradnl" sz="3600" dirty="0"/>
              <a:t> Créditos - Clientes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331546"/>
            <a:ext cx="8458200" cy="49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DataFrame</a:t>
            </a:r>
            <a:r>
              <a:rPr lang="es-ES_tradnl" dirty="0"/>
              <a:t> Créditos – 3</a:t>
            </a:r>
            <a:br>
              <a:rPr lang="es-ES_tradnl" dirty="0"/>
            </a:br>
            <a:r>
              <a:rPr lang="es-ES_tradnl" dirty="0"/>
              <a:t>Variables Generadas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2452254"/>
            <a:ext cx="8769927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 de Evaluación de Créditos - 2</a:t>
            </a:r>
          </a:p>
        </p:txBody>
      </p:sp>
      <p:sp>
        <p:nvSpPr>
          <p:cNvPr id="3" name="Rectangle 2"/>
          <p:cNvSpPr/>
          <p:nvPr/>
        </p:nvSpPr>
        <p:spPr>
          <a:xfrm>
            <a:off x="6278880" y="2021405"/>
            <a:ext cx="1965960" cy="92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/>
          <p:cNvSpPr txBox="1"/>
          <p:nvPr/>
        </p:nvSpPr>
        <p:spPr>
          <a:xfrm>
            <a:off x="6598920" y="224015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/>
              <a:t>Historia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6386322" y="3069144"/>
            <a:ext cx="1888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err="1"/>
              <a:t>Creditos</a:t>
            </a:r>
            <a:r>
              <a:rPr lang="es-ES_tradnl" sz="2000" b="1" dirty="0"/>
              <a:t> Anteriores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Historia de Morosidad</a:t>
            </a:r>
            <a:endParaRPr lang="es-ES_tradnl" sz="1200" dirty="0"/>
          </a:p>
        </p:txBody>
      </p:sp>
      <p:sp>
        <p:nvSpPr>
          <p:cNvPr id="6" name="Rectangle 5"/>
          <p:cNvSpPr/>
          <p:nvPr/>
        </p:nvSpPr>
        <p:spPr>
          <a:xfrm>
            <a:off x="3518916" y="2006165"/>
            <a:ext cx="1936242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3487674" y="3104757"/>
            <a:ext cx="1967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Estado Civil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Cantidad Hijos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2 Referencias</a:t>
            </a:r>
          </a:p>
          <a:p>
            <a:pPr algn="ctr"/>
            <a:endParaRPr lang="es-ES_tradnl" sz="2000" b="1" dirty="0"/>
          </a:p>
          <a:p>
            <a:pPr algn="ctr"/>
            <a:endParaRPr lang="es-ES_tradnl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77340" y="2006165"/>
            <a:ext cx="1917854" cy="94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/>
          <p:cNvSpPr txBox="1"/>
          <p:nvPr/>
        </p:nvSpPr>
        <p:spPr>
          <a:xfrm>
            <a:off x="858112" y="2141560"/>
            <a:ext cx="1686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err="1"/>
              <a:t>Servico</a:t>
            </a:r>
            <a:r>
              <a:rPr lang="es-ES_tradnl" sz="2000" b="1" dirty="0"/>
              <a:t> </a:t>
            </a:r>
          </a:p>
          <a:p>
            <a:pPr algn="ctr"/>
            <a:r>
              <a:rPr lang="es-ES_tradnl" sz="2000" b="1" dirty="0"/>
              <a:t>0n-line</a:t>
            </a:r>
            <a:endParaRPr lang="es-ES_tradn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52652" y="3104757"/>
            <a:ext cx="22581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/>
              <a:t>Puntaje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Actividad Crediticia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Antecedentes Morosidad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Trabajo</a:t>
            </a:r>
          </a:p>
          <a:p>
            <a:pPr algn="ctr"/>
            <a:endParaRPr lang="es-ES_tradnl" sz="2000" b="1" dirty="0"/>
          </a:p>
          <a:p>
            <a:pPr algn="ctr"/>
            <a:r>
              <a:rPr lang="es-ES_tradnl" sz="2000" b="1" dirty="0"/>
              <a:t>Domicilio</a:t>
            </a:r>
            <a:endParaRPr lang="es-ES_tradn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626358" y="2248170"/>
            <a:ext cx="170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/>
              <a:t>Entrevista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87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Set Recibido</a:t>
            </a:r>
            <a:br>
              <a:rPr lang="es-ES_tradnl" dirty="0"/>
            </a:br>
            <a:r>
              <a:rPr lang="es-ES_tradnl" sz="4400" dirty="0"/>
              <a:t> </a:t>
            </a:r>
            <a:r>
              <a:rPr lang="es-ES_tradnl" sz="3600" dirty="0"/>
              <a:t>(14.777 cuotas, 2014 – 2018)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735981"/>
            <a:ext cx="3298113" cy="3741738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Fecha Ingreso</a:t>
            </a:r>
          </a:p>
          <a:p>
            <a:r>
              <a:rPr lang="es-ES_tradnl" dirty="0"/>
              <a:t>Monto</a:t>
            </a:r>
          </a:p>
          <a:p>
            <a:r>
              <a:rPr lang="es-ES_tradnl" dirty="0"/>
              <a:t>Número Cuotas</a:t>
            </a:r>
          </a:p>
          <a:p>
            <a:r>
              <a:rPr lang="es-ES_tradnl" dirty="0"/>
              <a:t>Valor Total Crédito</a:t>
            </a:r>
          </a:p>
          <a:p>
            <a:r>
              <a:rPr lang="es-ES_tradnl" dirty="0"/>
              <a:t>Cantidad de Cuotas</a:t>
            </a:r>
          </a:p>
          <a:p>
            <a:r>
              <a:rPr lang="es-ES_tradnl" dirty="0"/>
              <a:t>Fecha Vencimiento</a:t>
            </a:r>
          </a:p>
          <a:p>
            <a:r>
              <a:rPr lang="es-ES_tradnl" dirty="0"/>
              <a:t>Pago</a:t>
            </a:r>
          </a:p>
          <a:p>
            <a:r>
              <a:rPr lang="es-ES_tradnl" dirty="0"/>
              <a:t>Gastos</a:t>
            </a:r>
          </a:p>
          <a:p>
            <a:r>
              <a:rPr lang="es-ES_tradnl" dirty="0"/>
              <a:t>Fecha Pago</a:t>
            </a:r>
          </a:p>
          <a:p>
            <a:r>
              <a:rPr lang="es-ES_tradnl" dirty="0"/>
              <a:t>Código Comercio</a:t>
            </a:r>
          </a:p>
          <a:p>
            <a:pPr lvl="1"/>
            <a:endParaRPr lang="es-ES_trad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735981"/>
            <a:ext cx="3150226" cy="3741738"/>
          </a:xfrm>
        </p:spPr>
        <p:txBody>
          <a:bodyPr>
            <a:normAutofit fontScale="62500" lnSpcReduction="20000"/>
          </a:bodyPr>
          <a:lstStyle/>
          <a:p>
            <a:r>
              <a:rPr lang="es-ES_tradnl" dirty="0"/>
              <a:t>Nombre</a:t>
            </a:r>
          </a:p>
          <a:p>
            <a:r>
              <a:rPr lang="es-ES_tradnl" dirty="0"/>
              <a:t>DNI</a:t>
            </a:r>
          </a:p>
          <a:p>
            <a:r>
              <a:rPr lang="es-ES_tradnl" dirty="0"/>
              <a:t>Nacionalidad</a:t>
            </a:r>
          </a:p>
          <a:p>
            <a:r>
              <a:rPr lang="es-ES_tradnl" dirty="0"/>
              <a:t>Sexo</a:t>
            </a:r>
          </a:p>
          <a:p>
            <a:r>
              <a:rPr lang="es-ES_tradnl" dirty="0"/>
              <a:t>Fecha Nacimiento</a:t>
            </a:r>
          </a:p>
          <a:p>
            <a:r>
              <a:rPr lang="es-ES_tradnl" dirty="0"/>
              <a:t>Domicilio</a:t>
            </a:r>
          </a:p>
          <a:p>
            <a:r>
              <a:rPr lang="es-ES_tradnl" dirty="0"/>
              <a:t>Tipo de Propiedad</a:t>
            </a:r>
          </a:p>
          <a:p>
            <a:r>
              <a:rPr lang="es-ES_tradnl" dirty="0"/>
              <a:t>Teléfono</a:t>
            </a:r>
          </a:p>
          <a:p>
            <a:r>
              <a:rPr lang="es-ES_tradnl" dirty="0"/>
              <a:t>Estado Civil</a:t>
            </a:r>
          </a:p>
          <a:p>
            <a:r>
              <a:rPr lang="es-ES_tradnl" dirty="0"/>
              <a:t>Cantidad Hijos</a:t>
            </a:r>
          </a:p>
          <a:p>
            <a:r>
              <a:rPr lang="es-ES_tradnl" dirty="0"/>
              <a:t>Empresa donde Trabaja</a:t>
            </a:r>
          </a:p>
          <a:p>
            <a:r>
              <a:rPr lang="es-ES_tradnl" dirty="0"/>
              <a:t>Sección (puesto)</a:t>
            </a:r>
          </a:p>
          <a:p>
            <a:r>
              <a:rPr lang="es-ES_tradnl" dirty="0"/>
              <a:t>Fecha Ingreso en la Empresa</a:t>
            </a:r>
          </a:p>
          <a:p>
            <a:r>
              <a:rPr lang="es-ES_tradnl" dirty="0"/>
              <a:t>Rubro Comercio Empresa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23954" y="2156477"/>
            <a:ext cx="2752897" cy="497656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dirty="0"/>
              <a:t>Datos Crédito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241976" y="2156477"/>
            <a:ext cx="2752897" cy="497656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dirty="0"/>
              <a:t>Datos Cliente</a:t>
            </a:r>
          </a:p>
        </p:txBody>
      </p:sp>
    </p:spTree>
    <p:extLst>
      <p:ext uri="{BB962C8B-B14F-4D97-AF65-F5344CB8AC3E}">
        <p14:creationId xmlns:p14="http://schemas.microsoft.com/office/powerpoint/2010/main" val="14986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Procesamiento del Data Set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74835" y="1453415"/>
            <a:ext cx="1719726" cy="1104047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dirty="0" err="1"/>
              <a:t>Sanitización</a:t>
            </a:r>
            <a:endParaRPr lang="es-ES_tradnl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475" y="2667000"/>
            <a:ext cx="1705085" cy="3589338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ES_tradnl" sz="1400" dirty="0"/>
              <a:t>Reemplazamos Los Siguientes Campos por Códigos</a:t>
            </a:r>
          </a:p>
          <a:p>
            <a:r>
              <a:rPr lang="es-ES_tradnl" sz="1400" dirty="0"/>
              <a:t>Nombre y DNI</a:t>
            </a:r>
          </a:p>
          <a:p>
            <a:r>
              <a:rPr lang="es-ES_tradnl" sz="1400" dirty="0"/>
              <a:t>Domicilio</a:t>
            </a:r>
          </a:p>
          <a:p>
            <a:r>
              <a:rPr lang="es-ES_tradnl" sz="1400" dirty="0"/>
              <a:t>Empresa</a:t>
            </a:r>
          </a:p>
          <a:p>
            <a:r>
              <a:rPr lang="es-ES_tradnl" sz="1400" dirty="0"/>
              <a:t>Teléfono</a:t>
            </a:r>
          </a:p>
          <a:p>
            <a:pPr marL="0" indent="0">
              <a:buNone/>
            </a:pPr>
            <a:r>
              <a:rPr lang="es-ES_tradnl" sz="1400" dirty="0"/>
              <a:t>Transformamos Fecha de Nacimiento en Edad </a:t>
            </a:r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72423" y="1453413"/>
            <a:ext cx="1704858" cy="1104047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dirty="0"/>
              <a:t>Generación Variables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424592" y="1453414"/>
            <a:ext cx="1706702" cy="1104047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dirty="0"/>
              <a:t>Agregación Créditos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487063" y="2667000"/>
            <a:ext cx="1690301" cy="3554793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ES_tradnl" sz="1200" dirty="0"/>
              <a:t>Mora Hoy [Variable Objetivo</a:t>
            </a:r>
            <a:r>
              <a:rPr lang="es-ES_tradnl" sz="1200" dirty="0" smtClean="0"/>
              <a:t>]</a:t>
            </a:r>
            <a:endParaRPr lang="es-ES_tradnl" sz="1200" dirty="0"/>
          </a:p>
          <a:p>
            <a:pPr marL="0" indent="0">
              <a:buNone/>
            </a:pPr>
            <a:r>
              <a:rPr lang="es-ES_tradnl" sz="1200" dirty="0"/>
              <a:t>Número de Crédito del Cliente</a:t>
            </a:r>
          </a:p>
          <a:p>
            <a:pPr marL="0" indent="0">
              <a:buNone/>
            </a:pPr>
            <a:r>
              <a:rPr lang="es-ES_tradnl" sz="1200" dirty="0"/>
              <a:t>Créditos No Vencidos Valor (del Cliente)</a:t>
            </a:r>
          </a:p>
          <a:p>
            <a:pPr marL="0" indent="0">
              <a:buNone/>
            </a:pPr>
            <a:r>
              <a:rPr lang="es-ES_tradnl" sz="1200" dirty="0"/>
              <a:t>Créditos en Mora Valor (del Cliente)</a:t>
            </a:r>
          </a:p>
          <a:p>
            <a:pPr marL="0" indent="0">
              <a:buNone/>
            </a:pPr>
            <a:r>
              <a:rPr lang="es-ES_tradnl" sz="1200" dirty="0"/>
              <a:t>Créditos Cancelados Valor (del Cliente)</a:t>
            </a:r>
          </a:p>
          <a:p>
            <a:pPr marL="0" indent="0">
              <a:buNone/>
            </a:pPr>
            <a:endParaRPr lang="es-ES_tradnl" sz="1400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378605" y="1453412"/>
            <a:ext cx="1706702" cy="1104047"/>
          </a:xfrm>
          <a:prstGeom prst="rect">
            <a:avLst/>
          </a:prstGeom>
          <a:solidFill>
            <a:srgbClr val="C00000"/>
          </a:solidFill>
        </p:spPr>
        <p:txBody>
          <a:bodyPr anchor="ctr" anchorCtr="0"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 fontAlgn="ctr">
              <a:buNone/>
            </a:pPr>
            <a:r>
              <a:rPr lang="es-ES_tradnl" dirty="0"/>
              <a:t>Matriz </a:t>
            </a:r>
            <a:r>
              <a:rPr lang="es-ES_tradnl" dirty="0" err="1"/>
              <a:t>Features</a:t>
            </a:r>
            <a:endParaRPr lang="es-ES_tradnl" dirty="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4426209" y="2691118"/>
            <a:ext cx="1705085" cy="3589338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ES_tradnl" sz="1400" dirty="0"/>
              <a:t>Transformamos las </a:t>
            </a:r>
          </a:p>
          <a:p>
            <a:pPr marL="0" indent="0">
              <a:buNone/>
            </a:pPr>
            <a:r>
              <a:rPr lang="es-ES_tradnl" sz="1400" dirty="0"/>
              <a:t>14.777 cuotas </a:t>
            </a:r>
          </a:p>
          <a:p>
            <a:pPr marL="0" indent="0">
              <a:buNone/>
            </a:pPr>
            <a:r>
              <a:rPr lang="es-ES_tradnl" sz="1400" dirty="0"/>
              <a:t>en </a:t>
            </a:r>
          </a:p>
          <a:p>
            <a:pPr marL="0" indent="0">
              <a:buNone/>
            </a:pPr>
            <a:r>
              <a:rPr lang="es-ES_tradnl" sz="1400" dirty="0"/>
              <a:t>4.228 Créditos</a:t>
            </a:r>
          </a:p>
          <a:p>
            <a:pPr marL="0" indent="0">
              <a:buNone/>
            </a:pPr>
            <a:endParaRPr lang="es-ES_tradnl" sz="1600" dirty="0"/>
          </a:p>
          <a:p>
            <a:pPr marL="0" indent="0">
              <a:buNone/>
            </a:pPr>
            <a:endParaRPr lang="es-ES_tradnl" sz="1600" dirty="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423795" y="2753737"/>
            <a:ext cx="2133064" cy="3589338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ES_tradnl" sz="1400" dirty="0"/>
              <a:t>Removimos 140 créditos que no están Vencidos</a:t>
            </a:r>
          </a:p>
          <a:p>
            <a:pPr marL="0" indent="0">
              <a:buNone/>
            </a:pPr>
            <a:r>
              <a:rPr lang="es-ES_tradnl" sz="1400" dirty="0"/>
              <a:t>Incluimos en la Matriz de </a:t>
            </a:r>
            <a:r>
              <a:rPr lang="es-ES_tradnl" sz="1400" dirty="0" err="1"/>
              <a:t>Features</a:t>
            </a:r>
            <a:endParaRPr lang="es-ES_tradnl" sz="1400" dirty="0"/>
          </a:p>
          <a:p>
            <a:r>
              <a:rPr lang="es-ES_tradnl" sz="1200" dirty="0"/>
              <a:t>12 Variables Numéricas</a:t>
            </a:r>
          </a:p>
          <a:p>
            <a:r>
              <a:rPr lang="es-ES_tradnl" sz="1200" dirty="0"/>
              <a:t>10 Variables Categóricas con Múltiples Valores Mediante </a:t>
            </a:r>
            <a:r>
              <a:rPr lang="es-ES_tradnl" sz="1200" i="1" dirty="0" err="1"/>
              <a:t>Dummies</a:t>
            </a:r>
            <a:endParaRPr lang="es-ES_tradnl" sz="1200" i="1" dirty="0"/>
          </a:p>
          <a:p>
            <a:r>
              <a:rPr lang="es-ES_tradnl" sz="1200" dirty="0"/>
              <a:t>4 Variables Categóricas Binarias</a:t>
            </a:r>
          </a:p>
          <a:p>
            <a:endParaRPr lang="es-ES_tradnl" sz="1200" dirty="0"/>
          </a:p>
          <a:p>
            <a:endParaRPr lang="es-ES_tradnl" sz="1400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649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Evolución Otorgamiento de Créditos y Mora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88" y="2072646"/>
            <a:ext cx="3511089" cy="2171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10" y="4525373"/>
            <a:ext cx="5441244" cy="20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Variables Numéricas Créditos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09" y="2141176"/>
            <a:ext cx="2359677" cy="2174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4" y="2141176"/>
            <a:ext cx="2429079" cy="21746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53" y="2117007"/>
            <a:ext cx="2405945" cy="21746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69" y="4489581"/>
            <a:ext cx="2405945" cy="21746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03" y="4489581"/>
            <a:ext cx="2429079" cy="2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Variables Numéricas Clientes </a:t>
            </a:r>
            <a:endParaRPr lang="es-ES_tradnl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26" y="2133600"/>
            <a:ext cx="3852645" cy="355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2" y="2133600"/>
            <a:ext cx="3795989" cy="355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4400</TotalTime>
  <Words>1055</Words>
  <Application>Microsoft Macintosh PowerPoint</Application>
  <PresentationFormat>On-screen Show (4:3)</PresentationFormat>
  <Paragraphs>276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Century Gothic</vt:lpstr>
      <vt:lpstr>Wingdings 3</vt:lpstr>
      <vt:lpstr>Arial</vt:lpstr>
      <vt:lpstr>Ion</vt:lpstr>
      <vt:lpstr>PowerPoint Presentation</vt:lpstr>
      <vt:lpstr>Tipos de Créditos</vt:lpstr>
      <vt:lpstr>Proceso de Evaluación Créditos</vt:lpstr>
      <vt:lpstr>Proceso de Evaluación de Créditos - 2</vt:lpstr>
      <vt:lpstr>Data Set Recibido  (14.777 cuotas, 2014 – 2018)</vt:lpstr>
      <vt:lpstr>Procesamiento del Data Set</vt:lpstr>
      <vt:lpstr>Evolución Otorgamiento de Créditos y Mora</vt:lpstr>
      <vt:lpstr>Variables Numéricas Créditos</vt:lpstr>
      <vt:lpstr>Variables Numéricas Clientes </vt:lpstr>
      <vt:lpstr>Variables Numéricas Generadas</vt:lpstr>
      <vt:lpstr>Variables Categóricas: Frecuencia y Mora</vt:lpstr>
      <vt:lpstr>Variables Categóricas: Frecuencia y Mora - 2</vt:lpstr>
      <vt:lpstr>Correlación Variables Numéricas</vt:lpstr>
      <vt:lpstr>Feature Importance</vt:lpstr>
      <vt:lpstr>Objetivo: Reducir Mora incorporando Algoritmo de Clasificación</vt:lpstr>
      <vt:lpstr>Resumen Resultados Entrenamiento</vt:lpstr>
      <vt:lpstr>Resultados Datos Prueba (Maximizando Exactitud)</vt:lpstr>
      <vt:lpstr>Gradient Boosting Classifier (Desempeño vs. Datos Testeo – Maximizando Exactidud)</vt:lpstr>
      <vt:lpstr>Resultados Datos Prueba (Minimizando Función de Costos)</vt:lpstr>
      <vt:lpstr>Umbral de la Probabilidad de Clasificación P(y=1)</vt:lpstr>
      <vt:lpstr>Gradient Boosting Classifier (Desempeño vs. Datos Testeo – Ajustando Umbral para Minimizar Función de Costos)</vt:lpstr>
      <vt:lpstr>Clasificación de clientes </vt:lpstr>
      <vt:lpstr>Resultados</vt:lpstr>
      <vt:lpstr>PowerPoint Presentation</vt:lpstr>
      <vt:lpstr>Clasificación de clientes </vt:lpstr>
      <vt:lpstr>Clasificación de clientes </vt:lpstr>
      <vt:lpstr>Próximos Pasos</vt:lpstr>
      <vt:lpstr>Anexos</vt:lpstr>
      <vt:lpstr>Variables en el Dataset Recibido (14.777 cuotas, 2014 - 2018)</vt:lpstr>
      <vt:lpstr>DataFrame Créditos  Variables Propias del Crédito (4.228)</vt:lpstr>
      <vt:lpstr>DataFrame Créditos - Clientes</vt:lpstr>
      <vt:lpstr>DataFrame Créditos – 3 Variables Generadas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91</cp:revision>
  <dcterms:created xsi:type="dcterms:W3CDTF">2018-12-01T21:42:29Z</dcterms:created>
  <dcterms:modified xsi:type="dcterms:W3CDTF">2018-12-18T21:33:14Z</dcterms:modified>
</cp:coreProperties>
</file>