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Lato"/>
      <p:regular r:id="rId21"/>
      <p:bold r:id="rId22"/>
      <p:italic r:id="rId23"/>
      <p:boldItalic r:id="rId24"/>
    </p:embeddedFont>
    <p:embeddedFont>
      <p:font typeface="Bebas Neue"/>
      <p:regular r:id="rId25"/>
    </p:embeddedFont>
    <p:embeddedFont>
      <p:font typeface="Varela Round"/>
      <p:regular r:id="rId26"/>
    </p:embeddedFont>
    <p:embeddedFont>
      <p:font typeface="PT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VarelaRound-regular.fntdata"/><Relationship Id="rId25" Type="http://schemas.openxmlformats.org/officeDocument/2006/relationships/font" Target="fonts/BebasNeue-regular.fntdata"/><Relationship Id="rId28" Type="http://schemas.openxmlformats.org/officeDocument/2006/relationships/font" Target="fonts/PTSans-bold.fntdata"/><Relationship Id="rId27" Type="http://schemas.openxmlformats.org/officeDocument/2006/relationships/font" Target="fonts/PT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PT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83704b5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83704b5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a7857471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2a7857471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30e3ab533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30e3ab53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2c31b05f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2c31b05f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3162f596d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3162f596d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316bb6f43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316bb6f43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2225869b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2225869b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2225776ea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2225776ea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5464dcc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5464dcc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162f596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3162f596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162f596d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3162f596d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162f596d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3162f596d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d6c00e73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bd6c00e73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9f2f57a7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9f2f57a7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225776ea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225776e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246875" y="1454100"/>
            <a:ext cx="4399800" cy="22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246875" y="3716088"/>
            <a:ext cx="4399800" cy="4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0" y="4608525"/>
            <a:ext cx="62034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713100" y="0"/>
            <a:ext cx="0" cy="18441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8430900" y="1872300"/>
            <a:ext cx="0" cy="327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1284000" y="1463550"/>
            <a:ext cx="6576000" cy="18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49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1284000" y="3335250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57" name="Google Shape;57;p11"/>
          <p:cNvCxnSpPr/>
          <p:nvPr/>
        </p:nvCxnSpPr>
        <p:spPr>
          <a:xfrm>
            <a:off x="0" y="4608525"/>
            <a:ext cx="72885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720000" y="539400"/>
            <a:ext cx="7704000" cy="5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2" type="title"/>
          </p:nvPr>
        </p:nvSpPr>
        <p:spPr>
          <a:xfrm>
            <a:off x="720750" y="1712375"/>
            <a:ext cx="23055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720738" y="2141863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3" type="title"/>
          </p:nvPr>
        </p:nvSpPr>
        <p:spPr>
          <a:xfrm>
            <a:off x="3267612" y="1712375"/>
            <a:ext cx="23055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" name="Google Shape;64;p13"/>
          <p:cNvSpPr txBox="1"/>
          <p:nvPr>
            <p:ph idx="4" type="subTitle"/>
          </p:nvPr>
        </p:nvSpPr>
        <p:spPr>
          <a:xfrm>
            <a:off x="3267607" y="2141863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5" type="title"/>
          </p:nvPr>
        </p:nvSpPr>
        <p:spPr>
          <a:xfrm>
            <a:off x="720750" y="3221925"/>
            <a:ext cx="23055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" name="Google Shape;66;p13"/>
          <p:cNvSpPr txBox="1"/>
          <p:nvPr>
            <p:ph idx="6" type="subTitle"/>
          </p:nvPr>
        </p:nvSpPr>
        <p:spPr>
          <a:xfrm>
            <a:off x="720713" y="36530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7" type="title"/>
          </p:nvPr>
        </p:nvSpPr>
        <p:spPr>
          <a:xfrm>
            <a:off x="3267612" y="3221925"/>
            <a:ext cx="23055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8" name="Google Shape;68;p13"/>
          <p:cNvSpPr txBox="1"/>
          <p:nvPr>
            <p:ph idx="8" type="subTitle"/>
          </p:nvPr>
        </p:nvSpPr>
        <p:spPr>
          <a:xfrm>
            <a:off x="3267582" y="36530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9" type="title"/>
          </p:nvPr>
        </p:nvSpPr>
        <p:spPr>
          <a:xfrm>
            <a:off x="5814481" y="1712375"/>
            <a:ext cx="23055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0" name="Google Shape;70;p13"/>
          <p:cNvSpPr txBox="1"/>
          <p:nvPr>
            <p:ph idx="13" type="subTitle"/>
          </p:nvPr>
        </p:nvSpPr>
        <p:spPr>
          <a:xfrm>
            <a:off x="5814483" y="2141863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4" type="title"/>
          </p:nvPr>
        </p:nvSpPr>
        <p:spPr>
          <a:xfrm>
            <a:off x="5814481" y="3221925"/>
            <a:ext cx="23055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2" name="Google Shape;72;p13"/>
          <p:cNvSpPr txBox="1"/>
          <p:nvPr>
            <p:ph idx="15" type="subTitle"/>
          </p:nvPr>
        </p:nvSpPr>
        <p:spPr>
          <a:xfrm>
            <a:off x="5814458" y="36530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hasCustomPrompt="1" idx="16" type="title"/>
          </p:nvPr>
        </p:nvSpPr>
        <p:spPr>
          <a:xfrm>
            <a:off x="720750" y="1281275"/>
            <a:ext cx="11493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hasCustomPrompt="1" idx="17" type="title"/>
          </p:nvPr>
        </p:nvSpPr>
        <p:spPr>
          <a:xfrm>
            <a:off x="3267625" y="1281275"/>
            <a:ext cx="11493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hasCustomPrompt="1" idx="18" type="title"/>
          </p:nvPr>
        </p:nvSpPr>
        <p:spPr>
          <a:xfrm>
            <a:off x="5814500" y="1281275"/>
            <a:ext cx="11493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hasCustomPrompt="1" idx="19" type="title"/>
          </p:nvPr>
        </p:nvSpPr>
        <p:spPr>
          <a:xfrm>
            <a:off x="720750" y="2790825"/>
            <a:ext cx="11493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/>
          <p:nvPr>
            <p:ph hasCustomPrompt="1" idx="20" type="title"/>
          </p:nvPr>
        </p:nvSpPr>
        <p:spPr>
          <a:xfrm>
            <a:off x="3267625" y="2790825"/>
            <a:ext cx="11493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hasCustomPrompt="1" idx="21" type="title"/>
          </p:nvPr>
        </p:nvSpPr>
        <p:spPr>
          <a:xfrm>
            <a:off x="5814500" y="2790825"/>
            <a:ext cx="11493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79" name="Google Shape;79;p13"/>
          <p:cNvCxnSpPr/>
          <p:nvPr/>
        </p:nvCxnSpPr>
        <p:spPr>
          <a:xfrm rot="10800000">
            <a:off x="4729500" y="547175"/>
            <a:ext cx="44145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713100" y="1504800"/>
            <a:ext cx="7717800" cy="250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type="title"/>
          </p:nvPr>
        </p:nvSpPr>
        <p:spPr>
          <a:xfrm>
            <a:off x="713100" y="539400"/>
            <a:ext cx="4754700" cy="5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83" name="Google Shape;83;p14"/>
          <p:cNvCxnSpPr/>
          <p:nvPr/>
        </p:nvCxnSpPr>
        <p:spPr>
          <a:xfrm>
            <a:off x="0" y="4608525"/>
            <a:ext cx="60627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720000" y="539400"/>
            <a:ext cx="7704000" cy="5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86" name="Google Shape;86;p15"/>
          <p:cNvCxnSpPr/>
          <p:nvPr/>
        </p:nvCxnSpPr>
        <p:spPr>
          <a:xfrm rot="10800000">
            <a:off x="6325100" y="535138"/>
            <a:ext cx="28116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720000" y="539375"/>
            <a:ext cx="7710900" cy="5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89" name="Google Shape;89;p16"/>
          <p:cNvCxnSpPr/>
          <p:nvPr/>
        </p:nvCxnSpPr>
        <p:spPr>
          <a:xfrm>
            <a:off x="0" y="4608525"/>
            <a:ext cx="45744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6"/>
          <p:cNvCxnSpPr/>
          <p:nvPr/>
        </p:nvCxnSpPr>
        <p:spPr>
          <a:xfrm rot="10800000">
            <a:off x="8430900" y="-75"/>
            <a:ext cx="0" cy="1138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720000" y="539400"/>
            <a:ext cx="7704000" cy="5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93" name="Google Shape;93;p17"/>
          <p:cNvCxnSpPr/>
          <p:nvPr/>
        </p:nvCxnSpPr>
        <p:spPr>
          <a:xfrm>
            <a:off x="713100" y="1915200"/>
            <a:ext cx="0" cy="32283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7"/>
          <p:cNvCxnSpPr/>
          <p:nvPr/>
        </p:nvCxnSpPr>
        <p:spPr>
          <a:xfrm rot="10800000">
            <a:off x="7593800" y="535138"/>
            <a:ext cx="15429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1_1_1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720000" y="539400"/>
            <a:ext cx="7704000" cy="5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97" name="Google Shape;97;p18"/>
          <p:cNvCxnSpPr/>
          <p:nvPr/>
        </p:nvCxnSpPr>
        <p:spPr>
          <a:xfrm rot="10800000">
            <a:off x="25" y="4604100"/>
            <a:ext cx="68523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1_1_1_1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720000" y="539400"/>
            <a:ext cx="7704000" cy="5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00" name="Google Shape;100;p19"/>
          <p:cNvCxnSpPr/>
          <p:nvPr/>
        </p:nvCxnSpPr>
        <p:spPr>
          <a:xfrm>
            <a:off x="5241300" y="539400"/>
            <a:ext cx="39027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1_1_1_1_1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720000" y="539400"/>
            <a:ext cx="7704000" cy="5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03" name="Google Shape;103;p20"/>
          <p:cNvCxnSpPr/>
          <p:nvPr/>
        </p:nvCxnSpPr>
        <p:spPr>
          <a:xfrm>
            <a:off x="8430900" y="0"/>
            <a:ext cx="0" cy="37779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576738" y="2625025"/>
            <a:ext cx="5990400" cy="9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3703738" y="1160974"/>
            <a:ext cx="1728600" cy="14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76863" y="3570925"/>
            <a:ext cx="59904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713100" y="0"/>
            <a:ext cx="0" cy="25224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" name="Google Shape;19;p3"/>
          <p:cNvCxnSpPr/>
          <p:nvPr/>
        </p:nvCxnSpPr>
        <p:spPr>
          <a:xfrm>
            <a:off x="1647600" y="4604100"/>
            <a:ext cx="74964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1786697" y="2983200"/>
            <a:ext cx="53073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21"/>
          <p:cNvSpPr txBox="1"/>
          <p:nvPr>
            <p:ph idx="1" type="subTitle"/>
          </p:nvPr>
        </p:nvSpPr>
        <p:spPr>
          <a:xfrm>
            <a:off x="1786675" y="1504800"/>
            <a:ext cx="53073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07" name="Google Shape;107;p21"/>
          <p:cNvCxnSpPr/>
          <p:nvPr/>
        </p:nvCxnSpPr>
        <p:spPr>
          <a:xfrm>
            <a:off x="1647600" y="4604100"/>
            <a:ext cx="74964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21"/>
          <p:cNvCxnSpPr/>
          <p:nvPr/>
        </p:nvCxnSpPr>
        <p:spPr>
          <a:xfrm>
            <a:off x="722063" y="1872300"/>
            <a:ext cx="0" cy="327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713100" y="539400"/>
            <a:ext cx="3379800" cy="5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713100" y="1527075"/>
            <a:ext cx="2274600" cy="16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2" name="Google Shape;112;p22"/>
          <p:cNvCxnSpPr/>
          <p:nvPr/>
        </p:nvCxnSpPr>
        <p:spPr>
          <a:xfrm>
            <a:off x="713050" y="3863100"/>
            <a:ext cx="0" cy="12804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720000" y="1406775"/>
            <a:ext cx="5414400" cy="31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pen Sans"/>
              <a:buChar char="■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type="title"/>
          </p:nvPr>
        </p:nvSpPr>
        <p:spPr>
          <a:xfrm>
            <a:off x="720000" y="539400"/>
            <a:ext cx="7704000" cy="5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16" name="Google Shape;116;p23"/>
          <p:cNvCxnSpPr/>
          <p:nvPr/>
        </p:nvCxnSpPr>
        <p:spPr>
          <a:xfrm>
            <a:off x="8430888" y="1872300"/>
            <a:ext cx="0" cy="327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2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713100" y="844200"/>
            <a:ext cx="3072300" cy="16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" type="subTitle"/>
          </p:nvPr>
        </p:nvSpPr>
        <p:spPr>
          <a:xfrm>
            <a:off x="713100" y="2540600"/>
            <a:ext cx="3072300" cy="109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0" name="Google Shape;120;p24"/>
          <p:cNvCxnSpPr/>
          <p:nvPr/>
        </p:nvCxnSpPr>
        <p:spPr>
          <a:xfrm rot="10800000">
            <a:off x="8430900" y="1670100"/>
            <a:ext cx="0" cy="3473400"/>
          </a:xfrm>
          <a:prstGeom prst="straightConnector1">
            <a:avLst/>
          </a:prstGeom>
          <a:noFill/>
          <a:ln cap="flat" cmpd="sng" w="114300">
            <a:solidFill>
              <a:srgbClr val="3D97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24"/>
          <p:cNvCxnSpPr/>
          <p:nvPr/>
        </p:nvCxnSpPr>
        <p:spPr>
          <a:xfrm>
            <a:off x="0" y="4604100"/>
            <a:ext cx="2688600" cy="0"/>
          </a:xfrm>
          <a:prstGeom prst="straightConnector1">
            <a:avLst/>
          </a:prstGeom>
          <a:noFill/>
          <a:ln cap="flat" cmpd="sng" w="114300">
            <a:solidFill>
              <a:srgbClr val="3D97D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1333650" y="2522100"/>
            <a:ext cx="3047700" cy="20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type="title"/>
          </p:nvPr>
        </p:nvSpPr>
        <p:spPr>
          <a:xfrm>
            <a:off x="720000" y="539400"/>
            <a:ext cx="7704000" cy="5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2" type="title"/>
          </p:nvPr>
        </p:nvSpPr>
        <p:spPr>
          <a:xfrm>
            <a:off x="1333650" y="2074500"/>
            <a:ext cx="3047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6" name="Google Shape;126;p25"/>
          <p:cNvSpPr txBox="1"/>
          <p:nvPr>
            <p:ph idx="3" type="body"/>
          </p:nvPr>
        </p:nvSpPr>
        <p:spPr>
          <a:xfrm>
            <a:off x="4762650" y="2522100"/>
            <a:ext cx="3047700" cy="20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4" type="title"/>
          </p:nvPr>
        </p:nvSpPr>
        <p:spPr>
          <a:xfrm>
            <a:off x="4762650" y="2074500"/>
            <a:ext cx="3047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cxnSp>
        <p:nvCxnSpPr>
          <p:cNvPr id="128" name="Google Shape;128;p25"/>
          <p:cNvCxnSpPr/>
          <p:nvPr/>
        </p:nvCxnSpPr>
        <p:spPr>
          <a:xfrm>
            <a:off x="726575" y="1575875"/>
            <a:ext cx="0" cy="35805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5"/>
          <p:cNvCxnSpPr/>
          <p:nvPr/>
        </p:nvCxnSpPr>
        <p:spPr>
          <a:xfrm rot="10800000">
            <a:off x="8430900" y="3806975"/>
            <a:ext cx="0" cy="13494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720000" y="539400"/>
            <a:ext cx="7704000" cy="5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2" type="title"/>
          </p:nvPr>
        </p:nvSpPr>
        <p:spPr>
          <a:xfrm>
            <a:off x="909475" y="2536625"/>
            <a:ext cx="2175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909475" y="2984100"/>
            <a:ext cx="2175300" cy="85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3" type="title"/>
          </p:nvPr>
        </p:nvSpPr>
        <p:spPr>
          <a:xfrm>
            <a:off x="3484347" y="2536625"/>
            <a:ext cx="2175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5" name="Google Shape;135;p26"/>
          <p:cNvSpPr txBox="1"/>
          <p:nvPr>
            <p:ph idx="4" type="subTitle"/>
          </p:nvPr>
        </p:nvSpPr>
        <p:spPr>
          <a:xfrm>
            <a:off x="3484347" y="2984100"/>
            <a:ext cx="2175300" cy="85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5" type="title"/>
          </p:nvPr>
        </p:nvSpPr>
        <p:spPr>
          <a:xfrm>
            <a:off x="6059225" y="2536625"/>
            <a:ext cx="2175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7" name="Google Shape;137;p26"/>
          <p:cNvSpPr txBox="1"/>
          <p:nvPr>
            <p:ph idx="6" type="subTitle"/>
          </p:nvPr>
        </p:nvSpPr>
        <p:spPr>
          <a:xfrm>
            <a:off x="6059225" y="2984100"/>
            <a:ext cx="2175300" cy="85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8" name="Google Shape;138;p26"/>
          <p:cNvCxnSpPr/>
          <p:nvPr/>
        </p:nvCxnSpPr>
        <p:spPr>
          <a:xfrm rot="10800000">
            <a:off x="4054500" y="539400"/>
            <a:ext cx="50895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720000" y="539400"/>
            <a:ext cx="7704000" cy="5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2" type="title"/>
          </p:nvPr>
        </p:nvSpPr>
        <p:spPr>
          <a:xfrm>
            <a:off x="937625" y="2765225"/>
            <a:ext cx="2175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2" name="Google Shape;142;p27"/>
          <p:cNvSpPr txBox="1"/>
          <p:nvPr>
            <p:ph idx="1" type="subTitle"/>
          </p:nvPr>
        </p:nvSpPr>
        <p:spPr>
          <a:xfrm>
            <a:off x="937625" y="3212700"/>
            <a:ext cx="2175300" cy="7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3" type="title"/>
          </p:nvPr>
        </p:nvSpPr>
        <p:spPr>
          <a:xfrm>
            <a:off x="3484347" y="2765225"/>
            <a:ext cx="2175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4" name="Google Shape;144;p27"/>
          <p:cNvSpPr txBox="1"/>
          <p:nvPr>
            <p:ph idx="4" type="subTitle"/>
          </p:nvPr>
        </p:nvSpPr>
        <p:spPr>
          <a:xfrm>
            <a:off x="3484347" y="3212700"/>
            <a:ext cx="2175300" cy="7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5" type="title"/>
          </p:nvPr>
        </p:nvSpPr>
        <p:spPr>
          <a:xfrm>
            <a:off x="6031075" y="2765225"/>
            <a:ext cx="2175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6" name="Google Shape;146;p27"/>
          <p:cNvSpPr txBox="1"/>
          <p:nvPr>
            <p:ph idx="6" type="subTitle"/>
          </p:nvPr>
        </p:nvSpPr>
        <p:spPr>
          <a:xfrm>
            <a:off x="6031075" y="3212700"/>
            <a:ext cx="2175300" cy="7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7" name="Google Shape;147;p27"/>
          <p:cNvCxnSpPr/>
          <p:nvPr/>
        </p:nvCxnSpPr>
        <p:spPr>
          <a:xfrm>
            <a:off x="3223500" y="537950"/>
            <a:ext cx="59205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720000" y="539400"/>
            <a:ext cx="7710900" cy="5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2" type="title"/>
          </p:nvPr>
        </p:nvSpPr>
        <p:spPr>
          <a:xfrm>
            <a:off x="2392500" y="1599000"/>
            <a:ext cx="19782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2392500" y="2048700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3" type="title"/>
          </p:nvPr>
        </p:nvSpPr>
        <p:spPr>
          <a:xfrm>
            <a:off x="4708604" y="1599000"/>
            <a:ext cx="19782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3" name="Google Shape;153;p28"/>
          <p:cNvSpPr txBox="1"/>
          <p:nvPr>
            <p:ph idx="4" type="subTitle"/>
          </p:nvPr>
        </p:nvSpPr>
        <p:spPr>
          <a:xfrm>
            <a:off x="4708604" y="2048700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8"/>
          <p:cNvSpPr txBox="1"/>
          <p:nvPr>
            <p:ph idx="5" type="title"/>
          </p:nvPr>
        </p:nvSpPr>
        <p:spPr>
          <a:xfrm>
            <a:off x="2392500" y="2858350"/>
            <a:ext cx="19782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5" name="Google Shape;155;p28"/>
          <p:cNvSpPr txBox="1"/>
          <p:nvPr>
            <p:ph idx="6" type="subTitle"/>
          </p:nvPr>
        </p:nvSpPr>
        <p:spPr>
          <a:xfrm>
            <a:off x="2392500" y="3308050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8"/>
          <p:cNvSpPr txBox="1"/>
          <p:nvPr>
            <p:ph idx="7" type="title"/>
          </p:nvPr>
        </p:nvSpPr>
        <p:spPr>
          <a:xfrm>
            <a:off x="4708602" y="2858350"/>
            <a:ext cx="19782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7" name="Google Shape;157;p28"/>
          <p:cNvSpPr txBox="1"/>
          <p:nvPr>
            <p:ph idx="8" type="subTitle"/>
          </p:nvPr>
        </p:nvSpPr>
        <p:spPr>
          <a:xfrm>
            <a:off x="4708604" y="3308050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8" name="Google Shape;158;p28"/>
          <p:cNvCxnSpPr/>
          <p:nvPr/>
        </p:nvCxnSpPr>
        <p:spPr>
          <a:xfrm>
            <a:off x="726575" y="1575875"/>
            <a:ext cx="0" cy="35805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8"/>
          <p:cNvCxnSpPr/>
          <p:nvPr/>
        </p:nvCxnSpPr>
        <p:spPr>
          <a:xfrm>
            <a:off x="8430900" y="0"/>
            <a:ext cx="0" cy="1390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720000" y="539400"/>
            <a:ext cx="7710900" cy="5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" name="Google Shape;162;p29"/>
          <p:cNvSpPr txBox="1"/>
          <p:nvPr>
            <p:ph idx="2" type="title"/>
          </p:nvPr>
        </p:nvSpPr>
        <p:spPr>
          <a:xfrm>
            <a:off x="713100" y="2652825"/>
            <a:ext cx="17919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3" name="Google Shape;163;p29"/>
          <p:cNvSpPr txBox="1"/>
          <p:nvPr>
            <p:ph idx="1" type="subTitle"/>
          </p:nvPr>
        </p:nvSpPr>
        <p:spPr>
          <a:xfrm>
            <a:off x="713100" y="3100500"/>
            <a:ext cx="17919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9"/>
          <p:cNvSpPr txBox="1"/>
          <p:nvPr>
            <p:ph idx="3" type="title"/>
          </p:nvPr>
        </p:nvSpPr>
        <p:spPr>
          <a:xfrm>
            <a:off x="2688400" y="2652825"/>
            <a:ext cx="17919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5" name="Google Shape;165;p29"/>
          <p:cNvSpPr txBox="1"/>
          <p:nvPr>
            <p:ph idx="4" type="subTitle"/>
          </p:nvPr>
        </p:nvSpPr>
        <p:spPr>
          <a:xfrm>
            <a:off x="2688400" y="3100500"/>
            <a:ext cx="17919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9"/>
          <p:cNvSpPr txBox="1"/>
          <p:nvPr>
            <p:ph idx="5" type="title"/>
          </p:nvPr>
        </p:nvSpPr>
        <p:spPr>
          <a:xfrm>
            <a:off x="4663700" y="2652825"/>
            <a:ext cx="17919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7" name="Google Shape;167;p29"/>
          <p:cNvSpPr txBox="1"/>
          <p:nvPr>
            <p:ph idx="6" type="subTitle"/>
          </p:nvPr>
        </p:nvSpPr>
        <p:spPr>
          <a:xfrm>
            <a:off x="4663700" y="3100500"/>
            <a:ext cx="17919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9"/>
          <p:cNvSpPr txBox="1"/>
          <p:nvPr>
            <p:ph idx="7" type="title"/>
          </p:nvPr>
        </p:nvSpPr>
        <p:spPr>
          <a:xfrm>
            <a:off x="6639000" y="2652825"/>
            <a:ext cx="17919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" name="Google Shape;169;p29"/>
          <p:cNvSpPr txBox="1"/>
          <p:nvPr>
            <p:ph idx="8" type="subTitle"/>
          </p:nvPr>
        </p:nvSpPr>
        <p:spPr>
          <a:xfrm>
            <a:off x="6639000" y="3100500"/>
            <a:ext cx="17919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0" name="Google Shape;170;p29"/>
          <p:cNvCxnSpPr>
            <a:stCxn id="161" idx="0"/>
          </p:cNvCxnSpPr>
          <p:nvPr/>
        </p:nvCxnSpPr>
        <p:spPr>
          <a:xfrm>
            <a:off x="4575450" y="539400"/>
            <a:ext cx="45879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713100" y="539400"/>
            <a:ext cx="7717800" cy="5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3" name="Google Shape;173;p30"/>
          <p:cNvSpPr txBox="1"/>
          <p:nvPr>
            <p:ph idx="2" type="title"/>
          </p:nvPr>
        </p:nvSpPr>
        <p:spPr>
          <a:xfrm>
            <a:off x="1101225" y="1989075"/>
            <a:ext cx="1986000" cy="40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" name="Google Shape;174;p30"/>
          <p:cNvSpPr txBox="1"/>
          <p:nvPr>
            <p:ph idx="1" type="subTitle"/>
          </p:nvPr>
        </p:nvSpPr>
        <p:spPr>
          <a:xfrm>
            <a:off x="1101225" y="23982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0"/>
          <p:cNvSpPr txBox="1"/>
          <p:nvPr>
            <p:ph idx="3" type="title"/>
          </p:nvPr>
        </p:nvSpPr>
        <p:spPr>
          <a:xfrm>
            <a:off x="3578949" y="1989075"/>
            <a:ext cx="1986000" cy="40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6" name="Google Shape;176;p30"/>
          <p:cNvSpPr txBox="1"/>
          <p:nvPr>
            <p:ph idx="4" type="subTitle"/>
          </p:nvPr>
        </p:nvSpPr>
        <p:spPr>
          <a:xfrm>
            <a:off x="3578950" y="23982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0"/>
          <p:cNvSpPr txBox="1"/>
          <p:nvPr>
            <p:ph idx="5" type="title"/>
          </p:nvPr>
        </p:nvSpPr>
        <p:spPr>
          <a:xfrm>
            <a:off x="1101225" y="3498725"/>
            <a:ext cx="1986000" cy="40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8" name="Google Shape;178;p30"/>
          <p:cNvSpPr txBox="1"/>
          <p:nvPr>
            <p:ph idx="6" type="subTitle"/>
          </p:nvPr>
        </p:nvSpPr>
        <p:spPr>
          <a:xfrm>
            <a:off x="1101225" y="39078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0"/>
          <p:cNvSpPr txBox="1"/>
          <p:nvPr>
            <p:ph idx="7" type="title"/>
          </p:nvPr>
        </p:nvSpPr>
        <p:spPr>
          <a:xfrm>
            <a:off x="3578997" y="3498725"/>
            <a:ext cx="1986000" cy="40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0" name="Google Shape;180;p30"/>
          <p:cNvSpPr txBox="1"/>
          <p:nvPr>
            <p:ph idx="8" type="subTitle"/>
          </p:nvPr>
        </p:nvSpPr>
        <p:spPr>
          <a:xfrm>
            <a:off x="3579047" y="39078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0"/>
          <p:cNvSpPr txBox="1"/>
          <p:nvPr>
            <p:ph idx="9" type="title"/>
          </p:nvPr>
        </p:nvSpPr>
        <p:spPr>
          <a:xfrm>
            <a:off x="6056775" y="1989075"/>
            <a:ext cx="1986000" cy="40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2" name="Google Shape;182;p30"/>
          <p:cNvSpPr txBox="1"/>
          <p:nvPr>
            <p:ph idx="13" type="subTitle"/>
          </p:nvPr>
        </p:nvSpPr>
        <p:spPr>
          <a:xfrm>
            <a:off x="6056777" y="23982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0"/>
          <p:cNvSpPr txBox="1"/>
          <p:nvPr>
            <p:ph idx="14" type="title"/>
          </p:nvPr>
        </p:nvSpPr>
        <p:spPr>
          <a:xfrm>
            <a:off x="6056775" y="3498725"/>
            <a:ext cx="1986000" cy="40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4" name="Google Shape;184;p30"/>
          <p:cNvSpPr txBox="1"/>
          <p:nvPr>
            <p:ph idx="15" type="subTitle"/>
          </p:nvPr>
        </p:nvSpPr>
        <p:spPr>
          <a:xfrm>
            <a:off x="6056775" y="39078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5" name="Google Shape;185;p30"/>
          <p:cNvCxnSpPr/>
          <p:nvPr/>
        </p:nvCxnSpPr>
        <p:spPr>
          <a:xfrm>
            <a:off x="8430888" y="1870575"/>
            <a:ext cx="0" cy="327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0000" y="1123800"/>
            <a:ext cx="7704000" cy="32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cxnSp>
        <p:nvCxnSpPr>
          <p:cNvPr id="23" name="Google Shape;23;p4"/>
          <p:cNvCxnSpPr/>
          <p:nvPr/>
        </p:nvCxnSpPr>
        <p:spPr>
          <a:xfrm>
            <a:off x="0" y="4608525"/>
            <a:ext cx="52362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5198225" y="539400"/>
            <a:ext cx="39459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hasCustomPrompt="1" type="title"/>
          </p:nvPr>
        </p:nvSpPr>
        <p:spPr>
          <a:xfrm>
            <a:off x="713100" y="831675"/>
            <a:ext cx="4342800" cy="6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8" name="Google Shape;188;p31"/>
          <p:cNvSpPr txBox="1"/>
          <p:nvPr>
            <p:ph idx="1" type="subTitle"/>
          </p:nvPr>
        </p:nvSpPr>
        <p:spPr>
          <a:xfrm>
            <a:off x="713100" y="1448293"/>
            <a:ext cx="4342800" cy="3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9" name="Google Shape;189;p31"/>
          <p:cNvSpPr txBox="1"/>
          <p:nvPr>
            <p:ph hasCustomPrompt="1" idx="2" type="title"/>
          </p:nvPr>
        </p:nvSpPr>
        <p:spPr>
          <a:xfrm>
            <a:off x="713250" y="2074595"/>
            <a:ext cx="4342800" cy="6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0" name="Google Shape;190;p31"/>
          <p:cNvSpPr txBox="1"/>
          <p:nvPr>
            <p:ph idx="3" type="subTitle"/>
          </p:nvPr>
        </p:nvSpPr>
        <p:spPr>
          <a:xfrm>
            <a:off x="713250" y="2691212"/>
            <a:ext cx="4342800" cy="3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1" name="Google Shape;191;p31"/>
          <p:cNvSpPr txBox="1"/>
          <p:nvPr>
            <p:ph hasCustomPrompt="1" idx="4" type="title"/>
          </p:nvPr>
        </p:nvSpPr>
        <p:spPr>
          <a:xfrm>
            <a:off x="733350" y="3317515"/>
            <a:ext cx="4342800" cy="6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2" name="Google Shape;192;p31"/>
          <p:cNvSpPr txBox="1"/>
          <p:nvPr>
            <p:ph idx="5" type="subTitle"/>
          </p:nvPr>
        </p:nvSpPr>
        <p:spPr>
          <a:xfrm>
            <a:off x="733350" y="3934132"/>
            <a:ext cx="4342800" cy="3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cxnSp>
        <p:nvCxnSpPr>
          <p:cNvPr id="193" name="Google Shape;193;p31"/>
          <p:cNvCxnSpPr/>
          <p:nvPr/>
        </p:nvCxnSpPr>
        <p:spPr>
          <a:xfrm>
            <a:off x="8430900" y="1116250"/>
            <a:ext cx="0" cy="40326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4520050" y="994175"/>
            <a:ext cx="3911100" cy="11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6" name="Google Shape;196;p32"/>
          <p:cNvSpPr txBox="1"/>
          <p:nvPr>
            <p:ph idx="1" type="subTitle"/>
          </p:nvPr>
        </p:nvSpPr>
        <p:spPr>
          <a:xfrm>
            <a:off x="4520050" y="2447300"/>
            <a:ext cx="3227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2"/>
          <p:cNvSpPr txBox="1"/>
          <p:nvPr/>
        </p:nvSpPr>
        <p:spPr>
          <a:xfrm>
            <a:off x="4658250" y="4135650"/>
            <a:ext cx="37728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highlight>
                <a:srgbClr val="DFDEFC"/>
              </a:highlight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8" name="Google Shape;198;p32"/>
          <p:cNvCxnSpPr/>
          <p:nvPr/>
        </p:nvCxnSpPr>
        <p:spPr>
          <a:xfrm>
            <a:off x="5241300" y="539400"/>
            <a:ext cx="39027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Google Shape;201;p34"/>
          <p:cNvCxnSpPr/>
          <p:nvPr/>
        </p:nvCxnSpPr>
        <p:spPr>
          <a:xfrm>
            <a:off x="0" y="4608525"/>
            <a:ext cx="62034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34"/>
          <p:cNvCxnSpPr/>
          <p:nvPr/>
        </p:nvCxnSpPr>
        <p:spPr>
          <a:xfrm>
            <a:off x="713100" y="0"/>
            <a:ext cx="0" cy="18441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34"/>
          <p:cNvCxnSpPr/>
          <p:nvPr/>
        </p:nvCxnSpPr>
        <p:spPr>
          <a:xfrm>
            <a:off x="8430900" y="1872300"/>
            <a:ext cx="0" cy="327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Google Shape;205;p35"/>
          <p:cNvCxnSpPr/>
          <p:nvPr/>
        </p:nvCxnSpPr>
        <p:spPr>
          <a:xfrm>
            <a:off x="713100" y="0"/>
            <a:ext cx="0" cy="11238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35"/>
          <p:cNvCxnSpPr/>
          <p:nvPr/>
        </p:nvCxnSpPr>
        <p:spPr>
          <a:xfrm>
            <a:off x="8430900" y="1872300"/>
            <a:ext cx="0" cy="327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1_1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36"/>
          <p:cNvCxnSpPr/>
          <p:nvPr/>
        </p:nvCxnSpPr>
        <p:spPr>
          <a:xfrm>
            <a:off x="0" y="4608525"/>
            <a:ext cx="62034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36"/>
          <p:cNvCxnSpPr/>
          <p:nvPr/>
        </p:nvCxnSpPr>
        <p:spPr>
          <a:xfrm rot="10800000">
            <a:off x="7820700" y="539400"/>
            <a:ext cx="13233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720000" y="539400"/>
            <a:ext cx="7704000" cy="5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2" type="title"/>
          </p:nvPr>
        </p:nvSpPr>
        <p:spPr>
          <a:xfrm>
            <a:off x="1715200" y="2513975"/>
            <a:ext cx="25056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3" type="title"/>
          </p:nvPr>
        </p:nvSpPr>
        <p:spPr>
          <a:xfrm>
            <a:off x="4934175" y="2513975"/>
            <a:ext cx="25056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4934175" y="2976011"/>
            <a:ext cx="2505600" cy="9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1715200" y="2975900"/>
            <a:ext cx="2505600" cy="9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 rot="10800000">
            <a:off x="4605900" y="521875"/>
            <a:ext cx="45381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" name="Google Shape;32;p5"/>
          <p:cNvCxnSpPr/>
          <p:nvPr/>
        </p:nvCxnSpPr>
        <p:spPr>
          <a:xfrm>
            <a:off x="726600" y="2943825"/>
            <a:ext cx="0" cy="21996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35" name="Google Shape;35;p6"/>
          <p:cNvCxnSpPr/>
          <p:nvPr/>
        </p:nvCxnSpPr>
        <p:spPr>
          <a:xfrm rot="10800000">
            <a:off x="5599800" y="4604088"/>
            <a:ext cx="35442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body"/>
          </p:nvPr>
        </p:nvSpPr>
        <p:spPr>
          <a:xfrm>
            <a:off x="713100" y="2265325"/>
            <a:ext cx="7717800" cy="20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713100" y="539400"/>
            <a:ext cx="4754700" cy="5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39" name="Google Shape;39;p7"/>
          <p:cNvCxnSpPr/>
          <p:nvPr/>
        </p:nvCxnSpPr>
        <p:spPr>
          <a:xfrm>
            <a:off x="0" y="4608525"/>
            <a:ext cx="74964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" name="Google Shape;40;p7"/>
          <p:cNvCxnSpPr/>
          <p:nvPr/>
        </p:nvCxnSpPr>
        <p:spPr>
          <a:xfrm>
            <a:off x="8430900" y="1564925"/>
            <a:ext cx="0" cy="35787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1256425" y="928375"/>
            <a:ext cx="4508100" cy="129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1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43" name="Google Shape;43;p8"/>
          <p:cNvCxnSpPr/>
          <p:nvPr/>
        </p:nvCxnSpPr>
        <p:spPr>
          <a:xfrm>
            <a:off x="2363825" y="4604100"/>
            <a:ext cx="67803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" name="Google Shape;44;p8"/>
          <p:cNvCxnSpPr/>
          <p:nvPr/>
        </p:nvCxnSpPr>
        <p:spPr>
          <a:xfrm>
            <a:off x="713100" y="0"/>
            <a:ext cx="0" cy="32283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716550" y="1438650"/>
            <a:ext cx="7710900" cy="5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720000" y="20230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8" name="Google Shape;48;p9"/>
          <p:cNvCxnSpPr/>
          <p:nvPr/>
        </p:nvCxnSpPr>
        <p:spPr>
          <a:xfrm>
            <a:off x="0" y="542625"/>
            <a:ext cx="74964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" name="Google Shape;49;p9"/>
          <p:cNvCxnSpPr/>
          <p:nvPr/>
        </p:nvCxnSpPr>
        <p:spPr>
          <a:xfrm flipH="1">
            <a:off x="8427450" y="-150"/>
            <a:ext cx="3300" cy="17310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713100" y="1123800"/>
            <a:ext cx="2469300" cy="22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52" name="Google Shape;52;p10"/>
          <p:cNvCxnSpPr/>
          <p:nvPr/>
        </p:nvCxnSpPr>
        <p:spPr>
          <a:xfrm>
            <a:off x="0" y="539400"/>
            <a:ext cx="64566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10"/>
          <p:cNvCxnSpPr/>
          <p:nvPr/>
        </p:nvCxnSpPr>
        <p:spPr>
          <a:xfrm>
            <a:off x="8430900" y="3097050"/>
            <a:ext cx="0" cy="20517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231850"/>
            <a:ext cx="77178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helmets.org/research.ht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ctrTitle"/>
          </p:nvPr>
        </p:nvSpPr>
        <p:spPr>
          <a:xfrm>
            <a:off x="1246875" y="692100"/>
            <a:ext cx="4399800" cy="22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CONCUSSION Simulation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5" name="Google Shape;215;p37"/>
          <p:cNvSpPr txBox="1"/>
          <p:nvPr>
            <p:ph idx="1" type="subTitle"/>
          </p:nvPr>
        </p:nvSpPr>
        <p:spPr>
          <a:xfrm>
            <a:off x="1246875" y="3716088"/>
            <a:ext cx="4399800" cy="4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C. Campbell, L. Clay, R. Fadell</a:t>
            </a:r>
            <a:endParaRPr/>
          </a:p>
        </p:txBody>
      </p:sp>
      <p:grpSp>
        <p:nvGrpSpPr>
          <p:cNvPr id="216" name="Google Shape;216;p37"/>
          <p:cNvGrpSpPr/>
          <p:nvPr/>
        </p:nvGrpSpPr>
        <p:grpSpPr>
          <a:xfrm>
            <a:off x="5701563" y="1454100"/>
            <a:ext cx="2195563" cy="2524527"/>
            <a:chOff x="1512725" y="238125"/>
            <a:chExt cx="4539100" cy="5219200"/>
          </a:xfrm>
        </p:grpSpPr>
        <p:sp>
          <p:nvSpPr>
            <p:cNvPr id="217" name="Google Shape;217;p37"/>
            <p:cNvSpPr/>
            <p:nvPr/>
          </p:nvSpPr>
          <p:spPr>
            <a:xfrm>
              <a:off x="2379600" y="747800"/>
              <a:ext cx="3162525" cy="2258950"/>
            </a:xfrm>
            <a:custGeom>
              <a:rect b="b" l="l" r="r" t="t"/>
              <a:pathLst>
                <a:path extrusionOk="0" h="90358" w="126501">
                  <a:moveTo>
                    <a:pt x="32392" y="64294"/>
                  </a:moveTo>
                  <a:cubicBezTo>
                    <a:pt x="53334" y="71210"/>
                    <a:pt x="78452" y="66643"/>
                    <a:pt x="101122" y="79756"/>
                  </a:cubicBezTo>
                  <a:cubicBezTo>
                    <a:pt x="119487" y="90357"/>
                    <a:pt x="126501" y="74472"/>
                    <a:pt x="126501" y="60249"/>
                  </a:cubicBezTo>
                  <a:cubicBezTo>
                    <a:pt x="126501" y="26814"/>
                    <a:pt x="98643" y="0"/>
                    <a:pt x="65404" y="0"/>
                  </a:cubicBezTo>
                  <a:cubicBezTo>
                    <a:pt x="46517" y="0"/>
                    <a:pt x="29326" y="8677"/>
                    <a:pt x="18040" y="22312"/>
                  </a:cubicBezTo>
                  <a:cubicBezTo>
                    <a:pt x="1" y="44135"/>
                    <a:pt x="12723" y="57835"/>
                    <a:pt x="32392" y="64294"/>
                  </a:cubicBezTo>
                  <a:close/>
                  <a:moveTo>
                    <a:pt x="100829" y="61391"/>
                  </a:moveTo>
                  <a:cubicBezTo>
                    <a:pt x="90390" y="56922"/>
                    <a:pt x="79561" y="54834"/>
                    <a:pt x="67981" y="53497"/>
                  </a:cubicBezTo>
                  <a:cubicBezTo>
                    <a:pt x="58227" y="52355"/>
                    <a:pt x="46810" y="51866"/>
                    <a:pt x="37481" y="48800"/>
                  </a:cubicBezTo>
                  <a:cubicBezTo>
                    <a:pt x="27989" y="45701"/>
                    <a:pt x="26162" y="37187"/>
                    <a:pt x="30631" y="32718"/>
                  </a:cubicBezTo>
                  <a:cubicBezTo>
                    <a:pt x="39177" y="22378"/>
                    <a:pt x="51964" y="16310"/>
                    <a:pt x="65404" y="16310"/>
                  </a:cubicBezTo>
                  <a:cubicBezTo>
                    <a:pt x="87977" y="16310"/>
                    <a:pt x="107385" y="33273"/>
                    <a:pt x="109897" y="55389"/>
                  </a:cubicBezTo>
                  <a:cubicBezTo>
                    <a:pt x="110582" y="61228"/>
                    <a:pt x="105265" y="63283"/>
                    <a:pt x="100829" y="61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7"/>
            <p:cNvSpPr/>
            <p:nvPr/>
          </p:nvSpPr>
          <p:spPr>
            <a:xfrm>
              <a:off x="3033625" y="1155550"/>
              <a:ext cx="2110550" cy="1174325"/>
            </a:xfrm>
            <a:custGeom>
              <a:rect b="b" l="l" r="r" t="t"/>
              <a:pathLst>
                <a:path extrusionOk="0" h="46973" w="84422">
                  <a:moveTo>
                    <a:pt x="41820" y="37187"/>
                  </a:moveTo>
                  <a:cubicBezTo>
                    <a:pt x="53400" y="38524"/>
                    <a:pt x="64229" y="40612"/>
                    <a:pt x="74668" y="45081"/>
                  </a:cubicBezTo>
                  <a:cubicBezTo>
                    <a:pt x="79104" y="46973"/>
                    <a:pt x="84421" y="44918"/>
                    <a:pt x="83736" y="39079"/>
                  </a:cubicBezTo>
                  <a:cubicBezTo>
                    <a:pt x="81224" y="16963"/>
                    <a:pt x="61816" y="0"/>
                    <a:pt x="39243" y="0"/>
                  </a:cubicBezTo>
                  <a:cubicBezTo>
                    <a:pt x="25803" y="0"/>
                    <a:pt x="13016" y="6068"/>
                    <a:pt x="4470" y="16408"/>
                  </a:cubicBezTo>
                  <a:cubicBezTo>
                    <a:pt x="1" y="20877"/>
                    <a:pt x="1828" y="29391"/>
                    <a:pt x="11320" y="32490"/>
                  </a:cubicBezTo>
                  <a:cubicBezTo>
                    <a:pt x="20649" y="35556"/>
                    <a:pt x="32066" y="36045"/>
                    <a:pt x="41820" y="371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7"/>
            <p:cNvSpPr/>
            <p:nvPr/>
          </p:nvSpPr>
          <p:spPr>
            <a:xfrm>
              <a:off x="1516800" y="340050"/>
              <a:ext cx="4433075" cy="5015325"/>
            </a:xfrm>
            <a:custGeom>
              <a:rect b="b" l="l" r="r" t="t"/>
              <a:pathLst>
                <a:path extrusionOk="0" h="200613" w="177323">
                  <a:moveTo>
                    <a:pt x="66904" y="80604"/>
                  </a:moveTo>
                  <a:cubicBezTo>
                    <a:pt x="47235" y="74145"/>
                    <a:pt x="34513" y="60445"/>
                    <a:pt x="52552" y="38622"/>
                  </a:cubicBezTo>
                  <a:cubicBezTo>
                    <a:pt x="63838" y="24987"/>
                    <a:pt x="81029" y="16310"/>
                    <a:pt x="99916" y="16310"/>
                  </a:cubicBezTo>
                  <a:cubicBezTo>
                    <a:pt x="133155" y="16310"/>
                    <a:pt x="161013" y="43124"/>
                    <a:pt x="161013" y="76559"/>
                  </a:cubicBezTo>
                  <a:cubicBezTo>
                    <a:pt x="161013" y="90782"/>
                    <a:pt x="153999" y="106667"/>
                    <a:pt x="135634" y="96066"/>
                  </a:cubicBezTo>
                  <a:cubicBezTo>
                    <a:pt x="112964" y="82953"/>
                    <a:pt x="87846" y="87520"/>
                    <a:pt x="66904" y="80604"/>
                  </a:cubicBezTo>
                  <a:close/>
                  <a:moveTo>
                    <a:pt x="165971" y="116356"/>
                  </a:moveTo>
                  <a:cubicBezTo>
                    <a:pt x="173147" y="104743"/>
                    <a:pt x="177323" y="91108"/>
                    <a:pt x="177323" y="76559"/>
                  </a:cubicBezTo>
                  <a:cubicBezTo>
                    <a:pt x="177323" y="34447"/>
                    <a:pt x="142485" y="0"/>
                    <a:pt x="99916" y="0"/>
                  </a:cubicBezTo>
                  <a:cubicBezTo>
                    <a:pt x="57347" y="0"/>
                    <a:pt x="22541" y="34447"/>
                    <a:pt x="22541" y="76559"/>
                  </a:cubicBezTo>
                  <a:cubicBezTo>
                    <a:pt x="22541" y="84780"/>
                    <a:pt x="14582" y="97077"/>
                    <a:pt x="9820" y="103699"/>
                  </a:cubicBezTo>
                  <a:cubicBezTo>
                    <a:pt x="1" y="117367"/>
                    <a:pt x="6590" y="126696"/>
                    <a:pt x="27369" y="126696"/>
                  </a:cubicBezTo>
                  <a:lnTo>
                    <a:pt x="27369" y="152205"/>
                  </a:lnTo>
                  <a:cubicBezTo>
                    <a:pt x="27369" y="163654"/>
                    <a:pt x="36861" y="173049"/>
                    <a:pt x="48441" y="173049"/>
                  </a:cubicBezTo>
                  <a:cubicBezTo>
                    <a:pt x="75777" y="173049"/>
                    <a:pt x="78321" y="174941"/>
                    <a:pt x="79985" y="200613"/>
                  </a:cubicBezTo>
                  <a:lnTo>
                    <a:pt x="148487" y="200613"/>
                  </a:lnTo>
                  <a:cubicBezTo>
                    <a:pt x="146236" y="166525"/>
                    <a:pt x="147410" y="146235"/>
                    <a:pt x="165971" y="116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7"/>
            <p:cNvSpPr/>
            <p:nvPr/>
          </p:nvSpPr>
          <p:spPr>
            <a:xfrm>
              <a:off x="1512725" y="238125"/>
              <a:ext cx="4539100" cy="5219200"/>
            </a:xfrm>
            <a:custGeom>
              <a:rect b="b" l="l" r="r" t="t"/>
              <a:pathLst>
                <a:path extrusionOk="0" h="208768" w="181564">
                  <a:moveTo>
                    <a:pt x="100079" y="0"/>
                  </a:moveTo>
                  <a:cubicBezTo>
                    <a:pt x="78419" y="0"/>
                    <a:pt x="57999" y="8416"/>
                    <a:pt x="42570" y="23649"/>
                  </a:cubicBezTo>
                  <a:cubicBezTo>
                    <a:pt x="27108" y="38948"/>
                    <a:pt x="18627" y="59172"/>
                    <a:pt x="18627" y="80636"/>
                  </a:cubicBezTo>
                  <a:cubicBezTo>
                    <a:pt x="18627" y="85790"/>
                    <a:pt x="14256" y="94826"/>
                    <a:pt x="6688" y="105395"/>
                  </a:cubicBezTo>
                  <a:cubicBezTo>
                    <a:pt x="1" y="114691"/>
                    <a:pt x="914" y="121183"/>
                    <a:pt x="2871" y="124999"/>
                  </a:cubicBezTo>
                  <a:cubicBezTo>
                    <a:pt x="4959" y="129077"/>
                    <a:pt x="10276" y="133905"/>
                    <a:pt x="23455" y="134720"/>
                  </a:cubicBezTo>
                  <a:lnTo>
                    <a:pt x="23455" y="156282"/>
                  </a:lnTo>
                  <a:cubicBezTo>
                    <a:pt x="23455" y="170015"/>
                    <a:pt x="34741" y="181203"/>
                    <a:pt x="48604" y="181203"/>
                  </a:cubicBezTo>
                  <a:cubicBezTo>
                    <a:pt x="61522" y="181203"/>
                    <a:pt x="68209" y="181660"/>
                    <a:pt x="71340" y="184367"/>
                  </a:cubicBezTo>
                  <a:cubicBezTo>
                    <a:pt x="74374" y="187010"/>
                    <a:pt x="75320" y="193371"/>
                    <a:pt x="76103" y="204951"/>
                  </a:cubicBezTo>
                  <a:cubicBezTo>
                    <a:pt x="76233" y="207104"/>
                    <a:pt x="77995" y="208767"/>
                    <a:pt x="80148" y="208767"/>
                  </a:cubicBezTo>
                  <a:lnTo>
                    <a:pt x="148650" y="208767"/>
                  </a:lnTo>
                  <a:cubicBezTo>
                    <a:pt x="149791" y="208767"/>
                    <a:pt x="150868" y="208310"/>
                    <a:pt x="151618" y="207462"/>
                  </a:cubicBezTo>
                  <a:cubicBezTo>
                    <a:pt x="152401" y="206647"/>
                    <a:pt x="152792" y="205538"/>
                    <a:pt x="152727" y="204429"/>
                  </a:cubicBezTo>
                  <a:cubicBezTo>
                    <a:pt x="152009" y="193566"/>
                    <a:pt x="151781" y="186031"/>
                    <a:pt x="151944" y="179214"/>
                  </a:cubicBezTo>
                  <a:cubicBezTo>
                    <a:pt x="152009" y="176963"/>
                    <a:pt x="150215" y="175103"/>
                    <a:pt x="147965" y="175038"/>
                  </a:cubicBezTo>
                  <a:cubicBezTo>
                    <a:pt x="147944" y="175038"/>
                    <a:pt x="147924" y="175038"/>
                    <a:pt x="147903" y="175038"/>
                  </a:cubicBezTo>
                  <a:cubicBezTo>
                    <a:pt x="145680" y="175038"/>
                    <a:pt x="143854" y="176788"/>
                    <a:pt x="143789" y="179018"/>
                  </a:cubicBezTo>
                  <a:cubicBezTo>
                    <a:pt x="143626" y="185118"/>
                    <a:pt x="143789" y="191772"/>
                    <a:pt x="144311" y="200612"/>
                  </a:cubicBezTo>
                  <a:lnTo>
                    <a:pt x="83964" y="200612"/>
                  </a:lnTo>
                  <a:cubicBezTo>
                    <a:pt x="83149" y="190043"/>
                    <a:pt x="81811" y="182639"/>
                    <a:pt x="76658" y="178202"/>
                  </a:cubicBezTo>
                  <a:cubicBezTo>
                    <a:pt x="71112" y="173407"/>
                    <a:pt x="62370" y="173048"/>
                    <a:pt x="48604" y="173048"/>
                  </a:cubicBezTo>
                  <a:cubicBezTo>
                    <a:pt x="39243" y="173048"/>
                    <a:pt x="31609" y="165513"/>
                    <a:pt x="31609" y="156282"/>
                  </a:cubicBezTo>
                  <a:lnTo>
                    <a:pt x="31609" y="149105"/>
                  </a:lnTo>
                  <a:cubicBezTo>
                    <a:pt x="31838" y="149138"/>
                    <a:pt x="32066" y="149171"/>
                    <a:pt x="32295" y="149171"/>
                  </a:cubicBezTo>
                  <a:cubicBezTo>
                    <a:pt x="36046" y="149171"/>
                    <a:pt x="40874" y="150541"/>
                    <a:pt x="44592" y="152694"/>
                  </a:cubicBezTo>
                  <a:cubicBezTo>
                    <a:pt x="45245" y="153085"/>
                    <a:pt x="45930" y="153248"/>
                    <a:pt x="46615" y="153248"/>
                  </a:cubicBezTo>
                  <a:cubicBezTo>
                    <a:pt x="48050" y="153248"/>
                    <a:pt x="49420" y="152498"/>
                    <a:pt x="50170" y="151193"/>
                  </a:cubicBezTo>
                  <a:cubicBezTo>
                    <a:pt x="51279" y="149269"/>
                    <a:pt x="50627" y="146757"/>
                    <a:pt x="48670" y="145648"/>
                  </a:cubicBezTo>
                  <a:cubicBezTo>
                    <a:pt x="43744" y="142777"/>
                    <a:pt x="37448" y="141016"/>
                    <a:pt x="32295" y="141016"/>
                  </a:cubicBezTo>
                  <a:cubicBezTo>
                    <a:pt x="32066" y="141016"/>
                    <a:pt x="31838" y="141048"/>
                    <a:pt x="31609" y="141081"/>
                  </a:cubicBezTo>
                  <a:lnTo>
                    <a:pt x="31609" y="130773"/>
                  </a:lnTo>
                  <a:cubicBezTo>
                    <a:pt x="31609" y="128522"/>
                    <a:pt x="29783" y="126696"/>
                    <a:pt x="27532" y="126696"/>
                  </a:cubicBezTo>
                  <a:cubicBezTo>
                    <a:pt x="18366" y="126696"/>
                    <a:pt x="11874" y="124641"/>
                    <a:pt x="10113" y="121248"/>
                  </a:cubicBezTo>
                  <a:cubicBezTo>
                    <a:pt x="8841" y="118736"/>
                    <a:pt x="9950" y="114822"/>
                    <a:pt x="13310" y="110157"/>
                  </a:cubicBezTo>
                  <a:cubicBezTo>
                    <a:pt x="19442" y="101611"/>
                    <a:pt x="26782" y="89509"/>
                    <a:pt x="26782" y="80636"/>
                  </a:cubicBezTo>
                  <a:cubicBezTo>
                    <a:pt x="26782" y="40677"/>
                    <a:pt x="59663" y="8155"/>
                    <a:pt x="100079" y="8155"/>
                  </a:cubicBezTo>
                  <a:cubicBezTo>
                    <a:pt x="140527" y="8155"/>
                    <a:pt x="173408" y="40677"/>
                    <a:pt x="173408" y="80636"/>
                  </a:cubicBezTo>
                  <a:cubicBezTo>
                    <a:pt x="173408" y="93913"/>
                    <a:pt x="169689" y="106928"/>
                    <a:pt x="162643" y="118280"/>
                  </a:cubicBezTo>
                  <a:cubicBezTo>
                    <a:pt x="157522" y="126565"/>
                    <a:pt x="153608" y="134231"/>
                    <a:pt x="150737" y="141733"/>
                  </a:cubicBezTo>
                  <a:cubicBezTo>
                    <a:pt x="149954" y="143821"/>
                    <a:pt x="150998" y="146202"/>
                    <a:pt x="153086" y="146985"/>
                  </a:cubicBezTo>
                  <a:cubicBezTo>
                    <a:pt x="153575" y="147173"/>
                    <a:pt x="154075" y="147262"/>
                    <a:pt x="154567" y="147262"/>
                  </a:cubicBezTo>
                  <a:cubicBezTo>
                    <a:pt x="156207" y="147262"/>
                    <a:pt x="157743" y="146268"/>
                    <a:pt x="158370" y="144636"/>
                  </a:cubicBezTo>
                  <a:cubicBezTo>
                    <a:pt x="161045" y="137623"/>
                    <a:pt x="164731" y="130414"/>
                    <a:pt x="169592" y="122553"/>
                  </a:cubicBezTo>
                  <a:cubicBezTo>
                    <a:pt x="177420" y="109929"/>
                    <a:pt x="181563" y="95446"/>
                    <a:pt x="181563" y="80636"/>
                  </a:cubicBezTo>
                  <a:cubicBezTo>
                    <a:pt x="181563" y="59172"/>
                    <a:pt x="173049" y="38948"/>
                    <a:pt x="157620" y="23649"/>
                  </a:cubicBezTo>
                  <a:cubicBezTo>
                    <a:pt x="142191" y="8416"/>
                    <a:pt x="121738" y="0"/>
                    <a:pt x="1000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7"/>
            <p:cNvSpPr/>
            <p:nvPr/>
          </p:nvSpPr>
          <p:spPr>
            <a:xfrm>
              <a:off x="2471750" y="645850"/>
              <a:ext cx="3172325" cy="2283425"/>
            </a:xfrm>
            <a:custGeom>
              <a:rect b="b" l="l" r="r" t="t"/>
              <a:pathLst>
                <a:path extrusionOk="0" h="91337" w="126893">
                  <a:moveTo>
                    <a:pt x="61718" y="8156"/>
                  </a:moveTo>
                  <a:cubicBezTo>
                    <a:pt x="93163" y="8156"/>
                    <a:pt x="118737" y="33338"/>
                    <a:pt x="118737" y="64327"/>
                  </a:cubicBezTo>
                  <a:cubicBezTo>
                    <a:pt x="118737" y="72874"/>
                    <a:pt x="116095" y="79887"/>
                    <a:pt x="112050" y="82236"/>
                  </a:cubicBezTo>
                  <a:cubicBezTo>
                    <a:pt x="110931" y="82878"/>
                    <a:pt x="109661" y="83200"/>
                    <a:pt x="108241" y="83200"/>
                  </a:cubicBezTo>
                  <a:cubicBezTo>
                    <a:pt x="105770" y="83200"/>
                    <a:pt x="102848" y="82226"/>
                    <a:pt x="99491" y="80278"/>
                  </a:cubicBezTo>
                  <a:cubicBezTo>
                    <a:pt x="85073" y="71993"/>
                    <a:pt x="70166" y="70427"/>
                    <a:pt x="55748" y="68959"/>
                  </a:cubicBezTo>
                  <a:cubicBezTo>
                    <a:pt x="46582" y="68013"/>
                    <a:pt x="37905" y="67133"/>
                    <a:pt x="29978" y="64523"/>
                  </a:cubicBezTo>
                  <a:cubicBezTo>
                    <a:pt x="19051" y="60935"/>
                    <a:pt x="12070" y="55520"/>
                    <a:pt x="10276" y="49290"/>
                  </a:cubicBezTo>
                  <a:cubicBezTo>
                    <a:pt x="8612" y="43614"/>
                    <a:pt x="11059" y="36796"/>
                    <a:pt x="17518" y="29000"/>
                  </a:cubicBezTo>
                  <a:cubicBezTo>
                    <a:pt x="28478" y="15756"/>
                    <a:pt x="44592" y="8156"/>
                    <a:pt x="61718" y="8156"/>
                  </a:cubicBezTo>
                  <a:close/>
                  <a:moveTo>
                    <a:pt x="61718" y="1"/>
                  </a:moveTo>
                  <a:cubicBezTo>
                    <a:pt x="42146" y="1"/>
                    <a:pt x="23748" y="8678"/>
                    <a:pt x="11222" y="23813"/>
                  </a:cubicBezTo>
                  <a:cubicBezTo>
                    <a:pt x="2969" y="33795"/>
                    <a:pt x="1" y="43124"/>
                    <a:pt x="2415" y="51573"/>
                  </a:cubicBezTo>
                  <a:cubicBezTo>
                    <a:pt x="5024" y="60576"/>
                    <a:pt x="13669" y="67720"/>
                    <a:pt x="27434" y="72254"/>
                  </a:cubicBezTo>
                  <a:cubicBezTo>
                    <a:pt x="36209" y="75157"/>
                    <a:pt x="45701" y="76136"/>
                    <a:pt x="54900" y="77082"/>
                  </a:cubicBezTo>
                  <a:cubicBezTo>
                    <a:pt x="68470" y="78452"/>
                    <a:pt x="82529" y="79920"/>
                    <a:pt x="95414" y="87357"/>
                  </a:cubicBezTo>
                  <a:cubicBezTo>
                    <a:pt x="100535" y="90293"/>
                    <a:pt x="104808" y="91337"/>
                    <a:pt x="108299" y="91337"/>
                  </a:cubicBezTo>
                  <a:cubicBezTo>
                    <a:pt x="111593" y="91337"/>
                    <a:pt x="114203" y="90423"/>
                    <a:pt x="116128" y="89314"/>
                  </a:cubicBezTo>
                  <a:cubicBezTo>
                    <a:pt x="122847" y="85400"/>
                    <a:pt x="126892" y="76070"/>
                    <a:pt x="126892" y="64327"/>
                  </a:cubicBezTo>
                  <a:cubicBezTo>
                    <a:pt x="126892" y="47104"/>
                    <a:pt x="120042" y="30925"/>
                    <a:pt x="107581" y="18757"/>
                  </a:cubicBezTo>
                  <a:cubicBezTo>
                    <a:pt x="95218" y="6655"/>
                    <a:pt x="78941" y="1"/>
                    <a:pt x="61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7"/>
            <p:cNvSpPr/>
            <p:nvPr/>
          </p:nvSpPr>
          <p:spPr>
            <a:xfrm>
              <a:off x="2969200" y="1053600"/>
              <a:ext cx="2270375" cy="1348050"/>
            </a:xfrm>
            <a:custGeom>
              <a:rect b="b" l="l" r="r" t="t"/>
              <a:pathLst>
                <a:path extrusionOk="0" h="53922" w="90815">
                  <a:moveTo>
                    <a:pt x="41820" y="8156"/>
                  </a:moveTo>
                  <a:cubicBezTo>
                    <a:pt x="62240" y="8156"/>
                    <a:pt x="80017" y="23716"/>
                    <a:pt x="82268" y="43614"/>
                  </a:cubicBezTo>
                  <a:cubicBezTo>
                    <a:pt x="82366" y="44527"/>
                    <a:pt x="82236" y="45114"/>
                    <a:pt x="81844" y="45408"/>
                  </a:cubicBezTo>
                  <a:cubicBezTo>
                    <a:pt x="81553" y="45631"/>
                    <a:pt x="81090" y="45763"/>
                    <a:pt x="80532" y="45763"/>
                  </a:cubicBezTo>
                  <a:cubicBezTo>
                    <a:pt x="80028" y="45763"/>
                    <a:pt x="79447" y="45655"/>
                    <a:pt x="78843" y="45408"/>
                  </a:cubicBezTo>
                  <a:cubicBezTo>
                    <a:pt x="66806" y="40254"/>
                    <a:pt x="54378" y="38329"/>
                    <a:pt x="44886" y="37220"/>
                  </a:cubicBezTo>
                  <a:cubicBezTo>
                    <a:pt x="42635" y="36959"/>
                    <a:pt x="40384" y="36731"/>
                    <a:pt x="38003" y="36502"/>
                  </a:cubicBezTo>
                  <a:cubicBezTo>
                    <a:pt x="30109" y="35752"/>
                    <a:pt x="21954" y="34937"/>
                    <a:pt x="15169" y="32719"/>
                  </a:cubicBezTo>
                  <a:cubicBezTo>
                    <a:pt x="11777" y="31577"/>
                    <a:pt x="9493" y="29554"/>
                    <a:pt x="8906" y="27173"/>
                  </a:cubicBezTo>
                  <a:cubicBezTo>
                    <a:pt x="8580" y="25738"/>
                    <a:pt x="8939" y="24335"/>
                    <a:pt x="9917" y="23357"/>
                  </a:cubicBezTo>
                  <a:cubicBezTo>
                    <a:pt x="10015" y="23291"/>
                    <a:pt x="10080" y="23194"/>
                    <a:pt x="10178" y="23096"/>
                  </a:cubicBezTo>
                  <a:cubicBezTo>
                    <a:pt x="18040" y="13603"/>
                    <a:pt x="29555" y="8156"/>
                    <a:pt x="41820" y="8156"/>
                  </a:cubicBezTo>
                  <a:close/>
                  <a:moveTo>
                    <a:pt x="41820" y="1"/>
                  </a:moveTo>
                  <a:cubicBezTo>
                    <a:pt x="27173" y="1"/>
                    <a:pt x="13408" y="6460"/>
                    <a:pt x="4013" y="17746"/>
                  </a:cubicBezTo>
                  <a:cubicBezTo>
                    <a:pt x="1143" y="20714"/>
                    <a:pt x="1" y="24922"/>
                    <a:pt x="980" y="29033"/>
                  </a:cubicBezTo>
                  <a:cubicBezTo>
                    <a:pt x="2219" y="34284"/>
                    <a:pt x="6460" y="38427"/>
                    <a:pt x="12625" y="40449"/>
                  </a:cubicBezTo>
                  <a:cubicBezTo>
                    <a:pt x="20258" y="42961"/>
                    <a:pt x="28902" y="43809"/>
                    <a:pt x="37220" y="44625"/>
                  </a:cubicBezTo>
                  <a:cubicBezTo>
                    <a:pt x="39569" y="44853"/>
                    <a:pt x="41787" y="45049"/>
                    <a:pt x="43940" y="45310"/>
                  </a:cubicBezTo>
                  <a:cubicBezTo>
                    <a:pt x="57412" y="46876"/>
                    <a:pt x="66872" y="49159"/>
                    <a:pt x="75646" y="52910"/>
                  </a:cubicBezTo>
                  <a:cubicBezTo>
                    <a:pt x="77245" y="53595"/>
                    <a:pt x="78908" y="53922"/>
                    <a:pt x="80507" y="53922"/>
                  </a:cubicBezTo>
                  <a:cubicBezTo>
                    <a:pt x="82790" y="53922"/>
                    <a:pt x="84976" y="53269"/>
                    <a:pt x="86705" y="51964"/>
                  </a:cubicBezTo>
                  <a:cubicBezTo>
                    <a:pt x="89477" y="49909"/>
                    <a:pt x="90815" y="46517"/>
                    <a:pt x="90391" y="42700"/>
                  </a:cubicBezTo>
                  <a:cubicBezTo>
                    <a:pt x="89053" y="30990"/>
                    <a:pt x="83345" y="20193"/>
                    <a:pt x="74276" y="12266"/>
                  </a:cubicBezTo>
                  <a:cubicBezTo>
                    <a:pt x="65273" y="4339"/>
                    <a:pt x="53758" y="1"/>
                    <a:pt x="41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7"/>
            <p:cNvSpPr/>
            <p:nvPr/>
          </p:nvSpPr>
          <p:spPr>
            <a:xfrm>
              <a:off x="3693375" y="1501325"/>
              <a:ext cx="826925" cy="334375"/>
            </a:xfrm>
            <a:custGeom>
              <a:rect b="b" l="l" r="r" t="t"/>
              <a:pathLst>
                <a:path extrusionOk="0" h="13375" w="33077">
                  <a:moveTo>
                    <a:pt x="14288" y="0"/>
                  </a:moveTo>
                  <a:cubicBezTo>
                    <a:pt x="10373" y="0"/>
                    <a:pt x="6426" y="914"/>
                    <a:pt x="2871" y="2642"/>
                  </a:cubicBezTo>
                  <a:cubicBezTo>
                    <a:pt x="848" y="3621"/>
                    <a:pt x="0" y="6067"/>
                    <a:pt x="979" y="8090"/>
                  </a:cubicBezTo>
                  <a:cubicBezTo>
                    <a:pt x="1677" y="9532"/>
                    <a:pt x="3120" y="10377"/>
                    <a:pt x="4624" y="10377"/>
                  </a:cubicBezTo>
                  <a:cubicBezTo>
                    <a:pt x="5230" y="10377"/>
                    <a:pt x="5846" y="10240"/>
                    <a:pt x="6426" y="9949"/>
                  </a:cubicBezTo>
                  <a:cubicBezTo>
                    <a:pt x="8873" y="8775"/>
                    <a:pt x="11580" y="8155"/>
                    <a:pt x="14288" y="8155"/>
                  </a:cubicBezTo>
                  <a:cubicBezTo>
                    <a:pt x="18496" y="8155"/>
                    <a:pt x="22606" y="9656"/>
                    <a:pt x="25901" y="12428"/>
                  </a:cubicBezTo>
                  <a:cubicBezTo>
                    <a:pt x="26651" y="13048"/>
                    <a:pt x="27597" y="13374"/>
                    <a:pt x="28510" y="13374"/>
                  </a:cubicBezTo>
                  <a:cubicBezTo>
                    <a:pt x="29684" y="13374"/>
                    <a:pt x="30826" y="12885"/>
                    <a:pt x="31642" y="11906"/>
                  </a:cubicBezTo>
                  <a:cubicBezTo>
                    <a:pt x="33077" y="10178"/>
                    <a:pt x="32849" y="7601"/>
                    <a:pt x="31120" y="6165"/>
                  </a:cubicBezTo>
                  <a:cubicBezTo>
                    <a:pt x="26390" y="2186"/>
                    <a:pt x="20388" y="0"/>
                    <a:pt x="142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7"/>
            <p:cNvSpPr/>
            <p:nvPr/>
          </p:nvSpPr>
          <p:spPr>
            <a:xfrm>
              <a:off x="2487250" y="2425275"/>
              <a:ext cx="203900" cy="203900"/>
            </a:xfrm>
            <a:custGeom>
              <a:rect b="b" l="l" r="r" t="t"/>
              <a:pathLst>
                <a:path extrusionOk="0" h="8156" w="8156">
                  <a:moveTo>
                    <a:pt x="4078" y="0"/>
                  </a:moveTo>
                  <a:cubicBezTo>
                    <a:pt x="1827" y="0"/>
                    <a:pt x="1" y="1827"/>
                    <a:pt x="1" y="4078"/>
                  </a:cubicBezTo>
                  <a:cubicBezTo>
                    <a:pt x="1" y="6329"/>
                    <a:pt x="1827" y="8155"/>
                    <a:pt x="4078" y="8155"/>
                  </a:cubicBezTo>
                  <a:cubicBezTo>
                    <a:pt x="6329" y="8155"/>
                    <a:pt x="8156" y="6329"/>
                    <a:pt x="8156" y="4078"/>
                  </a:cubicBezTo>
                  <a:cubicBezTo>
                    <a:pt x="8156" y="1827"/>
                    <a:pt x="6329" y="0"/>
                    <a:pt x="40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7"/>
            <p:cNvSpPr/>
            <p:nvPr/>
          </p:nvSpPr>
          <p:spPr>
            <a:xfrm>
              <a:off x="5151475" y="4157400"/>
              <a:ext cx="203900" cy="203900"/>
            </a:xfrm>
            <a:custGeom>
              <a:rect b="b" l="l" r="r" t="t"/>
              <a:pathLst>
                <a:path extrusionOk="0" h="8156" w="8156">
                  <a:moveTo>
                    <a:pt x="4078" y="0"/>
                  </a:moveTo>
                  <a:cubicBezTo>
                    <a:pt x="1827" y="0"/>
                    <a:pt x="1" y="1827"/>
                    <a:pt x="1" y="4078"/>
                  </a:cubicBezTo>
                  <a:cubicBezTo>
                    <a:pt x="1" y="6328"/>
                    <a:pt x="1827" y="8155"/>
                    <a:pt x="4078" y="8155"/>
                  </a:cubicBezTo>
                  <a:cubicBezTo>
                    <a:pt x="6329" y="8155"/>
                    <a:pt x="8156" y="6328"/>
                    <a:pt x="8156" y="4078"/>
                  </a:cubicBezTo>
                  <a:cubicBezTo>
                    <a:pt x="8156" y="1827"/>
                    <a:pt x="6329" y="0"/>
                    <a:pt x="40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37"/>
          <p:cNvSpPr/>
          <p:nvPr/>
        </p:nvSpPr>
        <p:spPr>
          <a:xfrm>
            <a:off x="1093000" y="217775"/>
            <a:ext cx="7890165" cy="2751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2"/>
                </a:solidFill>
                <a:latin typeface="Bebas Neue"/>
              </a:rPr>
              <a:t>UCLA Mechanical Engineering</a:t>
            </a:r>
          </a:p>
        </p:txBody>
      </p:sp>
      <p:sp>
        <p:nvSpPr>
          <p:cNvPr id="227" name="Google Shape;227;p37"/>
          <p:cNvSpPr txBox="1"/>
          <p:nvPr>
            <p:ph type="ctrTitle"/>
          </p:nvPr>
        </p:nvSpPr>
        <p:spPr>
          <a:xfrm>
            <a:off x="1322625" y="2396775"/>
            <a:ext cx="2661600" cy="17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Final Presentation</a:t>
            </a:r>
            <a:endParaRPr sz="4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6"/>
          <p:cNvSpPr txBox="1"/>
          <p:nvPr>
            <p:ph type="title"/>
          </p:nvPr>
        </p:nvSpPr>
        <p:spPr>
          <a:xfrm>
            <a:off x="581025" y="528675"/>
            <a:ext cx="6783900" cy="5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IDevelopment: Improve Brain Model</a:t>
            </a:r>
            <a:endParaRPr/>
          </a:p>
        </p:txBody>
      </p:sp>
      <p:sp>
        <p:nvSpPr>
          <p:cNvPr id="364" name="Google Shape;364;p46"/>
          <p:cNvSpPr txBox="1"/>
          <p:nvPr>
            <p:ph idx="4294967295" type="body"/>
          </p:nvPr>
        </p:nvSpPr>
        <p:spPr>
          <a:xfrm>
            <a:off x="872400" y="1123800"/>
            <a:ext cx="5009400" cy="32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/>
              <a:t>Model </a:t>
            </a:r>
            <a:r>
              <a:rPr lang="en" sz="2250"/>
              <a:t>Additions:</a:t>
            </a:r>
            <a:endParaRPr sz="2250"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en" sz="2250"/>
              <a:t>Added additional brain nodes</a:t>
            </a:r>
            <a:endParaRPr sz="2250"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en" sz="2250"/>
              <a:t>Brain reacts to neck angle</a:t>
            </a:r>
            <a:endParaRPr sz="2250"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en" sz="2250"/>
              <a:t>Brain deforms during impact</a:t>
            </a:r>
            <a:endParaRPr sz="2250"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en" sz="2250"/>
              <a:t>Brainstem modeled by connecting leftmost nodes</a:t>
            </a:r>
            <a:endParaRPr sz="2250"/>
          </a:p>
        </p:txBody>
      </p:sp>
      <p:pic>
        <p:nvPicPr>
          <p:cNvPr id="365" name="Google Shape;36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4050" y="1213775"/>
            <a:ext cx="2188413" cy="32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>
            <p:ph type="title"/>
          </p:nvPr>
        </p:nvSpPr>
        <p:spPr>
          <a:xfrm>
            <a:off x="581025" y="528675"/>
            <a:ext cx="5711700" cy="5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r>
              <a:rPr lang="en"/>
              <a:t>: Current Model</a:t>
            </a:r>
            <a:endParaRPr/>
          </a:p>
        </p:txBody>
      </p:sp>
      <p:sp>
        <p:nvSpPr>
          <p:cNvPr id="371" name="Google Shape;371;p47"/>
          <p:cNvSpPr txBox="1"/>
          <p:nvPr>
            <p:ph idx="4294967295" type="body"/>
          </p:nvPr>
        </p:nvSpPr>
        <p:spPr>
          <a:xfrm>
            <a:off x="872400" y="1123800"/>
            <a:ext cx="3500700" cy="32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71475" lvl="0" marL="457200" rtl="0" algn="l">
              <a:spcBef>
                <a:spcPts val="400"/>
              </a:spcBef>
              <a:spcAft>
                <a:spcPts val="0"/>
              </a:spcAft>
              <a:buSzPts val="2250"/>
              <a:buChar char="●"/>
            </a:pPr>
            <a:r>
              <a:rPr lang="en" sz="2250"/>
              <a:t>Model captures several brain/skull impacts</a:t>
            </a:r>
            <a:endParaRPr sz="2250"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en" sz="2250"/>
              <a:t>Note minor compression of the brain nodes during impact</a:t>
            </a:r>
            <a:endParaRPr sz="2250"/>
          </a:p>
        </p:txBody>
      </p:sp>
      <p:pic>
        <p:nvPicPr>
          <p:cNvPr id="372" name="Google Shape;37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500" y="1265475"/>
            <a:ext cx="4466099" cy="33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"/>
          <p:cNvSpPr txBox="1"/>
          <p:nvPr>
            <p:ph type="title"/>
          </p:nvPr>
        </p:nvSpPr>
        <p:spPr>
          <a:xfrm>
            <a:off x="581025" y="528675"/>
            <a:ext cx="4821900" cy="5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Capture</a:t>
            </a:r>
            <a:endParaRPr/>
          </a:p>
        </p:txBody>
      </p:sp>
      <p:sp>
        <p:nvSpPr>
          <p:cNvPr id="378" name="Google Shape;378;p48"/>
          <p:cNvSpPr txBox="1"/>
          <p:nvPr>
            <p:ph idx="4294967295" type="body"/>
          </p:nvPr>
        </p:nvSpPr>
        <p:spPr>
          <a:xfrm>
            <a:off x="822825" y="1123800"/>
            <a:ext cx="6436800" cy="32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9" name="Google Shape;37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825" y="1323650"/>
            <a:ext cx="4065825" cy="316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850" y="1331429"/>
            <a:ext cx="4065825" cy="3149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9"/>
          <p:cNvSpPr txBox="1"/>
          <p:nvPr>
            <p:ph type="title"/>
          </p:nvPr>
        </p:nvSpPr>
        <p:spPr>
          <a:xfrm>
            <a:off x="581025" y="528675"/>
            <a:ext cx="5711700" cy="5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386" name="Google Shape;386;p49"/>
          <p:cNvSpPr txBox="1"/>
          <p:nvPr>
            <p:ph idx="4294967295" type="body"/>
          </p:nvPr>
        </p:nvSpPr>
        <p:spPr>
          <a:xfrm>
            <a:off x="872400" y="1123800"/>
            <a:ext cx="3874500" cy="32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71475" lvl="0" marL="457200" rtl="0" algn="l">
              <a:spcBef>
                <a:spcPts val="400"/>
              </a:spcBef>
              <a:spcAft>
                <a:spcPts val="0"/>
              </a:spcAft>
              <a:buSzPts val="2250"/>
              <a:buChar char="●"/>
            </a:pPr>
            <a:r>
              <a:rPr lang="en" sz="2250"/>
              <a:t>Brain model was “squirmy” </a:t>
            </a:r>
            <a:endParaRPr sz="2250"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○"/>
            </a:pPr>
            <a:r>
              <a:rPr lang="en" sz="2250"/>
              <a:t>Low modulus of Elasticity</a:t>
            </a:r>
            <a:endParaRPr sz="2250"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○"/>
            </a:pPr>
            <a:r>
              <a:rPr lang="en" sz="2250"/>
              <a:t>Unrealistic geometry</a:t>
            </a:r>
            <a:endParaRPr sz="2250"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○"/>
            </a:pPr>
            <a:r>
              <a:rPr lang="en" sz="2250"/>
              <a:t>Many force/geometry inputs</a:t>
            </a:r>
            <a:endParaRPr sz="2250"/>
          </a:p>
        </p:txBody>
      </p:sp>
      <p:pic>
        <p:nvPicPr>
          <p:cNvPr id="387" name="Google Shape;38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900" y="1195763"/>
            <a:ext cx="4466099" cy="334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9"/>
          <p:cNvSpPr txBox="1"/>
          <p:nvPr/>
        </p:nvSpPr>
        <p:spPr>
          <a:xfrm>
            <a:off x="5451600" y="4545325"/>
            <a:ext cx="22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Early Front Impact Model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0"/>
          <p:cNvSpPr txBox="1"/>
          <p:nvPr>
            <p:ph type="title"/>
          </p:nvPr>
        </p:nvSpPr>
        <p:spPr>
          <a:xfrm>
            <a:off x="581025" y="528675"/>
            <a:ext cx="5711700" cy="5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394" name="Google Shape;394;p50"/>
          <p:cNvSpPr txBox="1"/>
          <p:nvPr>
            <p:ph idx="4294967295" type="body"/>
          </p:nvPr>
        </p:nvSpPr>
        <p:spPr>
          <a:xfrm>
            <a:off x="495750" y="1123800"/>
            <a:ext cx="4182300" cy="36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71475" lvl="0" marL="457200" rtl="0" algn="l">
              <a:spcBef>
                <a:spcPts val="400"/>
              </a:spcBef>
              <a:spcAft>
                <a:spcPts val="0"/>
              </a:spcAft>
              <a:buSzPts val="2250"/>
              <a:buChar char="●"/>
            </a:pPr>
            <a:r>
              <a:rPr lang="en" sz="2250"/>
              <a:t>Improve brain model</a:t>
            </a:r>
            <a:endParaRPr sz="2250"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○"/>
            </a:pPr>
            <a:r>
              <a:rPr lang="en" sz="2250"/>
              <a:t>Calculate localized stress</a:t>
            </a:r>
            <a:endParaRPr sz="2250"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en" sz="2250"/>
              <a:t>Incorporate angular acceleration</a:t>
            </a:r>
            <a:endParaRPr sz="2250"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○"/>
            </a:pPr>
            <a:r>
              <a:rPr lang="en" sz="2250"/>
              <a:t>Key component of concussions</a:t>
            </a:r>
            <a:endParaRPr sz="2250"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en" sz="2250"/>
              <a:t>Add 3D Shell Component</a:t>
            </a:r>
            <a:endParaRPr sz="2250"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○"/>
            </a:pPr>
            <a:r>
              <a:rPr lang="en" sz="2250"/>
              <a:t>Began work, but insufficient time</a:t>
            </a:r>
            <a:endParaRPr sz="2250"/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250"/>
          </a:p>
        </p:txBody>
      </p:sp>
      <p:pic>
        <p:nvPicPr>
          <p:cNvPr id="395" name="Google Shape;39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450" y="1265475"/>
            <a:ext cx="359092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1"/>
          <p:cNvSpPr txBox="1"/>
          <p:nvPr>
            <p:ph type="title"/>
          </p:nvPr>
        </p:nvSpPr>
        <p:spPr>
          <a:xfrm>
            <a:off x="1856372" y="400075"/>
            <a:ext cx="53073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Questions/feedback?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401" name="Google Shape;40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075" y="1043525"/>
            <a:ext cx="4466099" cy="33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2"/>
          <p:cNvSpPr txBox="1"/>
          <p:nvPr>
            <p:ph type="title"/>
          </p:nvPr>
        </p:nvSpPr>
        <p:spPr>
          <a:xfrm>
            <a:off x="581025" y="528675"/>
            <a:ext cx="4821900" cy="5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07" name="Google Shape;407;p52"/>
          <p:cNvSpPr txBox="1"/>
          <p:nvPr>
            <p:ph idx="4294967295" type="body"/>
          </p:nvPr>
        </p:nvSpPr>
        <p:spPr>
          <a:xfrm>
            <a:off x="872400" y="1123800"/>
            <a:ext cx="7704000" cy="32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[1] </a:t>
            </a:r>
            <a:r>
              <a:rPr lang="en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W. Decker, A. Baker, Y. Xin, et al., "Development and Multi-Scale Validation of a Finite Element Football Helmet Model," </a:t>
            </a:r>
            <a:r>
              <a:rPr i="1" lang="en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Annals of Biomedical Engineering, </a:t>
            </a:r>
            <a:r>
              <a:rPr lang="en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no. 48, pp. 258-270, 2020.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 </a:t>
            </a:r>
            <a:r>
              <a:rPr lang="en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 D. Anderson, T. Wu, M. B. Panzer, et al., "Predicting Concussion Outcome by Integrating Finite Element Modeling and Network Analysis," </a:t>
            </a:r>
            <a:r>
              <a:rPr i="1" lang="en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Frontiers in Bioengineering and Biotechnology, </a:t>
            </a:r>
            <a:r>
              <a:rPr lang="en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vol. 8, p. 309, 2020.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[3] </a:t>
            </a:r>
            <a:r>
              <a:rPr lang="en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M. Falstedt, P. Halldin and S. Kleiven, "Importance of the Bicycle Helmet Design and Material for the Outcome in Bicycle Accidents," in </a:t>
            </a:r>
            <a:r>
              <a:rPr i="1" lang="en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International Cycling Safety Conference</a:t>
            </a:r>
            <a:r>
              <a:rPr lang="en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Göteborg, 2014.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[4] </a:t>
            </a:r>
            <a:r>
              <a:rPr lang="en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L. J. Ng, V. Volman, M. M. Gibbons, et al., "A Mechanistic End-to-End Concussion Model That Translates Head Kinematics to Neurologic Injury," </a:t>
            </a:r>
            <a:r>
              <a:rPr i="1" lang="en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Frontiers in Neurology, </a:t>
            </a:r>
            <a:r>
              <a:rPr lang="en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2017.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[5] </a:t>
            </a:r>
            <a:r>
              <a:rPr lang="en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 Rowsen, S. M. Duma and J. G. Beckwith, "Rotational Head Kinematics in Football Impacts: An Injury Risk Function for Concussion," </a:t>
            </a:r>
            <a:r>
              <a:rPr i="1" lang="en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Annals of Biomedical Engineering, </a:t>
            </a:r>
            <a:r>
              <a:rPr lang="en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vol. 40, pp. 1-13, 2012.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[6] </a:t>
            </a:r>
            <a:r>
              <a:rPr lang="en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 P. Broglio, A. Lapointe, K. L. O'Connor, et al., "Head Impact Density: A Model To Explain The Elusive Concussion Threshold," </a:t>
            </a:r>
            <a:r>
              <a:rPr i="1" lang="en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Journal of Neurotrauma, </a:t>
            </a:r>
            <a:r>
              <a:rPr lang="en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vol. 34, no. 19, 2017.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[7]</a:t>
            </a:r>
            <a:r>
              <a:rPr lang="en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Bicycle Helmet Safety Institute, "Researcher's Resource Page," 2022. [Online]. Available: </a:t>
            </a:r>
            <a:r>
              <a:rPr lang="en" sz="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https://helmets.org/research.htm</a:t>
            </a:r>
            <a:r>
              <a:rPr lang="en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[8] </a:t>
            </a:r>
            <a:r>
              <a:rPr lang="en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Elkin and L. Gabler, “Brain tissue strains vary with impact location,” </a:t>
            </a:r>
            <a:r>
              <a:rPr i="1" lang="en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Clinical Biomechanics</a:t>
            </a:r>
            <a:r>
              <a:rPr lang="en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vol. 64, pp. 49–57, Mar. 2018.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[9] </a:t>
            </a:r>
            <a:r>
              <a:rPr lang="en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 J. Sanchez, L. F. Gabler, A. B. Good, J. R. Funk, J. R. Crandall, and M. B. Panzer, “A reanalysis of football impact reconstructions for head kinematics and finite element modeling,” </a:t>
            </a:r>
            <a:r>
              <a:rPr i="1" lang="en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Clinical Biomechanics</a:t>
            </a:r>
            <a:r>
              <a:rPr lang="en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vol. 64, pp. 82–89, 2019.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[10] </a:t>
            </a:r>
            <a:r>
              <a:rPr lang="en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 G. Beckwith, W. Zhao, S. Ji, A. G. Ajamil, R. P. Bolander, J. J. Chu, T. W. McAllister, J. J. Crisco, S. M. Duma, S. Rowson, S. P. Broglio, K. M. Guskiewicz, J. P. Mihalik, S. Anderson, B. Schnebel, P. Gunnar Brolinson, M. W. Collins, and R. M. Greenwald, “Estimated brain tissue response following impacts associated with and without diagnosed concussion,” </a:t>
            </a:r>
            <a:r>
              <a:rPr i="1" lang="en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Annals of Biomedical Engineering</a:t>
            </a:r>
            <a:r>
              <a:rPr lang="en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vol. 46, no. 6, pp. 819–830, 2018.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[11] </a:t>
            </a:r>
            <a:r>
              <a:rPr lang="en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M. K. Jawed, S. Lim, “Discrete Simulation of Slender Structures,” Spring 2022</a:t>
            </a:r>
            <a:endParaRPr sz="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33" name="Google Shape;233;p38"/>
          <p:cNvSpPr txBox="1"/>
          <p:nvPr>
            <p:ph idx="1" type="body"/>
          </p:nvPr>
        </p:nvSpPr>
        <p:spPr>
          <a:xfrm>
            <a:off x="720000" y="1123800"/>
            <a:ext cx="7704000" cy="32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AutoNum type="arabicPeriod"/>
            </a:pPr>
            <a:r>
              <a:rPr lang="en" sz="1850"/>
              <a:t>Project Objective</a:t>
            </a:r>
            <a:endParaRPr sz="185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AutoNum type="arabicPeriod"/>
            </a:pPr>
            <a:r>
              <a:rPr lang="en" sz="1850"/>
              <a:t>Modeling Approach</a:t>
            </a:r>
            <a:endParaRPr sz="185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AutoNum type="arabicPeriod"/>
            </a:pPr>
            <a:r>
              <a:rPr lang="en" sz="1850"/>
              <a:t>Architecture</a:t>
            </a:r>
            <a:endParaRPr sz="185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AutoNum type="arabicPeriod"/>
            </a:pPr>
            <a:r>
              <a:rPr lang="en" sz="1850"/>
              <a:t>Development Process</a:t>
            </a:r>
            <a:endParaRPr sz="185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AutoNum type="arabicPeriod"/>
            </a:pPr>
            <a:r>
              <a:rPr lang="en" sz="1850"/>
              <a:t>Data Capture</a:t>
            </a:r>
            <a:endParaRPr sz="185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AutoNum type="arabicPeriod"/>
            </a:pPr>
            <a:r>
              <a:rPr lang="en" sz="1850"/>
              <a:t>Lessons Learned</a:t>
            </a:r>
            <a:endParaRPr sz="185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AutoNum type="arabicPeriod"/>
            </a:pPr>
            <a:r>
              <a:rPr lang="en" sz="1850"/>
              <a:t>Future Work</a:t>
            </a:r>
            <a:endParaRPr sz="185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720000" y="1123800"/>
            <a:ext cx="7704000" cy="32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rabicPeriod"/>
            </a:pPr>
            <a:r>
              <a:rPr lang="en" sz="1950">
                <a:highlight>
                  <a:srgbClr val="FFE599"/>
                </a:highlight>
              </a:rPr>
              <a:t>Create </a:t>
            </a:r>
            <a:r>
              <a:rPr lang="en" sz="1950"/>
              <a:t>a simple yet accurate kinematic model of the brain, skull, cerebrospinal fluid, and neck.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AutoNum type="arabicPeriod"/>
            </a:pPr>
            <a:r>
              <a:rPr lang="en" sz="1950">
                <a:highlight>
                  <a:srgbClr val="FFE599"/>
                </a:highlight>
              </a:rPr>
              <a:t>Determine</a:t>
            </a:r>
            <a:r>
              <a:rPr lang="en" sz="1950"/>
              <a:t> the force and acceleration of a brain experiencing impacts of varying severity and direction.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AutoNum type="arabicPeriod"/>
            </a:pPr>
            <a:r>
              <a:rPr lang="en" sz="1950">
                <a:highlight>
                  <a:srgbClr val="FFE599"/>
                </a:highlight>
              </a:rPr>
              <a:t>Validate</a:t>
            </a:r>
            <a:r>
              <a:rPr lang="en" sz="1950"/>
              <a:t> existing brain models for accuracy with numerical simulations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AutoNum type="arabicPeriod"/>
            </a:pPr>
            <a:r>
              <a:rPr lang="en" sz="1950">
                <a:highlight>
                  <a:srgbClr val="B6D7A8"/>
                </a:highlight>
              </a:rPr>
              <a:t>See</a:t>
            </a:r>
            <a:r>
              <a:rPr lang="en" sz="1950"/>
              <a:t> the effects of traumatic brain injury mitigation devices, like simple helmets, MIPS helmets, and Q collars. 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AutoNum type="arabicPeriod"/>
            </a:pPr>
            <a:r>
              <a:rPr lang="en" sz="1950">
                <a:highlight>
                  <a:srgbClr val="B6D7A8"/>
                </a:highlight>
              </a:rPr>
              <a:t>Look</a:t>
            </a:r>
            <a:r>
              <a:rPr lang="en" sz="1950"/>
              <a:t> for suggestions or improvements to reduce concussion risk or to concussion models</a:t>
            </a:r>
            <a:endParaRPr sz="19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Approach</a:t>
            </a:r>
            <a:endParaRPr/>
          </a:p>
        </p:txBody>
      </p:sp>
      <p:sp>
        <p:nvSpPr>
          <p:cNvPr id="245" name="Google Shape;245;p40"/>
          <p:cNvSpPr txBox="1"/>
          <p:nvPr>
            <p:ph idx="1" type="body"/>
          </p:nvPr>
        </p:nvSpPr>
        <p:spPr>
          <a:xfrm>
            <a:off x="129300" y="1123800"/>
            <a:ext cx="4353300" cy="40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AutoNum type="arabicPeriod"/>
            </a:pPr>
            <a:r>
              <a:rPr lang="en" sz="1950"/>
              <a:t>Model neck and brain as beams</a:t>
            </a:r>
            <a:endParaRPr sz="1950"/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SzPts val="1950"/>
              <a:buAutoNum type="alphaLcPeriod"/>
            </a:pPr>
            <a:r>
              <a:rPr lang="en" sz="1950"/>
              <a:t>Newton-Raphson method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AutoNum type="arabicPeriod"/>
            </a:pPr>
            <a:r>
              <a:rPr lang="en" sz="1950"/>
              <a:t>Model skull as a rigid body</a:t>
            </a:r>
            <a:endParaRPr sz="1950"/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SzPts val="1950"/>
              <a:buAutoNum type="alphaLcPeriod"/>
            </a:pPr>
            <a:r>
              <a:rPr lang="en" sz="1950"/>
              <a:t>Large modulus of elasticity compared to brain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AutoNum type="arabicPeriod"/>
            </a:pPr>
            <a:r>
              <a:rPr lang="en" sz="1950"/>
              <a:t>Model helmet and brain reaction forces</a:t>
            </a:r>
            <a:endParaRPr sz="1950"/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SzPts val="1950"/>
              <a:buAutoNum type="alphaLcPeriod"/>
            </a:pPr>
            <a:r>
              <a:rPr lang="en" sz="1950"/>
              <a:t>Modified mass reaction  method</a:t>
            </a:r>
            <a:endParaRPr sz="1950"/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SzPts val="1950"/>
              <a:buAutoNum type="alphaLcPeriod"/>
            </a:pPr>
            <a:r>
              <a:rPr lang="en" sz="1950"/>
              <a:t>Newton</a:t>
            </a:r>
            <a:r>
              <a:rPr lang="en" sz="1950"/>
              <a:t>-Raphson method</a:t>
            </a:r>
            <a:endParaRPr sz="19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6" name="Google Shape;24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6973" y="1123800"/>
            <a:ext cx="4196802" cy="32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0"/>
          <p:cNvSpPr/>
          <p:nvPr/>
        </p:nvSpPr>
        <p:spPr>
          <a:xfrm>
            <a:off x="5718200" y="3203925"/>
            <a:ext cx="459900" cy="22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0"/>
          <p:cNvSpPr txBox="1"/>
          <p:nvPr/>
        </p:nvSpPr>
        <p:spPr>
          <a:xfrm>
            <a:off x="5071650" y="3118725"/>
            <a:ext cx="8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Neck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40"/>
          <p:cNvSpPr/>
          <p:nvPr/>
        </p:nvSpPr>
        <p:spPr>
          <a:xfrm>
            <a:off x="5718200" y="2551775"/>
            <a:ext cx="459900" cy="22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0"/>
          <p:cNvSpPr txBox="1"/>
          <p:nvPr/>
        </p:nvSpPr>
        <p:spPr>
          <a:xfrm>
            <a:off x="5143475" y="2466575"/>
            <a:ext cx="8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Skull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40"/>
          <p:cNvSpPr/>
          <p:nvPr/>
        </p:nvSpPr>
        <p:spPr>
          <a:xfrm rot="2041300">
            <a:off x="5445074" y="1984835"/>
            <a:ext cx="460048" cy="22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0"/>
          <p:cNvSpPr txBox="1"/>
          <p:nvPr/>
        </p:nvSpPr>
        <p:spPr>
          <a:xfrm>
            <a:off x="5071650" y="1589238"/>
            <a:ext cx="8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Helmet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40"/>
          <p:cNvSpPr/>
          <p:nvPr/>
        </p:nvSpPr>
        <p:spPr>
          <a:xfrm rot="-5400000">
            <a:off x="6494100" y="3018750"/>
            <a:ext cx="459900" cy="22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0"/>
          <p:cNvSpPr txBox="1"/>
          <p:nvPr/>
        </p:nvSpPr>
        <p:spPr>
          <a:xfrm>
            <a:off x="6494100" y="3433725"/>
            <a:ext cx="8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Brain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Approach</a:t>
            </a:r>
            <a:endParaRPr/>
          </a:p>
        </p:txBody>
      </p:sp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129300" y="1123800"/>
            <a:ext cx="4353300" cy="40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AutoNum type="arabicPeriod"/>
            </a:pPr>
            <a:r>
              <a:rPr lang="en" sz="1950"/>
              <a:t>Brain modeled as a series of springs/dampers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AutoNum type="arabicPeriod"/>
            </a:pPr>
            <a:r>
              <a:rPr lang="en" sz="1950"/>
              <a:t>Brainstem connects nodes</a:t>
            </a:r>
            <a:endParaRPr sz="1950"/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SzPts val="1950"/>
              <a:buAutoNum type="alphaLcPeriod"/>
            </a:pPr>
            <a:r>
              <a:rPr lang="en" sz="1950"/>
              <a:t>Moves with neck</a:t>
            </a:r>
            <a:endParaRPr sz="1950"/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SzPts val="1950"/>
              <a:buAutoNum type="alphaLcPeriod"/>
            </a:pPr>
            <a:r>
              <a:rPr lang="en" sz="1950"/>
              <a:t>Changes angle with neck</a:t>
            </a:r>
            <a:endParaRPr sz="1950"/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SzPts val="1950"/>
              <a:buAutoNum type="alphaLcPeriod"/>
            </a:pPr>
            <a:r>
              <a:rPr lang="en" sz="1950"/>
              <a:t>Allows Deformation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AutoNum type="arabicPeriod"/>
            </a:pPr>
            <a:r>
              <a:rPr lang="en" sz="1950"/>
              <a:t>Brain moves and deforms with impacts</a:t>
            </a:r>
            <a:endParaRPr sz="1950"/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SzPts val="1950"/>
              <a:buAutoNum type="alphaLcPeriod"/>
            </a:pPr>
            <a:r>
              <a:rPr lang="en" sz="1950"/>
              <a:t>Modified mass method</a:t>
            </a:r>
            <a:endParaRPr sz="19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1" name="Google Shape;2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6973" y="1123800"/>
            <a:ext cx="4196802" cy="32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1"/>
          <p:cNvSpPr txBox="1"/>
          <p:nvPr/>
        </p:nvSpPr>
        <p:spPr>
          <a:xfrm>
            <a:off x="4897850" y="2371650"/>
            <a:ext cx="11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Brainstem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3" name="Google Shape;263;p41"/>
          <p:cNvCxnSpPr/>
          <p:nvPr/>
        </p:nvCxnSpPr>
        <p:spPr>
          <a:xfrm flipH="1">
            <a:off x="6425200" y="2162675"/>
            <a:ext cx="54300" cy="704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41"/>
          <p:cNvSpPr/>
          <p:nvPr/>
        </p:nvSpPr>
        <p:spPr>
          <a:xfrm>
            <a:off x="5876225" y="2456850"/>
            <a:ext cx="459900" cy="22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Architecture</a:t>
            </a:r>
            <a:endParaRPr/>
          </a:p>
        </p:txBody>
      </p:sp>
      <p:sp>
        <p:nvSpPr>
          <p:cNvPr id="270" name="Google Shape;270;p42"/>
          <p:cNvSpPr txBox="1"/>
          <p:nvPr>
            <p:ph idx="1" type="body"/>
          </p:nvPr>
        </p:nvSpPr>
        <p:spPr>
          <a:xfrm>
            <a:off x="129300" y="1123800"/>
            <a:ext cx="4353300" cy="40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AutoNum type="arabicPeriod"/>
            </a:pPr>
            <a:r>
              <a:rPr lang="en" sz="1950"/>
              <a:t>Brain takes angle and location </a:t>
            </a:r>
            <a:r>
              <a:rPr lang="en" sz="1950"/>
              <a:t>input</a:t>
            </a:r>
            <a:r>
              <a:rPr lang="en" sz="1950"/>
              <a:t> from spine</a:t>
            </a:r>
            <a:endParaRPr sz="1950"/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SzPts val="1950"/>
              <a:buAutoNum type="alphaLcPeriod"/>
            </a:pPr>
            <a:r>
              <a:rPr lang="en" sz="1950"/>
              <a:t>X-Y offset and angle calculations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AutoNum type="arabicPeriod"/>
            </a:pPr>
            <a:r>
              <a:rPr lang="en" sz="1950"/>
              <a:t>Brain contacts skull and deforms</a:t>
            </a:r>
            <a:endParaRPr sz="1950"/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SzPts val="1950"/>
              <a:buAutoNum type="alphaLcPeriod"/>
            </a:pPr>
            <a:r>
              <a:rPr lang="en" sz="1950"/>
              <a:t>Newton-Raphson/modified mass method</a:t>
            </a:r>
            <a:endParaRPr sz="1950"/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SzPts val="1950"/>
              <a:buAutoNum type="alphaLcPeriod"/>
            </a:pPr>
            <a:r>
              <a:rPr lang="en" sz="1950"/>
              <a:t>If statements check for collisions in front and back</a:t>
            </a:r>
            <a:endParaRPr sz="19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1" name="Google Shape;27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100" y="1123800"/>
            <a:ext cx="4466099" cy="334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2"/>
          <p:cNvSpPr txBox="1"/>
          <p:nvPr/>
        </p:nvSpPr>
        <p:spPr>
          <a:xfrm>
            <a:off x="5451600" y="4545325"/>
            <a:ext cx="22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Early Front Impact Model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idx="1" type="body"/>
          </p:nvPr>
        </p:nvSpPr>
        <p:spPr>
          <a:xfrm>
            <a:off x="305900" y="1688300"/>
            <a:ext cx="4010100" cy="27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/>
              <a:t>Newton-Raphson Method was </a:t>
            </a:r>
            <a:r>
              <a:rPr lang="en" sz="1500"/>
              <a:t>used</a:t>
            </a:r>
            <a:r>
              <a:rPr lang="en" sz="1500"/>
              <a:t> to model the deformation of the spine as a beam</a:t>
            </a:r>
            <a:endParaRPr sz="1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/>
              <a:t>A variable force was applied to the last node in the x-dir for the first 3 timesteps to simulate sudden impact</a:t>
            </a:r>
            <a:endParaRPr sz="1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/>
              <a:t>When a node is calculated to be beyond the wall, it’s x-index becomes fixed until it’s calculated to be moving to the left of the wall (pre-momentum conservation)</a:t>
            </a:r>
            <a:endParaRPr sz="1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78" name="Google Shape;278;p43"/>
          <p:cNvSpPr txBox="1"/>
          <p:nvPr>
            <p:ph type="title"/>
          </p:nvPr>
        </p:nvSpPr>
        <p:spPr>
          <a:xfrm>
            <a:off x="713100" y="539400"/>
            <a:ext cx="4754700" cy="5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Development: Spine and Skull</a:t>
            </a:r>
            <a:endParaRPr/>
          </a:p>
        </p:txBody>
      </p:sp>
      <p:grpSp>
        <p:nvGrpSpPr>
          <p:cNvPr id="279" name="Google Shape;279;p43"/>
          <p:cNvGrpSpPr/>
          <p:nvPr/>
        </p:nvGrpSpPr>
        <p:grpSpPr>
          <a:xfrm>
            <a:off x="5847531" y="255408"/>
            <a:ext cx="1413533" cy="1402435"/>
            <a:chOff x="3183740" y="3035546"/>
            <a:chExt cx="364877" cy="363015"/>
          </a:xfrm>
        </p:grpSpPr>
        <p:sp>
          <p:nvSpPr>
            <p:cNvPr id="280" name="Google Shape;280;p43"/>
            <p:cNvSpPr/>
            <p:nvPr/>
          </p:nvSpPr>
          <p:spPr>
            <a:xfrm>
              <a:off x="3323507" y="3265013"/>
              <a:ext cx="105370" cy="127927"/>
            </a:xfrm>
            <a:custGeom>
              <a:rect b="b" l="l" r="r" t="t"/>
              <a:pathLst>
                <a:path extrusionOk="0" h="3641" w="2999">
                  <a:moveTo>
                    <a:pt x="1" y="0"/>
                  </a:moveTo>
                  <a:lnTo>
                    <a:pt x="447" y="1249"/>
                  </a:lnTo>
                  <a:cubicBezTo>
                    <a:pt x="679" y="1927"/>
                    <a:pt x="768" y="2659"/>
                    <a:pt x="661" y="3390"/>
                  </a:cubicBezTo>
                  <a:lnTo>
                    <a:pt x="661" y="3444"/>
                  </a:lnTo>
                  <a:cubicBezTo>
                    <a:pt x="643" y="3533"/>
                    <a:pt x="733" y="3640"/>
                    <a:pt x="840" y="3640"/>
                  </a:cubicBezTo>
                  <a:lnTo>
                    <a:pt x="1750" y="3640"/>
                  </a:lnTo>
                  <a:cubicBezTo>
                    <a:pt x="1874" y="3640"/>
                    <a:pt x="1946" y="3533"/>
                    <a:pt x="1928" y="3426"/>
                  </a:cubicBezTo>
                  <a:lnTo>
                    <a:pt x="1892" y="3230"/>
                  </a:lnTo>
                  <a:cubicBezTo>
                    <a:pt x="1767" y="2623"/>
                    <a:pt x="1982" y="1981"/>
                    <a:pt x="2445" y="1588"/>
                  </a:cubicBezTo>
                  <a:lnTo>
                    <a:pt x="2999" y="10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3"/>
            <p:cNvSpPr/>
            <p:nvPr/>
          </p:nvSpPr>
          <p:spPr>
            <a:xfrm>
              <a:off x="3388717" y="3249905"/>
              <a:ext cx="117913" cy="85343"/>
            </a:xfrm>
            <a:custGeom>
              <a:rect b="b" l="l" r="r" t="t"/>
              <a:pathLst>
                <a:path extrusionOk="0" h="2429" w="3356">
                  <a:moveTo>
                    <a:pt x="2382" y="1"/>
                  </a:moveTo>
                  <a:cubicBezTo>
                    <a:pt x="2044" y="1"/>
                    <a:pt x="1742" y="193"/>
                    <a:pt x="1589" y="466"/>
                  </a:cubicBezTo>
                  <a:cubicBezTo>
                    <a:pt x="1449" y="388"/>
                    <a:pt x="1295" y="338"/>
                    <a:pt x="1128" y="338"/>
                  </a:cubicBezTo>
                  <a:cubicBezTo>
                    <a:pt x="1104" y="338"/>
                    <a:pt x="1079" y="339"/>
                    <a:pt x="1053" y="341"/>
                  </a:cubicBezTo>
                  <a:cubicBezTo>
                    <a:pt x="500" y="341"/>
                    <a:pt x="54" y="787"/>
                    <a:pt x="36" y="1340"/>
                  </a:cubicBezTo>
                  <a:cubicBezTo>
                    <a:pt x="1" y="1947"/>
                    <a:pt x="482" y="2429"/>
                    <a:pt x="1089" y="2429"/>
                  </a:cubicBezTo>
                  <a:cubicBezTo>
                    <a:pt x="1374" y="2429"/>
                    <a:pt x="1660" y="2304"/>
                    <a:pt x="1838" y="2108"/>
                  </a:cubicBezTo>
                  <a:cubicBezTo>
                    <a:pt x="1967" y="1979"/>
                    <a:pt x="2124" y="1909"/>
                    <a:pt x="2297" y="1909"/>
                  </a:cubicBezTo>
                  <a:cubicBezTo>
                    <a:pt x="2316" y="1909"/>
                    <a:pt x="2336" y="1909"/>
                    <a:pt x="2356" y="1911"/>
                  </a:cubicBezTo>
                  <a:lnTo>
                    <a:pt x="2392" y="1911"/>
                  </a:lnTo>
                  <a:cubicBezTo>
                    <a:pt x="2927" y="1911"/>
                    <a:pt x="3355" y="1483"/>
                    <a:pt x="3355" y="948"/>
                  </a:cubicBezTo>
                  <a:cubicBezTo>
                    <a:pt x="3355" y="430"/>
                    <a:pt x="2945" y="20"/>
                    <a:pt x="2427" y="2"/>
                  </a:cubicBezTo>
                  <a:cubicBezTo>
                    <a:pt x="2412" y="1"/>
                    <a:pt x="2397" y="1"/>
                    <a:pt x="2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3"/>
            <p:cNvSpPr/>
            <p:nvPr/>
          </p:nvSpPr>
          <p:spPr>
            <a:xfrm>
              <a:off x="3189361" y="3039938"/>
              <a:ext cx="354231" cy="272753"/>
            </a:xfrm>
            <a:custGeom>
              <a:rect b="b" l="l" r="r" t="t"/>
              <a:pathLst>
                <a:path extrusionOk="0" h="7763" w="10082">
                  <a:moveTo>
                    <a:pt x="5050" y="1"/>
                  </a:moveTo>
                  <a:cubicBezTo>
                    <a:pt x="4551" y="1"/>
                    <a:pt x="4122" y="322"/>
                    <a:pt x="3962" y="750"/>
                  </a:cubicBezTo>
                  <a:cubicBezTo>
                    <a:pt x="3919" y="879"/>
                    <a:pt x="3795" y="962"/>
                    <a:pt x="3665" y="962"/>
                  </a:cubicBezTo>
                  <a:cubicBezTo>
                    <a:pt x="3633" y="962"/>
                    <a:pt x="3601" y="957"/>
                    <a:pt x="3569" y="946"/>
                  </a:cubicBezTo>
                  <a:cubicBezTo>
                    <a:pt x="3444" y="893"/>
                    <a:pt x="3319" y="875"/>
                    <a:pt x="3194" y="875"/>
                  </a:cubicBezTo>
                  <a:cubicBezTo>
                    <a:pt x="2695" y="875"/>
                    <a:pt x="2285" y="1196"/>
                    <a:pt x="2106" y="1625"/>
                  </a:cubicBezTo>
                  <a:cubicBezTo>
                    <a:pt x="2075" y="1718"/>
                    <a:pt x="1989" y="1771"/>
                    <a:pt x="1897" y="1771"/>
                  </a:cubicBezTo>
                  <a:cubicBezTo>
                    <a:pt x="1883" y="1771"/>
                    <a:pt x="1870" y="1770"/>
                    <a:pt x="1856" y="1767"/>
                  </a:cubicBezTo>
                  <a:cubicBezTo>
                    <a:pt x="1749" y="1732"/>
                    <a:pt x="1642" y="1732"/>
                    <a:pt x="1517" y="1732"/>
                  </a:cubicBezTo>
                  <a:cubicBezTo>
                    <a:pt x="964" y="1767"/>
                    <a:pt x="518" y="2213"/>
                    <a:pt x="465" y="2766"/>
                  </a:cubicBezTo>
                  <a:cubicBezTo>
                    <a:pt x="447" y="2963"/>
                    <a:pt x="465" y="3141"/>
                    <a:pt x="536" y="3320"/>
                  </a:cubicBezTo>
                  <a:cubicBezTo>
                    <a:pt x="607" y="3480"/>
                    <a:pt x="589" y="3676"/>
                    <a:pt x="465" y="3819"/>
                  </a:cubicBezTo>
                  <a:cubicBezTo>
                    <a:pt x="161" y="4140"/>
                    <a:pt x="1" y="4586"/>
                    <a:pt x="18" y="5068"/>
                  </a:cubicBezTo>
                  <a:cubicBezTo>
                    <a:pt x="72" y="5871"/>
                    <a:pt x="786" y="6585"/>
                    <a:pt x="1589" y="6656"/>
                  </a:cubicBezTo>
                  <a:cubicBezTo>
                    <a:pt x="1731" y="6656"/>
                    <a:pt x="1874" y="6656"/>
                    <a:pt x="1999" y="6620"/>
                  </a:cubicBezTo>
                  <a:cubicBezTo>
                    <a:pt x="2037" y="6614"/>
                    <a:pt x="2075" y="6611"/>
                    <a:pt x="2113" y="6611"/>
                  </a:cubicBezTo>
                  <a:cubicBezTo>
                    <a:pt x="2390" y="6611"/>
                    <a:pt x="2641" y="6779"/>
                    <a:pt x="2766" y="7031"/>
                  </a:cubicBezTo>
                  <a:cubicBezTo>
                    <a:pt x="2963" y="7459"/>
                    <a:pt x="3409" y="7762"/>
                    <a:pt x="3908" y="7762"/>
                  </a:cubicBezTo>
                  <a:cubicBezTo>
                    <a:pt x="4212" y="7762"/>
                    <a:pt x="4479" y="7673"/>
                    <a:pt x="4693" y="7495"/>
                  </a:cubicBezTo>
                  <a:cubicBezTo>
                    <a:pt x="4900" y="7329"/>
                    <a:pt x="5160" y="7239"/>
                    <a:pt x="5423" y="7239"/>
                  </a:cubicBezTo>
                  <a:cubicBezTo>
                    <a:pt x="5501" y="7239"/>
                    <a:pt x="5579" y="7247"/>
                    <a:pt x="5657" y="7263"/>
                  </a:cubicBezTo>
                  <a:cubicBezTo>
                    <a:pt x="5728" y="7263"/>
                    <a:pt x="5800" y="7281"/>
                    <a:pt x="5889" y="7281"/>
                  </a:cubicBezTo>
                  <a:cubicBezTo>
                    <a:pt x="6228" y="7281"/>
                    <a:pt x="6549" y="7138"/>
                    <a:pt x="6781" y="6888"/>
                  </a:cubicBezTo>
                  <a:cubicBezTo>
                    <a:pt x="7001" y="6668"/>
                    <a:pt x="7286" y="6551"/>
                    <a:pt x="7583" y="6551"/>
                  </a:cubicBezTo>
                  <a:cubicBezTo>
                    <a:pt x="7696" y="6551"/>
                    <a:pt x="7810" y="6568"/>
                    <a:pt x="7923" y="6603"/>
                  </a:cubicBezTo>
                  <a:cubicBezTo>
                    <a:pt x="8083" y="6638"/>
                    <a:pt x="8262" y="6656"/>
                    <a:pt x="8422" y="6656"/>
                  </a:cubicBezTo>
                  <a:cubicBezTo>
                    <a:pt x="9315" y="6620"/>
                    <a:pt x="10028" y="5907"/>
                    <a:pt x="10064" y="5032"/>
                  </a:cubicBezTo>
                  <a:cubicBezTo>
                    <a:pt x="10082" y="4569"/>
                    <a:pt x="9903" y="4140"/>
                    <a:pt x="9618" y="3819"/>
                  </a:cubicBezTo>
                  <a:cubicBezTo>
                    <a:pt x="9493" y="3676"/>
                    <a:pt x="9475" y="3480"/>
                    <a:pt x="9546" y="3320"/>
                  </a:cubicBezTo>
                  <a:cubicBezTo>
                    <a:pt x="9618" y="3141"/>
                    <a:pt x="9636" y="2963"/>
                    <a:pt x="9618" y="2766"/>
                  </a:cubicBezTo>
                  <a:cubicBezTo>
                    <a:pt x="9564" y="2213"/>
                    <a:pt x="9118" y="1767"/>
                    <a:pt x="8565" y="1732"/>
                  </a:cubicBezTo>
                  <a:cubicBezTo>
                    <a:pt x="8440" y="1732"/>
                    <a:pt x="8333" y="1732"/>
                    <a:pt x="8226" y="1767"/>
                  </a:cubicBezTo>
                  <a:cubicBezTo>
                    <a:pt x="8213" y="1770"/>
                    <a:pt x="8199" y="1771"/>
                    <a:pt x="8185" y="1771"/>
                  </a:cubicBezTo>
                  <a:cubicBezTo>
                    <a:pt x="8093" y="1771"/>
                    <a:pt x="8007" y="1718"/>
                    <a:pt x="7976" y="1625"/>
                  </a:cubicBezTo>
                  <a:cubicBezTo>
                    <a:pt x="7816" y="1196"/>
                    <a:pt x="7388" y="875"/>
                    <a:pt x="6888" y="875"/>
                  </a:cubicBezTo>
                  <a:cubicBezTo>
                    <a:pt x="6763" y="875"/>
                    <a:pt x="6638" y="893"/>
                    <a:pt x="6513" y="946"/>
                  </a:cubicBezTo>
                  <a:cubicBezTo>
                    <a:pt x="6482" y="957"/>
                    <a:pt x="6449" y="962"/>
                    <a:pt x="6417" y="962"/>
                  </a:cubicBezTo>
                  <a:cubicBezTo>
                    <a:pt x="6287" y="962"/>
                    <a:pt x="6164" y="879"/>
                    <a:pt x="6121" y="750"/>
                  </a:cubicBezTo>
                  <a:cubicBezTo>
                    <a:pt x="5960" y="322"/>
                    <a:pt x="5532" y="1"/>
                    <a:pt x="50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3"/>
            <p:cNvSpPr/>
            <p:nvPr/>
          </p:nvSpPr>
          <p:spPr>
            <a:xfrm>
              <a:off x="3258331" y="3121100"/>
              <a:ext cx="207542" cy="97535"/>
            </a:xfrm>
            <a:custGeom>
              <a:rect b="b" l="l" r="r" t="t"/>
              <a:pathLst>
                <a:path extrusionOk="0" h="2776" w="5907">
                  <a:moveTo>
                    <a:pt x="5444" y="0"/>
                  </a:moveTo>
                  <a:cubicBezTo>
                    <a:pt x="4761" y="0"/>
                    <a:pt x="4195" y="162"/>
                    <a:pt x="3712" y="474"/>
                  </a:cubicBezTo>
                  <a:cubicBezTo>
                    <a:pt x="3230" y="795"/>
                    <a:pt x="2927" y="1206"/>
                    <a:pt x="2641" y="1581"/>
                  </a:cubicBezTo>
                  <a:cubicBezTo>
                    <a:pt x="2463" y="1848"/>
                    <a:pt x="2284" y="2062"/>
                    <a:pt x="2106" y="2205"/>
                  </a:cubicBezTo>
                  <a:cubicBezTo>
                    <a:pt x="2070" y="2241"/>
                    <a:pt x="2034" y="2259"/>
                    <a:pt x="2017" y="2276"/>
                  </a:cubicBezTo>
                  <a:cubicBezTo>
                    <a:pt x="1892" y="1991"/>
                    <a:pt x="1606" y="1884"/>
                    <a:pt x="1463" y="1848"/>
                  </a:cubicBezTo>
                  <a:cubicBezTo>
                    <a:pt x="1374" y="1848"/>
                    <a:pt x="1303" y="1902"/>
                    <a:pt x="1285" y="1991"/>
                  </a:cubicBezTo>
                  <a:cubicBezTo>
                    <a:pt x="1285" y="2062"/>
                    <a:pt x="1339" y="2151"/>
                    <a:pt x="1410" y="2151"/>
                  </a:cubicBezTo>
                  <a:cubicBezTo>
                    <a:pt x="1446" y="2151"/>
                    <a:pt x="1642" y="2205"/>
                    <a:pt x="1731" y="2401"/>
                  </a:cubicBezTo>
                  <a:cubicBezTo>
                    <a:pt x="1556" y="2457"/>
                    <a:pt x="1372" y="2477"/>
                    <a:pt x="1195" y="2477"/>
                  </a:cubicBezTo>
                  <a:cubicBezTo>
                    <a:pt x="690" y="2477"/>
                    <a:pt x="246" y="2307"/>
                    <a:pt x="232" y="2294"/>
                  </a:cubicBezTo>
                  <a:cubicBezTo>
                    <a:pt x="220" y="2291"/>
                    <a:pt x="207" y="2290"/>
                    <a:pt x="194" y="2290"/>
                  </a:cubicBezTo>
                  <a:cubicBezTo>
                    <a:pt x="132" y="2290"/>
                    <a:pt x="66" y="2324"/>
                    <a:pt x="36" y="2383"/>
                  </a:cubicBezTo>
                  <a:cubicBezTo>
                    <a:pt x="0" y="2455"/>
                    <a:pt x="54" y="2544"/>
                    <a:pt x="125" y="2580"/>
                  </a:cubicBezTo>
                  <a:cubicBezTo>
                    <a:pt x="161" y="2598"/>
                    <a:pt x="643" y="2776"/>
                    <a:pt x="1214" y="2776"/>
                  </a:cubicBezTo>
                  <a:cubicBezTo>
                    <a:pt x="1570" y="2776"/>
                    <a:pt x="1963" y="2705"/>
                    <a:pt x="2284" y="2455"/>
                  </a:cubicBezTo>
                  <a:cubicBezTo>
                    <a:pt x="2516" y="2276"/>
                    <a:pt x="2695" y="2027"/>
                    <a:pt x="2891" y="1759"/>
                  </a:cubicBezTo>
                  <a:cubicBezTo>
                    <a:pt x="2927" y="1705"/>
                    <a:pt x="2980" y="1652"/>
                    <a:pt x="3016" y="1598"/>
                  </a:cubicBezTo>
                  <a:cubicBezTo>
                    <a:pt x="3230" y="1688"/>
                    <a:pt x="3658" y="1848"/>
                    <a:pt x="3872" y="1848"/>
                  </a:cubicBezTo>
                  <a:cubicBezTo>
                    <a:pt x="3926" y="1848"/>
                    <a:pt x="3997" y="1812"/>
                    <a:pt x="4015" y="1741"/>
                  </a:cubicBezTo>
                  <a:cubicBezTo>
                    <a:pt x="4051" y="1652"/>
                    <a:pt x="3961" y="1545"/>
                    <a:pt x="3872" y="1545"/>
                  </a:cubicBezTo>
                  <a:cubicBezTo>
                    <a:pt x="3747" y="1545"/>
                    <a:pt x="3462" y="1456"/>
                    <a:pt x="3212" y="1349"/>
                  </a:cubicBezTo>
                  <a:cubicBezTo>
                    <a:pt x="3658" y="803"/>
                    <a:pt x="4257" y="304"/>
                    <a:pt x="5435" y="304"/>
                  </a:cubicBezTo>
                  <a:cubicBezTo>
                    <a:pt x="5529" y="304"/>
                    <a:pt x="5626" y="307"/>
                    <a:pt x="5728" y="314"/>
                  </a:cubicBezTo>
                  <a:cubicBezTo>
                    <a:pt x="5799" y="314"/>
                    <a:pt x="5871" y="260"/>
                    <a:pt x="5888" y="189"/>
                  </a:cubicBezTo>
                  <a:cubicBezTo>
                    <a:pt x="5906" y="100"/>
                    <a:pt x="5835" y="10"/>
                    <a:pt x="5746" y="10"/>
                  </a:cubicBezTo>
                  <a:cubicBezTo>
                    <a:pt x="5643" y="4"/>
                    <a:pt x="5542" y="0"/>
                    <a:pt x="5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3"/>
            <p:cNvSpPr/>
            <p:nvPr/>
          </p:nvSpPr>
          <p:spPr>
            <a:xfrm>
              <a:off x="3183740" y="3035546"/>
              <a:ext cx="364877" cy="363015"/>
            </a:xfrm>
            <a:custGeom>
              <a:rect b="b" l="l" r="r" t="t"/>
              <a:pathLst>
                <a:path extrusionOk="0" h="10332" w="10385">
                  <a:moveTo>
                    <a:pt x="5210" y="1"/>
                  </a:moveTo>
                  <a:cubicBezTo>
                    <a:pt x="4657" y="1"/>
                    <a:pt x="4175" y="340"/>
                    <a:pt x="3979" y="840"/>
                  </a:cubicBezTo>
                  <a:cubicBezTo>
                    <a:pt x="3964" y="914"/>
                    <a:pt x="3887" y="951"/>
                    <a:pt x="3821" y="951"/>
                  </a:cubicBezTo>
                  <a:cubicBezTo>
                    <a:pt x="3807" y="951"/>
                    <a:pt x="3795" y="950"/>
                    <a:pt x="3783" y="947"/>
                  </a:cubicBezTo>
                  <a:cubicBezTo>
                    <a:pt x="3640" y="893"/>
                    <a:pt x="3497" y="875"/>
                    <a:pt x="3354" y="875"/>
                  </a:cubicBezTo>
                  <a:cubicBezTo>
                    <a:pt x="2819" y="875"/>
                    <a:pt x="2320" y="1214"/>
                    <a:pt x="2141" y="1714"/>
                  </a:cubicBezTo>
                  <a:cubicBezTo>
                    <a:pt x="2128" y="1740"/>
                    <a:pt x="2106" y="1757"/>
                    <a:pt x="2087" y="1757"/>
                  </a:cubicBezTo>
                  <a:cubicBezTo>
                    <a:pt x="2081" y="1757"/>
                    <a:pt x="2075" y="1754"/>
                    <a:pt x="2070" y="1750"/>
                  </a:cubicBezTo>
                  <a:cubicBezTo>
                    <a:pt x="1982" y="1737"/>
                    <a:pt x="1884" y="1724"/>
                    <a:pt x="1791" y="1724"/>
                  </a:cubicBezTo>
                  <a:cubicBezTo>
                    <a:pt x="1752" y="1724"/>
                    <a:pt x="1714" y="1726"/>
                    <a:pt x="1677" y="1732"/>
                  </a:cubicBezTo>
                  <a:cubicBezTo>
                    <a:pt x="1624" y="1732"/>
                    <a:pt x="1588" y="1732"/>
                    <a:pt x="1535" y="1750"/>
                  </a:cubicBezTo>
                  <a:cubicBezTo>
                    <a:pt x="1463" y="1750"/>
                    <a:pt x="1410" y="1821"/>
                    <a:pt x="1410" y="1892"/>
                  </a:cubicBezTo>
                  <a:cubicBezTo>
                    <a:pt x="1410" y="1972"/>
                    <a:pt x="1481" y="2038"/>
                    <a:pt x="1560" y="2038"/>
                  </a:cubicBezTo>
                  <a:cubicBezTo>
                    <a:pt x="1569" y="2038"/>
                    <a:pt x="1579" y="2037"/>
                    <a:pt x="1588" y="2035"/>
                  </a:cubicBezTo>
                  <a:cubicBezTo>
                    <a:pt x="1624" y="2035"/>
                    <a:pt x="1659" y="2035"/>
                    <a:pt x="1695" y="2017"/>
                  </a:cubicBezTo>
                  <a:cubicBezTo>
                    <a:pt x="1802" y="2017"/>
                    <a:pt x="1891" y="2035"/>
                    <a:pt x="1998" y="2053"/>
                  </a:cubicBezTo>
                  <a:cubicBezTo>
                    <a:pt x="2024" y="2058"/>
                    <a:pt x="2051" y="2061"/>
                    <a:pt x="2076" y="2061"/>
                  </a:cubicBezTo>
                  <a:cubicBezTo>
                    <a:pt x="2227" y="2061"/>
                    <a:pt x="2366" y="1973"/>
                    <a:pt x="2427" y="1821"/>
                  </a:cubicBezTo>
                  <a:cubicBezTo>
                    <a:pt x="2569" y="1428"/>
                    <a:pt x="2944" y="1179"/>
                    <a:pt x="3354" y="1179"/>
                  </a:cubicBezTo>
                  <a:cubicBezTo>
                    <a:pt x="3462" y="1179"/>
                    <a:pt x="3569" y="1196"/>
                    <a:pt x="3676" y="1232"/>
                  </a:cubicBezTo>
                  <a:cubicBezTo>
                    <a:pt x="3720" y="1246"/>
                    <a:pt x="3765" y="1252"/>
                    <a:pt x="3810" y="1252"/>
                  </a:cubicBezTo>
                  <a:cubicBezTo>
                    <a:pt x="4003" y="1252"/>
                    <a:pt x="4192" y="1134"/>
                    <a:pt x="4264" y="947"/>
                  </a:cubicBezTo>
                  <a:cubicBezTo>
                    <a:pt x="4407" y="554"/>
                    <a:pt x="4782" y="304"/>
                    <a:pt x="5210" y="304"/>
                  </a:cubicBezTo>
                  <a:cubicBezTo>
                    <a:pt x="5621" y="304"/>
                    <a:pt x="5995" y="554"/>
                    <a:pt x="6138" y="947"/>
                  </a:cubicBezTo>
                  <a:cubicBezTo>
                    <a:pt x="5745" y="1000"/>
                    <a:pt x="5157" y="1161"/>
                    <a:pt x="4889" y="1750"/>
                  </a:cubicBezTo>
                  <a:cubicBezTo>
                    <a:pt x="4835" y="1892"/>
                    <a:pt x="4746" y="1999"/>
                    <a:pt x="4621" y="2089"/>
                  </a:cubicBezTo>
                  <a:cubicBezTo>
                    <a:pt x="4621" y="2089"/>
                    <a:pt x="4621" y="2089"/>
                    <a:pt x="4603" y="2106"/>
                  </a:cubicBezTo>
                  <a:cubicBezTo>
                    <a:pt x="4487" y="2017"/>
                    <a:pt x="4358" y="1986"/>
                    <a:pt x="4240" y="1986"/>
                  </a:cubicBezTo>
                  <a:cubicBezTo>
                    <a:pt x="4122" y="1986"/>
                    <a:pt x="4015" y="2017"/>
                    <a:pt x="3943" y="2053"/>
                  </a:cubicBezTo>
                  <a:cubicBezTo>
                    <a:pt x="3890" y="2089"/>
                    <a:pt x="3836" y="2178"/>
                    <a:pt x="3872" y="2249"/>
                  </a:cubicBezTo>
                  <a:cubicBezTo>
                    <a:pt x="3896" y="2310"/>
                    <a:pt x="3945" y="2346"/>
                    <a:pt x="4002" y="2346"/>
                  </a:cubicBezTo>
                  <a:cubicBezTo>
                    <a:pt x="4029" y="2346"/>
                    <a:pt x="4057" y="2338"/>
                    <a:pt x="4086" y="2320"/>
                  </a:cubicBezTo>
                  <a:cubicBezTo>
                    <a:pt x="4098" y="2320"/>
                    <a:pt x="4165" y="2289"/>
                    <a:pt x="4251" y="2289"/>
                  </a:cubicBezTo>
                  <a:cubicBezTo>
                    <a:pt x="4294" y="2289"/>
                    <a:pt x="4342" y="2297"/>
                    <a:pt x="4389" y="2320"/>
                  </a:cubicBezTo>
                  <a:cubicBezTo>
                    <a:pt x="4211" y="2552"/>
                    <a:pt x="4140" y="2820"/>
                    <a:pt x="4193" y="3106"/>
                  </a:cubicBezTo>
                  <a:cubicBezTo>
                    <a:pt x="4211" y="3177"/>
                    <a:pt x="4282" y="3230"/>
                    <a:pt x="4336" y="3230"/>
                  </a:cubicBezTo>
                  <a:cubicBezTo>
                    <a:pt x="4354" y="3230"/>
                    <a:pt x="4372" y="3230"/>
                    <a:pt x="4389" y="3213"/>
                  </a:cubicBezTo>
                  <a:cubicBezTo>
                    <a:pt x="4461" y="3195"/>
                    <a:pt x="4514" y="3123"/>
                    <a:pt x="4496" y="3052"/>
                  </a:cubicBezTo>
                  <a:cubicBezTo>
                    <a:pt x="4443" y="2749"/>
                    <a:pt x="4550" y="2517"/>
                    <a:pt x="4800" y="2338"/>
                  </a:cubicBezTo>
                  <a:cubicBezTo>
                    <a:pt x="4960" y="2213"/>
                    <a:pt x="5085" y="2053"/>
                    <a:pt x="5174" y="1874"/>
                  </a:cubicBezTo>
                  <a:cubicBezTo>
                    <a:pt x="5449" y="1261"/>
                    <a:pt x="6264" y="1232"/>
                    <a:pt x="6430" y="1232"/>
                  </a:cubicBezTo>
                  <a:cubicBezTo>
                    <a:pt x="6447" y="1232"/>
                    <a:pt x="6457" y="1232"/>
                    <a:pt x="6459" y="1232"/>
                  </a:cubicBezTo>
                  <a:cubicBezTo>
                    <a:pt x="6504" y="1241"/>
                    <a:pt x="6548" y="1245"/>
                    <a:pt x="6593" y="1245"/>
                  </a:cubicBezTo>
                  <a:cubicBezTo>
                    <a:pt x="6638" y="1245"/>
                    <a:pt x="6682" y="1241"/>
                    <a:pt x="6727" y="1232"/>
                  </a:cubicBezTo>
                  <a:cubicBezTo>
                    <a:pt x="6834" y="1196"/>
                    <a:pt x="6941" y="1179"/>
                    <a:pt x="7048" y="1179"/>
                  </a:cubicBezTo>
                  <a:cubicBezTo>
                    <a:pt x="7458" y="1179"/>
                    <a:pt x="7833" y="1428"/>
                    <a:pt x="7976" y="1821"/>
                  </a:cubicBezTo>
                  <a:cubicBezTo>
                    <a:pt x="8037" y="1973"/>
                    <a:pt x="8176" y="2061"/>
                    <a:pt x="8326" y="2061"/>
                  </a:cubicBezTo>
                  <a:cubicBezTo>
                    <a:pt x="8352" y="2061"/>
                    <a:pt x="8378" y="2058"/>
                    <a:pt x="8404" y="2053"/>
                  </a:cubicBezTo>
                  <a:cubicBezTo>
                    <a:pt x="8511" y="2035"/>
                    <a:pt x="8600" y="2017"/>
                    <a:pt x="8707" y="2017"/>
                  </a:cubicBezTo>
                  <a:cubicBezTo>
                    <a:pt x="9189" y="2053"/>
                    <a:pt x="9582" y="2445"/>
                    <a:pt x="9635" y="2909"/>
                  </a:cubicBezTo>
                  <a:cubicBezTo>
                    <a:pt x="9635" y="3088"/>
                    <a:pt x="9617" y="3248"/>
                    <a:pt x="9564" y="3391"/>
                  </a:cubicBezTo>
                  <a:cubicBezTo>
                    <a:pt x="9546" y="3409"/>
                    <a:pt x="9546" y="3427"/>
                    <a:pt x="9546" y="3445"/>
                  </a:cubicBezTo>
                  <a:cubicBezTo>
                    <a:pt x="9492" y="3427"/>
                    <a:pt x="9457" y="3391"/>
                    <a:pt x="9403" y="3373"/>
                  </a:cubicBezTo>
                  <a:cubicBezTo>
                    <a:pt x="9300" y="3334"/>
                    <a:pt x="9170" y="3298"/>
                    <a:pt x="9017" y="3298"/>
                  </a:cubicBezTo>
                  <a:cubicBezTo>
                    <a:pt x="8825" y="3298"/>
                    <a:pt x="8599" y="3355"/>
                    <a:pt x="8350" y="3534"/>
                  </a:cubicBezTo>
                  <a:cubicBezTo>
                    <a:pt x="8185" y="3649"/>
                    <a:pt x="7999" y="3691"/>
                    <a:pt x="7815" y="3691"/>
                  </a:cubicBezTo>
                  <a:cubicBezTo>
                    <a:pt x="7283" y="3691"/>
                    <a:pt x="6762" y="3338"/>
                    <a:pt x="6762" y="3338"/>
                  </a:cubicBezTo>
                  <a:cubicBezTo>
                    <a:pt x="6734" y="3316"/>
                    <a:pt x="6703" y="3306"/>
                    <a:pt x="6673" y="3306"/>
                  </a:cubicBezTo>
                  <a:cubicBezTo>
                    <a:pt x="6626" y="3306"/>
                    <a:pt x="6581" y="3330"/>
                    <a:pt x="6548" y="3373"/>
                  </a:cubicBezTo>
                  <a:cubicBezTo>
                    <a:pt x="6495" y="3445"/>
                    <a:pt x="6513" y="3534"/>
                    <a:pt x="6584" y="3587"/>
                  </a:cubicBezTo>
                  <a:cubicBezTo>
                    <a:pt x="6602" y="3587"/>
                    <a:pt x="6852" y="3766"/>
                    <a:pt x="7208" y="3891"/>
                  </a:cubicBezTo>
                  <a:cubicBezTo>
                    <a:pt x="7191" y="3926"/>
                    <a:pt x="7173" y="3962"/>
                    <a:pt x="7155" y="3980"/>
                  </a:cubicBezTo>
                  <a:cubicBezTo>
                    <a:pt x="7137" y="4016"/>
                    <a:pt x="7137" y="4051"/>
                    <a:pt x="7137" y="4087"/>
                  </a:cubicBezTo>
                  <a:cubicBezTo>
                    <a:pt x="7137" y="4182"/>
                    <a:pt x="7216" y="4245"/>
                    <a:pt x="7296" y="4245"/>
                  </a:cubicBezTo>
                  <a:cubicBezTo>
                    <a:pt x="7335" y="4245"/>
                    <a:pt x="7375" y="4230"/>
                    <a:pt x="7405" y="4194"/>
                  </a:cubicBezTo>
                  <a:cubicBezTo>
                    <a:pt x="7458" y="4123"/>
                    <a:pt x="7494" y="4051"/>
                    <a:pt x="7512" y="3962"/>
                  </a:cubicBezTo>
                  <a:cubicBezTo>
                    <a:pt x="7601" y="3980"/>
                    <a:pt x="7708" y="3998"/>
                    <a:pt x="7815" y="3998"/>
                  </a:cubicBezTo>
                  <a:cubicBezTo>
                    <a:pt x="8047" y="3998"/>
                    <a:pt x="8297" y="3944"/>
                    <a:pt x="8529" y="3784"/>
                  </a:cubicBezTo>
                  <a:cubicBezTo>
                    <a:pt x="8704" y="3667"/>
                    <a:pt x="8871" y="3604"/>
                    <a:pt x="9026" y="3604"/>
                  </a:cubicBezTo>
                  <a:cubicBezTo>
                    <a:pt x="9108" y="3604"/>
                    <a:pt x="9186" y="3622"/>
                    <a:pt x="9260" y="3659"/>
                  </a:cubicBezTo>
                  <a:cubicBezTo>
                    <a:pt x="9403" y="3712"/>
                    <a:pt x="9510" y="3801"/>
                    <a:pt x="9546" y="3837"/>
                  </a:cubicBezTo>
                  <a:cubicBezTo>
                    <a:pt x="9564" y="3926"/>
                    <a:pt x="9617" y="3998"/>
                    <a:pt x="9671" y="4051"/>
                  </a:cubicBezTo>
                  <a:cubicBezTo>
                    <a:pt x="9938" y="4355"/>
                    <a:pt x="10081" y="4747"/>
                    <a:pt x="10063" y="5157"/>
                  </a:cubicBezTo>
                  <a:cubicBezTo>
                    <a:pt x="10028" y="5960"/>
                    <a:pt x="9385" y="6603"/>
                    <a:pt x="8582" y="6638"/>
                  </a:cubicBezTo>
                  <a:cubicBezTo>
                    <a:pt x="8368" y="6638"/>
                    <a:pt x="8226" y="6603"/>
                    <a:pt x="8083" y="6585"/>
                  </a:cubicBezTo>
                  <a:cubicBezTo>
                    <a:pt x="7922" y="6371"/>
                    <a:pt x="7869" y="5960"/>
                    <a:pt x="8065" y="5550"/>
                  </a:cubicBezTo>
                  <a:cubicBezTo>
                    <a:pt x="8101" y="5479"/>
                    <a:pt x="8083" y="5389"/>
                    <a:pt x="8029" y="5354"/>
                  </a:cubicBezTo>
                  <a:cubicBezTo>
                    <a:pt x="8000" y="5336"/>
                    <a:pt x="7970" y="5328"/>
                    <a:pt x="7941" y="5328"/>
                  </a:cubicBezTo>
                  <a:cubicBezTo>
                    <a:pt x="7885" y="5328"/>
                    <a:pt x="7833" y="5360"/>
                    <a:pt x="7797" y="5407"/>
                  </a:cubicBezTo>
                  <a:cubicBezTo>
                    <a:pt x="7762" y="5496"/>
                    <a:pt x="7726" y="5586"/>
                    <a:pt x="7708" y="5657"/>
                  </a:cubicBezTo>
                  <a:cubicBezTo>
                    <a:pt x="7583" y="5604"/>
                    <a:pt x="7458" y="5586"/>
                    <a:pt x="7387" y="5586"/>
                  </a:cubicBezTo>
                  <a:cubicBezTo>
                    <a:pt x="7298" y="5586"/>
                    <a:pt x="7226" y="5657"/>
                    <a:pt x="7226" y="5746"/>
                  </a:cubicBezTo>
                  <a:cubicBezTo>
                    <a:pt x="7244" y="5818"/>
                    <a:pt x="7316" y="5889"/>
                    <a:pt x="7387" y="5889"/>
                  </a:cubicBezTo>
                  <a:cubicBezTo>
                    <a:pt x="7405" y="5889"/>
                    <a:pt x="7601" y="5889"/>
                    <a:pt x="7637" y="6050"/>
                  </a:cubicBezTo>
                  <a:cubicBezTo>
                    <a:pt x="7637" y="6246"/>
                    <a:pt x="7672" y="6406"/>
                    <a:pt x="7726" y="6531"/>
                  </a:cubicBezTo>
                  <a:cubicBezTo>
                    <a:pt x="7387" y="6549"/>
                    <a:pt x="7066" y="6674"/>
                    <a:pt x="6834" y="6924"/>
                  </a:cubicBezTo>
                  <a:cubicBezTo>
                    <a:pt x="6620" y="7138"/>
                    <a:pt x="6334" y="7263"/>
                    <a:pt x="6049" y="7263"/>
                  </a:cubicBezTo>
                  <a:cubicBezTo>
                    <a:pt x="5870" y="7263"/>
                    <a:pt x="5817" y="7227"/>
                    <a:pt x="5621" y="7227"/>
                  </a:cubicBezTo>
                  <a:cubicBezTo>
                    <a:pt x="5353" y="7084"/>
                    <a:pt x="5299" y="6817"/>
                    <a:pt x="5246" y="6317"/>
                  </a:cubicBezTo>
                  <a:cubicBezTo>
                    <a:pt x="5228" y="6246"/>
                    <a:pt x="5228" y="6174"/>
                    <a:pt x="5210" y="6085"/>
                  </a:cubicBezTo>
                  <a:cubicBezTo>
                    <a:pt x="5139" y="5532"/>
                    <a:pt x="4514" y="5372"/>
                    <a:pt x="4193" y="5372"/>
                  </a:cubicBezTo>
                  <a:cubicBezTo>
                    <a:pt x="4104" y="5372"/>
                    <a:pt x="4050" y="5425"/>
                    <a:pt x="4050" y="5514"/>
                  </a:cubicBezTo>
                  <a:cubicBezTo>
                    <a:pt x="4033" y="5604"/>
                    <a:pt x="4104" y="5657"/>
                    <a:pt x="4193" y="5657"/>
                  </a:cubicBezTo>
                  <a:cubicBezTo>
                    <a:pt x="4193" y="5657"/>
                    <a:pt x="4853" y="5675"/>
                    <a:pt x="4907" y="6139"/>
                  </a:cubicBezTo>
                  <a:cubicBezTo>
                    <a:pt x="4925" y="6210"/>
                    <a:pt x="4942" y="6282"/>
                    <a:pt x="4942" y="6353"/>
                  </a:cubicBezTo>
                  <a:cubicBezTo>
                    <a:pt x="4978" y="6710"/>
                    <a:pt x="5032" y="7031"/>
                    <a:pt x="5210" y="7281"/>
                  </a:cubicBezTo>
                  <a:cubicBezTo>
                    <a:pt x="5050" y="7316"/>
                    <a:pt x="4889" y="7406"/>
                    <a:pt x="4764" y="7513"/>
                  </a:cubicBezTo>
                  <a:cubicBezTo>
                    <a:pt x="4568" y="7673"/>
                    <a:pt x="4318" y="7745"/>
                    <a:pt x="4068" y="7745"/>
                  </a:cubicBezTo>
                  <a:cubicBezTo>
                    <a:pt x="3640" y="7745"/>
                    <a:pt x="3247" y="7495"/>
                    <a:pt x="3069" y="7102"/>
                  </a:cubicBezTo>
                  <a:cubicBezTo>
                    <a:pt x="2998" y="6977"/>
                    <a:pt x="2908" y="6853"/>
                    <a:pt x="2784" y="6763"/>
                  </a:cubicBezTo>
                  <a:cubicBezTo>
                    <a:pt x="2944" y="6674"/>
                    <a:pt x="3140" y="6549"/>
                    <a:pt x="3283" y="6335"/>
                  </a:cubicBezTo>
                  <a:cubicBezTo>
                    <a:pt x="3307" y="6323"/>
                    <a:pt x="3333" y="6318"/>
                    <a:pt x="3359" y="6318"/>
                  </a:cubicBezTo>
                  <a:cubicBezTo>
                    <a:pt x="3491" y="6318"/>
                    <a:pt x="3640" y="6442"/>
                    <a:pt x="3640" y="6442"/>
                  </a:cubicBezTo>
                  <a:cubicBezTo>
                    <a:pt x="3676" y="6478"/>
                    <a:pt x="3711" y="6478"/>
                    <a:pt x="3747" y="6478"/>
                  </a:cubicBezTo>
                  <a:cubicBezTo>
                    <a:pt x="3801" y="6478"/>
                    <a:pt x="3836" y="6460"/>
                    <a:pt x="3872" y="6424"/>
                  </a:cubicBezTo>
                  <a:cubicBezTo>
                    <a:pt x="3908" y="6353"/>
                    <a:pt x="3890" y="6264"/>
                    <a:pt x="3836" y="6210"/>
                  </a:cubicBezTo>
                  <a:cubicBezTo>
                    <a:pt x="3747" y="6139"/>
                    <a:pt x="3604" y="6050"/>
                    <a:pt x="3426" y="6032"/>
                  </a:cubicBezTo>
                  <a:cubicBezTo>
                    <a:pt x="3444" y="5960"/>
                    <a:pt x="3462" y="5871"/>
                    <a:pt x="3479" y="5800"/>
                  </a:cubicBezTo>
                  <a:cubicBezTo>
                    <a:pt x="3479" y="5728"/>
                    <a:pt x="3426" y="5639"/>
                    <a:pt x="3354" y="5621"/>
                  </a:cubicBezTo>
                  <a:cubicBezTo>
                    <a:pt x="3265" y="5621"/>
                    <a:pt x="3176" y="5675"/>
                    <a:pt x="3176" y="5764"/>
                  </a:cubicBezTo>
                  <a:cubicBezTo>
                    <a:pt x="3140" y="6174"/>
                    <a:pt x="2801" y="6478"/>
                    <a:pt x="2409" y="6621"/>
                  </a:cubicBezTo>
                  <a:cubicBezTo>
                    <a:pt x="2364" y="6612"/>
                    <a:pt x="2320" y="6607"/>
                    <a:pt x="2275" y="6607"/>
                  </a:cubicBezTo>
                  <a:cubicBezTo>
                    <a:pt x="2230" y="6607"/>
                    <a:pt x="2186" y="6612"/>
                    <a:pt x="2141" y="6621"/>
                  </a:cubicBezTo>
                  <a:cubicBezTo>
                    <a:pt x="2016" y="6638"/>
                    <a:pt x="1891" y="6638"/>
                    <a:pt x="1766" y="6638"/>
                  </a:cubicBezTo>
                  <a:cubicBezTo>
                    <a:pt x="1053" y="6585"/>
                    <a:pt x="393" y="5925"/>
                    <a:pt x="339" y="5193"/>
                  </a:cubicBezTo>
                  <a:cubicBezTo>
                    <a:pt x="321" y="4783"/>
                    <a:pt x="464" y="4372"/>
                    <a:pt x="732" y="4051"/>
                  </a:cubicBezTo>
                  <a:cubicBezTo>
                    <a:pt x="821" y="3980"/>
                    <a:pt x="857" y="3873"/>
                    <a:pt x="892" y="3766"/>
                  </a:cubicBezTo>
                  <a:cubicBezTo>
                    <a:pt x="964" y="3742"/>
                    <a:pt x="1173" y="3676"/>
                    <a:pt x="1422" y="3676"/>
                  </a:cubicBezTo>
                  <a:cubicBezTo>
                    <a:pt x="1731" y="3676"/>
                    <a:pt x="2100" y="3778"/>
                    <a:pt x="2337" y="4194"/>
                  </a:cubicBezTo>
                  <a:cubicBezTo>
                    <a:pt x="2373" y="4247"/>
                    <a:pt x="2427" y="4265"/>
                    <a:pt x="2480" y="4265"/>
                  </a:cubicBezTo>
                  <a:cubicBezTo>
                    <a:pt x="2498" y="4265"/>
                    <a:pt x="2534" y="4265"/>
                    <a:pt x="2569" y="4247"/>
                  </a:cubicBezTo>
                  <a:cubicBezTo>
                    <a:pt x="2623" y="4194"/>
                    <a:pt x="2641" y="4105"/>
                    <a:pt x="2605" y="4033"/>
                  </a:cubicBezTo>
                  <a:cubicBezTo>
                    <a:pt x="2498" y="3873"/>
                    <a:pt x="2373" y="3730"/>
                    <a:pt x="2230" y="3623"/>
                  </a:cubicBezTo>
                  <a:cubicBezTo>
                    <a:pt x="2284" y="3498"/>
                    <a:pt x="2337" y="3409"/>
                    <a:pt x="2391" y="3391"/>
                  </a:cubicBezTo>
                  <a:cubicBezTo>
                    <a:pt x="2409" y="3373"/>
                    <a:pt x="2427" y="3373"/>
                    <a:pt x="2427" y="3373"/>
                  </a:cubicBezTo>
                  <a:cubicBezTo>
                    <a:pt x="2480" y="3355"/>
                    <a:pt x="2516" y="3338"/>
                    <a:pt x="2534" y="3284"/>
                  </a:cubicBezTo>
                  <a:cubicBezTo>
                    <a:pt x="2534" y="3284"/>
                    <a:pt x="2534" y="3284"/>
                    <a:pt x="2534" y="3266"/>
                  </a:cubicBezTo>
                  <a:cubicBezTo>
                    <a:pt x="2567" y="3167"/>
                    <a:pt x="2493" y="3068"/>
                    <a:pt x="2382" y="3068"/>
                  </a:cubicBezTo>
                  <a:cubicBezTo>
                    <a:pt x="2374" y="3068"/>
                    <a:pt x="2365" y="3069"/>
                    <a:pt x="2355" y="3070"/>
                  </a:cubicBezTo>
                  <a:cubicBezTo>
                    <a:pt x="2337" y="3088"/>
                    <a:pt x="2302" y="3088"/>
                    <a:pt x="2266" y="3106"/>
                  </a:cubicBezTo>
                  <a:cubicBezTo>
                    <a:pt x="2141" y="3177"/>
                    <a:pt x="2034" y="3302"/>
                    <a:pt x="1963" y="3480"/>
                  </a:cubicBezTo>
                  <a:cubicBezTo>
                    <a:pt x="1802" y="3409"/>
                    <a:pt x="1624" y="3373"/>
                    <a:pt x="1427" y="3373"/>
                  </a:cubicBezTo>
                  <a:cubicBezTo>
                    <a:pt x="1196" y="3373"/>
                    <a:pt x="999" y="3427"/>
                    <a:pt x="874" y="3462"/>
                  </a:cubicBezTo>
                  <a:cubicBezTo>
                    <a:pt x="857" y="3445"/>
                    <a:pt x="857" y="3427"/>
                    <a:pt x="839" y="3391"/>
                  </a:cubicBezTo>
                  <a:cubicBezTo>
                    <a:pt x="785" y="3248"/>
                    <a:pt x="767" y="3088"/>
                    <a:pt x="767" y="2909"/>
                  </a:cubicBezTo>
                  <a:cubicBezTo>
                    <a:pt x="803" y="2659"/>
                    <a:pt x="928" y="2428"/>
                    <a:pt x="1124" y="2267"/>
                  </a:cubicBezTo>
                  <a:cubicBezTo>
                    <a:pt x="1178" y="2213"/>
                    <a:pt x="1196" y="2124"/>
                    <a:pt x="1160" y="2053"/>
                  </a:cubicBezTo>
                  <a:cubicBezTo>
                    <a:pt x="1130" y="2013"/>
                    <a:pt x="1083" y="1990"/>
                    <a:pt x="1035" y="1990"/>
                  </a:cubicBezTo>
                  <a:cubicBezTo>
                    <a:pt x="997" y="1990"/>
                    <a:pt x="959" y="2004"/>
                    <a:pt x="928" y="2035"/>
                  </a:cubicBezTo>
                  <a:cubicBezTo>
                    <a:pt x="660" y="2249"/>
                    <a:pt x="500" y="2552"/>
                    <a:pt x="482" y="2891"/>
                  </a:cubicBezTo>
                  <a:cubicBezTo>
                    <a:pt x="446" y="3106"/>
                    <a:pt x="482" y="3320"/>
                    <a:pt x="571" y="3516"/>
                  </a:cubicBezTo>
                  <a:cubicBezTo>
                    <a:pt x="607" y="3623"/>
                    <a:pt x="589" y="3766"/>
                    <a:pt x="518" y="3855"/>
                  </a:cubicBezTo>
                  <a:cubicBezTo>
                    <a:pt x="178" y="4230"/>
                    <a:pt x="0" y="4711"/>
                    <a:pt x="36" y="5229"/>
                  </a:cubicBezTo>
                  <a:cubicBezTo>
                    <a:pt x="71" y="5639"/>
                    <a:pt x="268" y="6050"/>
                    <a:pt x="589" y="6389"/>
                  </a:cubicBezTo>
                  <a:cubicBezTo>
                    <a:pt x="910" y="6710"/>
                    <a:pt x="1320" y="6906"/>
                    <a:pt x="1749" y="6942"/>
                  </a:cubicBezTo>
                  <a:cubicBezTo>
                    <a:pt x="1891" y="6942"/>
                    <a:pt x="2052" y="6942"/>
                    <a:pt x="2195" y="6906"/>
                  </a:cubicBezTo>
                  <a:cubicBezTo>
                    <a:pt x="2221" y="6902"/>
                    <a:pt x="2247" y="6900"/>
                    <a:pt x="2274" y="6900"/>
                  </a:cubicBezTo>
                  <a:cubicBezTo>
                    <a:pt x="2481" y="6900"/>
                    <a:pt x="2689" y="7022"/>
                    <a:pt x="2784" y="7227"/>
                  </a:cubicBezTo>
                  <a:cubicBezTo>
                    <a:pt x="3015" y="7727"/>
                    <a:pt x="3515" y="8048"/>
                    <a:pt x="4068" y="8048"/>
                  </a:cubicBezTo>
                  <a:cubicBezTo>
                    <a:pt x="4157" y="8048"/>
                    <a:pt x="4247" y="8048"/>
                    <a:pt x="4336" y="8030"/>
                  </a:cubicBezTo>
                  <a:cubicBezTo>
                    <a:pt x="4407" y="8262"/>
                    <a:pt x="4461" y="8494"/>
                    <a:pt x="4496" y="8744"/>
                  </a:cubicBezTo>
                  <a:cubicBezTo>
                    <a:pt x="4496" y="8815"/>
                    <a:pt x="4568" y="8869"/>
                    <a:pt x="4639" y="8869"/>
                  </a:cubicBezTo>
                  <a:lnTo>
                    <a:pt x="4675" y="8869"/>
                  </a:lnTo>
                  <a:cubicBezTo>
                    <a:pt x="4746" y="8851"/>
                    <a:pt x="4800" y="8780"/>
                    <a:pt x="4800" y="8708"/>
                  </a:cubicBezTo>
                  <a:cubicBezTo>
                    <a:pt x="4764" y="8440"/>
                    <a:pt x="4711" y="8191"/>
                    <a:pt x="4621" y="7941"/>
                  </a:cubicBezTo>
                  <a:cubicBezTo>
                    <a:pt x="4746" y="7887"/>
                    <a:pt x="4853" y="7834"/>
                    <a:pt x="4942" y="7745"/>
                  </a:cubicBezTo>
                  <a:cubicBezTo>
                    <a:pt x="5125" y="7608"/>
                    <a:pt x="5359" y="7523"/>
                    <a:pt x="5590" y="7523"/>
                  </a:cubicBezTo>
                  <a:cubicBezTo>
                    <a:pt x="5630" y="7523"/>
                    <a:pt x="5670" y="7525"/>
                    <a:pt x="5710" y="7531"/>
                  </a:cubicBezTo>
                  <a:cubicBezTo>
                    <a:pt x="5710" y="7816"/>
                    <a:pt x="5835" y="8101"/>
                    <a:pt x="6031" y="8316"/>
                  </a:cubicBezTo>
                  <a:cubicBezTo>
                    <a:pt x="5728" y="8744"/>
                    <a:pt x="5621" y="9279"/>
                    <a:pt x="5710" y="9814"/>
                  </a:cubicBezTo>
                  <a:lnTo>
                    <a:pt x="5745" y="9993"/>
                  </a:lnTo>
                  <a:cubicBezTo>
                    <a:pt x="5763" y="10011"/>
                    <a:pt x="5745" y="10011"/>
                    <a:pt x="5745" y="10011"/>
                  </a:cubicBezTo>
                  <a:cubicBezTo>
                    <a:pt x="5745" y="10028"/>
                    <a:pt x="5745" y="10028"/>
                    <a:pt x="5728" y="10028"/>
                  </a:cubicBezTo>
                  <a:lnTo>
                    <a:pt x="4818" y="10028"/>
                  </a:lnTo>
                  <a:cubicBezTo>
                    <a:pt x="4800" y="10028"/>
                    <a:pt x="4800" y="10011"/>
                    <a:pt x="4800" y="10011"/>
                  </a:cubicBezTo>
                  <a:cubicBezTo>
                    <a:pt x="4782" y="10011"/>
                    <a:pt x="4782" y="10011"/>
                    <a:pt x="4782" y="9993"/>
                  </a:cubicBezTo>
                  <a:lnTo>
                    <a:pt x="4800" y="9957"/>
                  </a:lnTo>
                  <a:cubicBezTo>
                    <a:pt x="4818" y="9743"/>
                    <a:pt x="4835" y="9529"/>
                    <a:pt x="4835" y="9297"/>
                  </a:cubicBezTo>
                  <a:cubicBezTo>
                    <a:pt x="4835" y="9226"/>
                    <a:pt x="4764" y="9154"/>
                    <a:pt x="4693" y="9154"/>
                  </a:cubicBezTo>
                  <a:lnTo>
                    <a:pt x="4675" y="9154"/>
                  </a:lnTo>
                  <a:cubicBezTo>
                    <a:pt x="4603" y="9154"/>
                    <a:pt x="4532" y="9226"/>
                    <a:pt x="4532" y="9315"/>
                  </a:cubicBezTo>
                  <a:cubicBezTo>
                    <a:pt x="4532" y="9511"/>
                    <a:pt x="4514" y="9707"/>
                    <a:pt x="4496" y="9904"/>
                  </a:cubicBezTo>
                  <a:lnTo>
                    <a:pt x="4496" y="9957"/>
                  </a:lnTo>
                  <a:cubicBezTo>
                    <a:pt x="4479" y="10011"/>
                    <a:pt x="4479" y="10064"/>
                    <a:pt x="4514" y="10118"/>
                  </a:cubicBezTo>
                  <a:cubicBezTo>
                    <a:pt x="4550" y="10243"/>
                    <a:pt x="4675" y="10332"/>
                    <a:pt x="4818" y="10332"/>
                  </a:cubicBezTo>
                  <a:lnTo>
                    <a:pt x="5728" y="10332"/>
                  </a:lnTo>
                  <a:cubicBezTo>
                    <a:pt x="5799" y="10332"/>
                    <a:pt x="5870" y="10296"/>
                    <a:pt x="5942" y="10260"/>
                  </a:cubicBezTo>
                  <a:cubicBezTo>
                    <a:pt x="6031" y="10171"/>
                    <a:pt x="6084" y="10064"/>
                    <a:pt x="6049" y="9939"/>
                  </a:cubicBezTo>
                  <a:lnTo>
                    <a:pt x="6013" y="9743"/>
                  </a:lnTo>
                  <a:cubicBezTo>
                    <a:pt x="5924" y="9315"/>
                    <a:pt x="6031" y="8869"/>
                    <a:pt x="6281" y="8512"/>
                  </a:cubicBezTo>
                  <a:cubicBezTo>
                    <a:pt x="6459" y="8637"/>
                    <a:pt x="6673" y="8690"/>
                    <a:pt x="6905" y="8690"/>
                  </a:cubicBezTo>
                  <a:cubicBezTo>
                    <a:pt x="7244" y="8690"/>
                    <a:pt x="7565" y="8565"/>
                    <a:pt x="7779" y="8316"/>
                  </a:cubicBezTo>
                  <a:cubicBezTo>
                    <a:pt x="7873" y="8222"/>
                    <a:pt x="7994" y="8169"/>
                    <a:pt x="8118" y="8169"/>
                  </a:cubicBezTo>
                  <a:cubicBezTo>
                    <a:pt x="8136" y="8169"/>
                    <a:pt x="8154" y="8171"/>
                    <a:pt x="8172" y="8173"/>
                  </a:cubicBezTo>
                  <a:cubicBezTo>
                    <a:pt x="8457" y="8173"/>
                    <a:pt x="8725" y="8084"/>
                    <a:pt x="8921" y="7923"/>
                  </a:cubicBezTo>
                  <a:cubicBezTo>
                    <a:pt x="8993" y="7870"/>
                    <a:pt x="9011" y="7798"/>
                    <a:pt x="8975" y="7727"/>
                  </a:cubicBezTo>
                  <a:cubicBezTo>
                    <a:pt x="8941" y="7671"/>
                    <a:pt x="8887" y="7643"/>
                    <a:pt x="8834" y="7643"/>
                  </a:cubicBezTo>
                  <a:cubicBezTo>
                    <a:pt x="8802" y="7643"/>
                    <a:pt x="8770" y="7653"/>
                    <a:pt x="8743" y="7673"/>
                  </a:cubicBezTo>
                  <a:cubicBezTo>
                    <a:pt x="8475" y="7887"/>
                    <a:pt x="8226" y="7852"/>
                    <a:pt x="8136" y="7870"/>
                  </a:cubicBezTo>
                  <a:cubicBezTo>
                    <a:pt x="7797" y="7727"/>
                    <a:pt x="7762" y="7370"/>
                    <a:pt x="7762" y="7352"/>
                  </a:cubicBezTo>
                  <a:cubicBezTo>
                    <a:pt x="7762" y="7288"/>
                    <a:pt x="7705" y="7224"/>
                    <a:pt x="7629" y="7224"/>
                  </a:cubicBezTo>
                  <a:cubicBezTo>
                    <a:pt x="7620" y="7224"/>
                    <a:pt x="7610" y="7225"/>
                    <a:pt x="7601" y="7227"/>
                  </a:cubicBezTo>
                  <a:cubicBezTo>
                    <a:pt x="7530" y="7227"/>
                    <a:pt x="7458" y="7299"/>
                    <a:pt x="7476" y="7388"/>
                  </a:cubicBezTo>
                  <a:cubicBezTo>
                    <a:pt x="7476" y="7406"/>
                    <a:pt x="7494" y="7727"/>
                    <a:pt x="7744" y="7977"/>
                  </a:cubicBezTo>
                  <a:cubicBezTo>
                    <a:pt x="7672" y="8012"/>
                    <a:pt x="7619" y="8048"/>
                    <a:pt x="7565" y="8101"/>
                  </a:cubicBezTo>
                  <a:cubicBezTo>
                    <a:pt x="7400" y="8284"/>
                    <a:pt x="7173" y="8389"/>
                    <a:pt x="6941" y="8389"/>
                  </a:cubicBezTo>
                  <a:cubicBezTo>
                    <a:pt x="6923" y="8389"/>
                    <a:pt x="6905" y="8388"/>
                    <a:pt x="6887" y="8387"/>
                  </a:cubicBezTo>
                  <a:cubicBezTo>
                    <a:pt x="6655" y="8387"/>
                    <a:pt x="6441" y="8298"/>
                    <a:pt x="6299" y="8137"/>
                  </a:cubicBezTo>
                  <a:cubicBezTo>
                    <a:pt x="6120" y="7994"/>
                    <a:pt x="6031" y="7780"/>
                    <a:pt x="6013" y="7566"/>
                  </a:cubicBezTo>
                  <a:cubicBezTo>
                    <a:pt x="6406" y="7566"/>
                    <a:pt x="6780" y="7423"/>
                    <a:pt x="7048" y="7138"/>
                  </a:cubicBezTo>
                  <a:cubicBezTo>
                    <a:pt x="7235" y="6937"/>
                    <a:pt x="7493" y="6837"/>
                    <a:pt x="7768" y="6837"/>
                  </a:cubicBezTo>
                  <a:cubicBezTo>
                    <a:pt x="7860" y="6837"/>
                    <a:pt x="7953" y="6848"/>
                    <a:pt x="8047" y="6870"/>
                  </a:cubicBezTo>
                  <a:cubicBezTo>
                    <a:pt x="8226" y="6924"/>
                    <a:pt x="8404" y="6942"/>
                    <a:pt x="8582" y="6942"/>
                  </a:cubicBezTo>
                  <a:cubicBezTo>
                    <a:pt x="8725" y="6942"/>
                    <a:pt x="8868" y="6906"/>
                    <a:pt x="9011" y="6870"/>
                  </a:cubicBezTo>
                  <a:cubicBezTo>
                    <a:pt x="9028" y="6942"/>
                    <a:pt x="9028" y="6995"/>
                    <a:pt x="9028" y="7067"/>
                  </a:cubicBezTo>
                  <a:cubicBezTo>
                    <a:pt x="9028" y="7120"/>
                    <a:pt x="9028" y="7192"/>
                    <a:pt x="9011" y="7263"/>
                  </a:cubicBezTo>
                  <a:cubicBezTo>
                    <a:pt x="8993" y="7334"/>
                    <a:pt x="9028" y="7423"/>
                    <a:pt x="9100" y="7441"/>
                  </a:cubicBezTo>
                  <a:cubicBezTo>
                    <a:pt x="9118" y="7441"/>
                    <a:pt x="9136" y="7459"/>
                    <a:pt x="9153" y="7459"/>
                  </a:cubicBezTo>
                  <a:cubicBezTo>
                    <a:pt x="9225" y="7459"/>
                    <a:pt x="9278" y="7406"/>
                    <a:pt x="9296" y="7334"/>
                  </a:cubicBezTo>
                  <a:cubicBezTo>
                    <a:pt x="9314" y="7245"/>
                    <a:pt x="9332" y="7156"/>
                    <a:pt x="9332" y="7067"/>
                  </a:cubicBezTo>
                  <a:cubicBezTo>
                    <a:pt x="9332" y="6960"/>
                    <a:pt x="9314" y="6870"/>
                    <a:pt x="9296" y="6763"/>
                  </a:cubicBezTo>
                  <a:cubicBezTo>
                    <a:pt x="9903" y="6478"/>
                    <a:pt x="10331" y="5871"/>
                    <a:pt x="10367" y="5175"/>
                  </a:cubicBezTo>
                  <a:cubicBezTo>
                    <a:pt x="10384" y="4676"/>
                    <a:pt x="10224" y="4212"/>
                    <a:pt x="9885" y="3855"/>
                  </a:cubicBezTo>
                  <a:cubicBezTo>
                    <a:pt x="9814" y="3766"/>
                    <a:pt x="9778" y="3641"/>
                    <a:pt x="9831" y="3516"/>
                  </a:cubicBezTo>
                  <a:cubicBezTo>
                    <a:pt x="9921" y="3320"/>
                    <a:pt x="9956" y="3106"/>
                    <a:pt x="9921" y="2891"/>
                  </a:cubicBezTo>
                  <a:cubicBezTo>
                    <a:pt x="9903" y="2588"/>
                    <a:pt x="9760" y="2303"/>
                    <a:pt x="9546" y="2089"/>
                  </a:cubicBezTo>
                  <a:cubicBezTo>
                    <a:pt x="9314" y="1874"/>
                    <a:pt x="9028" y="1750"/>
                    <a:pt x="8725" y="1732"/>
                  </a:cubicBezTo>
                  <a:cubicBezTo>
                    <a:pt x="8689" y="1726"/>
                    <a:pt x="8652" y="1724"/>
                    <a:pt x="8615" y="1724"/>
                  </a:cubicBezTo>
                  <a:cubicBezTo>
                    <a:pt x="8526" y="1724"/>
                    <a:pt x="8434" y="1737"/>
                    <a:pt x="8333" y="1750"/>
                  </a:cubicBezTo>
                  <a:cubicBezTo>
                    <a:pt x="8328" y="1754"/>
                    <a:pt x="8322" y="1757"/>
                    <a:pt x="8315" y="1757"/>
                  </a:cubicBezTo>
                  <a:cubicBezTo>
                    <a:pt x="8297" y="1757"/>
                    <a:pt x="8274" y="1740"/>
                    <a:pt x="8261" y="1714"/>
                  </a:cubicBezTo>
                  <a:cubicBezTo>
                    <a:pt x="8083" y="1214"/>
                    <a:pt x="7583" y="875"/>
                    <a:pt x="7048" y="875"/>
                  </a:cubicBezTo>
                  <a:cubicBezTo>
                    <a:pt x="6905" y="875"/>
                    <a:pt x="6762" y="893"/>
                    <a:pt x="6638" y="947"/>
                  </a:cubicBezTo>
                  <a:cubicBezTo>
                    <a:pt x="6623" y="950"/>
                    <a:pt x="6607" y="951"/>
                    <a:pt x="6592" y="951"/>
                  </a:cubicBezTo>
                  <a:cubicBezTo>
                    <a:pt x="6515" y="951"/>
                    <a:pt x="6438" y="914"/>
                    <a:pt x="6423" y="840"/>
                  </a:cubicBezTo>
                  <a:cubicBezTo>
                    <a:pt x="6227" y="340"/>
                    <a:pt x="5745" y="1"/>
                    <a:pt x="5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5" name="Google Shape;285;p43"/>
          <p:cNvPicPr preferRelativeResize="0"/>
          <p:nvPr/>
        </p:nvPicPr>
        <p:blipFill rotWithShape="1">
          <a:blip r:embed="rId3">
            <a:alphaModFix/>
          </a:blip>
          <a:srcRect b="0" l="6470" r="5252" t="17552"/>
          <a:stretch/>
        </p:blipFill>
        <p:spPr>
          <a:xfrm>
            <a:off x="4435675" y="1836925"/>
            <a:ext cx="3594526" cy="2518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581025" y="528675"/>
            <a:ext cx="6558000" cy="5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Development: BRAINSTem and brain</a:t>
            </a:r>
            <a:endParaRPr/>
          </a:p>
        </p:txBody>
      </p:sp>
      <p:sp>
        <p:nvSpPr>
          <p:cNvPr id="291" name="Google Shape;291;p44"/>
          <p:cNvSpPr txBox="1"/>
          <p:nvPr>
            <p:ph idx="4294967295" type="body"/>
          </p:nvPr>
        </p:nvSpPr>
        <p:spPr>
          <a:xfrm>
            <a:off x="872450" y="1298375"/>
            <a:ext cx="3500700" cy="32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/>
              <a:t>A short beam beam models the brainstem, connecting the spine and brain</a:t>
            </a:r>
            <a:endParaRPr sz="16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/>
              <a:t>A beam with both ends fixed to the end of brainstem simulates a deformable brain</a:t>
            </a:r>
            <a:endParaRPr sz="16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/>
              <a:t>The brain beam continues down into and maps onto the end of the stem to transfer forces effective to the brain</a:t>
            </a:r>
            <a:endParaRPr sz="1600"/>
          </a:p>
        </p:txBody>
      </p:sp>
      <p:pic>
        <p:nvPicPr>
          <p:cNvPr id="292" name="Google Shape;29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150" y="1418150"/>
            <a:ext cx="3975000" cy="29812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>
            <p:ph type="title"/>
          </p:nvPr>
        </p:nvSpPr>
        <p:spPr>
          <a:xfrm>
            <a:off x="581025" y="528675"/>
            <a:ext cx="8562900" cy="5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Development: brain as a mass spring damper system</a:t>
            </a:r>
            <a:endParaRPr/>
          </a:p>
        </p:txBody>
      </p:sp>
      <p:sp>
        <p:nvSpPr>
          <p:cNvPr id="298" name="Google Shape;298;p45"/>
          <p:cNvSpPr txBox="1"/>
          <p:nvPr>
            <p:ph idx="4294967295" type="body"/>
          </p:nvPr>
        </p:nvSpPr>
        <p:spPr>
          <a:xfrm>
            <a:off x="872400" y="1123800"/>
            <a:ext cx="5009400" cy="32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/>
              <a:t>Initial brain model:</a:t>
            </a:r>
            <a:endParaRPr sz="2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en" sz="2250"/>
              <a:t>4 Nodes</a:t>
            </a:r>
            <a:endParaRPr sz="2250"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en" sz="2250"/>
              <a:t>Spring and damper forces between</a:t>
            </a:r>
            <a:endParaRPr sz="2250"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en" sz="2250"/>
              <a:t>Movement through viscous fluid, taken from known cerebrospinal values</a:t>
            </a:r>
            <a:endParaRPr sz="2250"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en" sz="2250"/>
              <a:t>Model suggested from previous studies [4]</a:t>
            </a:r>
            <a:endParaRPr sz="2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9" name="Google Shape;299;p45"/>
          <p:cNvSpPr/>
          <p:nvPr/>
        </p:nvSpPr>
        <p:spPr>
          <a:xfrm>
            <a:off x="6755925" y="1113081"/>
            <a:ext cx="186000" cy="194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5"/>
          <p:cNvSpPr/>
          <p:nvPr/>
        </p:nvSpPr>
        <p:spPr>
          <a:xfrm>
            <a:off x="8222875" y="1113081"/>
            <a:ext cx="186000" cy="194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5"/>
          <p:cNvSpPr/>
          <p:nvPr/>
        </p:nvSpPr>
        <p:spPr>
          <a:xfrm>
            <a:off x="6755925" y="2477416"/>
            <a:ext cx="186000" cy="194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5"/>
          <p:cNvSpPr/>
          <p:nvPr/>
        </p:nvSpPr>
        <p:spPr>
          <a:xfrm>
            <a:off x="8222875" y="2477416"/>
            <a:ext cx="186000" cy="194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3" name="Google Shape;303;p45"/>
          <p:cNvCxnSpPr/>
          <p:nvPr/>
        </p:nvCxnSpPr>
        <p:spPr>
          <a:xfrm>
            <a:off x="6958275" y="1212581"/>
            <a:ext cx="351300" cy="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45"/>
          <p:cNvCxnSpPr/>
          <p:nvPr/>
        </p:nvCxnSpPr>
        <p:spPr>
          <a:xfrm flipH="1" rot="10800000">
            <a:off x="7309442" y="1140852"/>
            <a:ext cx="69000" cy="86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45"/>
          <p:cNvCxnSpPr/>
          <p:nvPr/>
        </p:nvCxnSpPr>
        <p:spPr>
          <a:xfrm>
            <a:off x="7371434" y="1147933"/>
            <a:ext cx="55200" cy="17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45"/>
          <p:cNvCxnSpPr/>
          <p:nvPr/>
        </p:nvCxnSpPr>
        <p:spPr>
          <a:xfrm flipH="1">
            <a:off x="7426322" y="1126358"/>
            <a:ext cx="89700" cy="21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45"/>
          <p:cNvCxnSpPr/>
          <p:nvPr/>
        </p:nvCxnSpPr>
        <p:spPr>
          <a:xfrm>
            <a:off x="7516022" y="1140729"/>
            <a:ext cx="41100" cy="186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45"/>
          <p:cNvCxnSpPr/>
          <p:nvPr/>
        </p:nvCxnSpPr>
        <p:spPr>
          <a:xfrm flipH="1" rot="10800000">
            <a:off x="7571110" y="1227016"/>
            <a:ext cx="34200" cy="11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45"/>
          <p:cNvCxnSpPr/>
          <p:nvPr/>
        </p:nvCxnSpPr>
        <p:spPr>
          <a:xfrm flipH="1" rot="10800000">
            <a:off x="7605558" y="1219752"/>
            <a:ext cx="206400" cy="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45"/>
          <p:cNvCxnSpPr/>
          <p:nvPr/>
        </p:nvCxnSpPr>
        <p:spPr>
          <a:xfrm>
            <a:off x="7798365" y="1133562"/>
            <a:ext cx="110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45"/>
          <p:cNvCxnSpPr/>
          <p:nvPr/>
        </p:nvCxnSpPr>
        <p:spPr>
          <a:xfrm>
            <a:off x="7908541" y="1133562"/>
            <a:ext cx="6900" cy="20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45"/>
          <p:cNvCxnSpPr/>
          <p:nvPr/>
        </p:nvCxnSpPr>
        <p:spPr>
          <a:xfrm rot="10800000">
            <a:off x="7826009" y="1341916"/>
            <a:ext cx="89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45"/>
          <p:cNvCxnSpPr>
            <a:endCxn id="300" idx="2"/>
          </p:cNvCxnSpPr>
          <p:nvPr/>
        </p:nvCxnSpPr>
        <p:spPr>
          <a:xfrm flipH="1" rot="10800000">
            <a:off x="7922275" y="1210131"/>
            <a:ext cx="300600" cy="3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45"/>
          <p:cNvCxnSpPr/>
          <p:nvPr/>
        </p:nvCxnSpPr>
        <p:spPr>
          <a:xfrm rot="-5400000">
            <a:off x="8121427" y="2359765"/>
            <a:ext cx="366600" cy="6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45"/>
          <p:cNvCxnSpPr/>
          <p:nvPr/>
        </p:nvCxnSpPr>
        <p:spPr>
          <a:xfrm flipH="1" rot="5400000">
            <a:off x="8237799" y="2102835"/>
            <a:ext cx="72000" cy="8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45"/>
          <p:cNvCxnSpPr/>
          <p:nvPr/>
        </p:nvCxnSpPr>
        <p:spPr>
          <a:xfrm rot="-5400000">
            <a:off x="8296621" y="2000499"/>
            <a:ext cx="57600" cy="17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45"/>
          <p:cNvCxnSpPr/>
          <p:nvPr/>
        </p:nvCxnSpPr>
        <p:spPr>
          <a:xfrm flipH="1" rot="-5400000">
            <a:off x="8275045" y="1908127"/>
            <a:ext cx="93600" cy="20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45"/>
          <p:cNvCxnSpPr/>
          <p:nvPr/>
        </p:nvCxnSpPr>
        <p:spPr>
          <a:xfrm rot="-5400000">
            <a:off x="8300517" y="1853527"/>
            <a:ext cx="42900" cy="17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45"/>
          <p:cNvCxnSpPr/>
          <p:nvPr/>
        </p:nvCxnSpPr>
        <p:spPr>
          <a:xfrm flipH="1" rot="5400000">
            <a:off x="8352325" y="1834145"/>
            <a:ext cx="35700" cy="110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45"/>
          <p:cNvCxnSpPr/>
          <p:nvPr/>
        </p:nvCxnSpPr>
        <p:spPr>
          <a:xfrm flipH="1" rot="5400000">
            <a:off x="8203899" y="1759950"/>
            <a:ext cx="215400" cy="6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45"/>
          <p:cNvCxnSpPr/>
          <p:nvPr/>
        </p:nvCxnSpPr>
        <p:spPr>
          <a:xfrm rot="-5400000">
            <a:off x="8168100" y="1612462"/>
            <a:ext cx="114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5"/>
          <p:cNvCxnSpPr/>
          <p:nvPr/>
        </p:nvCxnSpPr>
        <p:spPr>
          <a:xfrm rot="-5400000">
            <a:off x="8321700" y="1451598"/>
            <a:ext cx="7200" cy="19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5"/>
          <p:cNvCxnSpPr/>
          <p:nvPr/>
        </p:nvCxnSpPr>
        <p:spPr>
          <a:xfrm rot="5400000">
            <a:off x="8378575" y="1594431"/>
            <a:ext cx="93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5"/>
          <p:cNvCxnSpPr/>
          <p:nvPr/>
        </p:nvCxnSpPr>
        <p:spPr>
          <a:xfrm flipH="1" rot="5400000">
            <a:off x="8156994" y="1368715"/>
            <a:ext cx="313800" cy="3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45"/>
          <p:cNvCxnSpPr/>
          <p:nvPr/>
        </p:nvCxnSpPr>
        <p:spPr>
          <a:xfrm>
            <a:off x="6955944" y="2552946"/>
            <a:ext cx="351300" cy="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45"/>
          <p:cNvCxnSpPr/>
          <p:nvPr/>
        </p:nvCxnSpPr>
        <p:spPr>
          <a:xfrm flipH="1" rot="10800000">
            <a:off x="7307111" y="2481217"/>
            <a:ext cx="69000" cy="86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45"/>
          <p:cNvCxnSpPr/>
          <p:nvPr/>
        </p:nvCxnSpPr>
        <p:spPr>
          <a:xfrm>
            <a:off x="7369103" y="2488298"/>
            <a:ext cx="55200" cy="17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45"/>
          <p:cNvCxnSpPr/>
          <p:nvPr/>
        </p:nvCxnSpPr>
        <p:spPr>
          <a:xfrm flipH="1">
            <a:off x="7423991" y="2466723"/>
            <a:ext cx="89700" cy="21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45"/>
          <p:cNvCxnSpPr/>
          <p:nvPr/>
        </p:nvCxnSpPr>
        <p:spPr>
          <a:xfrm>
            <a:off x="7513691" y="2481094"/>
            <a:ext cx="41100" cy="186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45"/>
          <p:cNvCxnSpPr/>
          <p:nvPr/>
        </p:nvCxnSpPr>
        <p:spPr>
          <a:xfrm flipH="1" rot="10800000">
            <a:off x="7568778" y="2567381"/>
            <a:ext cx="34200" cy="11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45"/>
          <p:cNvCxnSpPr/>
          <p:nvPr/>
        </p:nvCxnSpPr>
        <p:spPr>
          <a:xfrm flipH="1" rot="10800000">
            <a:off x="7603226" y="2560117"/>
            <a:ext cx="206400" cy="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45"/>
          <p:cNvCxnSpPr/>
          <p:nvPr/>
        </p:nvCxnSpPr>
        <p:spPr>
          <a:xfrm>
            <a:off x="7796034" y="2473927"/>
            <a:ext cx="110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45"/>
          <p:cNvCxnSpPr/>
          <p:nvPr/>
        </p:nvCxnSpPr>
        <p:spPr>
          <a:xfrm>
            <a:off x="7906210" y="2473927"/>
            <a:ext cx="6900" cy="20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45"/>
          <p:cNvCxnSpPr/>
          <p:nvPr/>
        </p:nvCxnSpPr>
        <p:spPr>
          <a:xfrm rot="10800000">
            <a:off x="7823678" y="2682281"/>
            <a:ext cx="89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5"/>
          <p:cNvCxnSpPr/>
          <p:nvPr/>
        </p:nvCxnSpPr>
        <p:spPr>
          <a:xfrm flipH="1" rot="10800000">
            <a:off x="7919946" y="2550563"/>
            <a:ext cx="300600" cy="3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5"/>
          <p:cNvCxnSpPr/>
          <p:nvPr/>
        </p:nvCxnSpPr>
        <p:spPr>
          <a:xfrm rot="-5400000">
            <a:off x="6658707" y="2362198"/>
            <a:ext cx="366600" cy="6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45"/>
          <p:cNvCxnSpPr/>
          <p:nvPr/>
        </p:nvCxnSpPr>
        <p:spPr>
          <a:xfrm flipH="1" rot="5400000">
            <a:off x="6775079" y="2105268"/>
            <a:ext cx="72000" cy="8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45"/>
          <p:cNvCxnSpPr/>
          <p:nvPr/>
        </p:nvCxnSpPr>
        <p:spPr>
          <a:xfrm rot="-5400000">
            <a:off x="6833901" y="2002932"/>
            <a:ext cx="57600" cy="17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45"/>
          <p:cNvCxnSpPr/>
          <p:nvPr/>
        </p:nvCxnSpPr>
        <p:spPr>
          <a:xfrm flipH="1" rot="-5400000">
            <a:off x="6812325" y="1910560"/>
            <a:ext cx="93600" cy="20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45"/>
          <p:cNvCxnSpPr/>
          <p:nvPr/>
        </p:nvCxnSpPr>
        <p:spPr>
          <a:xfrm rot="-5400000">
            <a:off x="6837797" y="1855960"/>
            <a:ext cx="42900" cy="17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45"/>
          <p:cNvCxnSpPr/>
          <p:nvPr/>
        </p:nvCxnSpPr>
        <p:spPr>
          <a:xfrm flipH="1" rot="5400000">
            <a:off x="6889605" y="1836578"/>
            <a:ext cx="35700" cy="110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45"/>
          <p:cNvCxnSpPr/>
          <p:nvPr/>
        </p:nvCxnSpPr>
        <p:spPr>
          <a:xfrm flipH="1" rot="5400000">
            <a:off x="6741179" y="1762382"/>
            <a:ext cx="215400" cy="6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45"/>
          <p:cNvCxnSpPr/>
          <p:nvPr/>
        </p:nvCxnSpPr>
        <p:spPr>
          <a:xfrm rot="-5400000">
            <a:off x="6705379" y="1614895"/>
            <a:ext cx="114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45"/>
          <p:cNvCxnSpPr/>
          <p:nvPr/>
        </p:nvCxnSpPr>
        <p:spPr>
          <a:xfrm rot="-5400000">
            <a:off x="6858979" y="1454030"/>
            <a:ext cx="7200" cy="19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45"/>
          <p:cNvCxnSpPr/>
          <p:nvPr/>
        </p:nvCxnSpPr>
        <p:spPr>
          <a:xfrm rot="5400000">
            <a:off x="6915855" y="1596864"/>
            <a:ext cx="93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45"/>
          <p:cNvCxnSpPr/>
          <p:nvPr/>
        </p:nvCxnSpPr>
        <p:spPr>
          <a:xfrm flipH="1" rot="5400000">
            <a:off x="6694273" y="1371147"/>
            <a:ext cx="313800" cy="3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45"/>
          <p:cNvCxnSpPr/>
          <p:nvPr/>
        </p:nvCxnSpPr>
        <p:spPr>
          <a:xfrm rot="2581892">
            <a:off x="6799967" y="1417092"/>
            <a:ext cx="518757" cy="10414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5"/>
          <p:cNvCxnSpPr/>
          <p:nvPr/>
        </p:nvCxnSpPr>
        <p:spPr>
          <a:xfrm flipH="1" rot="-8221450">
            <a:off x="7265449" y="1539668"/>
            <a:ext cx="102099" cy="12146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45"/>
          <p:cNvCxnSpPr/>
          <p:nvPr/>
        </p:nvCxnSpPr>
        <p:spPr>
          <a:xfrm rot="2574066">
            <a:off x="7283780" y="1584592"/>
            <a:ext cx="81089" cy="254576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5"/>
          <p:cNvCxnSpPr/>
          <p:nvPr/>
        </p:nvCxnSpPr>
        <p:spPr>
          <a:xfrm flipH="1" rot="2579234">
            <a:off x="7339245" y="1628363"/>
            <a:ext cx="132877" cy="304684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45"/>
          <p:cNvCxnSpPr/>
          <p:nvPr/>
        </p:nvCxnSpPr>
        <p:spPr>
          <a:xfrm rot="2580682">
            <a:off x="7445808" y="1714761"/>
            <a:ext cx="61131" cy="26476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45"/>
          <p:cNvCxnSpPr/>
          <p:nvPr/>
        </p:nvCxnSpPr>
        <p:spPr>
          <a:xfrm flipH="1" rot="-8214549">
            <a:off x="7458529" y="1870683"/>
            <a:ext cx="50940" cy="162414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45"/>
          <p:cNvCxnSpPr/>
          <p:nvPr/>
        </p:nvCxnSpPr>
        <p:spPr>
          <a:xfrm flipH="1" rot="-8217341">
            <a:off x="7520041" y="2003849"/>
            <a:ext cx="304587" cy="10414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45"/>
          <p:cNvCxnSpPr/>
          <p:nvPr/>
        </p:nvCxnSpPr>
        <p:spPr>
          <a:xfrm rot="2587988">
            <a:off x="7832970" y="2061640"/>
            <a:ext cx="16279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45"/>
          <p:cNvCxnSpPr/>
          <p:nvPr/>
        </p:nvCxnSpPr>
        <p:spPr>
          <a:xfrm rot="2556843">
            <a:off x="7872705" y="2081625"/>
            <a:ext cx="10191" cy="294696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45"/>
          <p:cNvCxnSpPr/>
          <p:nvPr/>
        </p:nvCxnSpPr>
        <p:spPr>
          <a:xfrm rot="-8216208">
            <a:off x="7667650" y="2296327"/>
            <a:ext cx="131809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45"/>
          <p:cNvCxnSpPr/>
          <p:nvPr/>
        </p:nvCxnSpPr>
        <p:spPr>
          <a:xfrm flipH="1" rot="-8213400">
            <a:off x="7840606" y="2356413"/>
            <a:ext cx="443810" cy="4458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8" name="Google Shape;35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600" y="2735675"/>
            <a:ext cx="2360550" cy="17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- Brain Concussion by Slidesgo">
  <a:themeElements>
    <a:clrScheme name="Simple Light">
      <a:dk1>
        <a:srgbClr val="3D97DB"/>
      </a:dk1>
      <a:lt1>
        <a:srgbClr val="FFFFFF"/>
      </a:lt1>
      <a:dk2>
        <a:srgbClr val="86BAF0"/>
      </a:dk2>
      <a:lt2>
        <a:srgbClr val="C5DEFD"/>
      </a:lt2>
      <a:accent1>
        <a:srgbClr val="2676B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D97D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