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56" r:id="rId3"/>
    <p:sldId id="257" r:id="rId4"/>
    <p:sldId id="258" r:id="rId5"/>
    <p:sldId id="266" r:id="rId6"/>
    <p:sldId id="259" r:id="rId7"/>
    <p:sldId id="262" r:id="rId8"/>
    <p:sldId id="261" r:id="rId9"/>
    <p:sldId id="263" r:id="rId10"/>
    <p:sldId id="267" r:id="rId11"/>
    <p:sldId id="264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466" autoAdjust="0"/>
  </p:normalViewPr>
  <p:slideViewPr>
    <p:cSldViewPr>
      <p:cViewPr>
        <p:scale>
          <a:sx n="100" d="100"/>
          <a:sy n="100" d="100"/>
        </p:scale>
        <p:origin x="-50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8CF4C-1DAC-477C-827A-C4F4DE6C48F4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70086-5751-47E0-9E57-FD524038D9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70086-5751-47E0-9E57-FD524038D9E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002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经常写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语句，</a:t>
            </a:r>
            <a:r>
              <a:rPr lang="zh-CN" altLang="en-US" dirty="0" smtClean="0"/>
              <a:t>为什么还是会</a:t>
            </a:r>
            <a:r>
              <a:rPr lang="zh-CN" altLang="en-US" dirty="0" smtClean="0"/>
              <a:t>报</a:t>
            </a:r>
            <a:r>
              <a:rPr lang="zh-CN" altLang="en-US" dirty="0" smtClean="0"/>
              <a:t>错。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zh-CN" altLang="en-US" dirty="0" smtClean="0"/>
              <a:t>联接</a:t>
            </a:r>
            <a:endParaRPr lang="en-US" altLang="zh-CN" dirty="0" smtClean="0"/>
          </a:p>
          <a:p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 smtClean="0"/>
              <a:t>游标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Question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未完待续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357166"/>
            <a:ext cx="8501122" cy="1470025"/>
          </a:xfr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58" y="1785926"/>
            <a:ext cx="8501122" cy="35719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结构化查询语言</a:t>
            </a:r>
            <a:r>
              <a:rPr lang="en-US" altLang="zh-CN" sz="2800" dirty="0" smtClean="0"/>
              <a:t>(Structured Query Language</a:t>
            </a:r>
            <a:r>
              <a:rPr lang="en-US" altLang="zh-CN" sz="2800" dirty="0" smtClean="0"/>
              <a:t>)</a:t>
            </a:r>
          </a:p>
          <a:p>
            <a:pPr algn="ctr"/>
            <a:r>
              <a:rPr lang="zh-CN" altLang="en-US" sz="2800" dirty="0" smtClean="0"/>
              <a:t>简称</a:t>
            </a:r>
            <a:r>
              <a:rPr lang="en-US" altLang="zh-CN" sz="2800" dirty="0" smtClean="0"/>
              <a:t>SQL</a:t>
            </a:r>
          </a:p>
          <a:p>
            <a:pPr algn="ctr"/>
            <a:r>
              <a:rPr lang="zh-CN" altLang="en-US" sz="2800" dirty="0" smtClean="0"/>
              <a:t>是一种特殊目的的编程语言，是一种数据库查询和程序设计语言，用于存取数据以及查询、更新和管理关系数据库</a:t>
            </a:r>
            <a:r>
              <a:rPr lang="zh-CN" altLang="en-US" sz="2800" dirty="0" smtClean="0"/>
              <a:t>系统。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看似简单，功能却特别强大。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14554"/>
            <a:ext cx="5729292" cy="20002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zh-CN" altLang="en-US" dirty="0" smtClean="0"/>
              <a:t>引擎是怎么处理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执行顺序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32500" lnSpcReduction="20000"/>
          </a:bodyPr>
          <a:lstStyle/>
          <a:p>
            <a:r>
              <a:rPr lang="en-US" dirty="0" smtClean="0"/>
              <a:t>SQL Server 2005</a:t>
            </a:r>
            <a:r>
              <a:rPr lang="zh-CN" altLang="en-US" dirty="0" smtClean="0"/>
              <a:t>的各个逻辑步骤的简单描述。</a:t>
            </a:r>
          </a:p>
          <a:p>
            <a:r>
              <a:rPr lang="en-US" altLang="zh-CN" dirty="0" smtClean="0"/>
              <a:t>( 8 ) </a:t>
            </a:r>
            <a:r>
              <a:rPr lang="en-US" dirty="0" smtClean="0"/>
              <a:t>SELECT ( 9 ) DISTINCT ( 11 ) &lt; Top Num &gt; &lt; select list &gt; </a:t>
            </a:r>
            <a:br>
              <a:rPr lang="en-US" dirty="0" smtClean="0"/>
            </a:br>
            <a:r>
              <a:rPr lang="en-US" dirty="0" smtClean="0"/>
              <a:t>( 1 ) FROM [ </a:t>
            </a:r>
            <a:r>
              <a:rPr lang="en-US" dirty="0" err="1" smtClean="0"/>
              <a:t>left_table</a:t>
            </a:r>
            <a:r>
              <a:rPr lang="en-US" dirty="0" smtClean="0"/>
              <a:t> ] </a:t>
            </a:r>
            <a:br>
              <a:rPr lang="en-US" dirty="0" smtClean="0"/>
            </a:br>
            <a:r>
              <a:rPr lang="en-US" dirty="0" smtClean="0"/>
              <a:t>( 3 ) &lt; </a:t>
            </a:r>
            <a:r>
              <a:rPr lang="en-US" dirty="0" err="1" smtClean="0"/>
              <a:t>join_type</a:t>
            </a:r>
            <a:r>
              <a:rPr lang="en-US" dirty="0" smtClean="0"/>
              <a:t> &gt; JOIN &lt; </a:t>
            </a:r>
            <a:r>
              <a:rPr lang="en-US" dirty="0" err="1" smtClean="0"/>
              <a:t>right_table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( 2 ) ON &lt; </a:t>
            </a:r>
            <a:r>
              <a:rPr lang="en-US" dirty="0" err="1" smtClean="0"/>
              <a:t>join_condition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( 4 ) WHERE &lt; </a:t>
            </a:r>
            <a:r>
              <a:rPr lang="en-US" dirty="0" err="1" smtClean="0"/>
              <a:t>where_condition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( 5 ) GROUP BY &lt; </a:t>
            </a:r>
            <a:r>
              <a:rPr lang="en-US" dirty="0" err="1" smtClean="0"/>
              <a:t>group_by_list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( 6 ) WITH &lt; CUBE | </a:t>
            </a:r>
            <a:r>
              <a:rPr lang="en-US" dirty="0" err="1" smtClean="0"/>
              <a:t>RollUP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( 7 ) HAVING &lt; </a:t>
            </a:r>
            <a:r>
              <a:rPr lang="en-US" dirty="0" err="1" smtClean="0"/>
              <a:t>having_condition</a:t>
            </a:r>
            <a:r>
              <a:rPr lang="en-US" dirty="0" smtClean="0"/>
              <a:t> &gt; </a:t>
            </a:r>
            <a:br>
              <a:rPr lang="en-US" dirty="0" smtClean="0"/>
            </a:br>
            <a:r>
              <a:rPr lang="en-US" dirty="0" smtClean="0"/>
              <a:t>( 10 ) ORDER BY &lt; </a:t>
            </a:r>
            <a:r>
              <a:rPr lang="en-US" dirty="0" err="1" smtClean="0"/>
              <a:t>order_by_list</a:t>
            </a:r>
            <a:r>
              <a:rPr lang="en-US" dirty="0" smtClean="0"/>
              <a:t> &gt;</a:t>
            </a:r>
          </a:p>
          <a:p>
            <a:r>
              <a:rPr lang="zh-CN" altLang="en-US" dirty="0" smtClean="0"/>
              <a:t>逻辑查询处理阶段简介 </a:t>
            </a:r>
            <a:br>
              <a:rPr lang="zh-CN" altLang="en-US" dirty="0" smtClean="0"/>
            </a:br>
            <a:r>
              <a:rPr lang="en-US" dirty="0" smtClean="0"/>
              <a:t>FROM：</a:t>
            </a:r>
            <a:r>
              <a:rPr lang="zh-CN" altLang="en-US" dirty="0" smtClean="0"/>
              <a:t>对</a:t>
            </a:r>
            <a:r>
              <a:rPr lang="en-US" dirty="0" smtClean="0"/>
              <a:t>FROM</a:t>
            </a:r>
            <a:r>
              <a:rPr lang="zh-CN" altLang="en-US" dirty="0" smtClean="0"/>
              <a:t>子句中的前两个表执行笛卡尔积（</a:t>
            </a:r>
            <a:r>
              <a:rPr lang="en-US" dirty="0" smtClean="0"/>
              <a:t>Cartesian product)(</a:t>
            </a:r>
            <a:r>
              <a:rPr lang="zh-CN" altLang="en-US" dirty="0" smtClean="0"/>
              <a:t>交叉联接），生成虚拟表</a:t>
            </a:r>
            <a:r>
              <a:rPr lang="en-US" dirty="0" smtClean="0"/>
              <a:t>VT1</a:t>
            </a:r>
          </a:p>
          <a:p>
            <a:r>
              <a:rPr lang="en-US" dirty="0" smtClean="0"/>
              <a:t>ON：</a:t>
            </a:r>
            <a:r>
              <a:rPr lang="zh-CN" altLang="en-US" dirty="0" smtClean="0"/>
              <a:t>对</a:t>
            </a:r>
            <a:r>
              <a:rPr lang="en-US" dirty="0" smtClean="0"/>
              <a:t>VT1</a:t>
            </a:r>
            <a:r>
              <a:rPr lang="zh-CN" altLang="en-US" dirty="0" smtClean="0"/>
              <a:t>应用</a:t>
            </a:r>
            <a:r>
              <a:rPr lang="en-US" dirty="0" smtClean="0"/>
              <a:t>ON</a:t>
            </a:r>
            <a:r>
              <a:rPr lang="zh-CN" altLang="en-US" dirty="0" smtClean="0"/>
              <a:t>筛选器。只有那些使为真的行才被插入</a:t>
            </a:r>
            <a:r>
              <a:rPr lang="en-US" dirty="0" smtClean="0"/>
              <a:t>VT2。</a:t>
            </a:r>
          </a:p>
          <a:p>
            <a:r>
              <a:rPr lang="en-US" dirty="0" smtClean="0"/>
              <a:t>OUTER(JOIN)：</a:t>
            </a:r>
            <a:r>
              <a:rPr lang="zh-CN" altLang="en-US" dirty="0" smtClean="0"/>
              <a:t>如 果指定了</a:t>
            </a:r>
            <a:r>
              <a:rPr lang="en-US" dirty="0" smtClean="0"/>
              <a:t>OUTER JOIN（</a:t>
            </a:r>
            <a:r>
              <a:rPr lang="zh-CN" altLang="en-US" dirty="0" smtClean="0"/>
              <a:t>相对于</a:t>
            </a:r>
            <a:r>
              <a:rPr lang="en-US" dirty="0" smtClean="0"/>
              <a:t>CROSS JOIN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(</a:t>
            </a:r>
            <a:r>
              <a:rPr lang="en-US" dirty="0" smtClean="0"/>
              <a:t>INNER JOIN),</a:t>
            </a:r>
            <a:r>
              <a:rPr lang="zh-CN" altLang="en-US" dirty="0" smtClean="0"/>
              <a:t>保留表（</a:t>
            </a:r>
            <a:r>
              <a:rPr lang="en-US" dirty="0" smtClean="0"/>
              <a:t>preserved table：</a:t>
            </a:r>
            <a:r>
              <a:rPr lang="zh-CN" altLang="en-US" dirty="0" smtClean="0"/>
              <a:t>左外部联接把左表标记为保留表，右外部联接把右表标记为保留表，完全外部联接把两个表都标记为保留表）中未找到匹配的行将作为外部行添加到 </a:t>
            </a:r>
            <a:r>
              <a:rPr lang="en-US" dirty="0" smtClean="0"/>
              <a:t>VT2,</a:t>
            </a:r>
            <a:r>
              <a:rPr lang="zh-CN" altLang="en-US" dirty="0" smtClean="0"/>
              <a:t>生成</a:t>
            </a:r>
            <a:r>
              <a:rPr lang="en-US" dirty="0" smtClean="0"/>
              <a:t>VT3.</a:t>
            </a:r>
            <a:r>
              <a:rPr lang="zh-CN" altLang="en-US" dirty="0" smtClean="0"/>
              <a:t>如果</a:t>
            </a:r>
            <a:r>
              <a:rPr lang="en-US" dirty="0" smtClean="0"/>
              <a:t>FROM</a:t>
            </a:r>
            <a:r>
              <a:rPr lang="zh-CN" altLang="en-US" dirty="0" smtClean="0"/>
              <a:t>子句包含两个以上的表，则对上一个联接生成的结果表和下一个表重复执行步骤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，直到处理完所有的表为止。</a:t>
            </a:r>
          </a:p>
          <a:p>
            <a:r>
              <a:rPr lang="en-US" dirty="0" smtClean="0"/>
              <a:t>WHERE：</a:t>
            </a:r>
            <a:r>
              <a:rPr lang="zh-CN" altLang="en-US" dirty="0" smtClean="0"/>
              <a:t>对</a:t>
            </a:r>
            <a:r>
              <a:rPr lang="en-US" dirty="0" smtClean="0"/>
              <a:t>VT3</a:t>
            </a:r>
            <a:r>
              <a:rPr lang="zh-CN" altLang="en-US" dirty="0" smtClean="0"/>
              <a:t>应用</a:t>
            </a:r>
            <a:r>
              <a:rPr lang="en-US" dirty="0" smtClean="0"/>
              <a:t>WHERE</a:t>
            </a:r>
            <a:r>
              <a:rPr lang="zh-CN" altLang="en-US" dirty="0" smtClean="0"/>
              <a:t>筛选器。只有使为</a:t>
            </a:r>
            <a:r>
              <a:rPr lang="en-US" dirty="0" smtClean="0"/>
              <a:t>true</a:t>
            </a:r>
            <a:r>
              <a:rPr lang="zh-CN" altLang="en-US" dirty="0" smtClean="0"/>
              <a:t>的行才被插入</a:t>
            </a:r>
            <a:r>
              <a:rPr lang="en-US" dirty="0" smtClean="0"/>
              <a:t>VT4.</a:t>
            </a:r>
          </a:p>
          <a:p>
            <a:r>
              <a:rPr lang="en-US" dirty="0" smtClean="0"/>
              <a:t>GROUP BY：</a:t>
            </a:r>
            <a:r>
              <a:rPr lang="zh-CN" altLang="en-US" dirty="0" smtClean="0"/>
              <a:t>按</a:t>
            </a:r>
            <a:r>
              <a:rPr lang="en-US" dirty="0" smtClean="0"/>
              <a:t>GROUP BY</a:t>
            </a:r>
            <a:r>
              <a:rPr lang="zh-CN" altLang="en-US" dirty="0" smtClean="0"/>
              <a:t>子句中的列列表对</a:t>
            </a:r>
            <a:r>
              <a:rPr lang="en-US" dirty="0" smtClean="0"/>
              <a:t>VT4</a:t>
            </a:r>
            <a:r>
              <a:rPr lang="zh-CN" altLang="en-US" dirty="0" smtClean="0"/>
              <a:t>中的行分组，生成</a:t>
            </a:r>
            <a:r>
              <a:rPr lang="en-US" dirty="0" smtClean="0"/>
              <a:t>VT5.</a:t>
            </a:r>
          </a:p>
          <a:p>
            <a:r>
              <a:rPr lang="en-US" dirty="0" smtClean="0"/>
              <a:t>CUBE|ROLLUP：</a:t>
            </a:r>
            <a:r>
              <a:rPr lang="zh-CN" altLang="en-US" dirty="0" smtClean="0"/>
              <a:t>把超组</a:t>
            </a:r>
            <a:r>
              <a:rPr lang="en-US" altLang="zh-CN" dirty="0" smtClean="0"/>
              <a:t>(</a:t>
            </a:r>
            <a:r>
              <a:rPr lang="en-US" dirty="0" err="1" smtClean="0"/>
              <a:t>Suppergroups</a:t>
            </a:r>
            <a:r>
              <a:rPr lang="en-US" dirty="0" smtClean="0"/>
              <a:t>)</a:t>
            </a:r>
            <a:r>
              <a:rPr lang="zh-CN" altLang="en-US" dirty="0" smtClean="0"/>
              <a:t>插入</a:t>
            </a:r>
            <a:r>
              <a:rPr lang="en-US" dirty="0" smtClean="0"/>
              <a:t>VT5,</a:t>
            </a:r>
            <a:r>
              <a:rPr lang="zh-CN" altLang="en-US" dirty="0" smtClean="0"/>
              <a:t>生成</a:t>
            </a:r>
            <a:r>
              <a:rPr lang="en-US" dirty="0" smtClean="0"/>
              <a:t>VT6.</a:t>
            </a:r>
          </a:p>
          <a:p>
            <a:r>
              <a:rPr lang="en-US" dirty="0" smtClean="0"/>
              <a:t>HAVING：</a:t>
            </a:r>
            <a:r>
              <a:rPr lang="zh-CN" altLang="en-US" dirty="0" smtClean="0"/>
              <a:t>对</a:t>
            </a:r>
            <a:r>
              <a:rPr lang="en-US" dirty="0" smtClean="0"/>
              <a:t>VT6</a:t>
            </a:r>
            <a:r>
              <a:rPr lang="zh-CN" altLang="en-US" dirty="0" smtClean="0"/>
              <a:t>应用</a:t>
            </a:r>
            <a:r>
              <a:rPr lang="en-US" dirty="0" smtClean="0"/>
              <a:t>HAVING</a:t>
            </a:r>
            <a:r>
              <a:rPr lang="zh-CN" altLang="en-US" dirty="0" smtClean="0"/>
              <a:t>筛选器。只有使为</a:t>
            </a:r>
            <a:r>
              <a:rPr lang="en-US" dirty="0" smtClean="0"/>
              <a:t>true</a:t>
            </a:r>
            <a:r>
              <a:rPr lang="zh-CN" altLang="en-US" dirty="0" smtClean="0"/>
              <a:t>的组才会被插入</a:t>
            </a:r>
            <a:r>
              <a:rPr lang="en-US" dirty="0" smtClean="0"/>
              <a:t>VT7.</a:t>
            </a:r>
          </a:p>
          <a:p>
            <a:r>
              <a:rPr lang="en-US" dirty="0" smtClean="0"/>
              <a:t>SELECT：</a:t>
            </a:r>
            <a:r>
              <a:rPr lang="zh-CN" altLang="en-US" dirty="0" smtClean="0"/>
              <a:t>处理</a:t>
            </a:r>
            <a:r>
              <a:rPr lang="en-US" dirty="0" smtClean="0"/>
              <a:t>SELECT</a:t>
            </a:r>
            <a:r>
              <a:rPr lang="zh-CN" altLang="en-US" dirty="0" smtClean="0"/>
              <a:t>列表，产生</a:t>
            </a:r>
            <a:r>
              <a:rPr lang="en-US" dirty="0" smtClean="0"/>
              <a:t>VT8.</a:t>
            </a:r>
          </a:p>
          <a:p>
            <a:r>
              <a:rPr lang="en-US" dirty="0" smtClean="0"/>
              <a:t>DISTINCT：</a:t>
            </a:r>
            <a:r>
              <a:rPr lang="zh-CN" altLang="en-US" dirty="0" smtClean="0"/>
              <a:t>将重复的行从</a:t>
            </a:r>
            <a:r>
              <a:rPr lang="en-US" dirty="0" smtClean="0"/>
              <a:t>VT8</a:t>
            </a:r>
            <a:r>
              <a:rPr lang="zh-CN" altLang="en-US" dirty="0" smtClean="0"/>
              <a:t>中移除，产生</a:t>
            </a:r>
            <a:r>
              <a:rPr lang="en-US" dirty="0" smtClean="0"/>
              <a:t>VT9.</a:t>
            </a:r>
          </a:p>
          <a:p>
            <a:r>
              <a:rPr lang="en-US" dirty="0" smtClean="0"/>
              <a:t>ORDER BY：</a:t>
            </a:r>
            <a:r>
              <a:rPr lang="zh-CN" altLang="en-US" dirty="0" smtClean="0"/>
              <a:t>将</a:t>
            </a:r>
            <a:r>
              <a:rPr lang="en-US" dirty="0" smtClean="0"/>
              <a:t>VT9</a:t>
            </a:r>
            <a:r>
              <a:rPr lang="zh-CN" altLang="en-US" dirty="0" smtClean="0"/>
              <a:t>中的行按</a:t>
            </a:r>
            <a:r>
              <a:rPr lang="en-US" dirty="0" smtClean="0"/>
              <a:t>ORDER BY </a:t>
            </a:r>
            <a:r>
              <a:rPr lang="zh-CN" altLang="en-US" dirty="0" smtClean="0"/>
              <a:t>子句中的列列表排序，生成游标（</a:t>
            </a:r>
            <a:r>
              <a:rPr lang="en-US" dirty="0" smtClean="0"/>
              <a:t>VC10).</a:t>
            </a:r>
          </a:p>
          <a:p>
            <a:r>
              <a:rPr lang="en-US" dirty="0" smtClean="0"/>
              <a:t>TOP：</a:t>
            </a:r>
            <a:r>
              <a:rPr lang="zh-CN" altLang="en-US" dirty="0" smtClean="0"/>
              <a:t>从</a:t>
            </a:r>
            <a:r>
              <a:rPr lang="en-US" dirty="0" smtClean="0"/>
              <a:t>VC10</a:t>
            </a:r>
            <a:r>
              <a:rPr lang="zh-CN" altLang="en-US" dirty="0" smtClean="0"/>
              <a:t>的开始处选择指定数量或比例的行，生成表</a:t>
            </a:r>
            <a:r>
              <a:rPr lang="en-US" dirty="0" smtClean="0"/>
              <a:t>VT11,</a:t>
            </a:r>
            <a:r>
              <a:rPr lang="zh-CN" altLang="en-US" dirty="0" smtClean="0"/>
              <a:t>并返回调用者。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如何执行的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32500" lnSpcReduction="20000"/>
          </a:bodyPr>
          <a:lstStyle/>
          <a:p>
            <a:r>
              <a:rPr lang="zh-CN" altLang="en-US" dirty="0" smtClean="0"/>
              <a:t>所有的 查询语句都是从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开始执行的，在执行过程中，每个步骤都会为下一个步骤生成一个虚拟表，这个虚拟表将作为下一个执行步骤的输入。 </a:t>
            </a:r>
            <a:br>
              <a:rPr lang="zh-CN" altLang="en-US" dirty="0" smtClean="0"/>
            </a:br>
            <a:r>
              <a:rPr lang="zh-CN" altLang="en-US" dirty="0" smtClean="0"/>
              <a:t>第一步：首先对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子句中的前两个表执行一个笛卡尔乘积，此时生成虚拟表 </a:t>
            </a:r>
            <a:r>
              <a:rPr lang="en-US" altLang="zh-CN" dirty="0" smtClean="0"/>
              <a:t>vt1</a:t>
            </a:r>
            <a:r>
              <a:rPr lang="zh-CN" altLang="en-US" dirty="0" smtClean="0"/>
              <a:t>（选择相对小的表做基础表） </a:t>
            </a:r>
            <a:br>
              <a:rPr lang="zh-CN" altLang="en-US" dirty="0" smtClean="0"/>
            </a:br>
            <a:r>
              <a:rPr lang="zh-CN" altLang="en-US" dirty="0" smtClean="0"/>
              <a:t>第二步：接下来便是应用</a:t>
            </a:r>
            <a:r>
              <a:rPr lang="en-US" altLang="zh-CN" dirty="0" smtClean="0"/>
              <a:t>on</a:t>
            </a:r>
            <a:r>
              <a:rPr lang="zh-CN" altLang="en-US" dirty="0" smtClean="0"/>
              <a:t>筛选器，</a:t>
            </a:r>
            <a:r>
              <a:rPr lang="en-US" altLang="zh-CN" dirty="0" smtClean="0"/>
              <a:t>on </a:t>
            </a:r>
            <a:r>
              <a:rPr lang="zh-CN" altLang="en-US" dirty="0" smtClean="0"/>
              <a:t>中的逻辑表达式将应用到 </a:t>
            </a:r>
            <a:r>
              <a:rPr lang="en-US" altLang="zh-CN" dirty="0" smtClean="0"/>
              <a:t>vt1 </a:t>
            </a:r>
            <a:r>
              <a:rPr lang="zh-CN" altLang="en-US" dirty="0" smtClean="0"/>
              <a:t>中的各个行，筛选出满足</a:t>
            </a:r>
            <a:r>
              <a:rPr lang="en-US" altLang="zh-CN" dirty="0" smtClean="0"/>
              <a:t>on</a:t>
            </a:r>
            <a:r>
              <a:rPr lang="zh-CN" altLang="en-US" dirty="0" smtClean="0"/>
              <a:t>逻辑表达式的行，生成虚拟表 </a:t>
            </a:r>
            <a:r>
              <a:rPr lang="en-US" altLang="zh-CN" dirty="0" smtClean="0"/>
              <a:t>vt2 </a:t>
            </a:r>
            <a:br>
              <a:rPr lang="en-US" altLang="zh-CN" dirty="0" smtClean="0"/>
            </a:br>
            <a:r>
              <a:rPr lang="zh-CN" altLang="en-US" dirty="0" smtClean="0"/>
              <a:t>第三步：如果是</a:t>
            </a:r>
            <a:r>
              <a:rPr lang="en-US" altLang="zh-CN" dirty="0" smtClean="0"/>
              <a:t>outer join </a:t>
            </a:r>
            <a:r>
              <a:rPr lang="zh-CN" altLang="en-US" dirty="0" smtClean="0"/>
              <a:t>那么这一步就将添加外部行，</a:t>
            </a:r>
            <a:r>
              <a:rPr lang="en-US" altLang="zh-CN" dirty="0" smtClean="0"/>
              <a:t>left outer </a:t>
            </a:r>
            <a:r>
              <a:rPr lang="en-US" altLang="zh-CN" dirty="0" err="1" smtClean="0"/>
              <a:t>jion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就把左表在第二步中过滤的添加进来，如果是</a:t>
            </a:r>
            <a:r>
              <a:rPr lang="en-US" altLang="zh-CN" dirty="0" smtClean="0"/>
              <a:t>right outer join </a:t>
            </a:r>
            <a:r>
              <a:rPr lang="zh-CN" altLang="en-US" dirty="0" smtClean="0"/>
              <a:t>那么就将右表在第二步中过滤掉的行添加进来，这样生成虚拟表 </a:t>
            </a:r>
            <a:r>
              <a:rPr lang="en-US" altLang="zh-CN" dirty="0" smtClean="0"/>
              <a:t>vt3 </a:t>
            </a:r>
            <a:br>
              <a:rPr lang="en-US" altLang="zh-CN" dirty="0" smtClean="0"/>
            </a:br>
            <a:r>
              <a:rPr lang="zh-CN" altLang="en-US" dirty="0" smtClean="0"/>
              <a:t>第四步：如果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子句中的表数目多余两个表，那么就将</a:t>
            </a:r>
            <a:r>
              <a:rPr lang="en-US" altLang="zh-CN" dirty="0" smtClean="0"/>
              <a:t>vt3</a:t>
            </a:r>
            <a:r>
              <a:rPr lang="zh-CN" altLang="en-US" dirty="0" smtClean="0"/>
              <a:t>和第三个表连接从而计算笛卡尔乘积，生成虚拟表，该过程就是一个重复</a:t>
            </a:r>
            <a:r>
              <a:rPr lang="en-US" altLang="zh-CN" dirty="0" smtClean="0"/>
              <a:t>1-3</a:t>
            </a:r>
            <a:r>
              <a:rPr lang="zh-CN" altLang="en-US" dirty="0" smtClean="0"/>
              <a:t>的步骤，最终得到一个新的虚拟表 </a:t>
            </a:r>
            <a:r>
              <a:rPr lang="en-US" altLang="zh-CN" dirty="0" smtClean="0"/>
              <a:t>vt3</a:t>
            </a:r>
            <a:r>
              <a:rPr lang="zh-CN" altLang="en-US" dirty="0" smtClean="0"/>
              <a:t>。 </a:t>
            </a:r>
            <a:br>
              <a:rPr lang="zh-CN" altLang="en-US" dirty="0" smtClean="0"/>
            </a:br>
            <a:r>
              <a:rPr lang="zh-CN" altLang="en-US" dirty="0" smtClean="0"/>
              <a:t>第五步：应用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筛选器，对上一步生产的虚拟表引用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筛选器，生成虚拟表</a:t>
            </a:r>
            <a:r>
              <a:rPr lang="en-US" altLang="zh-CN" dirty="0" smtClean="0"/>
              <a:t>vt4</a:t>
            </a:r>
            <a:r>
              <a:rPr lang="zh-CN" altLang="en-US" dirty="0" smtClean="0"/>
              <a:t>，在这有个比较重要的细节不得不说一下，对于包含</a:t>
            </a:r>
            <a:r>
              <a:rPr lang="en-US" altLang="zh-CN" dirty="0" smtClean="0"/>
              <a:t>outer join</a:t>
            </a:r>
            <a:r>
              <a:rPr lang="zh-CN" altLang="en-US" dirty="0" smtClean="0"/>
              <a:t>子句的查询，就有一个让人感到困惑的问题，到底在</a:t>
            </a:r>
            <a:r>
              <a:rPr lang="en-US" altLang="zh-CN" dirty="0" smtClean="0"/>
              <a:t>on</a:t>
            </a:r>
            <a:r>
              <a:rPr lang="zh-CN" altLang="en-US" dirty="0" smtClean="0"/>
              <a:t>筛选器还是用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筛选器指定逻辑表达式呢？</a:t>
            </a:r>
            <a:r>
              <a:rPr lang="en-US" altLang="zh-CN" dirty="0" smtClean="0"/>
              <a:t>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的最大区别在于，如果在</a:t>
            </a:r>
            <a:r>
              <a:rPr lang="en-US" altLang="zh-CN" dirty="0" smtClean="0"/>
              <a:t>on</a:t>
            </a:r>
            <a:r>
              <a:rPr lang="zh-CN" altLang="en-US" dirty="0" smtClean="0"/>
              <a:t>应用逻辑表达式那么在第三步</a:t>
            </a:r>
            <a:r>
              <a:rPr lang="en-US" altLang="zh-CN" dirty="0" smtClean="0"/>
              <a:t>outer join</a:t>
            </a:r>
            <a:r>
              <a:rPr lang="zh-CN" altLang="en-US" dirty="0" smtClean="0"/>
              <a:t>中还可以把移除的行再次添加回来，而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的移除的最终的。举个简单的例子，有一个学生表（班级</a:t>
            </a:r>
            <a:r>
              <a:rPr lang="en-US" altLang="zh-CN" dirty="0" smtClean="0"/>
              <a:t>,</a:t>
            </a:r>
            <a:r>
              <a:rPr lang="zh-CN" altLang="en-US" dirty="0" smtClean="0"/>
              <a:t>姓名）和一个成绩表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成绩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，我现在需要返回一个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班级的全体同学的成绩，但是这个班级有几个学生缺考，也就是说在成绩表中没有记录。为了得到我们预期的结果我们就需要在</a:t>
            </a:r>
            <a:r>
              <a:rPr lang="en-US" altLang="zh-CN" dirty="0" smtClean="0"/>
              <a:t>on</a:t>
            </a:r>
            <a:r>
              <a:rPr lang="zh-CN" altLang="en-US" dirty="0" smtClean="0"/>
              <a:t>子句指定学生和成绩表的关系（学生</a:t>
            </a:r>
            <a:r>
              <a:rPr lang="en-US" altLang="zh-CN" dirty="0" smtClean="0"/>
              <a:t>.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=</a:t>
            </a:r>
            <a:r>
              <a:rPr lang="zh-CN" altLang="en-US" dirty="0" smtClean="0"/>
              <a:t>成绩</a:t>
            </a:r>
            <a:r>
              <a:rPr lang="en-US" altLang="zh-CN" dirty="0" smtClean="0"/>
              <a:t>.</a:t>
            </a:r>
            <a:r>
              <a:rPr lang="zh-CN" altLang="en-US" dirty="0" smtClean="0"/>
              <a:t>姓名）那么我们是否发现在执行第二步的时候，对于没有参加考试的学生记录就不会出现在</a:t>
            </a:r>
            <a:r>
              <a:rPr lang="en-US" altLang="zh-CN" dirty="0" smtClean="0"/>
              <a:t>vt2</a:t>
            </a:r>
            <a:r>
              <a:rPr lang="zh-CN" altLang="en-US" dirty="0" smtClean="0"/>
              <a:t>中，因为他们被</a:t>
            </a:r>
            <a:r>
              <a:rPr lang="en-US" altLang="zh-CN" dirty="0" smtClean="0"/>
              <a:t>on</a:t>
            </a:r>
            <a:r>
              <a:rPr lang="zh-CN" altLang="en-US" dirty="0" smtClean="0"/>
              <a:t>的逻辑表达式过滤掉了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但是我们用</a:t>
            </a:r>
            <a:r>
              <a:rPr lang="en-US" altLang="zh-CN" dirty="0" smtClean="0"/>
              <a:t>left outer join</a:t>
            </a:r>
            <a:r>
              <a:rPr lang="zh-CN" altLang="en-US" dirty="0" smtClean="0"/>
              <a:t>就可以把左表（学生）中没有参加考试的学生找回来，因为我们想返回的是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班级的所有学生，如果在</a:t>
            </a:r>
            <a:r>
              <a:rPr lang="en-US" altLang="zh-CN" dirty="0" smtClean="0"/>
              <a:t>on</a:t>
            </a:r>
            <a:r>
              <a:rPr lang="zh-CN" altLang="en-US" dirty="0" smtClean="0"/>
              <a:t>中应用学生</a:t>
            </a:r>
            <a:r>
              <a:rPr lang="en-US" altLang="zh-CN" dirty="0" smtClean="0"/>
              <a:t>.</a:t>
            </a:r>
            <a:r>
              <a:rPr lang="zh-CN" altLang="en-US" dirty="0" smtClean="0"/>
              <a:t>班级</a:t>
            </a:r>
            <a:r>
              <a:rPr lang="en-US" altLang="zh-CN" dirty="0" smtClean="0"/>
              <a:t>='x'</a:t>
            </a:r>
            <a:r>
              <a:rPr lang="zh-CN" altLang="en-US" dirty="0" smtClean="0"/>
              <a:t>的话，</a:t>
            </a:r>
            <a:r>
              <a:rPr lang="en-US" altLang="zh-CN" dirty="0" smtClean="0"/>
              <a:t>left outer join</a:t>
            </a:r>
            <a:r>
              <a:rPr lang="zh-CN" altLang="en-US" dirty="0" smtClean="0"/>
              <a:t>会把</a:t>
            </a:r>
            <a:r>
              <a:rPr lang="en-US" altLang="zh-CN" dirty="0" smtClean="0"/>
              <a:t>x</a:t>
            </a:r>
            <a:r>
              <a:rPr lang="zh-CN" altLang="en-US" dirty="0" smtClean="0"/>
              <a:t>班级的所有学生记录找回（感谢网友康钦谋</a:t>
            </a:r>
            <a:r>
              <a:rPr lang="en-US" altLang="zh-CN" dirty="0" smtClean="0"/>
              <a:t>__</a:t>
            </a:r>
            <a:r>
              <a:rPr lang="zh-CN" altLang="en-US" dirty="0" smtClean="0"/>
              <a:t>康钦苗的指正），所以只能在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筛选器中应用学生</a:t>
            </a:r>
            <a:r>
              <a:rPr lang="en-US" altLang="zh-CN" dirty="0" smtClean="0"/>
              <a:t>.</a:t>
            </a:r>
            <a:r>
              <a:rPr lang="zh-CN" altLang="en-US" dirty="0" smtClean="0"/>
              <a:t>班级</a:t>
            </a:r>
            <a:r>
              <a:rPr lang="en-US" altLang="zh-CN" dirty="0" smtClean="0"/>
              <a:t>='x' </a:t>
            </a:r>
            <a:r>
              <a:rPr lang="zh-CN" altLang="en-US" dirty="0" smtClean="0"/>
              <a:t>因为它的过滤是最终的。 </a:t>
            </a:r>
            <a:br>
              <a:rPr lang="zh-CN" altLang="en-US" dirty="0" smtClean="0"/>
            </a:br>
            <a:r>
              <a:rPr lang="zh-CN" altLang="en-US" dirty="0" smtClean="0"/>
              <a:t>第六步：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子句将中的唯一的值组合成为一组，得到虚拟表</a:t>
            </a:r>
            <a:r>
              <a:rPr lang="en-US" altLang="zh-CN" dirty="0" smtClean="0"/>
              <a:t>vt5</a:t>
            </a:r>
            <a:r>
              <a:rPr lang="zh-CN" altLang="en-US" dirty="0" smtClean="0"/>
              <a:t>。如果应用了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，那么后面的所有步骤都只能得到的</a:t>
            </a:r>
            <a:r>
              <a:rPr lang="en-US" altLang="zh-CN" dirty="0" smtClean="0"/>
              <a:t>vt5</a:t>
            </a:r>
            <a:r>
              <a:rPr lang="zh-CN" altLang="en-US" dirty="0" smtClean="0"/>
              <a:t>的列或者是聚合函数（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avg</a:t>
            </a:r>
            <a:r>
              <a:rPr lang="zh-CN" altLang="en-US" dirty="0" smtClean="0"/>
              <a:t>等）。原因在于最终的结果集中只为每个组包含一行。这一点请牢记。 </a:t>
            </a:r>
            <a:br>
              <a:rPr lang="zh-CN" altLang="en-US" dirty="0" smtClean="0"/>
            </a:br>
            <a:r>
              <a:rPr lang="zh-CN" altLang="en-US" dirty="0" smtClean="0"/>
              <a:t>第七步：应用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rollup</a:t>
            </a:r>
            <a:r>
              <a:rPr lang="zh-CN" altLang="en-US" dirty="0" smtClean="0"/>
              <a:t>选项，为</a:t>
            </a:r>
            <a:r>
              <a:rPr lang="en-US" altLang="zh-CN" dirty="0" smtClean="0"/>
              <a:t>vt5</a:t>
            </a:r>
            <a:r>
              <a:rPr lang="zh-CN" altLang="en-US" dirty="0" smtClean="0"/>
              <a:t>生成超组，生成</a:t>
            </a:r>
            <a:r>
              <a:rPr lang="en-US" altLang="zh-CN" dirty="0" smtClean="0"/>
              <a:t>vt6. </a:t>
            </a:r>
            <a:br>
              <a:rPr lang="en-US" altLang="zh-CN" dirty="0" smtClean="0"/>
            </a:br>
            <a:r>
              <a:rPr lang="zh-CN" altLang="en-US" dirty="0" smtClean="0"/>
              <a:t>第八步：应用</a:t>
            </a:r>
            <a:r>
              <a:rPr lang="en-US" altLang="zh-CN" dirty="0" smtClean="0"/>
              <a:t>having</a:t>
            </a:r>
            <a:r>
              <a:rPr lang="zh-CN" altLang="en-US" dirty="0" smtClean="0"/>
              <a:t>筛选器，生成</a:t>
            </a:r>
            <a:r>
              <a:rPr lang="en-US" altLang="zh-CN" dirty="0" smtClean="0"/>
              <a:t>vt7</a:t>
            </a:r>
            <a:r>
              <a:rPr lang="zh-CN" altLang="en-US" dirty="0" smtClean="0"/>
              <a:t>。</a:t>
            </a:r>
            <a:r>
              <a:rPr lang="en-US" altLang="zh-CN" dirty="0" smtClean="0"/>
              <a:t>having</a:t>
            </a:r>
            <a:r>
              <a:rPr lang="zh-CN" altLang="en-US" dirty="0" smtClean="0"/>
              <a:t>筛选器是第一个也是为唯一一个应用到已分组数据的筛选器。 </a:t>
            </a:r>
            <a:br>
              <a:rPr lang="zh-CN" altLang="en-US" dirty="0" smtClean="0"/>
            </a:br>
            <a:r>
              <a:rPr lang="zh-CN" altLang="en-US" dirty="0" smtClean="0"/>
              <a:t>第九步：处理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子句。将</a:t>
            </a:r>
            <a:r>
              <a:rPr lang="en-US" altLang="zh-CN" dirty="0" smtClean="0"/>
              <a:t>vt7</a:t>
            </a:r>
            <a:r>
              <a:rPr lang="zh-CN" altLang="en-US" dirty="0" smtClean="0"/>
              <a:t>中的在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中出现的列筛选出来。生成</a:t>
            </a:r>
            <a:r>
              <a:rPr lang="en-US" altLang="zh-CN" dirty="0" smtClean="0"/>
              <a:t>vt8. </a:t>
            </a:r>
            <a:br>
              <a:rPr lang="en-US" altLang="zh-CN" dirty="0" smtClean="0"/>
            </a:br>
            <a:r>
              <a:rPr lang="zh-CN" altLang="en-US" dirty="0" smtClean="0"/>
              <a:t>第十步：应用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子句，</a:t>
            </a:r>
            <a:r>
              <a:rPr lang="en-US" altLang="zh-CN" dirty="0" smtClean="0"/>
              <a:t>vt8</a:t>
            </a:r>
            <a:r>
              <a:rPr lang="zh-CN" altLang="en-US" dirty="0" smtClean="0"/>
              <a:t>中移除相同的行，生成</a:t>
            </a:r>
            <a:r>
              <a:rPr lang="en-US" altLang="zh-CN" dirty="0" smtClean="0"/>
              <a:t>vt9</a:t>
            </a:r>
            <a:r>
              <a:rPr lang="zh-CN" altLang="en-US" dirty="0" smtClean="0"/>
              <a:t>。事实上如果应用了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子句那么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是多余的，原因同样在于，分组的时候是将列中唯一的值分成一组，同时只为每一组返回一行记录，那么所以的记录都将是不相同的。 </a:t>
            </a:r>
            <a:br>
              <a:rPr lang="zh-CN" altLang="en-US" dirty="0" smtClean="0"/>
            </a:br>
            <a:r>
              <a:rPr lang="zh-CN" altLang="en-US" dirty="0" smtClean="0"/>
              <a:t>第十一步：应用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子句。按照</a:t>
            </a:r>
            <a:r>
              <a:rPr lang="en-US" altLang="zh-CN" dirty="0" err="1" smtClean="0"/>
              <a:t>order_by_condition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vt9</a:t>
            </a:r>
            <a:r>
              <a:rPr lang="zh-CN" altLang="en-US" dirty="0" smtClean="0"/>
              <a:t>，此时返回的一个游标，而不是虚拟表。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是基于集合的理论的，集合不会预先对他的行排序，它只是成员的逻辑集合，成员的顺序是无关紧要的。对表进行排序的查询可以返回一个对象，这个对象包含特定的物理顺序的逻辑组织。这个对象就叫游标。正因为返回值是游标，那么使用</a:t>
            </a:r>
            <a:r>
              <a:rPr lang="en-US" altLang="zh-CN" dirty="0" smtClean="0"/>
              <a:t>order by </a:t>
            </a:r>
            <a:r>
              <a:rPr lang="zh-CN" altLang="en-US" dirty="0" smtClean="0"/>
              <a:t>子句查询不能应用于表表达式。排序是很需要成本的，除非你必须要排序，否则最好不要指定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，最后，在这一步中是第一个也是唯一一个可以使用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列表中别名的步骤。 </a:t>
            </a:r>
            <a:br>
              <a:rPr lang="zh-CN" altLang="en-US" dirty="0" smtClean="0"/>
            </a:br>
            <a:r>
              <a:rPr lang="zh-CN" altLang="en-US" dirty="0" smtClean="0"/>
              <a:t>第十二步：应用</a:t>
            </a:r>
            <a:r>
              <a:rPr lang="en-US" altLang="zh-CN" dirty="0" smtClean="0"/>
              <a:t>top</a:t>
            </a:r>
            <a:r>
              <a:rPr lang="zh-CN" altLang="en-US" dirty="0" smtClean="0"/>
              <a:t>选项。此时才返回结果给请求者即用户。 </a:t>
            </a:r>
          </a:p>
          <a:p>
            <a:r>
              <a:rPr lang="zh-CN" altLang="en-US" dirty="0" smtClean="0"/>
              <a:t>注：步骤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，按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子句中的列列表排序上步返回的行，返回游标</a:t>
            </a:r>
            <a:r>
              <a:rPr lang="en-US" altLang="zh-CN" dirty="0" smtClean="0"/>
              <a:t>VC10.</a:t>
            </a:r>
            <a:r>
              <a:rPr lang="zh-CN" altLang="en-US" dirty="0" smtClean="0"/>
              <a:t>这一步是第一步也是唯一一步可以使用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列表中的列别名的步骤。这一步不同于其它步骤的 是，它不返回有效的表，而是返回一个游标。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是基于集合理论的。集合不会预先对它的行排序，它只是成员的逻辑集合，成员的顺序无关紧要。对表进行排序 的查询可以返回一个对象，包含按特定物理顺序组织的行。</a:t>
            </a:r>
            <a:r>
              <a:rPr lang="en-US" altLang="zh-CN" dirty="0" smtClean="0"/>
              <a:t>ANSI</a:t>
            </a:r>
            <a:r>
              <a:rPr lang="zh-CN" altLang="en-US" dirty="0" smtClean="0"/>
              <a:t>把这种对象称为游标。理解这一步是正确理解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的基础。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Administrator\Desktop\464220-20151218111516912-17016706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60488" y="-1346200"/>
            <a:ext cx="8570913" cy="8256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altLang="zh-CN" dirty="0" smtClean="0"/>
              <a:t>Join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C:\Users\Administrator\Desktop\Visual_SQL_JOINS_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6858008" cy="39957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163</Words>
  <PresentationFormat>全屏显示(4:3)</PresentationFormat>
  <Paragraphs>39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问题</vt:lpstr>
      <vt:lpstr>什么是SQL</vt:lpstr>
      <vt:lpstr>SELECT语句</vt:lpstr>
      <vt:lpstr>SELECT语法</vt:lpstr>
      <vt:lpstr>引擎是怎么处理SELECT语句的</vt:lpstr>
      <vt:lpstr>SELECT执行顺序</vt:lpstr>
      <vt:lpstr>SELECT如何执行的</vt:lpstr>
      <vt:lpstr>幻灯片 8</vt:lpstr>
      <vt:lpstr>Join连接</vt:lpstr>
      <vt:lpstr>总结</vt:lpstr>
      <vt:lpstr>例子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用户</cp:lastModifiedBy>
  <cp:revision>92</cp:revision>
  <dcterms:created xsi:type="dcterms:W3CDTF">2017-11-03T14:22:59Z</dcterms:created>
  <dcterms:modified xsi:type="dcterms:W3CDTF">2017-11-08T15:58:02Z</dcterms:modified>
</cp:coreProperties>
</file>