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comments/comment6.xml" ContentType="application/vnd.openxmlformats-officedocument.presentationml.comments+xml"/>
  <Override PartName="/ppt/notesSlides/notesSlide14.xml" ContentType="application/vnd.openxmlformats-officedocument.presentationml.notesSlide+xml"/>
  <Override PartName="/ppt/comments/comment7.xml" ContentType="application/vnd.openxmlformats-officedocument.presentationml.comments+xml"/>
  <Override PartName="/ppt/notesSlides/notesSlide15.xml" ContentType="application/vnd.openxmlformats-officedocument.presentationml.notesSlide+xml"/>
  <Override PartName="/ppt/comments/comment8.xml" ContentType="application/vnd.openxmlformats-officedocument.presentationml.comments+xml"/>
  <Override PartName="/ppt/notesSlides/notesSlide16.xml" ContentType="application/vnd.openxmlformats-officedocument.presentationml.notesSlide+xml"/>
  <Override PartName="/ppt/comments/comment9.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0.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11.xml" ContentType="application/vnd.openxmlformats-officedocument.presentationml.comments+xml"/>
  <Override PartName="/ppt/notesSlides/notesSlide22.xml" ContentType="application/vnd.openxmlformats-officedocument.presentationml.notesSlide+xml"/>
  <Override PartName="/ppt/comments/comment12.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3.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4.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5.xml" ContentType="application/vnd.openxmlformats-officedocument.presentationml.comments+xml"/>
  <Override PartName="/ppt/notesSlides/notesSlide31.xml" ContentType="application/vnd.openxmlformats-officedocument.presentationml.notesSlide+xml"/>
  <Override PartName="/ppt/comments/comment16.xml" ContentType="application/vnd.openxmlformats-officedocument.presentationml.comments+xml"/>
  <Override PartName="/ppt/notesSlides/notesSlide32.xml" ContentType="application/vnd.openxmlformats-officedocument.presentationml.notesSlide+xml"/>
  <Override PartName="/ppt/comments/comment17.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18.xml" ContentType="application/vnd.openxmlformats-officedocument.presentationml.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19.xml" ContentType="application/vnd.openxmlformats-officedocument.presentationml.comments+xml"/>
  <Override PartName="/ppt/notesSlides/notesSlide39.xml" ContentType="application/vnd.openxmlformats-officedocument.presentationml.notesSlide+xml"/>
  <Override PartName="/ppt/comments/comment20.xml" ContentType="application/vnd.openxmlformats-officedocument.presentationml.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omments/comment21.xml" ContentType="application/vnd.openxmlformats-officedocument.presentationml.comment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omments/comment22.xml" ContentType="application/vnd.openxmlformats-officedocument.presentationml.comment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9" r:id="rId3"/>
    <p:sldId id="263" r:id="rId4"/>
    <p:sldId id="258" r:id="rId5"/>
    <p:sldId id="265" r:id="rId6"/>
    <p:sldId id="266" r:id="rId7"/>
    <p:sldId id="267" r:id="rId8"/>
    <p:sldId id="290" r:id="rId9"/>
    <p:sldId id="268" r:id="rId10"/>
    <p:sldId id="269" r:id="rId11"/>
    <p:sldId id="270" r:id="rId12"/>
    <p:sldId id="273" r:id="rId13"/>
    <p:sldId id="271" r:id="rId14"/>
    <p:sldId id="272" r:id="rId15"/>
    <p:sldId id="291" r:id="rId16"/>
    <p:sldId id="274" r:id="rId17"/>
    <p:sldId id="275" r:id="rId18"/>
    <p:sldId id="276" r:id="rId19"/>
    <p:sldId id="295" r:id="rId20"/>
    <p:sldId id="277" r:id="rId21"/>
    <p:sldId id="278" r:id="rId22"/>
    <p:sldId id="297" r:id="rId23"/>
    <p:sldId id="279" r:id="rId24"/>
    <p:sldId id="296" r:id="rId25"/>
    <p:sldId id="298" r:id="rId26"/>
    <p:sldId id="299" r:id="rId27"/>
    <p:sldId id="280" r:id="rId28"/>
    <p:sldId id="300" r:id="rId29"/>
    <p:sldId id="281" r:id="rId30"/>
    <p:sldId id="282" r:id="rId31"/>
    <p:sldId id="301" r:id="rId32"/>
    <p:sldId id="292" r:id="rId33"/>
    <p:sldId id="283" r:id="rId34"/>
    <p:sldId id="284" r:id="rId35"/>
    <p:sldId id="285" r:id="rId36"/>
    <p:sldId id="286" r:id="rId37"/>
    <p:sldId id="287" r:id="rId38"/>
    <p:sldId id="288" r:id="rId39"/>
    <p:sldId id="289" r:id="rId40"/>
    <p:sldId id="302" r:id="rId41"/>
    <p:sldId id="294" r:id="rId42"/>
    <p:sldId id="303" r:id="rId43"/>
    <p:sldId id="304" r:id="rId44"/>
    <p:sldId id="305" r:id="rId45"/>
    <p:sldId id="293" r:id="rId46"/>
    <p:sldId id="306" r:id="rId47"/>
    <p:sldId id="317" r:id="rId48"/>
    <p:sldId id="309" r:id="rId49"/>
    <p:sldId id="318" r:id="rId50"/>
    <p:sldId id="325" r:id="rId51"/>
    <p:sldId id="319" r:id="rId52"/>
    <p:sldId id="338" r:id="rId53"/>
    <p:sldId id="321" r:id="rId54"/>
    <p:sldId id="322" r:id="rId55"/>
    <p:sldId id="323" r:id="rId56"/>
    <p:sldId id="324" r:id="rId57"/>
    <p:sldId id="326" r:id="rId58"/>
    <p:sldId id="327" r:id="rId59"/>
    <p:sldId id="328" r:id="rId60"/>
    <p:sldId id="339" r:id="rId61"/>
    <p:sldId id="329" r:id="rId62"/>
    <p:sldId id="330" r:id="rId63"/>
    <p:sldId id="331" r:id="rId64"/>
    <p:sldId id="332" r:id="rId65"/>
    <p:sldId id="333" r:id="rId66"/>
    <p:sldId id="334" r:id="rId67"/>
    <p:sldId id="335" r:id="rId68"/>
    <p:sldId id="336" r:id="rId69"/>
    <p:sldId id="337" r:id="rId70"/>
    <p:sldId id="262" r:id="rId7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TARERO DAVILA, CRISTIAN" initials="CDC" lastIdx="2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88988" autoAdjust="0"/>
  </p:normalViewPr>
  <p:slideViewPr>
    <p:cSldViewPr snapToGrid="0">
      <p:cViewPr>
        <p:scale>
          <a:sx n="70" d="100"/>
          <a:sy n="70" d="100"/>
        </p:scale>
        <p:origin x="-159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0-22T11:25:45.765" idx="1">
    <p:pos x="4718" y="1665"/>
    <p:text>mantiene informado al master del estado del nodo.
Se ejecuta en todos los nodos</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8-10-22T12:52:44.321" idx="13">
    <p:pos x="10" y="10"/>
    <p:text>kubectl get replicaSet
nos saca todas las replicas que tenemos
</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8-10-22T13:38:49.842" idx="14">
    <p:pos x="1237" y="267"/>
    <p:text>Podemos actualizar nuestra aplicación sin dejar de dar servicio.</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8-10-22T13:40:06.702" idx="15">
    <p:pos x="5699" y="908"/>
    <p:text>Es igual que uno de replicaset, pero cambiamos el Kind por Deployment.
Entonces para que sive replicaset. El deployment por debajo lanza el replicaset y los pods a su vez.
</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8-10-22T13:57:35.425" idx="16">
    <p:pos x="5619" y="675"/>
    <p:text>mejor al final con un 
--record=true</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8-10-23T09:59:29.555" idx="17">
    <p:pos x="364" y="263"/>
    <p:text>El enrutamiento no lo arregla Kubernetes.
Lo se tiene que usar alguno de los proveedores de aqui abajo.
Redes normales cilium, flannel.
Redes virtualizadas cisco o vmware.</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18-10-23T10:08:29.315" idx="18">
    <p:pos x="4982" y="778"/>
    <p:text>Proveen comunicacion entre los pods, o acceso a través de una web o si nos queremos conectar a un servicio de BK a un servidor de bbdd, lo que sea.</p:text>
  </p:cm>
</p:cmLst>
</file>

<file path=ppt/comments/comment16.xml><?xml version="1.0" encoding="utf-8"?>
<p:cmLst xmlns:a="http://schemas.openxmlformats.org/drawingml/2006/main" xmlns:r="http://schemas.openxmlformats.org/officeDocument/2006/relationships" xmlns:p="http://schemas.openxmlformats.org/presentationml/2006/main">
  <p:cm authorId="0" dt="2018-10-23T10:10:57.647" idx="19">
    <p:pos x="3597" y="1819"/>
    <p:text>vamos a publicar un servicio que exponga un puerto al exterior contra mi pod dentro del nodo.
Los puertos de Kubernate por convencion empiezan por el 30.000 (es el 30008 de la izquierda)
Tenemos diferentes tipos de Servicio. 
Este por ejemplo es un NodePort. Se ven mas adelante.
</p:text>
  </p:cm>
</p:cmLst>
</file>

<file path=ppt/comments/comment17.xml><?xml version="1.0" encoding="utf-8"?>
<p:cmLst xmlns:a="http://schemas.openxmlformats.org/drawingml/2006/main" xmlns:r="http://schemas.openxmlformats.org/officeDocument/2006/relationships" xmlns:p="http://schemas.openxmlformats.org/presentationml/2006/main">
  <p:cm authorId="0" dt="2018-10-23T10:11:05.405" idx="20">
    <p:pos x="718" y="2213"/>
    <p:text>Hacia afuera</p:text>
  </p:cm>
  <p:cm authorId="0" dt="2018-10-23T10:11:35.033" idx="21">
    <p:pos x="2718" y="2223"/>
    <p:text>Red interna, expone un puerto del Pod y nos da la posibildad desde mis otros Pod descubrir ese servicio</p:text>
  </p:cm>
  <p:cm authorId="0" dt="2018-10-23T10:14:07.443" idx="22">
    <p:pos x="4507" y="2233"/>
    <p:text>LoadBalancer
Es que se suele usar en la nube.
Solo provee una ip publica, pero dentro se va a encargar de redireccionar todos los POD que tengamos dentro.
Si montamos en google o azure, ya proveen un LoadBalancer.
Si lo montamos en un cluster "nuestro" debemos de montar esto nosotros mismos. Normalmente se suele guardar un LoadBalancer.</p:text>
  </p:cm>
</p:cmLst>
</file>

<file path=ppt/comments/comment18.xml><?xml version="1.0" encoding="utf-8"?>
<p:cmLst xmlns:a="http://schemas.openxmlformats.org/drawingml/2006/main" xmlns:r="http://schemas.openxmlformats.org/officeDocument/2006/relationships" xmlns:p="http://schemas.openxmlformats.org/presentationml/2006/main">
  <p:cm authorId="0" dt="2018-10-23T11:56:54.835" idx="23">
    <p:pos x="5160" y="302"/>
    <p:text>Aqui tenemos algo ya mas con capa con acceso al exterior, bakendo y red interna.
Los Cluster Ip nos permiten hacer conexiones internas entre pods, no acceso al exterior.</p:text>
  </p:cm>
</p:cmLst>
</file>

<file path=ppt/comments/comment19.xml><?xml version="1.0" encoding="utf-8"?>
<p:cmLst xmlns:a="http://schemas.openxmlformats.org/drawingml/2006/main" xmlns:r="http://schemas.openxmlformats.org/officeDocument/2006/relationships" xmlns:p="http://schemas.openxmlformats.org/presentationml/2006/main">
  <p:cm authorId="0" dt="2018-10-23T12:03:43.299" idx="24">
    <p:pos x="10" y="10"/>
    <p:text>Tenemos 3 ip diferentes para el mismo servicio publicado.
Con un Load Balancer unificamos cada NodePort de los 30008, de tal forma que nos va a dar una única IP publicada.
Por dentro los Pods utilizan el ClusterIP</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10-22T11:27:25.590" idx="2">
    <p:pos x="10" y="10"/>
    <p:text>Es el kube control tool, lo unico que tenemos para poder manejar la herramienta</p:text>
  </p:cm>
  <p:cm authorId="0" dt="2018-10-22T11:26:29.510" idx="3">
    <p:pos x="2662" y="1927"/>
    <p:text>Esto nos da informacion del nodo</p:text>
  </p:cm>
  <p:cm authorId="0" dt="2018-10-22T11:26:41.960" idx="4">
    <p:pos x="2671" y="2513"/>
    <p:text>info de cuantos nodos hay en el cluster</p:text>
  </p:cm>
</p:cmLst>
</file>

<file path=ppt/comments/comment20.xml><?xml version="1.0" encoding="utf-8"?>
<p:cmLst xmlns:a="http://schemas.openxmlformats.org/drawingml/2006/main" xmlns:r="http://schemas.openxmlformats.org/officeDocument/2006/relationships" xmlns:p="http://schemas.openxmlformats.org/presentationml/2006/main">
  <p:cm authorId="0" dt="2018-10-23T12:04:30.216" idx="25">
    <p:pos x="1659" y="1886"/>
    <p:text>LoadBalacer</p:text>
  </p:cm>
</p:cmLst>
</file>

<file path=ppt/comments/comment21.xml><?xml version="1.0" encoding="utf-8"?>
<p:cmLst xmlns:a="http://schemas.openxmlformats.org/drawingml/2006/main" xmlns:r="http://schemas.openxmlformats.org/officeDocument/2006/relationships" xmlns:p="http://schemas.openxmlformats.org/presentationml/2006/main">
  <p:cm authorId="0" dt="2018-10-24T11:24:04.193" idx="26">
    <p:pos x="4944" y="1566"/>
    <p:text>No se puede hacer por configuracion.
Siempre que hagamos la creación del despliegue debemos de indicarle el espacio de nombres al que pertenece.</p:text>
  </p:cm>
</p:cmLst>
</file>

<file path=ppt/comments/comment22.xml><?xml version="1.0" encoding="utf-8"?>
<p:cmLst xmlns:a="http://schemas.openxmlformats.org/drawingml/2006/main" xmlns:r="http://schemas.openxmlformats.org/officeDocument/2006/relationships" xmlns:p="http://schemas.openxmlformats.org/presentationml/2006/main">
  <p:cm authorId="0" dt="2018-10-24T14:26:48.908" idx="27">
    <p:pos x="10" y="10"/>
    <p:text>Si no consigue funcionar el healtcheck, no se va a levantar la appliacion y por tanto, no se va a ver.
En nuestro cluster la ip con la que intenta hacer esto no es alcanzable y de ahí que falle.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8-10-22T11:30:19.467" idx="6">
    <p:pos x="4310" y="596"/>
    <p:text>Es lo que ejecutamos dentro del cluster. La unidad mas pequeña que podemos lanzar.
Encapsula miaplicacion/contenedor dentro de ella.
Cada vez que ejecutamos un despliegue, lo que se esta lanzando por debajo es un Pod.
En funcion de las maquinas que tengamos podremos lanzar mas o menos pod.
Por norma general siempre vamos a lanzar un contenedor dentro de un pod. Podriamos lanzar varios pod dentro de un mismo contenedor. Pero eso no es escalable ni es una solución practica, ya que un pod se ejecuta dentro de un nodo.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8-10-22T11:32:32.140" idx="7">
    <p:pos x="5595" y="230"/>
    <p:text>A veces lo anterior puede ser rentable, varios contenedores dentro de un mismo pod.
Si por ejemplo nuesto aplicacion sube ficheros o tareas pesadas que mi aplicación, si las hiciese, se quedaria tostada o no responderia bien al usuario.
Que ventaja nos da:
- Que no tenemos que estar levantando los dos contenedores, con uno nos vale. Cliente liguero y cliente pesado.
Todas estas decisions son de arquitecutra</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8-10-22T11:40:37.682" idx="8">
    <p:pos x="5523" y="1167"/>
    <p:text>Si intentamos acceder al puerto de este nginx no vamos a poder, por defecto no se permite.
Por seguridad, todo lo que levantemos esta "capado" desde inicio</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8-10-22T11:44:34.802" idx="9">
    <p:pos x="5115" y="3536"/>
    <p:text>Abajo del todo se ven las cosas que han pasado desde que se ha lanzado ese Pod, con detalle de se ha bajado la imagen, ha creado el contenedor, lo ha levanto etc</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8-10-22T11:46:06.873" idx="10">
    <p:pos x="4916" y="388"/>
    <p:text>Seria un "amigo" del DockerCompose.
La versión de la API, el tipo, nombre dle metadata, etiquetas (importantes) y las especificaciones (donde definimoslos contenedores)</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8-10-22T12:22:42.872" idx="11">
    <p:pos x="5595" y="230"/>
    <p:text>Cuando lanzamos una aplicacion, minimo lanzamos dos instancias para tener alta disponibilidad.
En vez de lanzar dos veces el mismo comando o si quiero tener siempre 10 disponibles pero sin estar pendiente de ello.
Esta cambiando Replication Controller por Replication Set.
Set ya va a controlar el numero de instancias que levantemos, comprobando si algunas ya estan caidas.</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8-10-22T12:24:15.858" idx="12">
    <p:pos x="847" y="2233"/>
    <p:text>Aqui, estamos pegando la parte de la derecha a esta parte izquierda donde pone "template".
Ahi le estariamos diciendo cual es nuestra especificacion del contenedor que vamos a usar.
Ya por abajo le ponemos las replicas y los selectores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747E2-8490-4E23-92A7-A000531AA280}" type="datetimeFigureOut">
              <a:rPr lang="es-ES" smtClean="0"/>
              <a:t>24/10/18</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BAA5A-E546-4ABF-921E-F96B2E5B8733}" type="slidenum">
              <a:rPr lang="es-ES" smtClean="0"/>
              <a:t>‹Nº›</a:t>
            </a:fld>
            <a:endParaRPr lang="es-ES"/>
          </a:p>
        </p:txBody>
      </p:sp>
    </p:spTree>
    <p:extLst>
      <p:ext uri="{BB962C8B-B14F-4D97-AF65-F5344CB8AC3E}">
        <p14:creationId xmlns:p14="http://schemas.microsoft.com/office/powerpoint/2010/main" val="366120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ahora que ya hemos visto que son los contenedores, y como podemos tener nuestra aplicaciones empaquetadas dentro de contenedores </a:t>
            </a:r>
            <a:r>
              <a:rPr lang="es-ES" dirty="0" err="1"/>
              <a:t>dockers</a:t>
            </a:r>
            <a:r>
              <a:rPr lang="es-ES" dirty="0"/>
              <a:t>, ¿Cuál es el siguiente paso? ¿Cómo nos llevamos todo eso a producción? Si el contenedor que has creado se basa en otros contenedores, como bases de datos, sistemas de mensajería o incluso otros servicios de </a:t>
            </a:r>
            <a:r>
              <a:rPr lang="es-ES" dirty="0" err="1"/>
              <a:t>backend</a:t>
            </a:r>
            <a:r>
              <a:rPr lang="es-ES" dirty="0"/>
              <a:t>. Y que pasa si tu aplicación contiene picos de más carga de acceso de miles de usuarios, necesitaremos escalar para que el rendimiento no se vea afectado. Y cuando esos picos disminuyan, querremos ahorrar en costes, es decir tendremos que escalar hacia abajo.</a:t>
            </a:r>
          </a:p>
          <a:p>
            <a:r>
              <a:rPr lang="es-ES" dirty="0"/>
              <a:t>Para tener todas estas funcionalidades necesitamos una plataforma que nos ofrezca todos esos recursos. Esta plataforma necesita manejar la conectividad entre contenedores, y que automáticamente escale hacia arriba o hacia abajo según la carga. Pues bien, este proceso automático de desplegar y administrar </a:t>
            </a:r>
            <a:r>
              <a:rPr lang="es-ES" dirty="0" err="1"/>
              <a:t>contenederos</a:t>
            </a:r>
            <a:r>
              <a:rPr lang="es-ES" dirty="0"/>
              <a:t> es lo que se conoce como “Orquestación de contenedores”</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5</a:t>
            </a:fld>
            <a:endParaRPr lang="es-ES"/>
          </a:p>
        </p:txBody>
      </p:sp>
    </p:spTree>
    <p:extLst>
      <p:ext uri="{BB962C8B-B14F-4D97-AF65-F5344CB8AC3E}">
        <p14:creationId xmlns:p14="http://schemas.microsoft.com/office/powerpoint/2010/main" val="4200185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Como hemos visto antes, nuestro objetivo final es desplegar nuestra aplicación con </a:t>
            </a:r>
            <a:r>
              <a:rPr lang="es-ES" dirty="0" err="1"/>
              <a:t>kubenertes</a:t>
            </a:r>
            <a:r>
              <a:rPr lang="es-ES" dirty="0"/>
              <a:t> en forma de contenedores en un conjunto de máquinas que son configuradas como nodos de trabajo dentro del </a:t>
            </a:r>
            <a:r>
              <a:rPr lang="es-ES" dirty="0" err="1"/>
              <a:t>cluster</a:t>
            </a:r>
            <a:r>
              <a:rPr lang="es-ES" dirty="0"/>
              <a:t>. Pero sin embargo, </a:t>
            </a:r>
            <a:r>
              <a:rPr lang="es-ES" dirty="0" err="1"/>
              <a:t>kubernetes</a:t>
            </a:r>
            <a:r>
              <a:rPr lang="es-ES" dirty="0"/>
              <a:t> no despliega los contenedores directamente  sobre los nodos de trabajo, si no que lo hace </a:t>
            </a:r>
            <a:r>
              <a:rPr lang="es-ES" dirty="0" err="1"/>
              <a:t>encapsulandolo</a:t>
            </a:r>
            <a:r>
              <a:rPr lang="es-ES" dirty="0"/>
              <a:t> dentro  de un objeto denominado POD. Un POD es una simple instancia de una </a:t>
            </a:r>
            <a:r>
              <a:rPr lang="es-ES" dirty="0" err="1"/>
              <a:t>applicación</a:t>
            </a:r>
            <a:r>
              <a:rPr lang="es-ES" dirty="0"/>
              <a:t>. Un POD es el objeto más pequeño que se puede crear en </a:t>
            </a:r>
            <a:r>
              <a:rPr lang="es-ES" dirty="0" err="1"/>
              <a:t>kubernetes</a:t>
            </a:r>
            <a:r>
              <a:rPr lang="es-ES" dirty="0"/>
              <a:t>.   Como veis, he puesto un contenedor dentro de un POD, pero esto no quiere decir que no pueda correr más de un contenedor dentro de un mismo POD, pero no es lo aconsejable, si lo que necesitamos es escalar nuestra aplicación lo que se hace es crear un nuevo POD. </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16</a:t>
            </a:fld>
            <a:endParaRPr lang="es-ES"/>
          </a:p>
        </p:txBody>
      </p:sp>
    </p:spTree>
    <p:extLst>
      <p:ext uri="{BB962C8B-B14F-4D97-AF65-F5344CB8AC3E}">
        <p14:creationId xmlns:p14="http://schemas.microsoft.com/office/powerpoint/2010/main" val="3203582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Los POD normalmente tienen una relación de uno a uno con los contenedores. Pero hay ciertos casos en los que nos interesa tener un </a:t>
            </a:r>
            <a:r>
              <a:rPr lang="es-ES" dirty="0" err="1"/>
              <a:t>helper</a:t>
            </a:r>
            <a:r>
              <a:rPr lang="es-ES" dirty="0"/>
              <a:t> container, ya sea porque necesitemos  </a:t>
            </a:r>
            <a:r>
              <a:rPr lang="es-ES" dirty="0" err="1"/>
              <a:t>algun</a:t>
            </a:r>
            <a:r>
              <a:rPr lang="es-ES" dirty="0"/>
              <a:t> tipo de tarea de carga da datos masiva, procesamiento de fichero, etc. En este caso </a:t>
            </a:r>
            <a:r>
              <a:rPr lang="es-ES" dirty="0" err="1"/>
              <a:t>podriamos</a:t>
            </a:r>
            <a:r>
              <a:rPr lang="es-ES" dirty="0"/>
              <a:t> crear el contenedor dentro del mismo POD que nuestra aplicación, así el contenedor tiene la misma vida que nuestra aplicación, cuando es creada, el </a:t>
            </a:r>
            <a:r>
              <a:rPr lang="es-ES" dirty="0" err="1"/>
              <a:t>helper</a:t>
            </a:r>
            <a:r>
              <a:rPr lang="es-ES" dirty="0"/>
              <a:t> también es creada, y cuando la aplicación muere, el </a:t>
            </a:r>
            <a:r>
              <a:rPr lang="es-ES" dirty="0" err="1"/>
              <a:t>helper</a:t>
            </a:r>
            <a:r>
              <a:rPr lang="es-ES" dirty="0"/>
              <a:t> container también muere al formar parte del mismo POD.  Otra de las ventajas que nos da tener ambos contenedores en el mismo POD es que se pueden comunicar como localhost porque comparte la misma red,  </a:t>
            </a:r>
            <a:r>
              <a:rPr lang="es-ES" dirty="0" err="1"/>
              <a:t>ademas</a:t>
            </a:r>
            <a:r>
              <a:rPr lang="es-ES" dirty="0"/>
              <a:t> pueden  compartir el espacio de almacenamiento.</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17</a:t>
            </a:fld>
            <a:endParaRPr lang="es-ES"/>
          </a:p>
        </p:txBody>
      </p:sp>
    </p:spTree>
    <p:extLst>
      <p:ext uri="{BB962C8B-B14F-4D97-AF65-F5344CB8AC3E}">
        <p14:creationId xmlns:p14="http://schemas.microsoft.com/office/powerpoint/2010/main" val="894678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Desplegar un </a:t>
            </a:r>
            <a:r>
              <a:rPr lang="es-ES" dirty="0" err="1"/>
              <a:t>pod</a:t>
            </a:r>
            <a:r>
              <a:rPr lang="es-ES" dirty="0"/>
              <a:t>, explicar como obtener información de los </a:t>
            </a:r>
            <a:r>
              <a:rPr lang="es-ES" dirty="0" err="1"/>
              <a:t>pods</a:t>
            </a:r>
            <a:r>
              <a:rPr lang="es-ES" dirty="0"/>
              <a:t>.</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18</a:t>
            </a:fld>
            <a:endParaRPr lang="es-ES"/>
          </a:p>
        </p:txBody>
      </p:sp>
    </p:spTree>
    <p:extLst>
      <p:ext uri="{BB962C8B-B14F-4D97-AF65-F5344CB8AC3E}">
        <p14:creationId xmlns:p14="http://schemas.microsoft.com/office/powerpoint/2010/main" val="3054659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Cuando creamos un </a:t>
            </a:r>
            <a:r>
              <a:rPr lang="es-ES" dirty="0" err="1"/>
              <a:t>pod</a:t>
            </a:r>
            <a:r>
              <a:rPr lang="es-ES" dirty="0"/>
              <a:t>, que podemos hacer? Pues el primer comando nos da una lista de </a:t>
            </a:r>
            <a:r>
              <a:rPr lang="es-ES" dirty="0" err="1"/>
              <a:t>pods</a:t>
            </a:r>
            <a:r>
              <a:rPr lang="es-ES" dirty="0"/>
              <a:t>. El segundo nos muestra información detallada del </a:t>
            </a:r>
            <a:r>
              <a:rPr lang="es-ES" dirty="0" err="1"/>
              <a:t>pod</a:t>
            </a:r>
            <a:r>
              <a:rPr lang="es-ES" dirty="0"/>
              <a:t>, de cuando fue creado, que </a:t>
            </a:r>
            <a:r>
              <a:rPr lang="es-ES" dirty="0" err="1"/>
              <a:t>docker</a:t>
            </a:r>
            <a:r>
              <a:rPr lang="es-ES" dirty="0"/>
              <a:t> es parte del, las etiquetas que tiene asignadas, y los eventos asociados con el </a:t>
            </a:r>
            <a:r>
              <a:rPr lang="es-ES" dirty="0" err="1"/>
              <a:t>pod</a:t>
            </a:r>
            <a:endParaRPr lang="es-ES"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CBAA5A-E546-4ABF-921E-F96B2E5B8733}"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698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20</a:t>
            </a:fld>
            <a:endParaRPr lang="es-ES"/>
          </a:p>
        </p:txBody>
      </p:sp>
    </p:spTree>
    <p:extLst>
      <p:ext uri="{BB962C8B-B14F-4D97-AF65-F5344CB8AC3E}">
        <p14:creationId xmlns:p14="http://schemas.microsoft.com/office/powerpoint/2010/main" val="3886505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¿que es y para que necesitamos un controlador de replicación? Supongamos que estamos en el escenario en el tenemos un simple POD corriendo nuestra aplicación. Si la aplicación fallara ya no </a:t>
            </a:r>
            <a:r>
              <a:rPr lang="es-ES" dirty="0" err="1"/>
              <a:t>podriamos</a:t>
            </a:r>
            <a:r>
              <a:rPr lang="es-ES" dirty="0"/>
              <a:t> acceder a ella. Para eso existe el controlador de replicación. Lo que hace es prevenir de que los usuarios pierdan el acceso a la aplicación, en la forma de que si  tenemos mas de una instancia o POD corriendo a la vez, y una fallara, levantaría otra </a:t>
            </a:r>
            <a:r>
              <a:rPr lang="es-ES" dirty="0" err="1"/>
              <a:t>instancia.Es</a:t>
            </a:r>
            <a:r>
              <a:rPr lang="es-ES" dirty="0"/>
              <a:t> decir nos ayuda a mantener </a:t>
            </a:r>
            <a:r>
              <a:rPr lang="es-ES" dirty="0" err="1"/>
              <a:t>multiples</a:t>
            </a:r>
            <a:r>
              <a:rPr lang="es-ES" dirty="0"/>
              <a:t> instancias de un simple POD en el </a:t>
            </a:r>
            <a:r>
              <a:rPr lang="es-ES" dirty="0" err="1"/>
              <a:t>cluster</a:t>
            </a:r>
            <a:r>
              <a:rPr lang="es-ES" dirty="0"/>
              <a:t>  proporcionando así Alta Disponibilidad. </a:t>
            </a:r>
          </a:p>
          <a:p>
            <a:r>
              <a:rPr lang="es-ES" dirty="0"/>
              <a:t> Eso significa de que no lo podemos usar si solo vamos a mantener una sola instancia? Pues no, porque lo que se asegura es de que el numero de instancias que le hemos  indicado esté siempre en ejecución. El controlador de replicación se asegura de que el numero de </a:t>
            </a:r>
            <a:r>
              <a:rPr lang="es-ES" dirty="0" err="1"/>
              <a:t>PODs</a:t>
            </a:r>
            <a:r>
              <a:rPr lang="es-ES" dirty="0"/>
              <a:t> especificado </a:t>
            </a:r>
            <a:r>
              <a:rPr lang="es-ES" dirty="0" err="1"/>
              <a:t>esten</a:t>
            </a:r>
            <a:r>
              <a:rPr lang="es-ES" dirty="0"/>
              <a:t> </a:t>
            </a:r>
            <a:r>
              <a:rPr lang="es-ES" dirty="0" err="1"/>
              <a:t>corriendos</a:t>
            </a:r>
            <a:r>
              <a:rPr lang="es-ES" dirty="0"/>
              <a:t> todos a la vez, tanto si digo que es 1 como 100.</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21</a:t>
            </a:fld>
            <a:endParaRPr lang="es-ES"/>
          </a:p>
        </p:txBody>
      </p:sp>
    </p:spTree>
    <p:extLst>
      <p:ext uri="{BB962C8B-B14F-4D97-AF65-F5344CB8AC3E}">
        <p14:creationId xmlns:p14="http://schemas.microsoft.com/office/powerpoint/2010/main" val="1538028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Basicamente</a:t>
            </a:r>
            <a:r>
              <a:rPr lang="es-ES" dirty="0"/>
              <a:t> son iguales ambos son iguales, cambia la versión de la api en RC es simplemente v1, aquí es apps/v1. Luego la metada es igual. Una diferencia que podemos ver aquí es selector. Esto ayuda a identificar a los </a:t>
            </a:r>
            <a:r>
              <a:rPr lang="es-ES" dirty="0" err="1"/>
              <a:t>pods</a:t>
            </a:r>
            <a:r>
              <a:rPr lang="es-ES" dirty="0"/>
              <a:t> que están bajo su control. Pero que pasa si yo defino un </a:t>
            </a:r>
            <a:r>
              <a:rPr lang="es-ES" dirty="0" err="1"/>
              <a:t>pod</a:t>
            </a:r>
            <a:r>
              <a:rPr lang="es-ES" dirty="0"/>
              <a:t> en un fichero a parte, pero en el </a:t>
            </a:r>
            <a:r>
              <a:rPr lang="es-ES" dirty="0" err="1"/>
              <a:t>label</a:t>
            </a:r>
            <a:r>
              <a:rPr lang="es-ES" dirty="0"/>
              <a:t> proporciono los</a:t>
            </a:r>
          </a:p>
          <a:p>
            <a:r>
              <a:rPr lang="es-ES" dirty="0"/>
              <a:t>mismos datos que coinciden con el selector? Pues el replica set toma en consideración también ese </a:t>
            </a:r>
            <a:r>
              <a:rPr lang="es-ES" dirty="0" err="1"/>
              <a:t>pod</a:t>
            </a:r>
            <a:r>
              <a:rPr lang="es-ES" dirty="0"/>
              <a:t>, y lo agrega a su control.</a:t>
            </a:r>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CBAA5A-E546-4ABF-921E-F96B2E5B8733}"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2190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Es importante decir que hay </a:t>
            </a:r>
            <a:r>
              <a:rPr lang="es-ES" dirty="0" err="1"/>
              <a:t>hay</a:t>
            </a:r>
            <a:r>
              <a:rPr lang="es-ES" dirty="0"/>
              <a:t> 2 </a:t>
            </a:r>
            <a:r>
              <a:rPr lang="es-ES" dirty="0" err="1"/>
              <a:t>terminos</a:t>
            </a:r>
            <a:r>
              <a:rPr lang="es-ES" dirty="0"/>
              <a:t> similares </a:t>
            </a:r>
            <a:r>
              <a:rPr lang="es-ES" dirty="0" err="1"/>
              <a:t>Replication</a:t>
            </a:r>
            <a:r>
              <a:rPr lang="es-ES" dirty="0"/>
              <a:t> </a:t>
            </a:r>
            <a:r>
              <a:rPr lang="es-ES" dirty="0" err="1"/>
              <a:t>Controller</a:t>
            </a:r>
            <a:r>
              <a:rPr lang="es-ES" dirty="0"/>
              <a:t> o Replica Set. Ambos tienen el mismo </a:t>
            </a:r>
            <a:r>
              <a:rPr lang="es-ES" dirty="0" err="1"/>
              <a:t>proposito</a:t>
            </a:r>
            <a:r>
              <a:rPr lang="es-ES" dirty="0"/>
              <a:t>, pero no son lo mismo. </a:t>
            </a:r>
            <a:r>
              <a:rPr lang="es-ES" dirty="0" err="1"/>
              <a:t>Replication</a:t>
            </a:r>
            <a:r>
              <a:rPr lang="es-ES" dirty="0"/>
              <a:t> </a:t>
            </a:r>
            <a:r>
              <a:rPr lang="es-ES" dirty="0" err="1"/>
              <a:t>controller</a:t>
            </a:r>
            <a:r>
              <a:rPr lang="es-ES" dirty="0"/>
              <a:t> es una tecnología más antigua que está siendo sustituida por Replica Set. Solo hay pequeñas diferencias en la forma que cada uno trabaja.</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23</a:t>
            </a:fld>
            <a:endParaRPr lang="es-ES"/>
          </a:p>
        </p:txBody>
      </p:sp>
    </p:spTree>
    <p:extLst>
      <p:ext uri="{BB962C8B-B14F-4D97-AF65-F5344CB8AC3E}">
        <p14:creationId xmlns:p14="http://schemas.microsoft.com/office/powerpoint/2010/main" val="689556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24</a:t>
            </a:fld>
            <a:endParaRPr lang="es-ES"/>
          </a:p>
        </p:txBody>
      </p:sp>
    </p:spTree>
    <p:extLst>
      <p:ext uri="{BB962C8B-B14F-4D97-AF65-F5344CB8AC3E}">
        <p14:creationId xmlns:p14="http://schemas.microsoft.com/office/powerpoint/2010/main" val="96646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Entonces, ¿cuál es el trato con las etiquetas y los selectores? ¿Por qué etiquetamos nuestros POD y objetos? en </a:t>
            </a:r>
            <a:r>
              <a:rPr lang="es-ES" dirty="0" err="1"/>
              <a:t>kubernetes</a:t>
            </a:r>
            <a:r>
              <a:rPr lang="es-ES" dirty="0"/>
              <a:t>? Veamos un escenario simple. Digamos que implementamos 3 instancias de nuestro aplicación web </a:t>
            </a:r>
            <a:r>
              <a:rPr lang="es-ES" dirty="0" err="1"/>
              <a:t>frontend</a:t>
            </a:r>
            <a:r>
              <a:rPr lang="es-ES" dirty="0"/>
              <a:t> como 3 </a:t>
            </a:r>
            <a:r>
              <a:rPr lang="es-ES" dirty="0" err="1"/>
              <a:t>PODs</a:t>
            </a:r>
            <a:r>
              <a:rPr lang="es-ES" dirty="0"/>
              <a:t>. Nos gustaría crear un controlador de replicación o conjunto de réplicas para garantizar que tengamos 3 POD activos en cualquier momento. Y SÍ que es uno de los casos de uso de conjuntos de réplicas. PUEDES usarlo para monitorear </a:t>
            </a:r>
            <a:r>
              <a:rPr lang="es-ES" dirty="0" err="1"/>
              <a:t>pods</a:t>
            </a:r>
            <a:r>
              <a:rPr lang="es-ES" dirty="0"/>
              <a:t> existentes, si tienes</a:t>
            </a:r>
          </a:p>
          <a:p>
            <a:r>
              <a:rPr lang="es-ES" dirty="0"/>
              <a:t>ellos ya creados, como ES en este ejemplo. En caso de que no hayan sido creados, el </a:t>
            </a:r>
            <a:r>
              <a:rPr lang="es-ES" dirty="0" err="1"/>
              <a:t>el</a:t>
            </a:r>
            <a:r>
              <a:rPr lang="es-ES" dirty="0"/>
              <a:t> conjunto de réplicas las creará para ti. El rol del replicativo es monitorear las vainas</a:t>
            </a:r>
          </a:p>
          <a:p>
            <a:r>
              <a:rPr lang="es-ES" dirty="0"/>
              <a:t>y si alguno de ellos fallara, despliega nuevos. El conjunto de réplicas es, en realidad, un proceso que monitorea las vainas Ahora, ¿cómo sabe el replicante SABER qué </a:t>
            </a:r>
            <a:r>
              <a:rPr lang="es-ES" dirty="0" err="1"/>
              <a:t>pods</a:t>
            </a:r>
            <a:r>
              <a:rPr lang="es-ES" dirty="0"/>
              <a:t> monitorear? Podría haber cientos de otros POD en el clúster ejecutando aplicaciones diferentes. Esto es etiquetar nuestros POD durante la creación es útil. Ahora podríamos proporcionar estas etiquetas como un filtro para </a:t>
            </a:r>
            <a:r>
              <a:rPr lang="es-ES" dirty="0" err="1"/>
              <a:t>replicaset</a:t>
            </a:r>
            <a:r>
              <a:rPr lang="es-ES" dirty="0"/>
              <a:t>. Debajo de la sección de selector usamos el </a:t>
            </a:r>
            <a:r>
              <a:rPr lang="es-ES" dirty="0" err="1"/>
              <a:t>MatchLabels</a:t>
            </a:r>
            <a:r>
              <a:rPr lang="es-ES" dirty="0"/>
              <a:t> filtra y proporciona la misma etiqueta que utilizamos al crear los </a:t>
            </a:r>
            <a:r>
              <a:rPr lang="es-ES" dirty="0" err="1"/>
              <a:t>pods</a:t>
            </a:r>
            <a:r>
              <a:rPr lang="es-ES" dirty="0"/>
              <a:t>. De esta forma, el </a:t>
            </a:r>
            <a:r>
              <a:rPr lang="es-ES" dirty="0" err="1"/>
              <a:t>replicaset</a:t>
            </a:r>
            <a:r>
              <a:rPr lang="es-ES" dirty="0"/>
              <a:t> sabe qué </a:t>
            </a:r>
            <a:r>
              <a:rPr lang="es-ES" dirty="0" err="1"/>
              <a:t>pods</a:t>
            </a:r>
            <a:r>
              <a:rPr lang="es-ES" dirty="0"/>
              <a:t> monitorear.</a:t>
            </a:r>
          </a:p>
          <a:p>
            <a:endParaRPr lang="es-ES"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CBAA5A-E546-4ABF-921E-F96B2E5B8733}"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9343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Kubernetes</a:t>
            </a:r>
            <a:r>
              <a:rPr lang="es-ES" dirty="0"/>
              <a:t> es por lo tanto una tecnología de orquestación. Existen </a:t>
            </a:r>
            <a:r>
              <a:rPr lang="es-ES" dirty="0" err="1"/>
              <a:t>multiples</a:t>
            </a:r>
            <a:r>
              <a:rPr lang="es-ES" dirty="0"/>
              <a:t> tecnologías de orquestación a día de hoy. Docker por ejemplo tiene su propia herramienta que se llama Docker </a:t>
            </a:r>
            <a:r>
              <a:rPr lang="es-ES" dirty="0" err="1"/>
              <a:t>Swarm</a:t>
            </a:r>
            <a:r>
              <a:rPr lang="es-ES" dirty="0"/>
              <a:t>, </a:t>
            </a:r>
            <a:r>
              <a:rPr lang="es-ES" dirty="0" err="1"/>
              <a:t>Kubernetes</a:t>
            </a:r>
            <a:r>
              <a:rPr lang="es-ES" dirty="0"/>
              <a:t> de Google y MESOS de Apache. Cada una de estas herramientas nos ofrecen muchas características, por ejemplo Docker </a:t>
            </a:r>
            <a:r>
              <a:rPr lang="es-ES" dirty="0" err="1"/>
              <a:t>Swarm</a:t>
            </a:r>
            <a:r>
              <a:rPr lang="es-ES" dirty="0"/>
              <a:t> es fácil de configurar pero carece de las avanzadas características de </a:t>
            </a:r>
            <a:r>
              <a:rPr lang="es-ES" dirty="0" err="1"/>
              <a:t>autoescalado</a:t>
            </a:r>
            <a:r>
              <a:rPr lang="es-ES" dirty="0"/>
              <a:t> para aplicaciones complejas. En cambio </a:t>
            </a:r>
            <a:r>
              <a:rPr lang="es-ES" dirty="0" err="1"/>
              <a:t>Mesos</a:t>
            </a:r>
            <a:r>
              <a:rPr lang="es-ES" dirty="0"/>
              <a:t> posee muchas estas características pero es muy difícil de configurar, y nos quedaría </a:t>
            </a:r>
            <a:r>
              <a:rPr lang="es-ES" dirty="0" err="1"/>
              <a:t>Kubernetes</a:t>
            </a:r>
            <a:r>
              <a:rPr lang="es-ES" dirty="0"/>
              <a:t>. Actualmente es el más popular de todos, aunque es un poco difícil de configurar,  proporciona un montón de opciones para personalizar los </a:t>
            </a:r>
            <a:r>
              <a:rPr lang="es-ES" dirty="0" err="1"/>
              <a:t>deploymos</a:t>
            </a:r>
            <a:r>
              <a:rPr lang="es-ES" dirty="0"/>
              <a:t> y da soporte a despliegues de arquitecturas complejas.</a:t>
            </a:r>
          </a:p>
          <a:p>
            <a:r>
              <a:rPr lang="es-ES" dirty="0"/>
              <a:t>Actualmente está soportado en las principales proveedores de servicios en la nube como Azure (AKS), Google Cloud </a:t>
            </a:r>
            <a:r>
              <a:rPr lang="es-ES" dirty="0" err="1"/>
              <a:t>Platform</a:t>
            </a:r>
            <a:r>
              <a:rPr lang="es-ES" dirty="0"/>
              <a:t>, AWS, además es uno de las proyectos mejores </a:t>
            </a:r>
            <a:r>
              <a:rPr lang="es-ES" dirty="0" err="1"/>
              <a:t>claisficados</a:t>
            </a:r>
            <a:r>
              <a:rPr lang="es-ES" dirty="0"/>
              <a:t> en </a:t>
            </a:r>
            <a:r>
              <a:rPr lang="es-ES" dirty="0" err="1"/>
              <a:t>github</a:t>
            </a: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6</a:t>
            </a:fld>
            <a:endParaRPr lang="es-ES"/>
          </a:p>
        </p:txBody>
      </p:sp>
    </p:spTree>
    <p:extLst>
      <p:ext uri="{BB962C8B-B14F-4D97-AF65-F5344CB8AC3E}">
        <p14:creationId xmlns:p14="http://schemas.microsoft.com/office/powerpoint/2010/main" val="163333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26</a:t>
            </a:fld>
            <a:endParaRPr lang="es-ES"/>
          </a:p>
        </p:txBody>
      </p:sp>
    </p:spTree>
    <p:extLst>
      <p:ext uri="{BB962C8B-B14F-4D97-AF65-F5344CB8AC3E}">
        <p14:creationId xmlns:p14="http://schemas.microsoft.com/office/powerpoint/2010/main" val="4291276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r>
              <a:rPr lang="es-ES" dirty="0" err="1"/>
              <a:t>Olvidemonos</a:t>
            </a:r>
            <a:r>
              <a:rPr lang="es-ES" dirty="0"/>
              <a:t> por un minutos de los </a:t>
            </a:r>
            <a:r>
              <a:rPr lang="es-ES" dirty="0" err="1"/>
              <a:t>PODs</a:t>
            </a:r>
            <a:r>
              <a:rPr lang="es-ES" dirty="0"/>
              <a:t> y replicas, e imaginemos que necesitamos desplegar nuestra aplicación en un entorno de producción. Pero como estamos en producción, no necesito poquitas instancias, necesito muchas instancias del servidor web </a:t>
            </a:r>
            <a:r>
              <a:rPr lang="es-ES" dirty="0" err="1"/>
              <a:t>ejecutanose</a:t>
            </a:r>
            <a:r>
              <a:rPr lang="es-ES" dirty="0"/>
              <a:t>. (</a:t>
            </a:r>
            <a:r>
              <a:rPr lang="es-ES" dirty="0" err="1"/>
              <a:t>Epoca</a:t>
            </a:r>
            <a:r>
              <a:rPr lang="es-ES" dirty="0"/>
              <a:t> navidad) O que hemos desarrollado nuevas versiones de nuestra aplicación y queremos actualizarlas. Pero queremos que mientras estamos actualizando nuestra aplicación, esta no deje de estar disponible, y que pasa si durante el despliegue, ¿ocurren un fallo?, ¿o nos hemos dado cuenta que nuestra aplicación tiene un agujero de seguridad por culpa del  nuevo desarrollo?, quiero tener también la posibilidad de hacer un </a:t>
            </a:r>
            <a:r>
              <a:rPr lang="es-ES" dirty="0" err="1"/>
              <a:t>rollback</a:t>
            </a:r>
            <a:r>
              <a:rPr lang="es-ES" dirty="0"/>
              <a:t>. Y si tenemos desplegados de contenedores miles de contenedores, ¿voy a tener que hacer esto </a:t>
            </a:r>
            <a:r>
              <a:rPr lang="es-ES" dirty="0" err="1"/>
              <a:t>manualnemente</a:t>
            </a:r>
            <a:r>
              <a:rPr lang="es-ES" dirty="0"/>
              <a:t>, uno a uno? Por suerte para </a:t>
            </a:r>
            <a:r>
              <a:rPr lang="es-ES" dirty="0" err="1"/>
              <a:t>nostros</a:t>
            </a:r>
            <a:r>
              <a:rPr lang="es-ES" dirty="0"/>
              <a:t> </a:t>
            </a:r>
            <a:r>
              <a:rPr lang="es-ES" dirty="0" err="1"/>
              <a:t>kubernetes</a:t>
            </a:r>
            <a:r>
              <a:rPr lang="es-ES" dirty="0"/>
              <a:t>, ya ha pensado en eso, y nos provee de ciertas capacidades para hacer esto.</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27</a:t>
            </a:fld>
            <a:endParaRPr lang="es-ES"/>
          </a:p>
        </p:txBody>
      </p:sp>
    </p:spTree>
    <p:extLst>
      <p:ext uri="{BB962C8B-B14F-4D97-AF65-F5344CB8AC3E}">
        <p14:creationId xmlns:p14="http://schemas.microsoft.com/office/powerpoint/2010/main" val="1873232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Si vemos el contenido del fichero se parece mucho al del replica set con la diferencia del tipo. La definición del </a:t>
            </a:r>
            <a:r>
              <a:rPr lang="es-ES" dirty="0" err="1"/>
              <a:t>pod</a:t>
            </a:r>
            <a:r>
              <a:rPr lang="es-ES" dirty="0"/>
              <a:t> es la </a:t>
            </a:r>
            <a:r>
              <a:rPr lang="es-ES" dirty="0" err="1"/>
              <a:t>misma,etc</a:t>
            </a:r>
            <a:r>
              <a:rPr lang="es-ES" dirty="0"/>
              <a:t>. Si ejecutamos el comando para crear el </a:t>
            </a:r>
            <a:r>
              <a:rPr lang="es-ES" dirty="0" err="1"/>
              <a:t>deployment</a:t>
            </a:r>
            <a:r>
              <a:rPr lang="es-ES" dirty="0"/>
              <a:t>, vemos que a su vez crea un </a:t>
            </a:r>
            <a:r>
              <a:rPr lang="es-ES" dirty="0" err="1"/>
              <a:t>replicaset</a:t>
            </a:r>
            <a:r>
              <a:rPr lang="es-ES" dirty="0"/>
              <a:t>, y por ultimo el </a:t>
            </a:r>
            <a:r>
              <a:rPr lang="es-ES" dirty="0" err="1"/>
              <a:t>replicaset</a:t>
            </a:r>
            <a:r>
              <a:rPr lang="es-ES" dirty="0"/>
              <a:t> crea los </a:t>
            </a:r>
            <a:r>
              <a:rPr lang="es-ES" dirty="0" err="1"/>
              <a:t>pods</a:t>
            </a:r>
            <a:r>
              <a:rPr lang="es-ES" dirty="0"/>
              <a:t>. Si veis la diferencia con los </a:t>
            </a:r>
            <a:r>
              <a:rPr lang="es-ES" dirty="0" err="1"/>
              <a:t>replicaset</a:t>
            </a:r>
            <a:r>
              <a:rPr lang="es-ES" dirty="0"/>
              <a:t> no es mucha, la única diferencia es que crea un </a:t>
            </a:r>
            <a:r>
              <a:rPr lang="es-ES" dirty="0" err="1"/>
              <a:t>objto</a:t>
            </a:r>
            <a:r>
              <a:rPr lang="es-ES" dirty="0"/>
              <a:t> nuevo que se llama </a:t>
            </a:r>
            <a:r>
              <a:rPr lang="es-ES" dirty="0" err="1"/>
              <a:t>deployment</a:t>
            </a:r>
            <a:r>
              <a:rPr lang="es-ES" dirty="0"/>
              <a:t>.</a:t>
            </a:r>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CBAA5A-E546-4ABF-921E-F96B2E5B8733}"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649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Pensemos un momento como queremos actualizar nuestra aplicación, vamos a intentar </a:t>
            </a:r>
            <a:r>
              <a:rPr lang="es-ES" dirty="0" err="1"/>
              <a:t>enteder</a:t>
            </a:r>
            <a:r>
              <a:rPr lang="es-ES" dirty="0"/>
              <a:t> que son </a:t>
            </a:r>
            <a:r>
              <a:rPr lang="es-ES" dirty="0" err="1"/>
              <a:t>Rollouts</a:t>
            </a:r>
            <a:r>
              <a:rPr lang="es-ES" dirty="0"/>
              <a:t> y Versionado en un despliegue. Tanto cuando se crea un </a:t>
            </a:r>
            <a:r>
              <a:rPr lang="es-ES" dirty="0" err="1"/>
              <a:t>despligue</a:t>
            </a:r>
            <a:r>
              <a:rPr lang="es-ES" dirty="0"/>
              <a:t> o se actualiza las </a:t>
            </a:r>
            <a:r>
              <a:rPr lang="es-ES" dirty="0" err="1"/>
              <a:t>imagenes</a:t>
            </a:r>
            <a:r>
              <a:rPr lang="es-ES" dirty="0"/>
              <a:t> de </a:t>
            </a:r>
            <a:r>
              <a:rPr lang="es-ES" dirty="0" err="1"/>
              <a:t>dockers</a:t>
            </a:r>
            <a:r>
              <a:rPr lang="es-ES" dirty="0"/>
              <a:t> en un despliegue que ya tenemos funcionando se lanza un </a:t>
            </a:r>
            <a:r>
              <a:rPr lang="es-ES" dirty="0" err="1"/>
              <a:t>trigger</a:t>
            </a:r>
            <a:r>
              <a:rPr lang="es-ES" dirty="0"/>
              <a:t> llamado </a:t>
            </a:r>
            <a:r>
              <a:rPr lang="es-ES" dirty="0" err="1"/>
              <a:t>Rollout</a:t>
            </a:r>
            <a:r>
              <a:rPr lang="es-ES" dirty="0"/>
              <a:t>. </a:t>
            </a:r>
            <a:r>
              <a:rPr lang="es-ES" dirty="0" err="1"/>
              <a:t>Rollout</a:t>
            </a:r>
            <a:r>
              <a:rPr lang="es-ES" dirty="0"/>
              <a:t> es el proceso de desplegar o actualizar nuestros contenedores gradualmente. La primera vez lanzamos el despliegue se lanza el </a:t>
            </a:r>
            <a:r>
              <a:rPr lang="es-ES" dirty="0" err="1"/>
              <a:t>rollout</a:t>
            </a:r>
            <a:r>
              <a:rPr lang="es-ES" dirty="0"/>
              <a:t> y crea la </a:t>
            </a:r>
            <a:r>
              <a:rPr lang="es-ES" dirty="0" err="1"/>
              <a:t>Revision</a:t>
            </a:r>
            <a:r>
              <a:rPr lang="es-ES" dirty="0"/>
              <a:t> 1, si luego  actualizamos nuestra aplicación  se vuelve a </a:t>
            </a:r>
            <a:r>
              <a:rPr lang="es-ES" dirty="0" err="1"/>
              <a:t>crer</a:t>
            </a:r>
            <a:r>
              <a:rPr lang="es-ES" dirty="0"/>
              <a:t> un nuevo despliegue y se vuelve a lanzar el </a:t>
            </a:r>
            <a:r>
              <a:rPr lang="es-ES" dirty="0" err="1"/>
              <a:t>triger</a:t>
            </a:r>
            <a:r>
              <a:rPr lang="es-ES" dirty="0"/>
              <a:t> y se crea una nueva Revisión 2.  Esto suele ser muy </a:t>
            </a:r>
            <a:r>
              <a:rPr lang="es-ES" dirty="0" err="1"/>
              <a:t>util</a:t>
            </a:r>
            <a:r>
              <a:rPr lang="es-ES" dirty="0"/>
              <a:t> porque nos ayuda a mantener el </a:t>
            </a:r>
            <a:r>
              <a:rPr lang="es-ES" dirty="0" err="1"/>
              <a:t>track</a:t>
            </a:r>
            <a:r>
              <a:rPr lang="es-ES" dirty="0"/>
              <a:t> de nuestros despliegues y además nos </a:t>
            </a:r>
            <a:r>
              <a:rPr lang="es-ES" dirty="0" err="1"/>
              <a:t>dá</a:t>
            </a:r>
            <a:r>
              <a:rPr lang="es-ES" dirty="0"/>
              <a:t> la </a:t>
            </a:r>
            <a:r>
              <a:rPr lang="es-ES" dirty="0" err="1"/>
              <a:t>posiblidad</a:t>
            </a:r>
            <a:r>
              <a:rPr lang="es-ES" dirty="0"/>
              <a:t> de hacer un </a:t>
            </a:r>
            <a:r>
              <a:rPr lang="es-ES" dirty="0" err="1"/>
              <a:t>rollback</a:t>
            </a:r>
            <a:r>
              <a:rPr lang="es-ES" dirty="0"/>
              <a:t> y volver a una versión anterior del despliegue si es necesario.</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29</a:t>
            </a:fld>
            <a:endParaRPr lang="es-ES"/>
          </a:p>
        </p:txBody>
      </p:sp>
    </p:spTree>
    <p:extLst>
      <p:ext uri="{BB962C8B-B14F-4D97-AF65-F5344CB8AC3E}">
        <p14:creationId xmlns:p14="http://schemas.microsoft.com/office/powerpoint/2010/main" val="4003977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Bien, estrategias de despliegues, existen 2 estrategias de despliegue. Tenemos por ejemplo 5 replicas de nuestra aplicación, y queremos desplegar nuestra aplicación porque  tenemos una nueva versión. Una forma de hacerlo sería </a:t>
            </a:r>
            <a:r>
              <a:rPr lang="es-ES" dirty="0" err="1"/>
              <a:t>hechar</a:t>
            </a:r>
            <a:r>
              <a:rPr lang="es-ES" dirty="0"/>
              <a:t> abajo todas las </a:t>
            </a:r>
            <a:r>
              <a:rPr lang="es-ES" dirty="0" err="1"/>
              <a:t>intancias</a:t>
            </a:r>
            <a:r>
              <a:rPr lang="es-ES" dirty="0"/>
              <a:t> de nuestra aplicación, las 5, y luego levantarlas de nuevo. Esto tiene un serio problema,  en algún momento del despliegue, todas nuestras instancias estarán caídas y mientras las nuevas versiones se levantan, nuestra aplicación estará </a:t>
            </a:r>
            <a:r>
              <a:rPr lang="es-ES" dirty="0" err="1"/>
              <a:t>innacesible</a:t>
            </a:r>
            <a:r>
              <a:rPr lang="es-ES" dirty="0"/>
              <a:t>. Esta estrategia conocida como </a:t>
            </a:r>
            <a:r>
              <a:rPr lang="es-ES" dirty="0" err="1"/>
              <a:t>Recreate</a:t>
            </a:r>
            <a:r>
              <a:rPr lang="es-ES" dirty="0"/>
              <a:t> </a:t>
            </a:r>
            <a:r>
              <a:rPr lang="es-ES" dirty="0" err="1"/>
              <a:t>strategy</a:t>
            </a:r>
            <a:r>
              <a:rPr lang="es-ES" dirty="0"/>
              <a:t>, y gracias a dios, NO es la que usa </a:t>
            </a:r>
            <a:r>
              <a:rPr lang="es-ES" dirty="0" err="1"/>
              <a:t>kubernetes</a:t>
            </a:r>
            <a:r>
              <a:rPr lang="es-ES" dirty="0"/>
              <a:t> por defecto.   La otra estrategia, es la que no echa abajo todas nuestras instancias a la vez, si no que, conforme va destruyendo la antigua y va levantando la nueva, de forma que nuestra aplicación  siempre estará disponible y la actualización es perfecto, ya que no la hemos dejado </a:t>
            </a:r>
            <a:r>
              <a:rPr lang="es-ES" dirty="0" err="1"/>
              <a:t>innacesible</a:t>
            </a:r>
            <a:r>
              <a:rPr lang="es-ES" dirty="0"/>
              <a:t> en ningún momento. Esta es lo que se llama Rolling </a:t>
            </a:r>
            <a:r>
              <a:rPr lang="es-ES" dirty="0" err="1"/>
              <a:t>Update</a:t>
            </a:r>
            <a:r>
              <a:rPr lang="es-ES" dirty="0"/>
              <a:t>, y es la que usa </a:t>
            </a:r>
            <a:r>
              <a:rPr lang="es-ES" dirty="0" err="1"/>
              <a:t>kubernetes</a:t>
            </a:r>
            <a:r>
              <a:rPr lang="es-ES" dirty="0"/>
              <a:t> por defecto. </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30</a:t>
            </a:fld>
            <a:endParaRPr lang="es-ES"/>
          </a:p>
        </p:txBody>
      </p:sp>
    </p:spTree>
    <p:extLst>
      <p:ext uri="{BB962C8B-B14F-4D97-AF65-F5344CB8AC3E}">
        <p14:creationId xmlns:p14="http://schemas.microsoft.com/office/powerpoint/2010/main" val="4174687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31</a:t>
            </a:fld>
            <a:endParaRPr lang="es-ES"/>
          </a:p>
        </p:txBody>
      </p:sp>
    </p:spTree>
    <p:extLst>
      <p:ext uri="{BB962C8B-B14F-4D97-AF65-F5344CB8AC3E}">
        <p14:creationId xmlns:p14="http://schemas.microsoft.com/office/powerpoint/2010/main" val="3786521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r>
              <a:rPr lang="es-ES" dirty="0" err="1"/>
              <a:t>Hechemos</a:t>
            </a:r>
            <a:r>
              <a:rPr lang="es-ES" dirty="0"/>
              <a:t> un vistazo a los conceptos </a:t>
            </a:r>
            <a:r>
              <a:rPr lang="es-ES" dirty="0" err="1"/>
              <a:t>basicos</a:t>
            </a:r>
            <a:r>
              <a:rPr lang="es-ES" dirty="0"/>
              <a:t> de las redes en </a:t>
            </a:r>
            <a:r>
              <a:rPr lang="es-ES" dirty="0" err="1"/>
              <a:t>kubernetes</a:t>
            </a:r>
            <a:r>
              <a:rPr lang="es-ES" dirty="0"/>
              <a:t>.  Si nos fijamos en un simple nodo del </a:t>
            </a:r>
            <a:r>
              <a:rPr lang="es-ES" dirty="0" err="1"/>
              <a:t>cluster</a:t>
            </a:r>
            <a:r>
              <a:rPr lang="es-ES" dirty="0"/>
              <a:t>, vemos que tiene IP 192.168.1.2, Esta es la IP con la que accedemos a nuestro nodo desde el exterior, ya sea por SSH u otro medio. Dentro del nodo hemos creado un single POD. Como sabemos un POD tiene un contenedor, y a diferencia del mundo </a:t>
            </a:r>
            <a:r>
              <a:rPr lang="es-ES" dirty="0" err="1"/>
              <a:t>docker</a:t>
            </a:r>
            <a:r>
              <a:rPr lang="es-ES" dirty="0"/>
              <a:t> donde se asignaba una IP a un contenedor de </a:t>
            </a:r>
            <a:r>
              <a:rPr lang="es-ES" dirty="0" err="1"/>
              <a:t>docker</a:t>
            </a:r>
            <a:r>
              <a:rPr lang="es-ES" dirty="0"/>
              <a:t>, in  </a:t>
            </a:r>
            <a:r>
              <a:rPr lang="es-ES" dirty="0" err="1"/>
              <a:t>kubernetes</a:t>
            </a:r>
            <a:r>
              <a:rPr lang="es-ES" dirty="0"/>
              <a:t> la asignación se hace a nivel de POD. Cada POD en </a:t>
            </a:r>
            <a:r>
              <a:rPr lang="es-ES" dirty="0" err="1"/>
              <a:t>kubernetes</a:t>
            </a:r>
            <a:r>
              <a:rPr lang="es-ES" dirty="0"/>
              <a:t> tiene su propia IP. En este caso el rango es 10.240 y si nos fijamos cada POD tiene su propia IP. Cuando se configura inicialmente </a:t>
            </a:r>
            <a:r>
              <a:rPr lang="es-ES" dirty="0" err="1"/>
              <a:t>Kubernetes</a:t>
            </a:r>
            <a:r>
              <a:rPr lang="es-ES" dirty="0"/>
              <a:t> crea una red interna con la dirección 10.244.0.0 y a cada POD se le asigna una dirección de ese rango. Así es como cada POD se puede comunicar entre sí dentro del mismo nodo. Aunque esta no es la mejor forma de hacerlo, porque no nos aseguramos de que si un POD es recreado se le asigne la misma  IP.</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33</a:t>
            </a:fld>
            <a:endParaRPr lang="es-ES"/>
          </a:p>
        </p:txBody>
      </p:sp>
    </p:spTree>
    <p:extLst>
      <p:ext uri="{BB962C8B-B14F-4D97-AF65-F5344CB8AC3E}">
        <p14:creationId xmlns:p14="http://schemas.microsoft.com/office/powerpoint/2010/main" val="3116542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a:t>
            </a:r>
            <a:r>
              <a:rPr lang="es-ES" dirty="0" err="1"/>
              <a:t>facil</a:t>
            </a:r>
            <a:r>
              <a:rPr lang="es-ES" dirty="0"/>
              <a:t> </a:t>
            </a:r>
            <a:r>
              <a:rPr lang="es-ES" dirty="0" err="1"/>
              <a:t>enteneder</a:t>
            </a:r>
            <a:r>
              <a:rPr lang="es-ES" dirty="0"/>
              <a:t> como funciona la red en un simple </a:t>
            </a:r>
            <a:r>
              <a:rPr lang="es-ES" dirty="0" err="1"/>
              <a:t>node</a:t>
            </a:r>
            <a:r>
              <a:rPr lang="es-ES" dirty="0"/>
              <a:t>.¿Pero como se hace cuando </a:t>
            </a:r>
            <a:r>
              <a:rPr lang="es-ES" dirty="0" err="1"/>
              <a:t>cuando</a:t>
            </a:r>
            <a:r>
              <a:rPr lang="es-ES" dirty="0"/>
              <a:t> tenemos </a:t>
            </a:r>
            <a:r>
              <a:rPr lang="es-ES" dirty="0" err="1"/>
              <a:t>multiples</a:t>
            </a:r>
            <a:r>
              <a:rPr lang="es-ES" dirty="0"/>
              <a:t> nodos? en este caso tenemos 2 nodos corriendo y cada uno tiene su propia IP. Uno tiene la dirección 192.168.1.2 y el otro tiene la 192.168.3. </a:t>
            </a:r>
            <a:r>
              <a:rPr lang="es-ES" dirty="0" err="1"/>
              <a:t>Diagmos</a:t>
            </a:r>
            <a:r>
              <a:rPr lang="es-ES" dirty="0"/>
              <a:t> de momento que,  los nodos todavía no son parte del mismo </a:t>
            </a:r>
            <a:r>
              <a:rPr lang="es-ES" dirty="0" err="1"/>
              <a:t>cluster</a:t>
            </a:r>
            <a:r>
              <a:rPr lang="es-ES" dirty="0"/>
              <a:t>. Hay un simple POD desplegado en cada uno de ellos, y como hemos visto en la diapositiva anterior. Cada nodo tiene su </a:t>
            </a:r>
            <a:r>
              <a:rPr lang="es-ES" dirty="0" err="1"/>
              <a:t>porpia</a:t>
            </a:r>
            <a:r>
              <a:rPr lang="es-ES" dirty="0"/>
              <a:t> red interna y a cada POD se le ha asignado, en este caso, la misma dirección IP.  Esto no va a funcionar cuando ambos </a:t>
            </a:r>
            <a:r>
              <a:rPr lang="es-ES" dirty="0" err="1"/>
              <a:t>nodon</a:t>
            </a:r>
            <a:r>
              <a:rPr lang="es-ES" dirty="0"/>
              <a:t> pertenezcan al mismo </a:t>
            </a:r>
            <a:r>
              <a:rPr lang="es-ES" dirty="0" err="1"/>
              <a:t>cluster</a:t>
            </a:r>
            <a:r>
              <a:rPr lang="es-ES" dirty="0"/>
              <a:t>. Los </a:t>
            </a:r>
            <a:r>
              <a:rPr lang="es-ES" dirty="0" err="1"/>
              <a:t>PODs</a:t>
            </a:r>
            <a:r>
              <a:rPr lang="es-ES" dirty="0"/>
              <a:t> </a:t>
            </a:r>
            <a:r>
              <a:rPr lang="es-ES" dirty="0" err="1"/>
              <a:t>tienemn</a:t>
            </a:r>
            <a:r>
              <a:rPr lang="es-ES" dirty="0"/>
              <a:t> asignada la mis dirección IP y esto nos llevará a conflictos en la red. Eso es un problema.         Cuando se instala </a:t>
            </a:r>
            <a:r>
              <a:rPr lang="es-ES" dirty="0" err="1"/>
              <a:t>Kubernetes</a:t>
            </a:r>
            <a:r>
              <a:rPr lang="es-ES" dirty="0"/>
              <a:t> NO configura </a:t>
            </a:r>
            <a:r>
              <a:rPr lang="es-ES" dirty="0" err="1"/>
              <a:t>automaticamente</a:t>
            </a:r>
            <a:r>
              <a:rPr lang="es-ES" dirty="0"/>
              <a:t> ningún tipo de red para manejar estos problemas. De hecho, </a:t>
            </a:r>
            <a:r>
              <a:rPr lang="es-ES" dirty="0" err="1"/>
              <a:t>kubenertes</a:t>
            </a:r>
            <a:r>
              <a:rPr lang="es-ES" dirty="0"/>
              <a:t> lo que espera es que seamos nosotros quienes hagamos ese trabajo por el cumpliendo ciertos requerimientos. Algunos de los contenedores o </a:t>
            </a:r>
            <a:r>
              <a:rPr lang="es-ES" dirty="0" err="1"/>
              <a:t>PODs</a:t>
            </a:r>
            <a:r>
              <a:rPr lang="es-ES" dirty="0"/>
              <a:t> in el </a:t>
            </a:r>
            <a:r>
              <a:rPr lang="es-ES" dirty="0" err="1"/>
              <a:t>cluster</a:t>
            </a:r>
            <a:r>
              <a:rPr lang="es-ES" dirty="0"/>
              <a:t> deben poder comunicarse entre ellos. Algunos de estos contenedores  deben poder  comunicarse los unos con los otros sin tener que configurar NAT (Network </a:t>
            </a:r>
            <a:r>
              <a:rPr lang="es-ES" dirty="0" err="1"/>
              <a:t>Address</a:t>
            </a:r>
            <a:r>
              <a:rPr lang="es-ES" dirty="0"/>
              <a:t> </a:t>
            </a:r>
            <a:r>
              <a:rPr lang="es-ES" dirty="0" err="1"/>
              <a:t>Traslation</a:t>
            </a:r>
            <a:r>
              <a:rPr lang="es-ES" dirty="0"/>
              <a:t>). Es decir </a:t>
            </a:r>
            <a:r>
              <a:rPr lang="es-ES" dirty="0" err="1"/>
              <a:t>kuberntes</a:t>
            </a:r>
            <a:r>
              <a:rPr lang="es-ES" dirty="0"/>
              <a:t> espera que seamos nosotros quien propongamos la  solución a este problema.</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34</a:t>
            </a:fld>
            <a:endParaRPr lang="es-ES"/>
          </a:p>
        </p:txBody>
      </p:sp>
    </p:spTree>
    <p:extLst>
      <p:ext uri="{BB962C8B-B14F-4D97-AF65-F5344CB8AC3E}">
        <p14:creationId xmlns:p14="http://schemas.microsoft.com/office/powerpoint/2010/main" val="2057775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Pero afortunadamente, nosotros no tenemos que hacer toda es configuración. Ya existen soluciones disponibles que hacen este trabajo por nosotros. Algunas de ellas son cisco ACI </a:t>
            </a:r>
            <a:r>
              <a:rPr lang="es-ES" dirty="0" err="1"/>
              <a:t>networks</a:t>
            </a:r>
            <a:r>
              <a:rPr lang="es-ES" dirty="0"/>
              <a:t>, </a:t>
            </a:r>
            <a:r>
              <a:rPr lang="es-ES" dirty="0" err="1"/>
              <a:t>Cilium</a:t>
            </a:r>
            <a:r>
              <a:rPr lang="es-ES" dirty="0"/>
              <a:t> , Big </a:t>
            </a:r>
            <a:r>
              <a:rPr lang="es-ES" dirty="0" err="1"/>
              <a:t>Clud</a:t>
            </a:r>
            <a:r>
              <a:rPr lang="es-ES" dirty="0"/>
              <a:t> </a:t>
            </a:r>
            <a:r>
              <a:rPr lang="es-ES" dirty="0" err="1"/>
              <a:t>Fabric</a:t>
            </a:r>
            <a:r>
              <a:rPr lang="es-ES" dirty="0"/>
              <a:t>, </a:t>
            </a:r>
            <a:r>
              <a:rPr lang="es-ES" dirty="0" err="1"/>
              <a:t>Flannel</a:t>
            </a:r>
            <a:r>
              <a:rPr lang="es-ES" dirty="0"/>
              <a:t>, </a:t>
            </a:r>
            <a:r>
              <a:rPr lang="es-ES" dirty="0" err="1"/>
              <a:t>Vmware</a:t>
            </a:r>
            <a:r>
              <a:rPr lang="es-ES" dirty="0"/>
              <a:t> NSX-T  y </a:t>
            </a:r>
            <a:r>
              <a:rPr lang="es-ES" dirty="0" err="1"/>
              <a:t>Calico</a:t>
            </a:r>
            <a:r>
              <a:rPr lang="es-ES" dirty="0"/>
              <a:t>. Dependiendo de la plataforma en la que se estemos desplegando </a:t>
            </a:r>
            <a:r>
              <a:rPr lang="es-ES" dirty="0" err="1"/>
              <a:t>kuberentes</a:t>
            </a:r>
            <a:r>
              <a:rPr lang="es-ES" dirty="0"/>
              <a:t> pues podríamos usar una de estas soluciones. Por ejemplo, si estamos creando nuestro propio </a:t>
            </a:r>
            <a:r>
              <a:rPr lang="es-ES" dirty="0" err="1"/>
              <a:t>cluster</a:t>
            </a:r>
            <a:r>
              <a:rPr lang="es-ES" dirty="0"/>
              <a:t> desde cero </a:t>
            </a:r>
            <a:r>
              <a:rPr lang="es-ES" dirty="0" err="1"/>
              <a:t>pos</a:t>
            </a:r>
            <a:r>
              <a:rPr lang="es-ES" dirty="0"/>
              <a:t> </a:t>
            </a:r>
            <a:r>
              <a:rPr lang="es-ES" dirty="0" err="1"/>
              <a:t>podriamos</a:t>
            </a:r>
            <a:r>
              <a:rPr lang="es-ES" dirty="0"/>
              <a:t> usar soluciones como </a:t>
            </a:r>
            <a:r>
              <a:rPr lang="es-ES" dirty="0" err="1"/>
              <a:t>Calico</a:t>
            </a:r>
            <a:r>
              <a:rPr lang="es-ES" dirty="0"/>
              <a:t>, </a:t>
            </a:r>
            <a:r>
              <a:rPr lang="es-ES" dirty="0" err="1"/>
              <a:t>Flannel</a:t>
            </a:r>
            <a:r>
              <a:rPr lang="es-ES" dirty="0"/>
              <a:t>, si estamos desplegando  en un entorno </a:t>
            </a:r>
            <a:r>
              <a:rPr lang="es-ES" dirty="0" err="1"/>
              <a:t>Vmware</a:t>
            </a:r>
            <a:r>
              <a:rPr lang="es-ES" dirty="0"/>
              <a:t>, pues NSX-T. Dependiendo del entorno donde vamos a desplegar y evaluando los Pros y Contras de cada uno, pues </a:t>
            </a:r>
            <a:r>
              <a:rPr lang="es-ES" dirty="0" err="1"/>
              <a:t>elegerimos</a:t>
            </a:r>
            <a:r>
              <a:rPr lang="es-ES" dirty="0"/>
              <a:t> el que más nos convenga.</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35</a:t>
            </a:fld>
            <a:endParaRPr lang="es-ES"/>
          </a:p>
        </p:txBody>
      </p:sp>
    </p:spTree>
    <p:extLst>
      <p:ext uri="{BB962C8B-B14F-4D97-AF65-F5344CB8AC3E}">
        <p14:creationId xmlns:p14="http://schemas.microsoft.com/office/powerpoint/2010/main" val="32337564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Así que ahora si,  vamos a nuestro </a:t>
            </a:r>
            <a:r>
              <a:rPr lang="es-ES" dirty="0" err="1"/>
              <a:t>cluster</a:t>
            </a:r>
            <a:r>
              <a:rPr lang="es-ES" dirty="0"/>
              <a:t>, y por ejemplo hemos configurado </a:t>
            </a:r>
            <a:r>
              <a:rPr lang="es-ES" dirty="0" err="1"/>
              <a:t>Calico</a:t>
            </a:r>
            <a:r>
              <a:rPr lang="es-ES" dirty="0"/>
              <a:t> para manejar la red, vemos que hay una </a:t>
            </a:r>
            <a:r>
              <a:rPr lang="es-ES" dirty="0" err="1"/>
              <a:t>ip</a:t>
            </a:r>
            <a:r>
              <a:rPr lang="es-ES" dirty="0"/>
              <a:t> diferente por cada POD en los nodos. ¿que ha hecho esto?  Ha creado una red privada virtual de  todos los </a:t>
            </a:r>
            <a:r>
              <a:rPr lang="es-ES" dirty="0" err="1"/>
              <a:t>PODs</a:t>
            </a:r>
            <a:r>
              <a:rPr lang="es-ES" dirty="0"/>
              <a:t> y nodos donde todos tienen  asignada una direcciones IP </a:t>
            </a:r>
            <a:r>
              <a:rPr lang="es-ES" dirty="0" err="1"/>
              <a:t>unicas</a:t>
            </a:r>
            <a:r>
              <a:rPr lang="es-ES" dirty="0"/>
              <a:t>. De esta forma ahora si que está habilitada la comunicación entre diferentes </a:t>
            </a:r>
            <a:r>
              <a:rPr lang="es-ES" dirty="0" err="1"/>
              <a:t>PODs</a:t>
            </a:r>
            <a:r>
              <a:rPr lang="es-ES" dirty="0"/>
              <a:t>   a </a:t>
            </a:r>
            <a:r>
              <a:rPr lang="es-ES" dirty="0" err="1"/>
              <a:t>traves</a:t>
            </a:r>
            <a:r>
              <a:rPr lang="es-ES" dirty="0"/>
              <a:t> de la red y todos los </a:t>
            </a:r>
            <a:r>
              <a:rPr lang="es-ES" dirty="0" err="1"/>
              <a:t>PODs</a:t>
            </a:r>
            <a:r>
              <a:rPr lang="es-ES" dirty="0"/>
              <a:t> pueden comunicar unos con otros usando la dirección IP.</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36</a:t>
            </a:fld>
            <a:endParaRPr lang="es-ES"/>
          </a:p>
        </p:txBody>
      </p:sp>
    </p:spTree>
    <p:extLst>
      <p:ext uri="{BB962C8B-B14F-4D97-AF65-F5344CB8AC3E}">
        <p14:creationId xmlns:p14="http://schemas.microsoft.com/office/powerpoint/2010/main" val="3698778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Hay varias ventajas en la orquestación de contenedores. Las aplicaciones son ahora altamente disponibles, si falla el </a:t>
            </a:r>
            <a:r>
              <a:rPr lang="es-ES" dirty="0" err="1"/>
              <a:t>hardaware</a:t>
            </a:r>
            <a:r>
              <a:rPr lang="es-ES" dirty="0"/>
              <a:t>, tu </a:t>
            </a:r>
            <a:r>
              <a:rPr lang="es-ES" dirty="0" err="1"/>
              <a:t>aplicacion</a:t>
            </a:r>
            <a:r>
              <a:rPr lang="es-ES" dirty="0"/>
              <a:t> no se viene abajo por que tienes </a:t>
            </a:r>
            <a:r>
              <a:rPr lang="es-ES" dirty="0" err="1"/>
              <a:t>multiples</a:t>
            </a:r>
            <a:r>
              <a:rPr lang="es-ES" dirty="0"/>
              <a:t> instancias en diferentes nodos. La carga de trafico es balanceada a través de varios contenedores. Cuando la demanda se incrementa, desplegar más instancias de la aplicación sin problemas en cuestión de segundos. Si necesitamos mas recursos de hardware, podemos escalar el numero de nodos sin tener que para las aplicaciones. Y todo ello se puede hacer mediante ficheros de configuración.</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7</a:t>
            </a:fld>
            <a:endParaRPr lang="es-ES"/>
          </a:p>
        </p:txBody>
      </p:sp>
    </p:spTree>
    <p:extLst>
      <p:ext uri="{BB962C8B-B14F-4D97-AF65-F5344CB8AC3E}">
        <p14:creationId xmlns:p14="http://schemas.microsoft.com/office/powerpoint/2010/main" val="3032458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Otra de las cosas que tiene </a:t>
            </a:r>
            <a:r>
              <a:rPr lang="es-ES" dirty="0" err="1"/>
              <a:t>Kubernetes</a:t>
            </a:r>
            <a:r>
              <a:rPr lang="es-ES" dirty="0"/>
              <a:t> son los </a:t>
            </a:r>
            <a:r>
              <a:rPr lang="es-ES" dirty="0" err="1"/>
              <a:t>sevicios</a:t>
            </a:r>
            <a:r>
              <a:rPr lang="es-ES" dirty="0"/>
              <a:t>. 1 Los servicios permiten la comunicación entre varios componentes dentro y fuera de la aplicación. Los servicios de </a:t>
            </a:r>
            <a:r>
              <a:rPr lang="es-ES" dirty="0" err="1"/>
              <a:t>Kubernetes</a:t>
            </a:r>
            <a:r>
              <a:rPr lang="es-ES" dirty="0"/>
              <a:t> nos ayudan a conectar aplicaciones  junto con otras aplicaciones o usuarios. Por ejemplo, nuestra aplicación tiene grupos de POD que ejecutan varias secciones, como un grupo para atender a los usuarios con carga en el </a:t>
            </a:r>
            <a:r>
              <a:rPr lang="es-ES" dirty="0" err="1"/>
              <a:t>front-end</a:t>
            </a:r>
            <a:r>
              <a:rPr lang="es-ES" dirty="0"/>
              <a:t>  otro grupo que ejecuta procesos de </a:t>
            </a:r>
            <a:r>
              <a:rPr lang="es-ES" dirty="0" err="1"/>
              <a:t>backend</a:t>
            </a:r>
            <a:r>
              <a:rPr lang="es-ES" dirty="0"/>
              <a:t> o un tercer grupo que se conecta a un fuente de datos externa. Son los servicios que permiten la conectividad entre estos grupos de </a:t>
            </a:r>
            <a:r>
              <a:rPr lang="es-ES" dirty="0" err="1"/>
              <a:t>PODs</a:t>
            </a:r>
            <a:r>
              <a:rPr lang="es-ES" dirty="0"/>
              <a:t>. Los servicios permiten que la aplicación de </a:t>
            </a:r>
            <a:r>
              <a:rPr lang="es-ES" dirty="0" err="1"/>
              <a:t>front-end</a:t>
            </a:r>
            <a:r>
              <a:rPr lang="es-ES" dirty="0"/>
              <a:t> esté disponible para los usuarios, ayuda a la comunicación entre POD de </a:t>
            </a:r>
            <a:r>
              <a:rPr lang="es-ES" dirty="0" err="1"/>
              <a:t>backend</a:t>
            </a:r>
            <a:r>
              <a:rPr lang="es-ES" dirty="0"/>
              <a:t> y </a:t>
            </a:r>
            <a:r>
              <a:rPr lang="es-ES" dirty="0" err="1"/>
              <a:t>front-end</a:t>
            </a:r>
            <a:r>
              <a:rPr lang="es-ES" dirty="0"/>
              <a:t>, y ayuda en establecer conectividad   con el exterior, por ejemplo a una fuente de datos externa. Así los servicios permiten un bajo acoplamiento entre microservicios en nuestra aplicación.</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37</a:t>
            </a:fld>
            <a:endParaRPr lang="es-ES"/>
          </a:p>
        </p:txBody>
      </p:sp>
    </p:spTree>
    <p:extLst>
      <p:ext uri="{BB962C8B-B14F-4D97-AF65-F5344CB8AC3E}">
        <p14:creationId xmlns:p14="http://schemas.microsoft.com/office/powerpoint/2010/main" val="1110294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Veamos un caso donde se usan los Servicios de </a:t>
            </a:r>
            <a:r>
              <a:rPr lang="es-ES" dirty="0" err="1"/>
              <a:t>kubernetes</a:t>
            </a:r>
            <a:r>
              <a:rPr lang="es-ES" dirty="0"/>
              <a:t>. Antes hemos comentado la forma de como comunicarse cada uno de los </a:t>
            </a:r>
            <a:r>
              <a:rPr lang="es-ES" dirty="0" err="1"/>
              <a:t>PODs</a:t>
            </a:r>
            <a:r>
              <a:rPr lang="es-ES" dirty="0"/>
              <a:t> internamente en la red. Veamos ahora como otros aspectos de la red, la comunicación con el exterior. Si tenemos nuestro POD con nuestra aplicación de </a:t>
            </a:r>
            <a:r>
              <a:rPr lang="es-ES" dirty="0" err="1"/>
              <a:t>front-end</a:t>
            </a:r>
            <a:r>
              <a:rPr lang="es-ES" dirty="0"/>
              <a:t> corriendo, pues querremos que se pueda acceder desde el exterior. Veamos la configuración. tenemos un portátil que tiene la dirección IP 192.168.1.10 en la misma red tengo el nodo 192.168.1.2, y nuestro </a:t>
            </a:r>
            <a:r>
              <a:rPr lang="es-ES" dirty="0" err="1"/>
              <a:t>PoD</a:t>
            </a:r>
            <a:r>
              <a:rPr lang="es-ES" dirty="0"/>
              <a:t> tiene la dirección IP que le ha asignado la red interna del nodo. Claramente no podría acceder a la red 10.244.0.0 porque está en otro </a:t>
            </a:r>
            <a:r>
              <a:rPr lang="es-ES" dirty="0" err="1"/>
              <a:t>rando</a:t>
            </a:r>
            <a:r>
              <a:rPr lang="es-ES" dirty="0"/>
              <a:t> de red.  Si nosotros </a:t>
            </a:r>
            <a:r>
              <a:rPr lang="es-ES" dirty="0" err="1"/>
              <a:t>quisieramos</a:t>
            </a:r>
            <a:r>
              <a:rPr lang="es-ES" dirty="0"/>
              <a:t> acceder al POD, pues </a:t>
            </a:r>
            <a:r>
              <a:rPr lang="es-ES" dirty="0" err="1"/>
              <a:t>podriamos</a:t>
            </a:r>
            <a:r>
              <a:rPr lang="es-ES" dirty="0"/>
              <a:t> conectarnos mediante SSH y </a:t>
            </a:r>
            <a:r>
              <a:rPr lang="es-ES" dirty="0" err="1"/>
              <a:t>estariamos</a:t>
            </a:r>
            <a:r>
              <a:rPr lang="es-ES" dirty="0"/>
              <a:t> ya dentro del nodo y desde ahí si que </a:t>
            </a:r>
            <a:r>
              <a:rPr lang="es-ES" dirty="0" err="1"/>
              <a:t>tendriamos</a:t>
            </a:r>
            <a:r>
              <a:rPr lang="es-ES" dirty="0"/>
              <a:t> </a:t>
            </a:r>
            <a:r>
              <a:rPr lang="es-ES" dirty="0" err="1"/>
              <a:t>accesso</a:t>
            </a:r>
            <a:r>
              <a:rPr lang="es-ES" dirty="0"/>
              <a:t> a la aplicación poniendo   http://10.244.0.2. Pero realmente esto no es lo que quiero. yo quiero acceder a mi aplicación poniendo la dirección http://192.168.1.2. Entonces, necesitamos algo que estén </a:t>
            </a:r>
            <a:r>
              <a:rPr lang="es-ES" dirty="0" err="1"/>
              <a:t>ne</a:t>
            </a:r>
            <a:r>
              <a:rPr lang="es-ES" dirty="0"/>
              <a:t> medio para   mapear los llamadas externas con las </a:t>
            </a:r>
            <a:r>
              <a:rPr lang="es-ES" dirty="0" err="1"/>
              <a:t>ip</a:t>
            </a:r>
            <a:r>
              <a:rPr lang="es-ES" dirty="0"/>
              <a:t> internas, pues aquí es donde entran en juego los servicios de </a:t>
            </a:r>
            <a:r>
              <a:rPr lang="es-ES" dirty="0" err="1"/>
              <a:t>kubernetes</a:t>
            </a:r>
            <a:r>
              <a:rPr lang="es-ES" dirty="0"/>
              <a:t>. Un servicio es un objeto de </a:t>
            </a:r>
            <a:r>
              <a:rPr lang="es-ES" dirty="0" err="1"/>
              <a:t>kuberntes</a:t>
            </a:r>
            <a:r>
              <a:rPr lang="es-ES" dirty="0"/>
              <a:t>, en el que una de sus funciones,  es escuchar por un puerto en el nodo y enviar las peticiones a los </a:t>
            </a:r>
            <a:r>
              <a:rPr lang="es-ES" dirty="0" err="1"/>
              <a:t>PODs</a:t>
            </a:r>
            <a:r>
              <a:rPr lang="es-ES" dirty="0"/>
              <a:t> , este tipo de servicio se le conoce como </a:t>
            </a:r>
            <a:r>
              <a:rPr lang="es-ES" dirty="0" err="1"/>
              <a:t>NodePort</a:t>
            </a:r>
            <a:r>
              <a:rPr lang="es-ES" dirty="0"/>
              <a:t>.</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38</a:t>
            </a:fld>
            <a:endParaRPr lang="es-ES"/>
          </a:p>
        </p:txBody>
      </p:sp>
    </p:spTree>
    <p:extLst>
      <p:ext uri="{BB962C8B-B14F-4D97-AF65-F5344CB8AC3E}">
        <p14:creationId xmlns:p14="http://schemas.microsoft.com/office/powerpoint/2010/main" val="33376006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Existen distintos tipos de servicios, </a:t>
            </a:r>
            <a:r>
              <a:rPr lang="es-ES" dirty="0" err="1"/>
              <a:t>NodePort</a:t>
            </a:r>
            <a:r>
              <a:rPr lang="es-ES" dirty="0"/>
              <a:t>, que es el hemos visto en la diapositiva anterior. El segundo tipo de servicios que existe son los </a:t>
            </a:r>
            <a:r>
              <a:rPr lang="es-ES" dirty="0" err="1"/>
              <a:t>Cluster</a:t>
            </a:r>
            <a:r>
              <a:rPr lang="es-ES" dirty="0"/>
              <a:t> IP, y </a:t>
            </a:r>
            <a:r>
              <a:rPr lang="es-ES" dirty="0" err="1"/>
              <a:t>basicamente</a:t>
            </a:r>
            <a:r>
              <a:rPr lang="es-ES" dirty="0"/>
              <a:t> lo que hacen es crea una IP virtual dentro del </a:t>
            </a:r>
            <a:r>
              <a:rPr lang="es-ES" dirty="0" err="1"/>
              <a:t>cluster</a:t>
            </a:r>
            <a:r>
              <a:rPr lang="es-ES" dirty="0"/>
              <a:t> para </a:t>
            </a:r>
            <a:r>
              <a:rPr lang="es-ES" dirty="0" err="1"/>
              <a:t>abilitar</a:t>
            </a:r>
            <a:r>
              <a:rPr lang="es-ES" dirty="0"/>
              <a:t> la comunicación entre los distintos servicios, como por ejemplo un grupo de servidores de </a:t>
            </a:r>
            <a:r>
              <a:rPr lang="es-ES" dirty="0" err="1"/>
              <a:t>front-end</a:t>
            </a:r>
            <a:r>
              <a:rPr lang="es-ES" dirty="0"/>
              <a:t> con un grupo de servidores de </a:t>
            </a:r>
            <a:r>
              <a:rPr lang="es-ES" dirty="0" err="1"/>
              <a:t>bakend</a:t>
            </a:r>
            <a:r>
              <a:rPr lang="es-ES" dirty="0"/>
              <a:t>. En este caso todos los </a:t>
            </a:r>
            <a:r>
              <a:rPr lang="es-ES" dirty="0" err="1"/>
              <a:t>POD's</a:t>
            </a:r>
            <a:r>
              <a:rPr lang="es-ES" dirty="0"/>
              <a:t> tiene asignada su dirección IP pero como hemos visto estas IP son </a:t>
            </a:r>
            <a:r>
              <a:rPr lang="es-ES" dirty="0" err="1"/>
              <a:t>dinamicas</a:t>
            </a:r>
            <a:r>
              <a:rPr lang="es-ES" dirty="0"/>
              <a:t>, es por lo que no es recomendable usar las </a:t>
            </a:r>
            <a:r>
              <a:rPr lang="es-ES" dirty="0" err="1"/>
              <a:t>direccion</a:t>
            </a:r>
            <a:r>
              <a:rPr lang="es-ES" dirty="0"/>
              <a:t> </a:t>
            </a:r>
            <a:r>
              <a:rPr lang="es-ES" dirty="0" err="1"/>
              <a:t>Ip</a:t>
            </a:r>
            <a:r>
              <a:rPr lang="es-ES" dirty="0"/>
              <a:t> directamente. Un </a:t>
            </a:r>
            <a:r>
              <a:rPr lang="es-ES" dirty="0" err="1"/>
              <a:t>servico</a:t>
            </a:r>
            <a:r>
              <a:rPr lang="es-ES" dirty="0"/>
              <a:t>    </a:t>
            </a:r>
            <a:r>
              <a:rPr lang="es-ES" dirty="0" err="1"/>
              <a:t>Cluster</a:t>
            </a:r>
            <a:r>
              <a:rPr lang="es-ES" dirty="0"/>
              <a:t> IP lo que nos proporciona una simple </a:t>
            </a:r>
            <a:r>
              <a:rPr lang="es-ES" dirty="0" err="1"/>
              <a:t>interfeis</a:t>
            </a:r>
            <a:r>
              <a:rPr lang="es-ES" dirty="0"/>
              <a:t> para acceder a los </a:t>
            </a:r>
            <a:r>
              <a:rPr lang="es-ES" dirty="0" err="1"/>
              <a:t>POD's</a:t>
            </a:r>
            <a:r>
              <a:rPr lang="es-ES" dirty="0"/>
              <a:t> en un grupo.   Y por ultimo están los </a:t>
            </a:r>
            <a:r>
              <a:rPr lang="es-ES" dirty="0" err="1"/>
              <a:t>sevicios</a:t>
            </a:r>
            <a:r>
              <a:rPr lang="es-ES" dirty="0"/>
              <a:t> de Balanceado de Carga, este tipo de servicios lo que hacen es distribuir las peticiones que vienen del exterior hacia </a:t>
            </a:r>
            <a:r>
              <a:rPr lang="es-ES" dirty="0" err="1"/>
              <a:t>hacia</a:t>
            </a:r>
            <a:r>
              <a:rPr lang="es-ES" dirty="0"/>
              <a:t> los nodos del </a:t>
            </a:r>
            <a:r>
              <a:rPr lang="es-ES" dirty="0" err="1"/>
              <a:t>cluster</a:t>
            </a:r>
            <a:r>
              <a:rPr lang="es-ES" dirty="0"/>
              <a:t> donde están   nuestras aplicaciones podemos tener distintos </a:t>
            </a:r>
            <a:r>
              <a:rPr lang="es-ES" dirty="0" err="1"/>
              <a:t>POD's</a:t>
            </a:r>
            <a:r>
              <a:rPr lang="es-ES" dirty="0"/>
              <a:t> distribuidos entre distintos nodos, y el balanceador de carga se encarga de redirigir el trafico al nodo que tenga menos carga. </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39</a:t>
            </a:fld>
            <a:endParaRPr lang="es-ES"/>
          </a:p>
        </p:txBody>
      </p:sp>
    </p:spTree>
    <p:extLst>
      <p:ext uri="{BB962C8B-B14F-4D97-AF65-F5344CB8AC3E}">
        <p14:creationId xmlns:p14="http://schemas.microsoft.com/office/powerpoint/2010/main" val="15164577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40</a:t>
            </a:fld>
            <a:endParaRPr lang="es-ES"/>
          </a:p>
        </p:txBody>
      </p:sp>
    </p:spTree>
    <p:extLst>
      <p:ext uri="{BB962C8B-B14F-4D97-AF65-F5344CB8AC3E}">
        <p14:creationId xmlns:p14="http://schemas.microsoft.com/office/powerpoint/2010/main" val="4079651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41</a:t>
            </a:fld>
            <a:endParaRPr lang="es-ES"/>
          </a:p>
        </p:txBody>
      </p:sp>
    </p:spTree>
    <p:extLst>
      <p:ext uri="{BB962C8B-B14F-4D97-AF65-F5344CB8AC3E}">
        <p14:creationId xmlns:p14="http://schemas.microsoft.com/office/powerpoint/2010/main" val="2597431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42</a:t>
            </a:fld>
            <a:endParaRPr lang="es-ES"/>
          </a:p>
        </p:txBody>
      </p:sp>
    </p:spTree>
    <p:extLst>
      <p:ext uri="{BB962C8B-B14F-4D97-AF65-F5344CB8AC3E}">
        <p14:creationId xmlns:p14="http://schemas.microsoft.com/office/powerpoint/2010/main" val="3656200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43</a:t>
            </a:fld>
            <a:endParaRPr lang="es-ES"/>
          </a:p>
        </p:txBody>
      </p:sp>
    </p:spTree>
    <p:extLst>
      <p:ext uri="{BB962C8B-B14F-4D97-AF65-F5344CB8AC3E}">
        <p14:creationId xmlns:p14="http://schemas.microsoft.com/office/powerpoint/2010/main" val="879244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44</a:t>
            </a:fld>
            <a:endParaRPr lang="es-ES"/>
          </a:p>
        </p:txBody>
      </p:sp>
    </p:spTree>
    <p:extLst>
      <p:ext uri="{BB962C8B-B14F-4D97-AF65-F5344CB8AC3E}">
        <p14:creationId xmlns:p14="http://schemas.microsoft.com/office/powerpoint/2010/main" val="34086257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45</a:t>
            </a:fld>
            <a:endParaRPr lang="es-ES"/>
          </a:p>
        </p:txBody>
      </p:sp>
    </p:spTree>
    <p:extLst>
      <p:ext uri="{BB962C8B-B14F-4D97-AF65-F5344CB8AC3E}">
        <p14:creationId xmlns:p14="http://schemas.microsoft.com/office/powerpoint/2010/main" val="24334805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46</a:t>
            </a:fld>
            <a:endParaRPr lang="es-ES"/>
          </a:p>
        </p:txBody>
      </p:sp>
    </p:spTree>
    <p:extLst>
      <p:ext uri="{BB962C8B-B14F-4D97-AF65-F5344CB8AC3E}">
        <p14:creationId xmlns:p14="http://schemas.microsoft.com/office/powerpoint/2010/main" val="3560054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¿Que son los Nodos? Un nodo es una máquina, ya puede sea física o virtual en el cual está instalado </a:t>
            </a:r>
            <a:r>
              <a:rPr lang="es-ES" dirty="0" err="1"/>
              <a:t>kubertnetes</a:t>
            </a:r>
            <a:r>
              <a:rPr lang="es-ES" dirty="0"/>
              <a:t>, Un nodo es una máquina de trabajo y es donde </a:t>
            </a:r>
            <a:r>
              <a:rPr lang="es-ES" dirty="0" err="1"/>
              <a:t>kubernete</a:t>
            </a:r>
            <a:r>
              <a:rPr lang="es-ES" dirty="0"/>
              <a:t> lanza los contenedores. ¿pero que ocurre si el nodo donde está nuestra aplicación falla? Obviamente, la aplicación deja de estar disponible, por lo que </a:t>
            </a:r>
            <a:r>
              <a:rPr lang="es-ES" dirty="0" err="1"/>
              <a:t>neceitaremos</a:t>
            </a:r>
            <a:r>
              <a:rPr lang="es-ES" dirty="0"/>
              <a:t> más nodos.</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9</a:t>
            </a:fld>
            <a:endParaRPr lang="es-ES"/>
          </a:p>
        </p:txBody>
      </p:sp>
    </p:spTree>
    <p:extLst>
      <p:ext uri="{BB962C8B-B14F-4D97-AF65-F5344CB8AC3E}">
        <p14:creationId xmlns:p14="http://schemas.microsoft.com/office/powerpoint/2010/main" val="31020062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a:solidFill>
                  <a:schemeClr val="tx1"/>
                </a:solidFill>
                <a:effectLst/>
                <a:latin typeface="+mn-lt"/>
                <a:ea typeface="+mn-ea"/>
                <a:cs typeface="+mn-cs"/>
              </a:rPr>
              <a:t>(SAN File System) Storage area network file system. </a:t>
            </a:r>
            <a:r>
              <a:rPr lang="es-ES" sz="1200" b="0" i="0" kern="1200" dirty="0">
                <a:solidFill>
                  <a:schemeClr val="tx1"/>
                </a:solidFill>
                <a:effectLst/>
                <a:latin typeface="+mn-lt"/>
                <a:ea typeface="+mn-ea"/>
                <a:cs typeface="+mn-cs"/>
              </a:rPr>
              <a:t>es una solución de administración de almacenamiento y sistema de archivos escalable, basada en SAN y altamente disponible.</a:t>
            </a:r>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47</a:t>
            </a:fld>
            <a:endParaRPr lang="es-ES"/>
          </a:p>
        </p:txBody>
      </p:sp>
    </p:spTree>
    <p:extLst>
      <p:ext uri="{BB962C8B-B14F-4D97-AF65-F5344CB8AC3E}">
        <p14:creationId xmlns:p14="http://schemas.microsoft.com/office/powerpoint/2010/main" val="24528332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48</a:t>
            </a:fld>
            <a:endParaRPr lang="es-ES"/>
          </a:p>
        </p:txBody>
      </p:sp>
    </p:spTree>
    <p:extLst>
      <p:ext uri="{BB962C8B-B14F-4D97-AF65-F5344CB8AC3E}">
        <p14:creationId xmlns:p14="http://schemas.microsoft.com/office/powerpoint/2010/main" val="12596457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Los </a:t>
            </a:r>
            <a:r>
              <a:rPr lang="es-ES" dirty="0" err="1"/>
              <a:t>pods</a:t>
            </a:r>
            <a:r>
              <a:rPr lang="es-ES" dirty="0"/>
              <a:t> pueden especificar qué volúmenes necesitan y dónde montarlos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Uso del campo </a:t>
            </a:r>
            <a:r>
              <a:rPr lang="es-ES" dirty="0" err="1"/>
              <a:t>spec.volumes</a:t>
            </a:r>
            <a:r>
              <a:rPr lang="es-ES" dirty="0"/>
              <a:t> (qué volúmenes necesitan)</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Uso del campo </a:t>
            </a:r>
            <a:r>
              <a:rPr lang="es-ES" dirty="0" err="1"/>
              <a:t>spec.containers.volumeMounts</a:t>
            </a:r>
            <a:r>
              <a:rPr lang="es-ES" dirty="0"/>
              <a:t> (dónde montarlos)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Procesos en el contenedor luego ven una vista del sistema de ficheros de datos en ese Volumen</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El uso de volúmenes nos permite separar partes sin estado de nuestra aplicación (el código) de datos con estado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La infraestructura se puede escalar, mantener y vivir por separado de los datos funciona en / con</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También puede facilitar la portabilidad, la copia de seguridad, la recuperación y otras tareas de administración en</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sistemas bien diseñados</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49</a:t>
            </a:fld>
            <a:endParaRPr lang="es-ES"/>
          </a:p>
        </p:txBody>
      </p:sp>
    </p:spTree>
    <p:extLst>
      <p:ext uri="{BB962C8B-B14F-4D97-AF65-F5344CB8AC3E}">
        <p14:creationId xmlns:p14="http://schemas.microsoft.com/office/powerpoint/2010/main" val="24940035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PersistentVolumes</a:t>
            </a:r>
            <a:r>
              <a:rPr lang="es-ES" dirty="0"/>
              <a:t> es un </a:t>
            </a:r>
            <a:r>
              <a:rPr lang="es-ES" dirty="0" err="1"/>
              <a:t>Volumes</a:t>
            </a:r>
            <a:r>
              <a:rPr lang="es-ES" dirty="0"/>
              <a:t> diseñado para proporcionar un disco persistente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funcionalidad</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Usarlos implica: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r>
              <a:rPr lang="es-ES" dirty="0" err="1"/>
              <a:t>Provisioning</a:t>
            </a:r>
            <a:r>
              <a:rPr lang="es-ES" dirty="0"/>
              <a:t> a </a:t>
            </a:r>
            <a:r>
              <a:rPr lang="es-ES" dirty="0" err="1"/>
              <a:t>PersistentVolume</a:t>
            </a:r>
            <a:r>
              <a:rPr lang="es-ES" dirty="0"/>
              <a:t> (similar a crear / instalar un disco en un virtual</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servidor de máquina o hardware)</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Estableciendo un </a:t>
            </a:r>
            <a:r>
              <a:rPr lang="es-ES" dirty="0" err="1"/>
              <a:t>PersistentVolumeClaim</a:t>
            </a:r>
            <a:r>
              <a:rPr lang="es-ES" dirty="0"/>
              <a:t> (es una solicitud de almacenamiento por un usuario / </a:t>
            </a:r>
            <a:r>
              <a:rPr lang="es-ES" dirty="0" err="1"/>
              <a:t>Pod</a:t>
            </a:r>
            <a:r>
              <a:rPr lang="es-E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Al examinar los volúmenes </a:t>
            </a:r>
            <a:r>
              <a:rPr lang="es-ES" dirty="0" err="1"/>
              <a:t>Persistent</a:t>
            </a:r>
            <a:r>
              <a:rPr lang="es-ES" dirty="0"/>
              <a:t> disponibles y las demandas de </a:t>
            </a:r>
            <a:r>
              <a:rPr lang="es-ES" dirty="0" err="1"/>
              <a:t>PersistentVolumeClaims</a:t>
            </a:r>
            <a:r>
              <a:rPr lang="es-ES" dirty="0"/>
              <a:t> ejecutando </a:t>
            </a:r>
            <a:r>
              <a:rPr lang="es-ES" dirty="0" err="1"/>
              <a:t>Pods</a:t>
            </a:r>
            <a:r>
              <a:rPr lang="es-ES" dirty="0"/>
              <a:t>, </a:t>
            </a:r>
            <a:r>
              <a:rPr lang="es-ES" dirty="0" err="1"/>
              <a:t>Kubernetes</a:t>
            </a:r>
            <a:r>
              <a:rPr lang="es-ES" dirty="0"/>
              <a:t> vincula volúmenes disponibles a </a:t>
            </a:r>
            <a:r>
              <a:rPr lang="es-ES" dirty="0" err="1"/>
              <a:t>Pods</a:t>
            </a:r>
            <a:r>
              <a:rPr lang="es-ES" dirty="0"/>
              <a:t> en función de las opciones especificadas por </a:t>
            </a:r>
            <a:r>
              <a:rPr lang="es-ES" dirty="0" err="1"/>
              <a:t>PersistentVolumeClaims</a:t>
            </a:r>
            <a:r>
              <a:rPr lang="es-ES" dirty="0"/>
              <a:t> para hacer coincidir </a:t>
            </a:r>
            <a:r>
              <a:rPr lang="es-ES" dirty="0" err="1"/>
              <a:t>PersistentVolumes</a:t>
            </a:r>
            <a:r>
              <a:rPr lang="es-ES" dirty="0"/>
              <a:t> (por ejemplo, por nombre, tamaño de almacenamiento, clase de almacenamiento, etc. solicitados en las Reclamaciones)</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50</a:t>
            </a:fld>
            <a:endParaRPr lang="es-ES"/>
          </a:p>
        </p:txBody>
      </p:sp>
    </p:spTree>
    <p:extLst>
      <p:ext uri="{BB962C8B-B14F-4D97-AF65-F5344CB8AC3E}">
        <p14:creationId xmlns:p14="http://schemas.microsoft.com/office/powerpoint/2010/main" val="15101569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Demo.</a:t>
            </a:r>
          </a:p>
          <a:p>
            <a:r>
              <a:rPr lang="es-ES" dirty="0"/>
              <a:t> </a:t>
            </a:r>
            <a:r>
              <a:rPr lang="es-ES" sz="1200" b="0" i="0" kern="1200" dirty="0">
                <a:solidFill>
                  <a:schemeClr val="tx1"/>
                </a:solidFill>
                <a:effectLst/>
                <a:latin typeface="+mn-lt"/>
                <a:ea typeface="+mn-ea"/>
                <a:cs typeface="+mn-cs"/>
              </a:rPr>
              <a:t>Para cualquiera de ellas en </a:t>
            </a:r>
            <a:r>
              <a:rPr lang="es-ES" sz="1200" b="0" i="0" kern="1200" dirty="0" err="1">
                <a:solidFill>
                  <a:schemeClr val="tx1"/>
                </a:solidFill>
                <a:effectLst/>
                <a:latin typeface="+mn-lt"/>
                <a:ea typeface="+mn-ea"/>
                <a:cs typeface="+mn-cs"/>
              </a:rPr>
              <a:t>Kubernetes</a:t>
            </a:r>
            <a:r>
              <a:rPr lang="es-ES" sz="1200" b="0" i="0" kern="1200" dirty="0">
                <a:solidFill>
                  <a:schemeClr val="tx1"/>
                </a:solidFill>
                <a:effectLst/>
                <a:latin typeface="+mn-lt"/>
                <a:ea typeface="+mn-ea"/>
                <a:cs typeface="+mn-cs"/>
              </a:rPr>
              <a:t> tendremos que crear:</a:t>
            </a:r>
          </a:p>
          <a:p>
            <a:r>
              <a:rPr lang="es-ES" sz="1200" b="0" i="0" kern="1200" dirty="0" err="1">
                <a:solidFill>
                  <a:schemeClr val="tx1"/>
                </a:solidFill>
                <a:effectLst/>
                <a:latin typeface="+mn-lt"/>
                <a:ea typeface="+mn-ea"/>
                <a:cs typeface="+mn-cs"/>
              </a:rPr>
              <a:t>PersistentVolume</a:t>
            </a:r>
            <a:r>
              <a:rPr lang="es-ES" sz="1200" b="0" i="0" kern="1200" dirty="0">
                <a:solidFill>
                  <a:schemeClr val="tx1"/>
                </a:solidFill>
                <a:effectLst/>
                <a:latin typeface="+mn-lt"/>
                <a:ea typeface="+mn-ea"/>
                <a:cs typeface="+mn-cs"/>
              </a:rPr>
              <a:t> -- Donde especificamos el volumen persistente</a:t>
            </a:r>
          </a:p>
          <a:p>
            <a:r>
              <a:rPr lang="es-ES" sz="1200" b="0" i="0" kern="1200" dirty="0" err="1">
                <a:solidFill>
                  <a:schemeClr val="tx1"/>
                </a:solidFill>
                <a:effectLst/>
                <a:latin typeface="+mn-lt"/>
                <a:ea typeface="+mn-ea"/>
                <a:cs typeface="+mn-cs"/>
              </a:rPr>
              <a:t>PersistentVolumeClaim</a:t>
            </a:r>
            <a:r>
              <a:rPr lang="es-ES" sz="1200" b="0" i="0" kern="1200" dirty="0">
                <a:solidFill>
                  <a:schemeClr val="tx1"/>
                </a:solidFill>
                <a:effectLst/>
                <a:latin typeface="+mn-lt"/>
                <a:ea typeface="+mn-ea"/>
                <a:cs typeface="+mn-cs"/>
              </a:rPr>
              <a:t> -- Donde reclamamos espacio en el volumen</a:t>
            </a:r>
          </a:p>
          <a:p>
            <a:r>
              <a:rPr lang="es-ES" sz="1200" b="0" i="0" kern="1200" dirty="0">
                <a:solidFill>
                  <a:schemeClr val="tx1"/>
                </a:solidFill>
                <a:effectLst/>
                <a:latin typeface="+mn-lt"/>
                <a:ea typeface="+mn-ea"/>
                <a:cs typeface="+mn-cs"/>
              </a:rPr>
              <a:t>Modos de acceso:</a:t>
            </a:r>
          </a:p>
          <a:p>
            <a:r>
              <a:rPr lang="es-ES" sz="1200" b="0" i="0" kern="1200" dirty="0" err="1">
                <a:solidFill>
                  <a:schemeClr val="tx1"/>
                </a:solidFill>
                <a:effectLst/>
                <a:latin typeface="+mn-lt"/>
                <a:ea typeface="+mn-ea"/>
                <a:cs typeface="+mn-cs"/>
              </a:rPr>
              <a:t>ReadWriteOnce</a:t>
            </a:r>
            <a:r>
              <a:rPr lang="es-ES" sz="1200" b="0" i="0" kern="1200" dirty="0">
                <a:solidFill>
                  <a:schemeClr val="tx1"/>
                </a:solidFill>
                <a:effectLst/>
                <a:latin typeface="+mn-lt"/>
                <a:ea typeface="+mn-ea"/>
                <a:cs typeface="+mn-cs"/>
              </a:rPr>
              <a:t> -- </a:t>
            </a:r>
            <a:r>
              <a:rPr lang="es-ES" sz="1200" b="0" i="0" kern="1200" dirty="0" err="1">
                <a:solidFill>
                  <a:schemeClr val="tx1"/>
                </a:solidFill>
                <a:effectLst/>
                <a:latin typeface="+mn-lt"/>
                <a:ea typeface="+mn-ea"/>
                <a:cs typeface="+mn-cs"/>
              </a:rPr>
              <a:t>read-write</a:t>
            </a:r>
            <a:r>
              <a:rPr lang="es-ES" sz="1200" b="0" i="0" kern="1200" dirty="0">
                <a:solidFill>
                  <a:schemeClr val="tx1"/>
                </a:solidFill>
                <a:effectLst/>
                <a:latin typeface="+mn-lt"/>
                <a:ea typeface="+mn-ea"/>
                <a:cs typeface="+mn-cs"/>
              </a:rPr>
              <a:t> solo para un nodo (RWO)</a:t>
            </a:r>
          </a:p>
          <a:p>
            <a:r>
              <a:rPr lang="es-ES" sz="1200" b="0" i="0" kern="1200" dirty="0" err="1">
                <a:solidFill>
                  <a:schemeClr val="tx1"/>
                </a:solidFill>
                <a:effectLst/>
                <a:latin typeface="+mn-lt"/>
                <a:ea typeface="+mn-ea"/>
                <a:cs typeface="+mn-cs"/>
              </a:rPr>
              <a:t>ReadOnlyMany</a:t>
            </a:r>
            <a:r>
              <a:rPr lang="es-ES" sz="1200" b="0" i="0" kern="1200" dirty="0">
                <a:solidFill>
                  <a:schemeClr val="tx1"/>
                </a:solidFill>
                <a:effectLst/>
                <a:latin typeface="+mn-lt"/>
                <a:ea typeface="+mn-ea"/>
                <a:cs typeface="+mn-cs"/>
              </a:rPr>
              <a:t> -- </a:t>
            </a:r>
            <a:r>
              <a:rPr lang="es-ES" sz="1200" b="0" i="0" kern="1200" dirty="0" err="1">
                <a:solidFill>
                  <a:schemeClr val="tx1"/>
                </a:solidFill>
                <a:effectLst/>
                <a:latin typeface="+mn-lt"/>
                <a:ea typeface="+mn-ea"/>
                <a:cs typeface="+mn-cs"/>
              </a:rPr>
              <a:t>read-only</a:t>
            </a:r>
            <a:r>
              <a:rPr lang="es-ES" sz="1200" b="0" i="0" kern="1200" dirty="0">
                <a:solidFill>
                  <a:schemeClr val="tx1"/>
                </a:solidFill>
                <a:effectLst/>
                <a:latin typeface="+mn-lt"/>
                <a:ea typeface="+mn-ea"/>
                <a:cs typeface="+mn-cs"/>
              </a:rPr>
              <a:t> para muchos nodos (ROX)</a:t>
            </a:r>
          </a:p>
          <a:p>
            <a:r>
              <a:rPr lang="es-ES" sz="1200" b="0" i="0" kern="1200" dirty="0" err="1">
                <a:solidFill>
                  <a:schemeClr val="tx1"/>
                </a:solidFill>
                <a:effectLst/>
                <a:latin typeface="+mn-lt"/>
                <a:ea typeface="+mn-ea"/>
                <a:cs typeface="+mn-cs"/>
              </a:rPr>
              <a:t>ReadWriteMany</a:t>
            </a:r>
            <a:r>
              <a:rPr lang="es-ES" sz="1200" b="0" i="0" kern="1200" dirty="0">
                <a:solidFill>
                  <a:schemeClr val="tx1"/>
                </a:solidFill>
                <a:effectLst/>
                <a:latin typeface="+mn-lt"/>
                <a:ea typeface="+mn-ea"/>
                <a:cs typeface="+mn-cs"/>
              </a:rPr>
              <a:t> -- </a:t>
            </a:r>
            <a:r>
              <a:rPr lang="es-ES" sz="1200" b="0" i="0" kern="1200" dirty="0" err="1">
                <a:solidFill>
                  <a:schemeClr val="tx1"/>
                </a:solidFill>
                <a:effectLst/>
                <a:latin typeface="+mn-lt"/>
                <a:ea typeface="+mn-ea"/>
                <a:cs typeface="+mn-cs"/>
              </a:rPr>
              <a:t>read-write</a:t>
            </a:r>
            <a:r>
              <a:rPr lang="es-ES" sz="1200" b="0" i="0" kern="1200" dirty="0">
                <a:solidFill>
                  <a:schemeClr val="tx1"/>
                </a:solidFill>
                <a:effectLst/>
                <a:latin typeface="+mn-lt"/>
                <a:ea typeface="+mn-ea"/>
                <a:cs typeface="+mn-cs"/>
              </a:rPr>
              <a:t> para muchos nodos (RWX)</a:t>
            </a:r>
          </a:p>
          <a:p>
            <a:r>
              <a:rPr lang="es-ES" sz="1200" b="0" i="0" kern="1200" dirty="0">
                <a:solidFill>
                  <a:schemeClr val="tx1"/>
                </a:solidFill>
                <a:effectLst/>
                <a:latin typeface="+mn-lt"/>
                <a:ea typeface="+mn-ea"/>
                <a:cs typeface="+mn-cs"/>
              </a:rPr>
              <a:t>Políticas de reciclaje de volúmenes son </a:t>
            </a:r>
            <a:r>
              <a:rPr lang="es-ES" sz="1200" b="0" i="0" kern="1200" dirty="0" err="1">
                <a:solidFill>
                  <a:schemeClr val="tx1"/>
                </a:solidFill>
                <a:effectLst/>
                <a:latin typeface="+mn-lt"/>
                <a:ea typeface="+mn-ea"/>
                <a:cs typeface="+mn-cs"/>
              </a:rPr>
              <a:t>son</a:t>
            </a:r>
            <a:r>
              <a:rPr lang="es-ES" sz="1200" b="0" i="0" kern="1200" dirty="0">
                <a:solidFill>
                  <a:schemeClr val="tx1"/>
                </a:solidFill>
                <a:effectLst/>
                <a:latin typeface="+mn-lt"/>
                <a:ea typeface="+mn-ea"/>
                <a:cs typeface="+mn-cs"/>
              </a:rPr>
              <a:t>:</a:t>
            </a:r>
          </a:p>
          <a:p>
            <a:r>
              <a:rPr lang="es-ES" sz="1200" b="0" i="0" kern="1200" dirty="0" err="1">
                <a:solidFill>
                  <a:schemeClr val="tx1"/>
                </a:solidFill>
                <a:effectLst/>
                <a:latin typeface="+mn-lt"/>
                <a:ea typeface="+mn-ea"/>
                <a:cs typeface="+mn-cs"/>
              </a:rPr>
              <a:t>Retain</a:t>
            </a:r>
            <a:r>
              <a:rPr lang="es-ES" sz="1200" b="0" i="0" kern="1200" dirty="0">
                <a:solidFill>
                  <a:schemeClr val="tx1"/>
                </a:solidFill>
                <a:effectLst/>
                <a:latin typeface="+mn-lt"/>
                <a:ea typeface="+mn-ea"/>
                <a:cs typeface="+mn-cs"/>
              </a:rPr>
              <a:t> - Reclamación manual</a:t>
            </a:r>
          </a:p>
          <a:p>
            <a:r>
              <a:rPr lang="es-ES" sz="1200" b="0" i="0" kern="1200" dirty="0" err="1">
                <a:solidFill>
                  <a:schemeClr val="tx1"/>
                </a:solidFill>
                <a:effectLst/>
                <a:latin typeface="+mn-lt"/>
                <a:ea typeface="+mn-ea"/>
                <a:cs typeface="+mn-cs"/>
              </a:rPr>
              <a:t>Recycle</a:t>
            </a:r>
            <a:r>
              <a:rPr lang="es-ES" sz="1200" b="0" i="0" kern="1200" dirty="0">
                <a:solidFill>
                  <a:schemeClr val="tx1"/>
                </a:solidFill>
                <a:effectLst/>
                <a:latin typeface="+mn-lt"/>
                <a:ea typeface="+mn-ea"/>
                <a:cs typeface="+mn-cs"/>
              </a:rPr>
              <a:t> - Reutilizar contenido</a:t>
            </a:r>
          </a:p>
          <a:p>
            <a:r>
              <a:rPr lang="es-ES" sz="1200" b="0" i="0" kern="1200" dirty="0" err="1">
                <a:solidFill>
                  <a:schemeClr val="tx1"/>
                </a:solidFill>
                <a:effectLst/>
                <a:latin typeface="+mn-lt"/>
                <a:ea typeface="+mn-ea"/>
                <a:cs typeface="+mn-cs"/>
              </a:rPr>
              <a:t>Delete</a:t>
            </a:r>
            <a:r>
              <a:rPr lang="es-ES" sz="1200" b="0" i="0" kern="1200" dirty="0">
                <a:solidFill>
                  <a:schemeClr val="tx1"/>
                </a:solidFill>
                <a:effectLst/>
                <a:latin typeface="+mn-lt"/>
                <a:ea typeface="+mn-ea"/>
                <a:cs typeface="+mn-cs"/>
              </a:rPr>
              <a:t> - Borrar contenido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51</a:t>
            </a:fld>
            <a:endParaRPr lang="es-ES"/>
          </a:p>
        </p:txBody>
      </p:sp>
    </p:spTree>
    <p:extLst>
      <p:ext uri="{BB962C8B-B14F-4D97-AF65-F5344CB8AC3E}">
        <p14:creationId xmlns:p14="http://schemas.microsoft.com/office/powerpoint/2010/main" val="6259025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Demo.</a:t>
            </a:r>
          </a:p>
          <a:p>
            <a:r>
              <a:rPr lang="es-ES" dirty="0"/>
              <a:t> </a:t>
            </a:r>
            <a:r>
              <a:rPr lang="es-ES" sz="1200" b="0" i="0" kern="1200" dirty="0">
                <a:solidFill>
                  <a:schemeClr val="tx1"/>
                </a:solidFill>
                <a:effectLst/>
                <a:latin typeface="+mn-lt"/>
                <a:ea typeface="+mn-ea"/>
                <a:cs typeface="+mn-cs"/>
              </a:rPr>
              <a:t>Para cualquiera de ellas en </a:t>
            </a:r>
            <a:r>
              <a:rPr lang="es-ES" sz="1200" b="0" i="0" kern="1200" dirty="0" err="1">
                <a:solidFill>
                  <a:schemeClr val="tx1"/>
                </a:solidFill>
                <a:effectLst/>
                <a:latin typeface="+mn-lt"/>
                <a:ea typeface="+mn-ea"/>
                <a:cs typeface="+mn-cs"/>
              </a:rPr>
              <a:t>Kubernetes</a:t>
            </a:r>
            <a:r>
              <a:rPr lang="es-ES" sz="1200" b="0" i="0" kern="1200" dirty="0">
                <a:solidFill>
                  <a:schemeClr val="tx1"/>
                </a:solidFill>
                <a:effectLst/>
                <a:latin typeface="+mn-lt"/>
                <a:ea typeface="+mn-ea"/>
                <a:cs typeface="+mn-cs"/>
              </a:rPr>
              <a:t> tendremos que crear:</a:t>
            </a:r>
          </a:p>
          <a:p>
            <a:r>
              <a:rPr lang="es-ES" sz="1200" b="0" i="0" kern="1200" dirty="0" err="1">
                <a:solidFill>
                  <a:schemeClr val="tx1"/>
                </a:solidFill>
                <a:effectLst/>
                <a:latin typeface="+mn-lt"/>
                <a:ea typeface="+mn-ea"/>
                <a:cs typeface="+mn-cs"/>
              </a:rPr>
              <a:t>PersistentVolume</a:t>
            </a:r>
            <a:r>
              <a:rPr lang="es-ES" sz="1200" b="0" i="0" kern="1200" dirty="0">
                <a:solidFill>
                  <a:schemeClr val="tx1"/>
                </a:solidFill>
                <a:effectLst/>
                <a:latin typeface="+mn-lt"/>
                <a:ea typeface="+mn-ea"/>
                <a:cs typeface="+mn-cs"/>
              </a:rPr>
              <a:t> -- Donde especificamos el volumen persistente</a:t>
            </a:r>
          </a:p>
          <a:p>
            <a:r>
              <a:rPr lang="es-ES" sz="1200" b="0" i="0" kern="1200" dirty="0" err="1">
                <a:solidFill>
                  <a:schemeClr val="tx1"/>
                </a:solidFill>
                <a:effectLst/>
                <a:latin typeface="+mn-lt"/>
                <a:ea typeface="+mn-ea"/>
                <a:cs typeface="+mn-cs"/>
              </a:rPr>
              <a:t>PersistentVolumeClaim</a:t>
            </a:r>
            <a:r>
              <a:rPr lang="es-ES" sz="1200" b="0" i="0" kern="1200" dirty="0">
                <a:solidFill>
                  <a:schemeClr val="tx1"/>
                </a:solidFill>
                <a:effectLst/>
                <a:latin typeface="+mn-lt"/>
                <a:ea typeface="+mn-ea"/>
                <a:cs typeface="+mn-cs"/>
              </a:rPr>
              <a:t> -- Donde reclamamos espacio en el volumen</a:t>
            </a:r>
          </a:p>
          <a:p>
            <a:r>
              <a:rPr lang="es-ES" sz="1200" b="0" i="0" kern="1200" dirty="0">
                <a:solidFill>
                  <a:schemeClr val="tx1"/>
                </a:solidFill>
                <a:effectLst/>
                <a:latin typeface="+mn-lt"/>
                <a:ea typeface="+mn-ea"/>
                <a:cs typeface="+mn-cs"/>
              </a:rPr>
              <a:t>Modos de acceso:</a:t>
            </a:r>
          </a:p>
          <a:p>
            <a:r>
              <a:rPr lang="es-ES" sz="1200" b="0" i="0" kern="1200" dirty="0" err="1">
                <a:solidFill>
                  <a:schemeClr val="tx1"/>
                </a:solidFill>
                <a:effectLst/>
                <a:latin typeface="+mn-lt"/>
                <a:ea typeface="+mn-ea"/>
                <a:cs typeface="+mn-cs"/>
              </a:rPr>
              <a:t>ReadWriteOnce</a:t>
            </a:r>
            <a:r>
              <a:rPr lang="es-ES" sz="1200" b="0" i="0" kern="1200" dirty="0">
                <a:solidFill>
                  <a:schemeClr val="tx1"/>
                </a:solidFill>
                <a:effectLst/>
                <a:latin typeface="+mn-lt"/>
                <a:ea typeface="+mn-ea"/>
                <a:cs typeface="+mn-cs"/>
              </a:rPr>
              <a:t> -- </a:t>
            </a:r>
            <a:r>
              <a:rPr lang="es-ES" sz="1200" b="0" i="0" kern="1200" dirty="0" err="1">
                <a:solidFill>
                  <a:schemeClr val="tx1"/>
                </a:solidFill>
                <a:effectLst/>
                <a:latin typeface="+mn-lt"/>
                <a:ea typeface="+mn-ea"/>
                <a:cs typeface="+mn-cs"/>
              </a:rPr>
              <a:t>read-write</a:t>
            </a:r>
            <a:r>
              <a:rPr lang="es-ES" sz="1200" b="0" i="0" kern="1200" dirty="0">
                <a:solidFill>
                  <a:schemeClr val="tx1"/>
                </a:solidFill>
                <a:effectLst/>
                <a:latin typeface="+mn-lt"/>
                <a:ea typeface="+mn-ea"/>
                <a:cs typeface="+mn-cs"/>
              </a:rPr>
              <a:t> solo para un nodo (RWO)</a:t>
            </a:r>
          </a:p>
          <a:p>
            <a:r>
              <a:rPr lang="es-ES" sz="1200" b="0" i="0" kern="1200" dirty="0" err="1">
                <a:solidFill>
                  <a:schemeClr val="tx1"/>
                </a:solidFill>
                <a:effectLst/>
                <a:latin typeface="+mn-lt"/>
                <a:ea typeface="+mn-ea"/>
                <a:cs typeface="+mn-cs"/>
              </a:rPr>
              <a:t>ReadOnlyMany</a:t>
            </a:r>
            <a:r>
              <a:rPr lang="es-ES" sz="1200" b="0" i="0" kern="1200" dirty="0">
                <a:solidFill>
                  <a:schemeClr val="tx1"/>
                </a:solidFill>
                <a:effectLst/>
                <a:latin typeface="+mn-lt"/>
                <a:ea typeface="+mn-ea"/>
                <a:cs typeface="+mn-cs"/>
              </a:rPr>
              <a:t> -- </a:t>
            </a:r>
            <a:r>
              <a:rPr lang="es-ES" sz="1200" b="0" i="0" kern="1200" dirty="0" err="1">
                <a:solidFill>
                  <a:schemeClr val="tx1"/>
                </a:solidFill>
                <a:effectLst/>
                <a:latin typeface="+mn-lt"/>
                <a:ea typeface="+mn-ea"/>
                <a:cs typeface="+mn-cs"/>
              </a:rPr>
              <a:t>read-only</a:t>
            </a:r>
            <a:r>
              <a:rPr lang="es-ES" sz="1200" b="0" i="0" kern="1200" dirty="0">
                <a:solidFill>
                  <a:schemeClr val="tx1"/>
                </a:solidFill>
                <a:effectLst/>
                <a:latin typeface="+mn-lt"/>
                <a:ea typeface="+mn-ea"/>
                <a:cs typeface="+mn-cs"/>
              </a:rPr>
              <a:t> para muchos nodos (ROX)</a:t>
            </a:r>
          </a:p>
          <a:p>
            <a:r>
              <a:rPr lang="es-ES" sz="1200" b="0" i="0" kern="1200" dirty="0" err="1">
                <a:solidFill>
                  <a:schemeClr val="tx1"/>
                </a:solidFill>
                <a:effectLst/>
                <a:latin typeface="+mn-lt"/>
                <a:ea typeface="+mn-ea"/>
                <a:cs typeface="+mn-cs"/>
              </a:rPr>
              <a:t>ReadWriteMany</a:t>
            </a:r>
            <a:r>
              <a:rPr lang="es-ES" sz="1200" b="0" i="0" kern="1200" dirty="0">
                <a:solidFill>
                  <a:schemeClr val="tx1"/>
                </a:solidFill>
                <a:effectLst/>
                <a:latin typeface="+mn-lt"/>
                <a:ea typeface="+mn-ea"/>
                <a:cs typeface="+mn-cs"/>
              </a:rPr>
              <a:t> -- </a:t>
            </a:r>
            <a:r>
              <a:rPr lang="es-ES" sz="1200" b="0" i="0" kern="1200" dirty="0" err="1">
                <a:solidFill>
                  <a:schemeClr val="tx1"/>
                </a:solidFill>
                <a:effectLst/>
                <a:latin typeface="+mn-lt"/>
                <a:ea typeface="+mn-ea"/>
                <a:cs typeface="+mn-cs"/>
              </a:rPr>
              <a:t>read-write</a:t>
            </a:r>
            <a:r>
              <a:rPr lang="es-ES" sz="1200" b="0" i="0" kern="1200" dirty="0">
                <a:solidFill>
                  <a:schemeClr val="tx1"/>
                </a:solidFill>
                <a:effectLst/>
                <a:latin typeface="+mn-lt"/>
                <a:ea typeface="+mn-ea"/>
                <a:cs typeface="+mn-cs"/>
              </a:rPr>
              <a:t> para muchos nodos (RWX)</a:t>
            </a:r>
          </a:p>
          <a:p>
            <a:r>
              <a:rPr lang="es-ES" sz="1200" b="0" i="0" kern="1200" dirty="0">
                <a:solidFill>
                  <a:schemeClr val="tx1"/>
                </a:solidFill>
                <a:effectLst/>
                <a:latin typeface="+mn-lt"/>
                <a:ea typeface="+mn-ea"/>
                <a:cs typeface="+mn-cs"/>
              </a:rPr>
              <a:t>Políticas de reciclaje de volúmenes son </a:t>
            </a:r>
            <a:r>
              <a:rPr lang="es-ES" sz="1200" b="0" i="0" kern="1200" dirty="0" err="1">
                <a:solidFill>
                  <a:schemeClr val="tx1"/>
                </a:solidFill>
                <a:effectLst/>
                <a:latin typeface="+mn-lt"/>
                <a:ea typeface="+mn-ea"/>
                <a:cs typeface="+mn-cs"/>
              </a:rPr>
              <a:t>son</a:t>
            </a:r>
            <a:r>
              <a:rPr lang="es-ES" sz="1200" b="0" i="0" kern="1200" dirty="0">
                <a:solidFill>
                  <a:schemeClr val="tx1"/>
                </a:solidFill>
                <a:effectLst/>
                <a:latin typeface="+mn-lt"/>
                <a:ea typeface="+mn-ea"/>
                <a:cs typeface="+mn-cs"/>
              </a:rPr>
              <a:t>:</a:t>
            </a:r>
          </a:p>
          <a:p>
            <a:r>
              <a:rPr lang="es-ES" sz="1200" b="0" i="0" kern="1200" dirty="0" err="1">
                <a:solidFill>
                  <a:schemeClr val="tx1"/>
                </a:solidFill>
                <a:effectLst/>
                <a:latin typeface="+mn-lt"/>
                <a:ea typeface="+mn-ea"/>
                <a:cs typeface="+mn-cs"/>
              </a:rPr>
              <a:t>Retain</a:t>
            </a:r>
            <a:r>
              <a:rPr lang="es-ES" sz="1200" b="0" i="0" kern="1200" dirty="0">
                <a:solidFill>
                  <a:schemeClr val="tx1"/>
                </a:solidFill>
                <a:effectLst/>
                <a:latin typeface="+mn-lt"/>
                <a:ea typeface="+mn-ea"/>
                <a:cs typeface="+mn-cs"/>
              </a:rPr>
              <a:t> - Reclamación manual</a:t>
            </a:r>
          </a:p>
          <a:p>
            <a:r>
              <a:rPr lang="es-ES" sz="1200" b="0" i="0" kern="1200" dirty="0" err="1">
                <a:solidFill>
                  <a:schemeClr val="tx1"/>
                </a:solidFill>
                <a:effectLst/>
                <a:latin typeface="+mn-lt"/>
                <a:ea typeface="+mn-ea"/>
                <a:cs typeface="+mn-cs"/>
              </a:rPr>
              <a:t>Recycle</a:t>
            </a:r>
            <a:r>
              <a:rPr lang="es-ES" sz="1200" b="0" i="0" kern="1200" dirty="0">
                <a:solidFill>
                  <a:schemeClr val="tx1"/>
                </a:solidFill>
                <a:effectLst/>
                <a:latin typeface="+mn-lt"/>
                <a:ea typeface="+mn-ea"/>
                <a:cs typeface="+mn-cs"/>
              </a:rPr>
              <a:t> - Reutilizar contenido</a:t>
            </a:r>
          </a:p>
          <a:p>
            <a:r>
              <a:rPr lang="es-ES" sz="1200" b="0" i="0" kern="1200" dirty="0" err="1">
                <a:solidFill>
                  <a:schemeClr val="tx1"/>
                </a:solidFill>
                <a:effectLst/>
                <a:latin typeface="+mn-lt"/>
                <a:ea typeface="+mn-ea"/>
                <a:cs typeface="+mn-cs"/>
              </a:rPr>
              <a:t>Delete</a:t>
            </a:r>
            <a:r>
              <a:rPr lang="es-ES" sz="1200" b="0" i="0" kern="1200" dirty="0">
                <a:solidFill>
                  <a:schemeClr val="tx1"/>
                </a:solidFill>
                <a:effectLst/>
                <a:latin typeface="+mn-lt"/>
                <a:ea typeface="+mn-ea"/>
                <a:cs typeface="+mn-cs"/>
              </a:rPr>
              <a:t> - Borrar contenido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52</a:t>
            </a:fld>
            <a:endParaRPr lang="es-ES"/>
          </a:p>
        </p:txBody>
      </p:sp>
    </p:spTree>
    <p:extLst>
      <p:ext uri="{BB962C8B-B14F-4D97-AF65-F5344CB8AC3E}">
        <p14:creationId xmlns:p14="http://schemas.microsoft.com/office/powerpoint/2010/main" val="28016688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53</a:t>
            </a:fld>
            <a:endParaRPr lang="es-ES"/>
          </a:p>
        </p:txBody>
      </p:sp>
    </p:spTree>
    <p:extLst>
      <p:ext uri="{BB962C8B-B14F-4D97-AF65-F5344CB8AC3E}">
        <p14:creationId xmlns:p14="http://schemas.microsoft.com/office/powerpoint/2010/main" val="31159751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54</a:t>
            </a:fld>
            <a:endParaRPr lang="es-ES"/>
          </a:p>
        </p:txBody>
      </p:sp>
    </p:spTree>
    <p:extLst>
      <p:ext uri="{BB962C8B-B14F-4D97-AF65-F5344CB8AC3E}">
        <p14:creationId xmlns:p14="http://schemas.microsoft.com/office/powerpoint/2010/main" val="22522345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55</a:t>
            </a:fld>
            <a:endParaRPr lang="es-ES"/>
          </a:p>
        </p:txBody>
      </p:sp>
    </p:spTree>
    <p:extLst>
      <p:ext uri="{BB962C8B-B14F-4D97-AF65-F5344CB8AC3E}">
        <p14:creationId xmlns:p14="http://schemas.microsoft.com/office/powerpoint/2010/main" val="18156022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56</a:t>
            </a:fld>
            <a:endParaRPr lang="es-ES"/>
          </a:p>
        </p:txBody>
      </p:sp>
    </p:spTree>
    <p:extLst>
      <p:ext uri="{BB962C8B-B14F-4D97-AF65-F5344CB8AC3E}">
        <p14:creationId xmlns:p14="http://schemas.microsoft.com/office/powerpoint/2010/main" val="71510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evitar esto tenemos el </a:t>
            </a:r>
            <a:r>
              <a:rPr lang="es-ES" dirty="0" err="1"/>
              <a:t>cluster</a:t>
            </a:r>
            <a:r>
              <a:rPr lang="es-ES" dirty="0"/>
              <a:t>, que es un conjunto de nodos agrupados juntos. Si alguno falla, todavía tu aplicación esta disponible en los otros nodos y por lo tanto sigue estando accesible.</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10</a:t>
            </a:fld>
            <a:endParaRPr lang="es-ES"/>
          </a:p>
        </p:txBody>
      </p:sp>
    </p:spTree>
    <p:extLst>
      <p:ext uri="{BB962C8B-B14F-4D97-AF65-F5344CB8AC3E}">
        <p14:creationId xmlns:p14="http://schemas.microsoft.com/office/powerpoint/2010/main" val="7984245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57</a:t>
            </a:fld>
            <a:endParaRPr lang="es-ES"/>
          </a:p>
        </p:txBody>
      </p:sp>
    </p:spTree>
    <p:extLst>
      <p:ext uri="{BB962C8B-B14F-4D97-AF65-F5344CB8AC3E}">
        <p14:creationId xmlns:p14="http://schemas.microsoft.com/office/powerpoint/2010/main" val="6558104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58</a:t>
            </a:fld>
            <a:endParaRPr lang="es-ES"/>
          </a:p>
        </p:txBody>
      </p:sp>
    </p:spTree>
    <p:extLst>
      <p:ext uri="{BB962C8B-B14F-4D97-AF65-F5344CB8AC3E}">
        <p14:creationId xmlns:p14="http://schemas.microsoft.com/office/powerpoint/2010/main" val="21775402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59</a:t>
            </a:fld>
            <a:endParaRPr lang="es-ES"/>
          </a:p>
        </p:txBody>
      </p:sp>
    </p:spTree>
    <p:extLst>
      <p:ext uri="{BB962C8B-B14F-4D97-AF65-F5344CB8AC3E}">
        <p14:creationId xmlns:p14="http://schemas.microsoft.com/office/powerpoint/2010/main" val="14126657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r>
              <a:rPr lang="es-ES" dirty="0" err="1"/>
              <a:t>minikube</a:t>
            </a:r>
            <a:r>
              <a:rPr lang="es-ES" dirty="0"/>
              <a:t> </a:t>
            </a:r>
            <a:r>
              <a:rPr lang="es-ES" dirty="0" err="1"/>
              <a:t>service</a:t>
            </a:r>
            <a:r>
              <a:rPr lang="es-ES" dirty="0"/>
              <a:t> </a:t>
            </a:r>
            <a:r>
              <a:rPr lang="es-ES" dirty="0" err="1"/>
              <a:t>wordpress</a:t>
            </a:r>
            <a:r>
              <a:rPr lang="es-ES" dirty="0"/>
              <a:t> --</a:t>
            </a:r>
            <a:r>
              <a:rPr lang="es-ES"/>
              <a:t>url</a:t>
            </a:r>
            <a:endParaRPr lang="es-ES"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CBAA5A-E546-4ABF-921E-F96B2E5B8733}"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00395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61</a:t>
            </a:fld>
            <a:endParaRPr lang="es-ES"/>
          </a:p>
        </p:txBody>
      </p:sp>
    </p:spTree>
    <p:extLst>
      <p:ext uri="{BB962C8B-B14F-4D97-AF65-F5344CB8AC3E}">
        <p14:creationId xmlns:p14="http://schemas.microsoft.com/office/powerpoint/2010/main" val="5854567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62</a:t>
            </a:fld>
            <a:endParaRPr lang="es-ES"/>
          </a:p>
        </p:txBody>
      </p:sp>
    </p:spTree>
    <p:extLst>
      <p:ext uri="{BB962C8B-B14F-4D97-AF65-F5344CB8AC3E}">
        <p14:creationId xmlns:p14="http://schemas.microsoft.com/office/powerpoint/2010/main" val="30917391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63</a:t>
            </a:fld>
            <a:endParaRPr lang="es-ES"/>
          </a:p>
        </p:txBody>
      </p:sp>
    </p:spTree>
    <p:extLst>
      <p:ext uri="{BB962C8B-B14F-4D97-AF65-F5344CB8AC3E}">
        <p14:creationId xmlns:p14="http://schemas.microsoft.com/office/powerpoint/2010/main" val="2515077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64</a:t>
            </a:fld>
            <a:endParaRPr lang="es-ES"/>
          </a:p>
        </p:txBody>
      </p:sp>
    </p:spTree>
    <p:extLst>
      <p:ext uri="{BB962C8B-B14F-4D97-AF65-F5344CB8AC3E}">
        <p14:creationId xmlns:p14="http://schemas.microsoft.com/office/powerpoint/2010/main" val="19647074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65</a:t>
            </a:fld>
            <a:endParaRPr lang="es-ES"/>
          </a:p>
        </p:txBody>
      </p:sp>
    </p:spTree>
    <p:extLst>
      <p:ext uri="{BB962C8B-B14F-4D97-AF65-F5344CB8AC3E}">
        <p14:creationId xmlns:p14="http://schemas.microsoft.com/office/powerpoint/2010/main" val="18243187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66</a:t>
            </a:fld>
            <a:endParaRPr lang="es-ES"/>
          </a:p>
        </p:txBody>
      </p:sp>
    </p:spTree>
    <p:extLst>
      <p:ext uri="{BB962C8B-B14F-4D97-AF65-F5344CB8AC3E}">
        <p14:creationId xmlns:p14="http://schemas.microsoft.com/office/powerpoint/2010/main" val="605091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ahora que tenemos el </a:t>
            </a:r>
            <a:r>
              <a:rPr lang="es-ES" dirty="0" err="1"/>
              <a:t>cluster</a:t>
            </a:r>
            <a:r>
              <a:rPr lang="es-ES" dirty="0"/>
              <a:t>, ¿quien es el responsable de administrarlo? Pues el Master, es el encargado de almacenar toda la información de los miembros del </a:t>
            </a:r>
            <a:r>
              <a:rPr lang="es-ES" dirty="0" err="1"/>
              <a:t>cluster</a:t>
            </a:r>
            <a:r>
              <a:rPr lang="es-ES" dirty="0"/>
              <a:t>. Cuando un nodo falla, es el encargado de mover toda la carga de trabajo a los otros nodos, es el que monitoriza a los nodos. El Master es otro nodo con </a:t>
            </a:r>
            <a:r>
              <a:rPr lang="es-ES" dirty="0" err="1"/>
              <a:t>kubernetes</a:t>
            </a:r>
            <a:r>
              <a:rPr lang="es-ES" dirty="0"/>
              <a:t> instalado, pero al que se le ha dado el role de master.  Es el encargado de revisar los nodos y el responsable de la orquestación de los contenedores en los nodos de trabajo.</a:t>
            </a:r>
          </a:p>
          <a:p>
            <a:r>
              <a:rPr lang="es-ES" dirty="0"/>
              <a:t> </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11</a:t>
            </a:fld>
            <a:endParaRPr lang="es-ES"/>
          </a:p>
        </p:txBody>
      </p:sp>
    </p:spTree>
    <p:extLst>
      <p:ext uri="{BB962C8B-B14F-4D97-AF65-F5344CB8AC3E}">
        <p14:creationId xmlns:p14="http://schemas.microsoft.com/office/powerpoint/2010/main" val="9010607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r>
              <a:rPr lang="es-ES" dirty="0" err="1"/>
              <a:t>readyness</a:t>
            </a:r>
            <a:r>
              <a:rPr lang="es-ES" dirty="0"/>
              <a:t> los usa para determinar cuándo está listo un </a:t>
            </a:r>
            <a:r>
              <a:rPr lang="es-ES" dirty="0" err="1"/>
              <a:t>pod</a:t>
            </a:r>
            <a:r>
              <a:rPr lang="es-ES" dirty="0"/>
              <a:t> después de que haya comenzado el contenedor. Es decir si está listo para recibir peticiones.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r>
              <a:rPr lang="es-ES" dirty="0" err="1"/>
              <a:t>liveness</a:t>
            </a:r>
            <a:r>
              <a:rPr lang="es-ES" dirty="0"/>
              <a:t> nos dice cuando un </a:t>
            </a:r>
            <a:r>
              <a:rPr lang="es-ES" dirty="0" err="1"/>
              <a:t>pod</a:t>
            </a:r>
            <a:r>
              <a:rPr lang="es-ES" dirty="0"/>
              <a:t> está bien o no después de que este esté online, depende si la respuesta en este caso es un valor entre un rango de 200 y 300 pues, está bien y si no pues no está bien.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67</a:t>
            </a:fld>
            <a:endParaRPr lang="es-ES"/>
          </a:p>
        </p:txBody>
      </p:sp>
    </p:spTree>
    <p:extLst>
      <p:ext uri="{BB962C8B-B14F-4D97-AF65-F5344CB8AC3E}">
        <p14:creationId xmlns:p14="http://schemas.microsoft.com/office/powerpoint/2010/main" val="32572452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Aquí estamos diciendo que por ejemplo que indicamos después de 15 segundos empezaremos a chequear si el </a:t>
            </a:r>
            <a:r>
              <a:rPr lang="es-ES" dirty="0" err="1"/>
              <a:t>pod</a:t>
            </a:r>
            <a:r>
              <a:rPr lang="es-ES" dirty="0"/>
              <a:t> está listo, y cuando esté listo, después de los 30 segundos nos dirá si el </a:t>
            </a:r>
            <a:r>
              <a:rPr lang="es-ES" dirty="0" err="1"/>
              <a:t>pod</a:t>
            </a:r>
            <a:r>
              <a:rPr lang="es-ES" dirty="0"/>
              <a:t> goza de buena salud o no cada 30 segundos.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Comando </a:t>
            </a:r>
            <a:r>
              <a:rPr lang="es-ES" dirty="0" err="1"/>
              <a:t>kubectl</a:t>
            </a:r>
            <a:r>
              <a:rPr lang="es-ES" dirty="0"/>
              <a:t> describe </a:t>
            </a:r>
            <a:r>
              <a:rPr lang="es-ES" dirty="0" err="1"/>
              <a:t>deployment</a:t>
            </a:r>
            <a:r>
              <a:rPr lang="es-ES" dirty="0"/>
              <a:t> </a:t>
            </a:r>
            <a:r>
              <a:rPr lang="es-ES" dirty="0" err="1"/>
              <a:t>tomcat-deployment</a:t>
            </a:r>
            <a:r>
              <a:rPr lang="es-ES" dirty="0"/>
              <a:t>.</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68</a:t>
            </a:fld>
            <a:endParaRPr lang="es-ES"/>
          </a:p>
        </p:txBody>
      </p:sp>
    </p:spTree>
    <p:extLst>
      <p:ext uri="{BB962C8B-B14F-4D97-AF65-F5344CB8AC3E}">
        <p14:creationId xmlns:p14="http://schemas.microsoft.com/office/powerpoint/2010/main" val="38846243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Como </a:t>
            </a:r>
            <a:r>
              <a:rPr lang="en-US" sz="1200" b="0" i="0" kern="1200" dirty="0">
                <a:solidFill>
                  <a:schemeClr val="tx1"/>
                </a:solidFill>
                <a:effectLst/>
                <a:latin typeface="+mn-lt"/>
                <a:ea typeface="+mn-ea"/>
                <a:cs typeface="+mn-cs"/>
              </a:rPr>
              <a:t>AWS Lambda, Azure Functions, and Google Cloud Functions</a:t>
            </a:r>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69</a:t>
            </a:fld>
            <a:endParaRPr lang="es-ES"/>
          </a:p>
        </p:txBody>
      </p:sp>
    </p:spTree>
    <p:extLst>
      <p:ext uri="{BB962C8B-B14F-4D97-AF65-F5344CB8AC3E}">
        <p14:creationId xmlns:p14="http://schemas.microsoft.com/office/powerpoint/2010/main" val="3861374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instalamos </a:t>
            </a:r>
            <a:r>
              <a:rPr lang="es-ES" dirty="0" err="1"/>
              <a:t>kubernetes</a:t>
            </a:r>
            <a:r>
              <a:rPr lang="es-ES" dirty="0"/>
              <a:t>, se instalan una serie de componentes, Como son el API Server, ETCD, </a:t>
            </a:r>
            <a:r>
              <a:rPr lang="es-ES" dirty="0" err="1"/>
              <a:t>Scheduler</a:t>
            </a:r>
            <a:r>
              <a:rPr lang="es-ES" dirty="0"/>
              <a:t>, </a:t>
            </a:r>
            <a:r>
              <a:rPr lang="es-ES" dirty="0" err="1"/>
              <a:t>Controller</a:t>
            </a:r>
            <a:r>
              <a:rPr lang="es-ES" dirty="0"/>
              <a:t>, </a:t>
            </a:r>
            <a:r>
              <a:rPr lang="es-ES" dirty="0" err="1"/>
              <a:t>Kubelet</a:t>
            </a:r>
            <a:r>
              <a:rPr lang="es-ES" dirty="0"/>
              <a:t>, </a:t>
            </a:r>
          </a:p>
        </p:txBody>
      </p:sp>
      <p:sp>
        <p:nvSpPr>
          <p:cNvPr id="4" name="Marcador de número de diapositiva 3"/>
          <p:cNvSpPr>
            <a:spLocks noGrp="1"/>
          </p:cNvSpPr>
          <p:nvPr>
            <p:ph type="sldNum" sz="quarter" idx="5"/>
          </p:nvPr>
        </p:nvSpPr>
        <p:spPr/>
        <p:txBody>
          <a:bodyPr/>
          <a:lstStyle/>
          <a:p>
            <a:fld id="{25CBAA5A-E546-4ABF-921E-F96B2E5B8733}" type="slidenum">
              <a:rPr lang="es-ES" smtClean="0"/>
              <a:t>12</a:t>
            </a:fld>
            <a:endParaRPr lang="es-ES"/>
          </a:p>
        </p:txBody>
      </p:sp>
    </p:spTree>
    <p:extLst>
      <p:ext uri="{BB962C8B-B14F-4D97-AF65-F5344CB8AC3E}">
        <p14:creationId xmlns:p14="http://schemas.microsoft.com/office/powerpoint/2010/main" val="297168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hemos visto, tenemos dos tipos de servidores. Master y Nodo de trabajo y un conjunto de herramientas que </a:t>
            </a:r>
            <a:r>
              <a:rPr lang="es-ES" dirty="0" err="1"/>
              <a:t>componene</a:t>
            </a:r>
            <a:r>
              <a:rPr lang="es-ES" dirty="0"/>
              <a:t> </a:t>
            </a:r>
            <a:r>
              <a:rPr lang="es-ES" dirty="0" err="1"/>
              <a:t>Kubernetes</a:t>
            </a:r>
            <a:r>
              <a:rPr lang="es-ES" dirty="0"/>
              <a:t>. ¿Pero como están los componentes distribuidos para saber cual es el master y cual es el esclavo? Pues por ejemplo el nodo de trabajo es donde tenemos hospedados los contenedores y es donde tenemos instalados el </a:t>
            </a:r>
            <a:r>
              <a:rPr lang="es-ES" dirty="0" err="1"/>
              <a:t>runtime</a:t>
            </a:r>
            <a:r>
              <a:rPr lang="es-ES" dirty="0"/>
              <a:t> de contenedores, que puede ser </a:t>
            </a:r>
            <a:r>
              <a:rPr lang="es-ES" dirty="0" err="1"/>
              <a:t>docker</a:t>
            </a:r>
            <a:r>
              <a:rPr lang="es-ES" dirty="0"/>
              <a:t> u otras tecnologías de contenedores como </a:t>
            </a:r>
            <a:r>
              <a:rPr lang="es-ES" dirty="0" err="1"/>
              <a:t>Rocke</a:t>
            </a:r>
            <a:r>
              <a:rPr lang="es-ES" dirty="0"/>
              <a:t> o CRIO. Pero la más extendida es Docker.</a:t>
            </a:r>
          </a:p>
          <a:p>
            <a:r>
              <a:rPr lang="es-ES" dirty="0" err="1"/>
              <a:t>Kubelet</a:t>
            </a:r>
            <a:r>
              <a:rPr lang="es-ES" dirty="0"/>
              <a:t> es el agente que se ejecuta en cada nodo y es el responsable de asegurarse de que los contenedores están ejecutándose correctamente.</a:t>
            </a:r>
          </a:p>
          <a:p>
            <a:r>
              <a:rPr lang="es-ES" dirty="0"/>
              <a:t>El master tiene </a:t>
            </a:r>
            <a:r>
              <a:rPr lang="es-ES" dirty="0" err="1"/>
              <a:t>isntalado</a:t>
            </a:r>
            <a:r>
              <a:rPr lang="es-ES" dirty="0"/>
              <a:t> el </a:t>
            </a:r>
            <a:r>
              <a:rPr lang="es-ES" dirty="0" err="1"/>
              <a:t>kube-apiserver</a:t>
            </a:r>
            <a:r>
              <a:rPr lang="es-ES" dirty="0"/>
              <a:t>  y es el que lo hace master. Esta API actúa como un </a:t>
            </a:r>
            <a:r>
              <a:rPr lang="es-ES" dirty="0" err="1"/>
              <a:t>front-end</a:t>
            </a:r>
            <a:r>
              <a:rPr lang="es-ES" dirty="0"/>
              <a:t> de </a:t>
            </a:r>
            <a:r>
              <a:rPr lang="es-ES" dirty="0" err="1"/>
              <a:t>kubernetes</a:t>
            </a:r>
            <a:r>
              <a:rPr lang="es-ES" dirty="0"/>
              <a:t> mediante línea de comandos.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(ETCD – </a:t>
            </a:r>
            <a:r>
              <a:rPr lang="es-ES" dirty="0" err="1"/>
              <a:t>key</a:t>
            </a:r>
            <a:r>
              <a:rPr lang="es-ES" dirty="0"/>
              <a:t> store) es donde se almacena toda la información usada para administrar el </a:t>
            </a:r>
            <a:r>
              <a:rPr lang="es-ES" dirty="0" err="1"/>
              <a:t>cluster</a:t>
            </a:r>
            <a:r>
              <a:rPr lang="es-ES" dirty="0"/>
              <a:t>. Piensa que si tienes varios nodos y varios master en tu </a:t>
            </a:r>
            <a:r>
              <a:rPr lang="es-ES" dirty="0" err="1"/>
              <a:t>cluster</a:t>
            </a:r>
            <a:r>
              <a:rPr lang="es-ES" dirty="0"/>
              <a:t>, </a:t>
            </a:r>
            <a:r>
              <a:rPr lang="es-ES" dirty="0" err="1"/>
              <a:t>etcd</a:t>
            </a:r>
            <a:r>
              <a:rPr lang="es-ES" dirty="0"/>
              <a:t> almacena </a:t>
            </a:r>
            <a:r>
              <a:rPr lang="es-ES" dirty="0" err="1"/>
              <a:t>todal</a:t>
            </a:r>
            <a:r>
              <a:rPr lang="es-ES" dirty="0"/>
              <a:t> la información de tus nodos de una forma distribuida</a:t>
            </a:r>
          </a:p>
          <a:p>
            <a:r>
              <a:rPr lang="es-ES" dirty="0"/>
              <a:t>Es también el encargado de que no se produzcan conflictos entre masters.  </a:t>
            </a:r>
          </a:p>
          <a:p>
            <a:r>
              <a:rPr lang="es-ES" dirty="0"/>
              <a:t>El controlador es la mente principal de la orquestación. Es el responsable de notificar y responder, cuando algún nodo, contenedor o </a:t>
            </a:r>
            <a:r>
              <a:rPr lang="es-ES" dirty="0" err="1"/>
              <a:t>endpoint</a:t>
            </a:r>
            <a:r>
              <a:rPr lang="es-ES" dirty="0"/>
              <a:t> se cae. Los controladores se encargan de tomar decisiones para levantar nuevos contenedores si alguno se cae.</a:t>
            </a:r>
          </a:p>
          <a:p>
            <a:r>
              <a:rPr lang="es-ES" dirty="0"/>
              <a:t>El </a:t>
            </a:r>
            <a:r>
              <a:rPr lang="es-ES" dirty="0" err="1"/>
              <a:t>scheduler</a:t>
            </a:r>
            <a:r>
              <a:rPr lang="es-ES" dirty="0"/>
              <a:t> es el encargado de distribuir el trabajo o contenedores a través de todos los nodos. Mira si se crea un nuevo contenedor y lo asigna a un nodo.</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13</a:t>
            </a:fld>
            <a:endParaRPr lang="es-ES"/>
          </a:p>
        </p:txBody>
      </p:sp>
    </p:spTree>
    <p:extLst>
      <p:ext uri="{BB962C8B-B14F-4D97-AF65-F5344CB8AC3E}">
        <p14:creationId xmlns:p14="http://schemas.microsoft.com/office/powerpoint/2010/main" val="1033268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Y finalmente una de herramientas más importantes de línea de comandos de </a:t>
            </a:r>
            <a:r>
              <a:rPr lang="es-ES" dirty="0" err="1"/>
              <a:t>kubernetes</a:t>
            </a:r>
            <a:r>
              <a:rPr lang="es-ES" dirty="0"/>
              <a:t>, El </a:t>
            </a:r>
            <a:r>
              <a:rPr lang="es-ES" dirty="0" err="1"/>
              <a:t>kube</a:t>
            </a:r>
            <a:r>
              <a:rPr lang="es-ES" dirty="0"/>
              <a:t> control </a:t>
            </a:r>
            <a:r>
              <a:rPr lang="es-ES" dirty="0" err="1"/>
              <a:t>tool</a:t>
            </a:r>
            <a:r>
              <a:rPr lang="es-ES" dirty="0"/>
              <a:t> o </a:t>
            </a:r>
            <a:r>
              <a:rPr lang="es-ES" dirty="0" err="1"/>
              <a:t>kubectl</a:t>
            </a:r>
            <a:r>
              <a:rPr lang="es-ES" dirty="0"/>
              <a:t>. Es usado para hacer los despliegues de contenedores, administrar aplicaciones en el </a:t>
            </a:r>
            <a:r>
              <a:rPr lang="es-ES" dirty="0" err="1"/>
              <a:t>cluster.obtener</a:t>
            </a:r>
            <a:r>
              <a:rPr lang="es-ES" dirty="0"/>
              <a:t> información del </a:t>
            </a:r>
            <a:r>
              <a:rPr lang="es-ES" dirty="0" err="1"/>
              <a:t>cluster</a:t>
            </a:r>
            <a:r>
              <a:rPr lang="es-ES" dirty="0"/>
              <a:t>. obtener el estado de los nodos y muchas otras cosas más que podemos hacer con esta herramienta.</a:t>
            </a:r>
          </a:p>
          <a:p>
            <a:endParaRPr lang="es-ES" dirty="0"/>
          </a:p>
        </p:txBody>
      </p:sp>
      <p:sp>
        <p:nvSpPr>
          <p:cNvPr id="4" name="Marcador de número de diapositiva 3"/>
          <p:cNvSpPr>
            <a:spLocks noGrp="1"/>
          </p:cNvSpPr>
          <p:nvPr>
            <p:ph type="sldNum" sz="quarter" idx="5"/>
          </p:nvPr>
        </p:nvSpPr>
        <p:spPr/>
        <p:txBody>
          <a:bodyPr/>
          <a:lstStyle/>
          <a:p>
            <a:fld id="{25CBAA5A-E546-4ABF-921E-F96B2E5B8733}" type="slidenum">
              <a:rPr lang="es-ES" smtClean="0"/>
              <a:t>14</a:t>
            </a:fld>
            <a:endParaRPr lang="es-ES"/>
          </a:p>
        </p:txBody>
      </p:sp>
    </p:spTree>
    <p:extLst>
      <p:ext uri="{BB962C8B-B14F-4D97-AF65-F5344CB8AC3E}">
        <p14:creationId xmlns:p14="http://schemas.microsoft.com/office/powerpoint/2010/main" val="41957193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433861" y="2810030"/>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83965"/>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984688" y="210235"/>
            <a:ext cx="2406164" cy="650058"/>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xmlns=""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xmlns=""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xmlns=""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1693322" y="10246707"/>
            <a:ext cx="2706242" cy="98199"/>
          </a:xfrm>
          <a:prstGeom prst="rect">
            <a:avLst/>
          </a:prstGeom>
          <a:noFill/>
          <a:ln cap="flat">
            <a:noFill/>
            <a:prstDash val="solid"/>
          </a:ln>
        </p:spPr>
        <p:txBody>
          <a:bodyPr vert="horz" wrap="square" lIns="50804" tIns="50804" rIns="50804" bIns="50804" anchor="b" anchorCtr="1" compatLnSpc="1">
            <a:normAutofit fontScale="25000" lnSpcReduction="20000"/>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xmlns="" id="{F1CB33AE-1727-4923-9F16-2D206E08CA7B}"/>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10" name="Imagen 8">
            <a:extLst>
              <a:ext uri="{FF2B5EF4-FFF2-40B4-BE49-F238E27FC236}">
                <a16:creationId xmlns:a16="http://schemas.microsoft.com/office/drawing/2014/main" xmlns="" id="{F9D04CDE-E49B-41BB-A664-6386F5AD9F26}"/>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xmlns="" id="{A527E7E7-2359-497A-829B-238E87F70547}"/>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xmlns="" id="{506814AF-B28F-4091-97AF-BCEDAE03F9B1}"/>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558253" y="1719712"/>
            <a:ext cx="4027493" cy="1088090"/>
          </a:xfrm>
          <a:prstGeom prst="rect">
            <a:avLst/>
          </a:prstGeom>
          <a:noFill/>
          <a:ln cap="flat">
            <a:noFill/>
          </a:ln>
        </p:spPr>
      </p:pic>
      <p:sp>
        <p:nvSpPr>
          <p:cNvPr id="4" name="Subtitle 2"/>
          <p:cNvSpPr txBox="1">
            <a:spLocks noGrp="1"/>
          </p:cNvSpPr>
          <p:nvPr>
            <p:ph type="subTitle" idx="4294967295"/>
          </p:nvPr>
        </p:nvSpPr>
        <p:spPr>
          <a:xfrm>
            <a:off x="869274" y="3293741"/>
            <a:ext cx="7772400" cy="924120"/>
          </a:xfrm>
        </p:spPr>
        <p:txBody>
          <a:bodyPr anchor="ctr">
            <a:noAutofit/>
          </a:bodyPr>
          <a:lstStyle>
            <a:lvl1pPr marL="0" indent="0">
              <a:buNone/>
              <a:defRPr/>
            </a:lvl1pPr>
            <a:lvl2pPr marL="0" lvl="0" indent="0">
              <a:spcBef>
                <a:spcPts val="1000"/>
              </a:spcBef>
              <a:buNone/>
              <a:defRPr sz="2800"/>
            </a:lvl2pPr>
          </a:lstStyle>
          <a:p>
            <a:pPr lvl="0"/>
            <a:r>
              <a:rPr lang="es-ES"/>
              <a:t>Profesor: NOMBRE APELLIDO1 APELLIDO2</a:t>
            </a:r>
          </a:p>
          <a:p>
            <a:pPr lvl="0"/>
            <a:r>
              <a:rPr lang="es-ES"/>
              <a:t>Email: email@profesor.com</a:t>
            </a:r>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5.jp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5.jpg"/></Relationships>
</file>

<file path=ppt/slides/_rels/slide1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30.png"/><Relationship Id="rId4" Type="http://schemas.openxmlformats.org/officeDocument/2006/relationships/image" Target="../media/image25.jp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0.png"/><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omments" Target="../comments/comment8.xml"/><Relationship Id="rId5" Type="http://schemas.openxmlformats.org/officeDocument/2006/relationships/image" Target="../media/image34.png"/><Relationship Id="rId4" Type="http://schemas.openxmlformats.org/officeDocument/2006/relationships/image" Target="../media/image25.jpg"/></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comments" Target="../comments/commen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omments" Target="../comments/comment10.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comments" Target="../comments/comment11.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omments" Target="../comments/comment12.xml"/><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comments" Target="../comments/comment13.xml"/><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5.jp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5.jp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5.jpg"/></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comments" Target="../comments/comment16.xml"/><Relationship Id="rId5" Type="http://schemas.openxmlformats.org/officeDocument/2006/relationships/image" Target="../media/image34.png"/><Relationship Id="rId4" Type="http://schemas.openxmlformats.org/officeDocument/2006/relationships/image" Target="../media/image25.jpg"/></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comments" Target="../comments/comment18.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comments" Target="../comments/comment19.xml"/><Relationship Id="rId5" Type="http://schemas.openxmlformats.org/officeDocument/2006/relationships/image" Target="../media/image34.png"/><Relationship Id="rId4" Type="http://schemas.openxmlformats.org/officeDocument/2006/relationships/image" Target="../media/image25.jpg"/></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comments" Target="../comments/commen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comments" Target="../comments/comment22.xml"/></Relationships>
</file>

<file path=ppt/slides/_rels/slide69.xml.rels><?xml version="1.0" encoding="UTF-8" standalone="yes"?>
<Relationships xmlns="http://schemas.openxmlformats.org/package/2006/relationships"><Relationship Id="rId3" Type="http://schemas.openxmlformats.org/officeDocument/2006/relationships/hyperlink" Target="https://kubeless.io/"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err="1"/>
              <a:t>Kubernetes</a:t>
            </a:r>
            <a:endParaRPr lang="es-ES" dirty="0"/>
          </a:p>
        </p:txBody>
      </p:sp>
      <p:sp>
        <p:nvSpPr>
          <p:cNvPr id="3" name="Subtítulo 2"/>
          <p:cNvSpPr txBox="1">
            <a:spLocks noGrp="1"/>
          </p:cNvSpPr>
          <p:nvPr>
            <p:ph type="subTitle" idx="1"/>
          </p:nvPr>
        </p:nvSpPr>
        <p:spPr/>
        <p:txBody>
          <a:bodyPr/>
          <a:lstStyle/>
          <a:p>
            <a:r>
              <a:rPr lang="es-ES" dirty="0"/>
              <a:t>Camino hacia la orquestación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err="1"/>
              <a:t>Cluster</a:t>
            </a:r>
            <a:endParaRPr lang="es-ES" dirty="0"/>
          </a:p>
        </p:txBody>
      </p:sp>
      <p:sp>
        <p:nvSpPr>
          <p:cNvPr id="3" name="Rectángulo 2">
            <a:extLst>
              <a:ext uri="{FF2B5EF4-FFF2-40B4-BE49-F238E27FC236}">
                <a16:creationId xmlns:a16="http://schemas.microsoft.com/office/drawing/2014/main" xmlns="" id="{DFCC620B-4E30-4B87-87CC-354D1C6AC5C8}"/>
              </a:ext>
            </a:extLst>
          </p:cNvPr>
          <p:cNvSpPr/>
          <p:nvPr/>
        </p:nvSpPr>
        <p:spPr>
          <a:xfrm>
            <a:off x="1269453" y="2065283"/>
            <a:ext cx="6457950" cy="3028950"/>
          </a:xfrm>
          <a:prstGeom prst="rect">
            <a:avLst/>
          </a:pr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a:extLst>
              <a:ext uri="{FF2B5EF4-FFF2-40B4-BE49-F238E27FC236}">
                <a16:creationId xmlns:a16="http://schemas.microsoft.com/office/drawing/2014/main" xmlns="" id="{28319486-39AC-44F5-880C-EF9328FAE635}"/>
              </a:ext>
            </a:extLst>
          </p:cNvPr>
          <p:cNvSpPr/>
          <p:nvPr/>
        </p:nvSpPr>
        <p:spPr>
          <a:xfrm>
            <a:off x="3624245" y="2370083"/>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pic>
        <p:nvPicPr>
          <p:cNvPr id="5" name="Imagen 4">
            <a:extLst>
              <a:ext uri="{FF2B5EF4-FFF2-40B4-BE49-F238E27FC236}">
                <a16:creationId xmlns:a16="http://schemas.microsoft.com/office/drawing/2014/main" xmlns="" id="{D221DFD5-6153-485A-B4BF-5A30385701C0}"/>
              </a:ext>
            </a:extLst>
          </p:cNvPr>
          <p:cNvPicPr>
            <a:picLocks noChangeAspect="1"/>
          </p:cNvPicPr>
          <p:nvPr/>
        </p:nvPicPr>
        <p:blipFill>
          <a:blip r:embed="rId3"/>
          <a:stretch>
            <a:fillRect/>
          </a:stretch>
        </p:blipFill>
        <p:spPr>
          <a:xfrm>
            <a:off x="3717526" y="4475108"/>
            <a:ext cx="209810" cy="200737"/>
          </a:xfrm>
          <a:prstGeom prst="rect">
            <a:avLst/>
          </a:prstGeom>
        </p:spPr>
      </p:pic>
      <p:pic>
        <p:nvPicPr>
          <p:cNvPr id="6" name="Imagen 5">
            <a:extLst>
              <a:ext uri="{FF2B5EF4-FFF2-40B4-BE49-F238E27FC236}">
                <a16:creationId xmlns:a16="http://schemas.microsoft.com/office/drawing/2014/main" xmlns="" id="{A1100382-4561-4566-913A-533D44E0BE46}"/>
              </a:ext>
            </a:extLst>
          </p:cNvPr>
          <p:cNvPicPr>
            <a:picLocks noChangeAspect="1"/>
          </p:cNvPicPr>
          <p:nvPr/>
        </p:nvPicPr>
        <p:blipFill>
          <a:blip r:embed="rId4"/>
          <a:stretch>
            <a:fillRect/>
          </a:stretch>
        </p:blipFill>
        <p:spPr>
          <a:xfrm flipH="1">
            <a:off x="3771350" y="2543099"/>
            <a:ext cx="517451" cy="511946"/>
          </a:xfrm>
          <a:prstGeom prst="rect">
            <a:avLst/>
          </a:prstGeom>
        </p:spPr>
      </p:pic>
      <p:pic>
        <p:nvPicPr>
          <p:cNvPr id="7" name="Imagen 6">
            <a:extLst>
              <a:ext uri="{FF2B5EF4-FFF2-40B4-BE49-F238E27FC236}">
                <a16:creationId xmlns:a16="http://schemas.microsoft.com/office/drawing/2014/main" xmlns="" id="{73CEA426-91E0-44E6-AB7A-AFB657FCCA25}"/>
              </a:ext>
            </a:extLst>
          </p:cNvPr>
          <p:cNvPicPr>
            <a:picLocks noChangeAspect="1"/>
          </p:cNvPicPr>
          <p:nvPr/>
        </p:nvPicPr>
        <p:blipFill>
          <a:blip r:embed="rId5"/>
          <a:stretch>
            <a:fillRect/>
          </a:stretch>
        </p:blipFill>
        <p:spPr>
          <a:xfrm>
            <a:off x="3838417" y="2672275"/>
            <a:ext cx="345295" cy="294140"/>
          </a:xfrm>
          <a:prstGeom prst="rect">
            <a:avLst/>
          </a:prstGeom>
        </p:spPr>
      </p:pic>
      <p:pic>
        <p:nvPicPr>
          <p:cNvPr id="8" name="Imagen 7">
            <a:extLst>
              <a:ext uri="{FF2B5EF4-FFF2-40B4-BE49-F238E27FC236}">
                <a16:creationId xmlns:a16="http://schemas.microsoft.com/office/drawing/2014/main" xmlns="" id="{92B8E362-3D34-45DB-A239-29B222B707B6}"/>
              </a:ext>
            </a:extLst>
          </p:cNvPr>
          <p:cNvPicPr>
            <a:picLocks noChangeAspect="1"/>
          </p:cNvPicPr>
          <p:nvPr/>
        </p:nvPicPr>
        <p:blipFill>
          <a:blip r:embed="rId4"/>
          <a:stretch>
            <a:fillRect/>
          </a:stretch>
        </p:blipFill>
        <p:spPr>
          <a:xfrm flipH="1">
            <a:off x="4612197" y="2543099"/>
            <a:ext cx="517451" cy="511946"/>
          </a:xfrm>
          <a:prstGeom prst="rect">
            <a:avLst/>
          </a:prstGeom>
        </p:spPr>
      </p:pic>
      <p:pic>
        <p:nvPicPr>
          <p:cNvPr id="9" name="Imagen 8">
            <a:extLst>
              <a:ext uri="{FF2B5EF4-FFF2-40B4-BE49-F238E27FC236}">
                <a16:creationId xmlns:a16="http://schemas.microsoft.com/office/drawing/2014/main" xmlns="" id="{31952ED2-9C2A-47E7-985C-EF1D9367A0BC}"/>
              </a:ext>
            </a:extLst>
          </p:cNvPr>
          <p:cNvPicPr>
            <a:picLocks noChangeAspect="1"/>
          </p:cNvPicPr>
          <p:nvPr/>
        </p:nvPicPr>
        <p:blipFill>
          <a:blip r:embed="rId6"/>
          <a:stretch>
            <a:fillRect/>
          </a:stretch>
        </p:blipFill>
        <p:spPr>
          <a:xfrm flipH="1">
            <a:off x="4690620" y="2631244"/>
            <a:ext cx="395884" cy="395884"/>
          </a:xfrm>
          <a:prstGeom prst="rect">
            <a:avLst/>
          </a:prstGeom>
        </p:spPr>
      </p:pic>
      <p:sp>
        <p:nvSpPr>
          <p:cNvPr id="10" name="Rectángulo 9">
            <a:extLst>
              <a:ext uri="{FF2B5EF4-FFF2-40B4-BE49-F238E27FC236}">
                <a16:creationId xmlns:a16="http://schemas.microsoft.com/office/drawing/2014/main" xmlns="" id="{51F77743-AC0E-4D8B-BC4C-CAB532B2EC0F}"/>
              </a:ext>
            </a:extLst>
          </p:cNvPr>
          <p:cNvSpPr/>
          <p:nvPr/>
        </p:nvSpPr>
        <p:spPr>
          <a:xfrm>
            <a:off x="3771350" y="2543099"/>
            <a:ext cx="517450" cy="511946"/>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1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ángulo 10">
            <a:extLst>
              <a:ext uri="{FF2B5EF4-FFF2-40B4-BE49-F238E27FC236}">
                <a16:creationId xmlns:a16="http://schemas.microsoft.com/office/drawing/2014/main" xmlns="" id="{7D9CABB4-1FE3-460A-A711-864AED4DCD99}"/>
              </a:ext>
            </a:extLst>
          </p:cNvPr>
          <p:cNvSpPr/>
          <p:nvPr/>
        </p:nvSpPr>
        <p:spPr>
          <a:xfrm>
            <a:off x="3624245" y="2370083"/>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pic>
        <p:nvPicPr>
          <p:cNvPr id="12" name="Imagen 11">
            <a:extLst>
              <a:ext uri="{FF2B5EF4-FFF2-40B4-BE49-F238E27FC236}">
                <a16:creationId xmlns:a16="http://schemas.microsoft.com/office/drawing/2014/main" xmlns="" id="{4D2E8FE1-DFFA-4054-8610-8E249B69103A}"/>
              </a:ext>
            </a:extLst>
          </p:cNvPr>
          <p:cNvPicPr>
            <a:picLocks noChangeAspect="1"/>
          </p:cNvPicPr>
          <p:nvPr/>
        </p:nvPicPr>
        <p:blipFill>
          <a:blip r:embed="rId3"/>
          <a:stretch>
            <a:fillRect/>
          </a:stretch>
        </p:blipFill>
        <p:spPr>
          <a:xfrm>
            <a:off x="3717526" y="4475108"/>
            <a:ext cx="209810" cy="200737"/>
          </a:xfrm>
          <a:prstGeom prst="rect">
            <a:avLst/>
          </a:prstGeom>
        </p:spPr>
      </p:pic>
      <p:pic>
        <p:nvPicPr>
          <p:cNvPr id="13" name="Imagen 12">
            <a:extLst>
              <a:ext uri="{FF2B5EF4-FFF2-40B4-BE49-F238E27FC236}">
                <a16:creationId xmlns:a16="http://schemas.microsoft.com/office/drawing/2014/main" xmlns="" id="{A5620CDC-6C21-47D0-87C1-17390DB9EAC9}"/>
              </a:ext>
            </a:extLst>
          </p:cNvPr>
          <p:cNvPicPr>
            <a:picLocks noChangeAspect="1"/>
          </p:cNvPicPr>
          <p:nvPr/>
        </p:nvPicPr>
        <p:blipFill>
          <a:blip r:embed="rId4"/>
          <a:stretch>
            <a:fillRect/>
          </a:stretch>
        </p:blipFill>
        <p:spPr>
          <a:xfrm flipH="1">
            <a:off x="3771350" y="2543099"/>
            <a:ext cx="517451" cy="511946"/>
          </a:xfrm>
          <a:prstGeom prst="rect">
            <a:avLst/>
          </a:prstGeom>
        </p:spPr>
      </p:pic>
      <p:pic>
        <p:nvPicPr>
          <p:cNvPr id="14" name="Imagen 13">
            <a:extLst>
              <a:ext uri="{FF2B5EF4-FFF2-40B4-BE49-F238E27FC236}">
                <a16:creationId xmlns:a16="http://schemas.microsoft.com/office/drawing/2014/main" xmlns="" id="{F8EBD2B6-5ACB-4AD6-BF82-AECD98317977}"/>
              </a:ext>
            </a:extLst>
          </p:cNvPr>
          <p:cNvPicPr>
            <a:picLocks noChangeAspect="1"/>
          </p:cNvPicPr>
          <p:nvPr/>
        </p:nvPicPr>
        <p:blipFill>
          <a:blip r:embed="rId5"/>
          <a:stretch>
            <a:fillRect/>
          </a:stretch>
        </p:blipFill>
        <p:spPr>
          <a:xfrm>
            <a:off x="3838417" y="2672275"/>
            <a:ext cx="345295" cy="294140"/>
          </a:xfrm>
          <a:prstGeom prst="rect">
            <a:avLst/>
          </a:prstGeom>
        </p:spPr>
      </p:pic>
      <p:pic>
        <p:nvPicPr>
          <p:cNvPr id="15" name="Imagen 14">
            <a:extLst>
              <a:ext uri="{FF2B5EF4-FFF2-40B4-BE49-F238E27FC236}">
                <a16:creationId xmlns:a16="http://schemas.microsoft.com/office/drawing/2014/main" xmlns="" id="{999CA1F8-D186-4BE5-8013-D73EBFC4866D}"/>
              </a:ext>
            </a:extLst>
          </p:cNvPr>
          <p:cNvPicPr>
            <a:picLocks noChangeAspect="1"/>
          </p:cNvPicPr>
          <p:nvPr/>
        </p:nvPicPr>
        <p:blipFill>
          <a:blip r:embed="rId4"/>
          <a:stretch>
            <a:fillRect/>
          </a:stretch>
        </p:blipFill>
        <p:spPr>
          <a:xfrm flipH="1">
            <a:off x="4612197" y="2543099"/>
            <a:ext cx="517451" cy="511946"/>
          </a:xfrm>
          <a:prstGeom prst="rect">
            <a:avLst/>
          </a:prstGeom>
        </p:spPr>
      </p:pic>
      <p:pic>
        <p:nvPicPr>
          <p:cNvPr id="16" name="Imagen 15">
            <a:extLst>
              <a:ext uri="{FF2B5EF4-FFF2-40B4-BE49-F238E27FC236}">
                <a16:creationId xmlns:a16="http://schemas.microsoft.com/office/drawing/2014/main" xmlns="" id="{23F360FC-1F63-4533-9690-1695BCF512F4}"/>
              </a:ext>
            </a:extLst>
          </p:cNvPr>
          <p:cNvPicPr>
            <a:picLocks noChangeAspect="1"/>
          </p:cNvPicPr>
          <p:nvPr/>
        </p:nvPicPr>
        <p:blipFill>
          <a:blip r:embed="rId6"/>
          <a:stretch>
            <a:fillRect/>
          </a:stretch>
        </p:blipFill>
        <p:spPr>
          <a:xfrm flipH="1">
            <a:off x="4690620" y="2631244"/>
            <a:ext cx="395884" cy="395884"/>
          </a:xfrm>
          <a:prstGeom prst="rect">
            <a:avLst/>
          </a:prstGeom>
        </p:spPr>
      </p:pic>
      <p:sp>
        <p:nvSpPr>
          <p:cNvPr id="17" name="Rectángulo 16">
            <a:extLst>
              <a:ext uri="{FF2B5EF4-FFF2-40B4-BE49-F238E27FC236}">
                <a16:creationId xmlns:a16="http://schemas.microsoft.com/office/drawing/2014/main" xmlns="" id="{021E8A80-E30C-4F82-AFEC-957B075EB5D1}"/>
              </a:ext>
            </a:extLst>
          </p:cNvPr>
          <p:cNvSpPr/>
          <p:nvPr/>
        </p:nvSpPr>
        <p:spPr>
          <a:xfrm>
            <a:off x="3771350" y="2543099"/>
            <a:ext cx="517450" cy="511946"/>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a:p>
        </p:txBody>
      </p:sp>
      <p:sp>
        <p:nvSpPr>
          <p:cNvPr id="18" name="Rectángulo 17">
            <a:extLst>
              <a:ext uri="{FF2B5EF4-FFF2-40B4-BE49-F238E27FC236}">
                <a16:creationId xmlns:a16="http://schemas.microsoft.com/office/drawing/2014/main" xmlns="" id="{38ACAF56-C7EB-48AD-9C32-527BA542E8D8}"/>
              </a:ext>
            </a:extLst>
          </p:cNvPr>
          <p:cNvSpPr/>
          <p:nvPr/>
        </p:nvSpPr>
        <p:spPr>
          <a:xfrm>
            <a:off x="5600150" y="2370083"/>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pic>
        <p:nvPicPr>
          <p:cNvPr id="19" name="Imagen 18">
            <a:extLst>
              <a:ext uri="{FF2B5EF4-FFF2-40B4-BE49-F238E27FC236}">
                <a16:creationId xmlns:a16="http://schemas.microsoft.com/office/drawing/2014/main" xmlns="" id="{36E6EDBA-C02E-4961-8D3D-D8C28177F762}"/>
              </a:ext>
            </a:extLst>
          </p:cNvPr>
          <p:cNvPicPr>
            <a:picLocks noChangeAspect="1"/>
          </p:cNvPicPr>
          <p:nvPr/>
        </p:nvPicPr>
        <p:blipFill>
          <a:blip r:embed="rId3"/>
          <a:stretch>
            <a:fillRect/>
          </a:stretch>
        </p:blipFill>
        <p:spPr>
          <a:xfrm>
            <a:off x="5693431" y="4475108"/>
            <a:ext cx="209810" cy="200737"/>
          </a:xfrm>
          <a:prstGeom prst="rect">
            <a:avLst/>
          </a:prstGeom>
        </p:spPr>
      </p:pic>
      <p:pic>
        <p:nvPicPr>
          <p:cNvPr id="20" name="Imagen 19">
            <a:extLst>
              <a:ext uri="{FF2B5EF4-FFF2-40B4-BE49-F238E27FC236}">
                <a16:creationId xmlns:a16="http://schemas.microsoft.com/office/drawing/2014/main" xmlns="" id="{7C786CAC-97D0-4DA4-96A7-B24EDBF7A759}"/>
              </a:ext>
            </a:extLst>
          </p:cNvPr>
          <p:cNvPicPr>
            <a:picLocks noChangeAspect="1"/>
          </p:cNvPicPr>
          <p:nvPr/>
        </p:nvPicPr>
        <p:blipFill>
          <a:blip r:embed="rId4"/>
          <a:stretch>
            <a:fillRect/>
          </a:stretch>
        </p:blipFill>
        <p:spPr>
          <a:xfrm flipH="1">
            <a:off x="5747255" y="2543099"/>
            <a:ext cx="517451" cy="511946"/>
          </a:xfrm>
          <a:prstGeom prst="rect">
            <a:avLst/>
          </a:prstGeom>
        </p:spPr>
      </p:pic>
      <p:pic>
        <p:nvPicPr>
          <p:cNvPr id="21" name="Imagen 20">
            <a:extLst>
              <a:ext uri="{FF2B5EF4-FFF2-40B4-BE49-F238E27FC236}">
                <a16:creationId xmlns:a16="http://schemas.microsoft.com/office/drawing/2014/main" xmlns="" id="{D2D53FD8-2E46-42CD-925C-D072FBBF15CF}"/>
              </a:ext>
            </a:extLst>
          </p:cNvPr>
          <p:cNvPicPr>
            <a:picLocks noChangeAspect="1"/>
          </p:cNvPicPr>
          <p:nvPr/>
        </p:nvPicPr>
        <p:blipFill>
          <a:blip r:embed="rId5"/>
          <a:stretch>
            <a:fillRect/>
          </a:stretch>
        </p:blipFill>
        <p:spPr>
          <a:xfrm>
            <a:off x="5814322" y="2672275"/>
            <a:ext cx="345295" cy="294140"/>
          </a:xfrm>
          <a:prstGeom prst="rect">
            <a:avLst/>
          </a:prstGeom>
        </p:spPr>
      </p:pic>
      <p:pic>
        <p:nvPicPr>
          <p:cNvPr id="22" name="Imagen 21">
            <a:extLst>
              <a:ext uri="{FF2B5EF4-FFF2-40B4-BE49-F238E27FC236}">
                <a16:creationId xmlns:a16="http://schemas.microsoft.com/office/drawing/2014/main" xmlns="" id="{E38C3362-7CE3-413E-ABE5-C32489385E1E}"/>
              </a:ext>
            </a:extLst>
          </p:cNvPr>
          <p:cNvPicPr>
            <a:picLocks noChangeAspect="1"/>
          </p:cNvPicPr>
          <p:nvPr/>
        </p:nvPicPr>
        <p:blipFill>
          <a:blip r:embed="rId4"/>
          <a:stretch>
            <a:fillRect/>
          </a:stretch>
        </p:blipFill>
        <p:spPr>
          <a:xfrm flipH="1">
            <a:off x="6588102" y="2543099"/>
            <a:ext cx="517451" cy="511946"/>
          </a:xfrm>
          <a:prstGeom prst="rect">
            <a:avLst/>
          </a:prstGeom>
        </p:spPr>
      </p:pic>
      <p:pic>
        <p:nvPicPr>
          <p:cNvPr id="23" name="Imagen 22">
            <a:extLst>
              <a:ext uri="{FF2B5EF4-FFF2-40B4-BE49-F238E27FC236}">
                <a16:creationId xmlns:a16="http://schemas.microsoft.com/office/drawing/2014/main" xmlns="" id="{819D6A98-88BF-4236-BF26-CE6EAC74ABEB}"/>
              </a:ext>
            </a:extLst>
          </p:cNvPr>
          <p:cNvPicPr>
            <a:picLocks noChangeAspect="1"/>
          </p:cNvPicPr>
          <p:nvPr/>
        </p:nvPicPr>
        <p:blipFill>
          <a:blip r:embed="rId6"/>
          <a:stretch>
            <a:fillRect/>
          </a:stretch>
        </p:blipFill>
        <p:spPr>
          <a:xfrm flipH="1">
            <a:off x="6666525" y="2631244"/>
            <a:ext cx="395884" cy="395884"/>
          </a:xfrm>
          <a:prstGeom prst="rect">
            <a:avLst/>
          </a:prstGeom>
        </p:spPr>
      </p:pic>
      <p:sp>
        <p:nvSpPr>
          <p:cNvPr id="24" name="Rectángulo 23">
            <a:extLst>
              <a:ext uri="{FF2B5EF4-FFF2-40B4-BE49-F238E27FC236}">
                <a16:creationId xmlns:a16="http://schemas.microsoft.com/office/drawing/2014/main" xmlns="" id="{07A16A7D-54C3-4C63-846C-4AE3EAEA02AA}"/>
              </a:ext>
            </a:extLst>
          </p:cNvPr>
          <p:cNvSpPr/>
          <p:nvPr/>
        </p:nvSpPr>
        <p:spPr>
          <a:xfrm>
            <a:off x="5747255" y="2543099"/>
            <a:ext cx="517450" cy="511946"/>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a:p>
        </p:txBody>
      </p:sp>
      <p:sp>
        <p:nvSpPr>
          <p:cNvPr id="25" name="Rectángulo 24">
            <a:extLst>
              <a:ext uri="{FF2B5EF4-FFF2-40B4-BE49-F238E27FC236}">
                <a16:creationId xmlns:a16="http://schemas.microsoft.com/office/drawing/2014/main" xmlns="" id="{E604FB3C-70EB-43CC-A4D8-CE29B60FA06B}"/>
              </a:ext>
            </a:extLst>
          </p:cNvPr>
          <p:cNvSpPr/>
          <p:nvPr/>
        </p:nvSpPr>
        <p:spPr>
          <a:xfrm>
            <a:off x="1598066" y="2370083"/>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pic>
        <p:nvPicPr>
          <p:cNvPr id="26" name="Imagen 25">
            <a:extLst>
              <a:ext uri="{FF2B5EF4-FFF2-40B4-BE49-F238E27FC236}">
                <a16:creationId xmlns:a16="http://schemas.microsoft.com/office/drawing/2014/main" xmlns="" id="{7247FC76-FB7A-4EFF-A468-80C81D04A697}"/>
              </a:ext>
            </a:extLst>
          </p:cNvPr>
          <p:cNvPicPr>
            <a:picLocks noChangeAspect="1"/>
          </p:cNvPicPr>
          <p:nvPr/>
        </p:nvPicPr>
        <p:blipFill>
          <a:blip r:embed="rId3"/>
          <a:stretch>
            <a:fillRect/>
          </a:stretch>
        </p:blipFill>
        <p:spPr>
          <a:xfrm>
            <a:off x="1691347" y="4475108"/>
            <a:ext cx="209810" cy="200737"/>
          </a:xfrm>
          <a:prstGeom prst="rect">
            <a:avLst/>
          </a:prstGeom>
        </p:spPr>
      </p:pic>
      <p:pic>
        <p:nvPicPr>
          <p:cNvPr id="27" name="Imagen 26">
            <a:extLst>
              <a:ext uri="{FF2B5EF4-FFF2-40B4-BE49-F238E27FC236}">
                <a16:creationId xmlns:a16="http://schemas.microsoft.com/office/drawing/2014/main" xmlns="" id="{52EF30CB-C2FB-4BCB-94F3-1CA45379006D}"/>
              </a:ext>
            </a:extLst>
          </p:cNvPr>
          <p:cNvPicPr>
            <a:picLocks noChangeAspect="1"/>
          </p:cNvPicPr>
          <p:nvPr/>
        </p:nvPicPr>
        <p:blipFill>
          <a:blip r:embed="rId4"/>
          <a:stretch>
            <a:fillRect/>
          </a:stretch>
        </p:blipFill>
        <p:spPr>
          <a:xfrm flipH="1">
            <a:off x="1745171" y="2543099"/>
            <a:ext cx="517451" cy="511946"/>
          </a:xfrm>
          <a:prstGeom prst="rect">
            <a:avLst/>
          </a:prstGeom>
        </p:spPr>
      </p:pic>
      <p:pic>
        <p:nvPicPr>
          <p:cNvPr id="28" name="Imagen 27">
            <a:extLst>
              <a:ext uri="{FF2B5EF4-FFF2-40B4-BE49-F238E27FC236}">
                <a16:creationId xmlns:a16="http://schemas.microsoft.com/office/drawing/2014/main" xmlns="" id="{879BF401-79F5-4E6E-AD8B-B700697540B4}"/>
              </a:ext>
            </a:extLst>
          </p:cNvPr>
          <p:cNvPicPr>
            <a:picLocks noChangeAspect="1"/>
          </p:cNvPicPr>
          <p:nvPr/>
        </p:nvPicPr>
        <p:blipFill>
          <a:blip r:embed="rId5"/>
          <a:stretch>
            <a:fillRect/>
          </a:stretch>
        </p:blipFill>
        <p:spPr>
          <a:xfrm>
            <a:off x="1812238" y="2672275"/>
            <a:ext cx="345295" cy="294140"/>
          </a:xfrm>
          <a:prstGeom prst="rect">
            <a:avLst/>
          </a:prstGeom>
        </p:spPr>
      </p:pic>
      <p:pic>
        <p:nvPicPr>
          <p:cNvPr id="29" name="Imagen 28">
            <a:extLst>
              <a:ext uri="{FF2B5EF4-FFF2-40B4-BE49-F238E27FC236}">
                <a16:creationId xmlns:a16="http://schemas.microsoft.com/office/drawing/2014/main" xmlns="" id="{BDA2CBAC-1042-46C0-B39F-B22E7603E4AB}"/>
              </a:ext>
            </a:extLst>
          </p:cNvPr>
          <p:cNvPicPr>
            <a:picLocks noChangeAspect="1"/>
          </p:cNvPicPr>
          <p:nvPr/>
        </p:nvPicPr>
        <p:blipFill>
          <a:blip r:embed="rId4"/>
          <a:stretch>
            <a:fillRect/>
          </a:stretch>
        </p:blipFill>
        <p:spPr>
          <a:xfrm flipH="1">
            <a:off x="2586018" y="2543099"/>
            <a:ext cx="517451" cy="511946"/>
          </a:xfrm>
          <a:prstGeom prst="rect">
            <a:avLst/>
          </a:prstGeom>
        </p:spPr>
      </p:pic>
      <p:pic>
        <p:nvPicPr>
          <p:cNvPr id="30" name="Imagen 29">
            <a:extLst>
              <a:ext uri="{FF2B5EF4-FFF2-40B4-BE49-F238E27FC236}">
                <a16:creationId xmlns:a16="http://schemas.microsoft.com/office/drawing/2014/main" xmlns="" id="{7F2CBB3F-FB51-4B85-A8CE-583180A9057F}"/>
              </a:ext>
            </a:extLst>
          </p:cNvPr>
          <p:cNvPicPr>
            <a:picLocks noChangeAspect="1"/>
          </p:cNvPicPr>
          <p:nvPr/>
        </p:nvPicPr>
        <p:blipFill>
          <a:blip r:embed="rId6"/>
          <a:stretch>
            <a:fillRect/>
          </a:stretch>
        </p:blipFill>
        <p:spPr>
          <a:xfrm flipH="1">
            <a:off x="2664441" y="2631244"/>
            <a:ext cx="395884" cy="395884"/>
          </a:xfrm>
          <a:prstGeom prst="rect">
            <a:avLst/>
          </a:prstGeom>
        </p:spPr>
      </p:pic>
      <p:sp>
        <p:nvSpPr>
          <p:cNvPr id="31" name="Rectángulo 30">
            <a:extLst>
              <a:ext uri="{FF2B5EF4-FFF2-40B4-BE49-F238E27FC236}">
                <a16:creationId xmlns:a16="http://schemas.microsoft.com/office/drawing/2014/main" xmlns="" id="{A9F15950-629E-4B4F-BE3B-826519E30FC2}"/>
              </a:ext>
            </a:extLst>
          </p:cNvPr>
          <p:cNvSpPr/>
          <p:nvPr/>
        </p:nvSpPr>
        <p:spPr>
          <a:xfrm>
            <a:off x="1745171" y="2543099"/>
            <a:ext cx="517450" cy="511946"/>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a:p>
        </p:txBody>
      </p:sp>
      <p:sp>
        <p:nvSpPr>
          <p:cNvPr id="32" name="Rectángulo 31">
            <a:extLst>
              <a:ext uri="{FF2B5EF4-FFF2-40B4-BE49-F238E27FC236}">
                <a16:creationId xmlns:a16="http://schemas.microsoft.com/office/drawing/2014/main" xmlns="" id="{344F7898-B03E-4AF9-BD33-518DCAC9ABB1}"/>
              </a:ext>
            </a:extLst>
          </p:cNvPr>
          <p:cNvSpPr/>
          <p:nvPr/>
        </p:nvSpPr>
        <p:spPr>
          <a:xfrm>
            <a:off x="3609652" y="2370083"/>
            <a:ext cx="1828800" cy="2381250"/>
          </a:xfrm>
          <a:prstGeom prst="rect">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836530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Master</a:t>
            </a:r>
          </a:p>
        </p:txBody>
      </p:sp>
      <p:sp>
        <p:nvSpPr>
          <p:cNvPr id="3" name="Rectángulo 2">
            <a:extLst>
              <a:ext uri="{FF2B5EF4-FFF2-40B4-BE49-F238E27FC236}">
                <a16:creationId xmlns:a16="http://schemas.microsoft.com/office/drawing/2014/main" xmlns="" id="{1355E081-E5B3-4E13-99DD-C5267039C960}"/>
              </a:ext>
            </a:extLst>
          </p:cNvPr>
          <p:cNvSpPr/>
          <p:nvPr/>
        </p:nvSpPr>
        <p:spPr>
          <a:xfrm>
            <a:off x="2686050" y="1767219"/>
            <a:ext cx="6346298" cy="3392744"/>
          </a:xfrm>
          <a:prstGeom prst="rect">
            <a:avLst/>
          </a:pr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4" name="Rectángulo 3">
            <a:extLst>
              <a:ext uri="{FF2B5EF4-FFF2-40B4-BE49-F238E27FC236}">
                <a16:creationId xmlns:a16="http://schemas.microsoft.com/office/drawing/2014/main" xmlns="" id="{E0C1BF5B-2CBE-4D67-B49C-88E65465FB4D}"/>
              </a:ext>
            </a:extLst>
          </p:cNvPr>
          <p:cNvSpPr/>
          <p:nvPr/>
        </p:nvSpPr>
        <p:spPr>
          <a:xfrm>
            <a:off x="5040842" y="2435812"/>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pic>
        <p:nvPicPr>
          <p:cNvPr id="5" name="Imagen 4">
            <a:extLst>
              <a:ext uri="{FF2B5EF4-FFF2-40B4-BE49-F238E27FC236}">
                <a16:creationId xmlns:a16="http://schemas.microsoft.com/office/drawing/2014/main" xmlns="" id="{873D40E0-FFA3-43A9-B1DC-4C7E8F06DD58}"/>
              </a:ext>
            </a:extLst>
          </p:cNvPr>
          <p:cNvPicPr>
            <a:picLocks noChangeAspect="1"/>
          </p:cNvPicPr>
          <p:nvPr/>
        </p:nvPicPr>
        <p:blipFill>
          <a:blip r:embed="rId3"/>
          <a:stretch>
            <a:fillRect/>
          </a:stretch>
        </p:blipFill>
        <p:spPr>
          <a:xfrm>
            <a:off x="5134123" y="4540837"/>
            <a:ext cx="209810" cy="200737"/>
          </a:xfrm>
          <a:prstGeom prst="rect">
            <a:avLst/>
          </a:prstGeom>
        </p:spPr>
      </p:pic>
      <p:pic>
        <p:nvPicPr>
          <p:cNvPr id="6" name="Imagen 5">
            <a:extLst>
              <a:ext uri="{FF2B5EF4-FFF2-40B4-BE49-F238E27FC236}">
                <a16:creationId xmlns:a16="http://schemas.microsoft.com/office/drawing/2014/main" xmlns="" id="{DB905026-9929-4A48-8C27-059F3A1562EA}"/>
              </a:ext>
            </a:extLst>
          </p:cNvPr>
          <p:cNvPicPr>
            <a:picLocks noChangeAspect="1"/>
          </p:cNvPicPr>
          <p:nvPr/>
        </p:nvPicPr>
        <p:blipFill>
          <a:blip r:embed="rId4"/>
          <a:stretch>
            <a:fillRect/>
          </a:stretch>
        </p:blipFill>
        <p:spPr>
          <a:xfrm flipH="1">
            <a:off x="5187947" y="2608828"/>
            <a:ext cx="517451" cy="511946"/>
          </a:xfrm>
          <a:prstGeom prst="rect">
            <a:avLst/>
          </a:prstGeom>
        </p:spPr>
      </p:pic>
      <p:pic>
        <p:nvPicPr>
          <p:cNvPr id="7" name="Imagen 6">
            <a:extLst>
              <a:ext uri="{FF2B5EF4-FFF2-40B4-BE49-F238E27FC236}">
                <a16:creationId xmlns:a16="http://schemas.microsoft.com/office/drawing/2014/main" xmlns="" id="{B15092ED-4571-4C5F-B8CE-C33AF42E6C89}"/>
              </a:ext>
            </a:extLst>
          </p:cNvPr>
          <p:cNvPicPr>
            <a:picLocks noChangeAspect="1"/>
          </p:cNvPicPr>
          <p:nvPr/>
        </p:nvPicPr>
        <p:blipFill>
          <a:blip r:embed="rId5"/>
          <a:stretch>
            <a:fillRect/>
          </a:stretch>
        </p:blipFill>
        <p:spPr>
          <a:xfrm>
            <a:off x="5255014" y="2738004"/>
            <a:ext cx="345295" cy="294140"/>
          </a:xfrm>
          <a:prstGeom prst="rect">
            <a:avLst/>
          </a:prstGeom>
        </p:spPr>
      </p:pic>
      <p:pic>
        <p:nvPicPr>
          <p:cNvPr id="8" name="Imagen 7">
            <a:extLst>
              <a:ext uri="{FF2B5EF4-FFF2-40B4-BE49-F238E27FC236}">
                <a16:creationId xmlns:a16="http://schemas.microsoft.com/office/drawing/2014/main" xmlns="" id="{C60E3ADB-AA26-4B07-83E5-6ABCDC0DC765}"/>
              </a:ext>
            </a:extLst>
          </p:cNvPr>
          <p:cNvPicPr>
            <a:picLocks noChangeAspect="1"/>
          </p:cNvPicPr>
          <p:nvPr/>
        </p:nvPicPr>
        <p:blipFill>
          <a:blip r:embed="rId4"/>
          <a:stretch>
            <a:fillRect/>
          </a:stretch>
        </p:blipFill>
        <p:spPr>
          <a:xfrm flipH="1">
            <a:off x="6028794" y="2608828"/>
            <a:ext cx="517451" cy="511946"/>
          </a:xfrm>
          <a:prstGeom prst="rect">
            <a:avLst/>
          </a:prstGeom>
        </p:spPr>
      </p:pic>
      <p:pic>
        <p:nvPicPr>
          <p:cNvPr id="9" name="Imagen 8">
            <a:extLst>
              <a:ext uri="{FF2B5EF4-FFF2-40B4-BE49-F238E27FC236}">
                <a16:creationId xmlns:a16="http://schemas.microsoft.com/office/drawing/2014/main" xmlns="" id="{EA7EEA53-F15D-4E84-9362-C26FB537B967}"/>
              </a:ext>
            </a:extLst>
          </p:cNvPr>
          <p:cNvPicPr>
            <a:picLocks noChangeAspect="1"/>
          </p:cNvPicPr>
          <p:nvPr/>
        </p:nvPicPr>
        <p:blipFill>
          <a:blip r:embed="rId6"/>
          <a:stretch>
            <a:fillRect/>
          </a:stretch>
        </p:blipFill>
        <p:spPr>
          <a:xfrm flipH="1">
            <a:off x="6107217" y="2696973"/>
            <a:ext cx="395884" cy="395884"/>
          </a:xfrm>
          <a:prstGeom prst="rect">
            <a:avLst/>
          </a:prstGeom>
        </p:spPr>
      </p:pic>
      <p:sp>
        <p:nvSpPr>
          <p:cNvPr id="10" name="Rectángulo 9">
            <a:extLst>
              <a:ext uri="{FF2B5EF4-FFF2-40B4-BE49-F238E27FC236}">
                <a16:creationId xmlns:a16="http://schemas.microsoft.com/office/drawing/2014/main" xmlns="" id="{ED0529C1-38B2-4166-AEAE-E4B6B5562AB4}"/>
              </a:ext>
            </a:extLst>
          </p:cNvPr>
          <p:cNvSpPr/>
          <p:nvPr/>
        </p:nvSpPr>
        <p:spPr>
          <a:xfrm>
            <a:off x="5187947" y="2608828"/>
            <a:ext cx="517450" cy="511946"/>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1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Rectángulo 10">
            <a:extLst>
              <a:ext uri="{FF2B5EF4-FFF2-40B4-BE49-F238E27FC236}">
                <a16:creationId xmlns:a16="http://schemas.microsoft.com/office/drawing/2014/main" xmlns="" id="{6ABC47E9-5E1E-40E2-A7B7-0C82E60A4676}"/>
              </a:ext>
            </a:extLst>
          </p:cNvPr>
          <p:cNvSpPr/>
          <p:nvPr/>
        </p:nvSpPr>
        <p:spPr>
          <a:xfrm>
            <a:off x="5040842" y="2435812"/>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pic>
        <p:nvPicPr>
          <p:cNvPr id="12" name="Imagen 11">
            <a:extLst>
              <a:ext uri="{FF2B5EF4-FFF2-40B4-BE49-F238E27FC236}">
                <a16:creationId xmlns:a16="http://schemas.microsoft.com/office/drawing/2014/main" xmlns="" id="{99587616-ADC3-478C-A1EA-86AFC4F67F0F}"/>
              </a:ext>
            </a:extLst>
          </p:cNvPr>
          <p:cNvPicPr>
            <a:picLocks noChangeAspect="1"/>
          </p:cNvPicPr>
          <p:nvPr/>
        </p:nvPicPr>
        <p:blipFill>
          <a:blip r:embed="rId3"/>
          <a:stretch>
            <a:fillRect/>
          </a:stretch>
        </p:blipFill>
        <p:spPr>
          <a:xfrm>
            <a:off x="5134123" y="4540837"/>
            <a:ext cx="209810" cy="200737"/>
          </a:xfrm>
          <a:prstGeom prst="rect">
            <a:avLst/>
          </a:prstGeom>
        </p:spPr>
      </p:pic>
      <p:pic>
        <p:nvPicPr>
          <p:cNvPr id="13" name="Imagen 12">
            <a:extLst>
              <a:ext uri="{FF2B5EF4-FFF2-40B4-BE49-F238E27FC236}">
                <a16:creationId xmlns:a16="http://schemas.microsoft.com/office/drawing/2014/main" xmlns="" id="{58AA554C-D93B-49A5-9B43-81C578165DE6}"/>
              </a:ext>
            </a:extLst>
          </p:cNvPr>
          <p:cNvPicPr>
            <a:picLocks noChangeAspect="1"/>
          </p:cNvPicPr>
          <p:nvPr/>
        </p:nvPicPr>
        <p:blipFill>
          <a:blip r:embed="rId4"/>
          <a:stretch>
            <a:fillRect/>
          </a:stretch>
        </p:blipFill>
        <p:spPr>
          <a:xfrm flipH="1">
            <a:off x="5187947" y="2608828"/>
            <a:ext cx="517451" cy="511946"/>
          </a:xfrm>
          <a:prstGeom prst="rect">
            <a:avLst/>
          </a:prstGeom>
        </p:spPr>
      </p:pic>
      <p:pic>
        <p:nvPicPr>
          <p:cNvPr id="14" name="Imagen 13">
            <a:extLst>
              <a:ext uri="{FF2B5EF4-FFF2-40B4-BE49-F238E27FC236}">
                <a16:creationId xmlns:a16="http://schemas.microsoft.com/office/drawing/2014/main" xmlns="" id="{0194C000-F8D3-4DDC-A296-2E65E7903A6D}"/>
              </a:ext>
            </a:extLst>
          </p:cNvPr>
          <p:cNvPicPr>
            <a:picLocks noChangeAspect="1"/>
          </p:cNvPicPr>
          <p:nvPr/>
        </p:nvPicPr>
        <p:blipFill>
          <a:blip r:embed="rId5"/>
          <a:stretch>
            <a:fillRect/>
          </a:stretch>
        </p:blipFill>
        <p:spPr>
          <a:xfrm>
            <a:off x="5255014" y="2738004"/>
            <a:ext cx="345295" cy="294140"/>
          </a:xfrm>
          <a:prstGeom prst="rect">
            <a:avLst/>
          </a:prstGeom>
        </p:spPr>
      </p:pic>
      <p:sp>
        <p:nvSpPr>
          <p:cNvPr id="15" name="Rectángulo 14">
            <a:extLst>
              <a:ext uri="{FF2B5EF4-FFF2-40B4-BE49-F238E27FC236}">
                <a16:creationId xmlns:a16="http://schemas.microsoft.com/office/drawing/2014/main" xmlns="" id="{D919A659-D79F-49C2-B335-F22D74AA4E8A}"/>
              </a:ext>
            </a:extLst>
          </p:cNvPr>
          <p:cNvSpPr/>
          <p:nvPr/>
        </p:nvSpPr>
        <p:spPr>
          <a:xfrm>
            <a:off x="5187947" y="2608828"/>
            <a:ext cx="517450" cy="511946"/>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1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6" name="Rectángulo 15">
            <a:extLst>
              <a:ext uri="{FF2B5EF4-FFF2-40B4-BE49-F238E27FC236}">
                <a16:creationId xmlns:a16="http://schemas.microsoft.com/office/drawing/2014/main" xmlns="" id="{A1BABF4C-F2FC-432C-BD79-691C787041AD}"/>
              </a:ext>
            </a:extLst>
          </p:cNvPr>
          <p:cNvSpPr/>
          <p:nvPr/>
        </p:nvSpPr>
        <p:spPr>
          <a:xfrm>
            <a:off x="7016747" y="2435812"/>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pic>
        <p:nvPicPr>
          <p:cNvPr id="17" name="Imagen 16">
            <a:extLst>
              <a:ext uri="{FF2B5EF4-FFF2-40B4-BE49-F238E27FC236}">
                <a16:creationId xmlns:a16="http://schemas.microsoft.com/office/drawing/2014/main" xmlns="" id="{3ACC1741-2491-449C-B587-1C1B417B0419}"/>
              </a:ext>
            </a:extLst>
          </p:cNvPr>
          <p:cNvPicPr>
            <a:picLocks noChangeAspect="1"/>
          </p:cNvPicPr>
          <p:nvPr/>
        </p:nvPicPr>
        <p:blipFill>
          <a:blip r:embed="rId3"/>
          <a:stretch>
            <a:fillRect/>
          </a:stretch>
        </p:blipFill>
        <p:spPr>
          <a:xfrm>
            <a:off x="7110028" y="4540837"/>
            <a:ext cx="209810" cy="200737"/>
          </a:xfrm>
          <a:prstGeom prst="rect">
            <a:avLst/>
          </a:prstGeom>
        </p:spPr>
      </p:pic>
      <p:pic>
        <p:nvPicPr>
          <p:cNvPr id="18" name="Imagen 17">
            <a:extLst>
              <a:ext uri="{FF2B5EF4-FFF2-40B4-BE49-F238E27FC236}">
                <a16:creationId xmlns:a16="http://schemas.microsoft.com/office/drawing/2014/main" xmlns="" id="{67B69B0D-C6F1-427F-913E-AA39673778BF}"/>
              </a:ext>
            </a:extLst>
          </p:cNvPr>
          <p:cNvPicPr>
            <a:picLocks noChangeAspect="1"/>
          </p:cNvPicPr>
          <p:nvPr/>
        </p:nvPicPr>
        <p:blipFill>
          <a:blip r:embed="rId4"/>
          <a:stretch>
            <a:fillRect/>
          </a:stretch>
        </p:blipFill>
        <p:spPr>
          <a:xfrm flipH="1">
            <a:off x="7163852" y="2608828"/>
            <a:ext cx="517451" cy="511946"/>
          </a:xfrm>
          <a:prstGeom prst="rect">
            <a:avLst/>
          </a:prstGeom>
        </p:spPr>
      </p:pic>
      <p:pic>
        <p:nvPicPr>
          <p:cNvPr id="19" name="Imagen 18">
            <a:extLst>
              <a:ext uri="{FF2B5EF4-FFF2-40B4-BE49-F238E27FC236}">
                <a16:creationId xmlns:a16="http://schemas.microsoft.com/office/drawing/2014/main" xmlns="" id="{DE54529C-EAA8-4924-B635-204EE494D9B6}"/>
              </a:ext>
            </a:extLst>
          </p:cNvPr>
          <p:cNvPicPr>
            <a:picLocks noChangeAspect="1"/>
          </p:cNvPicPr>
          <p:nvPr/>
        </p:nvPicPr>
        <p:blipFill>
          <a:blip r:embed="rId5"/>
          <a:stretch>
            <a:fillRect/>
          </a:stretch>
        </p:blipFill>
        <p:spPr>
          <a:xfrm>
            <a:off x="7230919" y="2738004"/>
            <a:ext cx="345295" cy="294140"/>
          </a:xfrm>
          <a:prstGeom prst="rect">
            <a:avLst/>
          </a:prstGeom>
        </p:spPr>
      </p:pic>
      <p:pic>
        <p:nvPicPr>
          <p:cNvPr id="20" name="Imagen 19">
            <a:extLst>
              <a:ext uri="{FF2B5EF4-FFF2-40B4-BE49-F238E27FC236}">
                <a16:creationId xmlns:a16="http://schemas.microsoft.com/office/drawing/2014/main" xmlns="" id="{BE0F0C4C-A4D1-41D9-8A96-899F4982AD28}"/>
              </a:ext>
            </a:extLst>
          </p:cNvPr>
          <p:cNvPicPr>
            <a:picLocks noChangeAspect="1"/>
          </p:cNvPicPr>
          <p:nvPr/>
        </p:nvPicPr>
        <p:blipFill>
          <a:blip r:embed="rId4"/>
          <a:stretch>
            <a:fillRect/>
          </a:stretch>
        </p:blipFill>
        <p:spPr>
          <a:xfrm flipH="1">
            <a:off x="8004699" y="2608828"/>
            <a:ext cx="517451" cy="511946"/>
          </a:xfrm>
          <a:prstGeom prst="rect">
            <a:avLst/>
          </a:prstGeom>
        </p:spPr>
      </p:pic>
      <p:pic>
        <p:nvPicPr>
          <p:cNvPr id="21" name="Imagen 20">
            <a:extLst>
              <a:ext uri="{FF2B5EF4-FFF2-40B4-BE49-F238E27FC236}">
                <a16:creationId xmlns:a16="http://schemas.microsoft.com/office/drawing/2014/main" xmlns="" id="{0E9D9CDA-F401-4134-9903-896054962EF1}"/>
              </a:ext>
            </a:extLst>
          </p:cNvPr>
          <p:cNvPicPr>
            <a:picLocks noChangeAspect="1"/>
          </p:cNvPicPr>
          <p:nvPr/>
        </p:nvPicPr>
        <p:blipFill>
          <a:blip r:embed="rId6"/>
          <a:stretch>
            <a:fillRect/>
          </a:stretch>
        </p:blipFill>
        <p:spPr>
          <a:xfrm flipH="1">
            <a:off x="8083122" y="2696973"/>
            <a:ext cx="395884" cy="395884"/>
          </a:xfrm>
          <a:prstGeom prst="rect">
            <a:avLst/>
          </a:prstGeom>
        </p:spPr>
      </p:pic>
      <p:sp>
        <p:nvSpPr>
          <p:cNvPr id="22" name="Rectángulo 21">
            <a:extLst>
              <a:ext uri="{FF2B5EF4-FFF2-40B4-BE49-F238E27FC236}">
                <a16:creationId xmlns:a16="http://schemas.microsoft.com/office/drawing/2014/main" xmlns="" id="{C0A797CE-7802-4628-A7C5-D9C14624A8F3}"/>
              </a:ext>
            </a:extLst>
          </p:cNvPr>
          <p:cNvSpPr/>
          <p:nvPr/>
        </p:nvSpPr>
        <p:spPr>
          <a:xfrm>
            <a:off x="7163852" y="2608828"/>
            <a:ext cx="517450" cy="511946"/>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1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3" name="Rectángulo 22">
            <a:extLst>
              <a:ext uri="{FF2B5EF4-FFF2-40B4-BE49-F238E27FC236}">
                <a16:creationId xmlns:a16="http://schemas.microsoft.com/office/drawing/2014/main" xmlns="" id="{DA2E058D-FD8D-4964-A4BA-EA61FAA7BFF8}"/>
              </a:ext>
            </a:extLst>
          </p:cNvPr>
          <p:cNvSpPr/>
          <p:nvPr/>
        </p:nvSpPr>
        <p:spPr>
          <a:xfrm>
            <a:off x="3014663" y="2435812"/>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pic>
        <p:nvPicPr>
          <p:cNvPr id="24" name="Imagen 23">
            <a:extLst>
              <a:ext uri="{FF2B5EF4-FFF2-40B4-BE49-F238E27FC236}">
                <a16:creationId xmlns:a16="http://schemas.microsoft.com/office/drawing/2014/main" xmlns="" id="{FCA8159C-01FF-4551-89EE-B8E1FBBAAE05}"/>
              </a:ext>
            </a:extLst>
          </p:cNvPr>
          <p:cNvPicPr>
            <a:picLocks noChangeAspect="1"/>
          </p:cNvPicPr>
          <p:nvPr/>
        </p:nvPicPr>
        <p:blipFill>
          <a:blip r:embed="rId3"/>
          <a:stretch>
            <a:fillRect/>
          </a:stretch>
        </p:blipFill>
        <p:spPr>
          <a:xfrm>
            <a:off x="3107944" y="4540837"/>
            <a:ext cx="209810" cy="200737"/>
          </a:xfrm>
          <a:prstGeom prst="rect">
            <a:avLst/>
          </a:prstGeom>
        </p:spPr>
      </p:pic>
      <p:pic>
        <p:nvPicPr>
          <p:cNvPr id="25" name="Imagen 24">
            <a:extLst>
              <a:ext uri="{FF2B5EF4-FFF2-40B4-BE49-F238E27FC236}">
                <a16:creationId xmlns:a16="http://schemas.microsoft.com/office/drawing/2014/main" xmlns="" id="{3F39E337-5409-4DB1-A1F9-2514FE8A22AB}"/>
              </a:ext>
            </a:extLst>
          </p:cNvPr>
          <p:cNvPicPr>
            <a:picLocks noChangeAspect="1"/>
          </p:cNvPicPr>
          <p:nvPr/>
        </p:nvPicPr>
        <p:blipFill>
          <a:blip r:embed="rId4"/>
          <a:stretch>
            <a:fillRect/>
          </a:stretch>
        </p:blipFill>
        <p:spPr>
          <a:xfrm flipH="1">
            <a:off x="3161768" y="2608828"/>
            <a:ext cx="517451" cy="511946"/>
          </a:xfrm>
          <a:prstGeom prst="rect">
            <a:avLst/>
          </a:prstGeom>
        </p:spPr>
      </p:pic>
      <p:pic>
        <p:nvPicPr>
          <p:cNvPr id="26" name="Imagen 25">
            <a:extLst>
              <a:ext uri="{FF2B5EF4-FFF2-40B4-BE49-F238E27FC236}">
                <a16:creationId xmlns:a16="http://schemas.microsoft.com/office/drawing/2014/main" xmlns="" id="{2333518E-667C-43B9-8246-E69BA0A735E7}"/>
              </a:ext>
            </a:extLst>
          </p:cNvPr>
          <p:cNvPicPr>
            <a:picLocks noChangeAspect="1"/>
          </p:cNvPicPr>
          <p:nvPr/>
        </p:nvPicPr>
        <p:blipFill>
          <a:blip r:embed="rId5"/>
          <a:stretch>
            <a:fillRect/>
          </a:stretch>
        </p:blipFill>
        <p:spPr>
          <a:xfrm>
            <a:off x="3228835" y="2738004"/>
            <a:ext cx="345295" cy="294140"/>
          </a:xfrm>
          <a:prstGeom prst="rect">
            <a:avLst/>
          </a:prstGeom>
        </p:spPr>
      </p:pic>
      <p:pic>
        <p:nvPicPr>
          <p:cNvPr id="27" name="Imagen 26">
            <a:extLst>
              <a:ext uri="{FF2B5EF4-FFF2-40B4-BE49-F238E27FC236}">
                <a16:creationId xmlns:a16="http://schemas.microsoft.com/office/drawing/2014/main" xmlns="" id="{2FFEE156-87E1-4102-8291-5BF6D1261734}"/>
              </a:ext>
            </a:extLst>
          </p:cNvPr>
          <p:cNvPicPr>
            <a:picLocks noChangeAspect="1"/>
          </p:cNvPicPr>
          <p:nvPr/>
        </p:nvPicPr>
        <p:blipFill>
          <a:blip r:embed="rId4"/>
          <a:stretch>
            <a:fillRect/>
          </a:stretch>
        </p:blipFill>
        <p:spPr>
          <a:xfrm flipH="1">
            <a:off x="4002615" y="2608828"/>
            <a:ext cx="517451" cy="511946"/>
          </a:xfrm>
          <a:prstGeom prst="rect">
            <a:avLst/>
          </a:prstGeom>
        </p:spPr>
      </p:pic>
      <p:pic>
        <p:nvPicPr>
          <p:cNvPr id="28" name="Imagen 27">
            <a:extLst>
              <a:ext uri="{FF2B5EF4-FFF2-40B4-BE49-F238E27FC236}">
                <a16:creationId xmlns:a16="http://schemas.microsoft.com/office/drawing/2014/main" xmlns="" id="{3EEE5B2E-CC45-4702-93D1-82AD966B3287}"/>
              </a:ext>
            </a:extLst>
          </p:cNvPr>
          <p:cNvPicPr>
            <a:picLocks noChangeAspect="1"/>
          </p:cNvPicPr>
          <p:nvPr/>
        </p:nvPicPr>
        <p:blipFill>
          <a:blip r:embed="rId6"/>
          <a:stretch>
            <a:fillRect/>
          </a:stretch>
        </p:blipFill>
        <p:spPr>
          <a:xfrm flipH="1">
            <a:off x="4081038" y="2696973"/>
            <a:ext cx="395884" cy="395884"/>
          </a:xfrm>
          <a:prstGeom prst="rect">
            <a:avLst/>
          </a:prstGeom>
        </p:spPr>
      </p:pic>
      <p:sp>
        <p:nvSpPr>
          <p:cNvPr id="29" name="Rectángulo 28">
            <a:extLst>
              <a:ext uri="{FF2B5EF4-FFF2-40B4-BE49-F238E27FC236}">
                <a16:creationId xmlns:a16="http://schemas.microsoft.com/office/drawing/2014/main" xmlns="" id="{D410643C-F77C-437C-B6F3-CEF977A0758B}"/>
              </a:ext>
            </a:extLst>
          </p:cNvPr>
          <p:cNvSpPr/>
          <p:nvPr/>
        </p:nvSpPr>
        <p:spPr>
          <a:xfrm>
            <a:off x="3161768" y="2608828"/>
            <a:ext cx="517450" cy="511946"/>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1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30" name="Rectángulo 29">
            <a:extLst>
              <a:ext uri="{FF2B5EF4-FFF2-40B4-BE49-F238E27FC236}">
                <a16:creationId xmlns:a16="http://schemas.microsoft.com/office/drawing/2014/main" xmlns="" id="{5A2A1175-FF34-4606-BD14-0921334D8D90}"/>
              </a:ext>
            </a:extLst>
          </p:cNvPr>
          <p:cNvSpPr/>
          <p:nvPr/>
        </p:nvSpPr>
        <p:spPr>
          <a:xfrm>
            <a:off x="111652" y="1767219"/>
            <a:ext cx="2574398" cy="3392744"/>
          </a:xfrm>
          <a:prstGeom prst="rect">
            <a:avLst/>
          </a:pr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31" name="Rectángulo 30">
            <a:extLst>
              <a:ext uri="{FF2B5EF4-FFF2-40B4-BE49-F238E27FC236}">
                <a16:creationId xmlns:a16="http://schemas.microsoft.com/office/drawing/2014/main" xmlns="" id="{9A9FC331-A545-4A7C-BFA4-FEF582700482}"/>
              </a:ext>
            </a:extLst>
          </p:cNvPr>
          <p:cNvSpPr/>
          <p:nvPr/>
        </p:nvSpPr>
        <p:spPr>
          <a:xfrm>
            <a:off x="273351" y="2422958"/>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rPr>
              <a:t>Master</a:t>
            </a:r>
          </a:p>
        </p:txBody>
      </p:sp>
      <p:pic>
        <p:nvPicPr>
          <p:cNvPr id="32" name="Imagen 31">
            <a:extLst>
              <a:ext uri="{FF2B5EF4-FFF2-40B4-BE49-F238E27FC236}">
                <a16:creationId xmlns:a16="http://schemas.microsoft.com/office/drawing/2014/main" xmlns="" id="{C6F7E8BA-A167-4FE2-A370-7A08C873AAEA}"/>
              </a:ext>
            </a:extLst>
          </p:cNvPr>
          <p:cNvPicPr>
            <a:picLocks noChangeAspect="1"/>
          </p:cNvPicPr>
          <p:nvPr/>
        </p:nvPicPr>
        <p:blipFill>
          <a:blip r:embed="rId3"/>
          <a:stretch>
            <a:fillRect/>
          </a:stretch>
        </p:blipFill>
        <p:spPr>
          <a:xfrm>
            <a:off x="366632" y="4527983"/>
            <a:ext cx="209810" cy="200737"/>
          </a:xfrm>
          <a:prstGeom prst="rect">
            <a:avLst/>
          </a:prstGeom>
        </p:spPr>
      </p:pic>
      <p:cxnSp>
        <p:nvCxnSpPr>
          <p:cNvPr id="33" name="Conector: angular 32">
            <a:extLst>
              <a:ext uri="{FF2B5EF4-FFF2-40B4-BE49-F238E27FC236}">
                <a16:creationId xmlns:a16="http://schemas.microsoft.com/office/drawing/2014/main" xmlns="" id="{62AE1B8B-68E2-4B9A-BE62-B81D022B8DC7}"/>
              </a:ext>
            </a:extLst>
          </p:cNvPr>
          <p:cNvCxnSpPr>
            <a:stCxn id="31" idx="0"/>
            <a:endCxn id="23" idx="0"/>
          </p:cNvCxnSpPr>
          <p:nvPr/>
        </p:nvCxnSpPr>
        <p:spPr>
          <a:xfrm rot="16200000" flipH="1">
            <a:off x="2551980" y="1058729"/>
            <a:ext cx="12854" cy="2741312"/>
          </a:xfrm>
          <a:prstGeom prst="bentConnector3">
            <a:avLst>
              <a:gd name="adj1" fmla="val -1778435"/>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Conector: angular 33">
            <a:extLst>
              <a:ext uri="{FF2B5EF4-FFF2-40B4-BE49-F238E27FC236}">
                <a16:creationId xmlns:a16="http://schemas.microsoft.com/office/drawing/2014/main" xmlns="" id="{25983100-6FE1-4E97-B515-BE446F85C725}"/>
              </a:ext>
            </a:extLst>
          </p:cNvPr>
          <p:cNvCxnSpPr>
            <a:cxnSpLocks/>
            <a:stCxn id="31" idx="0"/>
          </p:cNvCxnSpPr>
          <p:nvPr/>
        </p:nvCxnSpPr>
        <p:spPr>
          <a:xfrm rot="16200000" flipH="1">
            <a:off x="3557773" y="52936"/>
            <a:ext cx="12854" cy="4752898"/>
          </a:xfrm>
          <a:prstGeom prst="bentConnector3">
            <a:avLst>
              <a:gd name="adj1" fmla="val -2772826"/>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Conector: angular 34">
            <a:extLst>
              <a:ext uri="{FF2B5EF4-FFF2-40B4-BE49-F238E27FC236}">
                <a16:creationId xmlns:a16="http://schemas.microsoft.com/office/drawing/2014/main" xmlns="" id="{EC61A5E4-3B6A-403D-A6AC-C1AAF86C2034}"/>
              </a:ext>
            </a:extLst>
          </p:cNvPr>
          <p:cNvCxnSpPr>
            <a:stCxn id="31" idx="0"/>
            <a:endCxn id="16" idx="0"/>
          </p:cNvCxnSpPr>
          <p:nvPr/>
        </p:nvCxnSpPr>
        <p:spPr>
          <a:xfrm rot="16200000" flipH="1">
            <a:off x="4553022" y="-942313"/>
            <a:ext cx="12854" cy="6743396"/>
          </a:xfrm>
          <a:prstGeom prst="bentConnector3">
            <a:avLst>
              <a:gd name="adj1" fmla="val -4073183"/>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0261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Componentes</a:t>
            </a:r>
          </a:p>
        </p:txBody>
      </p:sp>
      <p:pic>
        <p:nvPicPr>
          <p:cNvPr id="3" name="Imagen 2">
            <a:extLst>
              <a:ext uri="{FF2B5EF4-FFF2-40B4-BE49-F238E27FC236}">
                <a16:creationId xmlns:a16="http://schemas.microsoft.com/office/drawing/2014/main" xmlns="" id="{5FD00865-8704-4714-9D75-827307508FA8}"/>
              </a:ext>
            </a:extLst>
          </p:cNvPr>
          <p:cNvPicPr>
            <a:picLocks noChangeAspect="1"/>
          </p:cNvPicPr>
          <p:nvPr/>
        </p:nvPicPr>
        <p:blipFill>
          <a:blip r:embed="rId3"/>
          <a:stretch>
            <a:fillRect/>
          </a:stretch>
        </p:blipFill>
        <p:spPr>
          <a:xfrm>
            <a:off x="176462" y="1688610"/>
            <a:ext cx="8706284" cy="3314159"/>
          </a:xfrm>
          <a:prstGeom prst="rect">
            <a:avLst/>
          </a:prstGeom>
        </p:spPr>
      </p:pic>
    </p:spTree>
    <p:extLst>
      <p:ext uri="{BB962C8B-B14F-4D97-AF65-F5344CB8AC3E}">
        <p14:creationId xmlns:p14="http://schemas.microsoft.com/office/powerpoint/2010/main" val="4021481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Master vs </a:t>
            </a:r>
            <a:r>
              <a:rPr lang="es-ES" dirty="0" err="1"/>
              <a:t>Node</a:t>
            </a:r>
            <a:endParaRPr lang="es-ES" dirty="0"/>
          </a:p>
        </p:txBody>
      </p:sp>
      <p:sp>
        <p:nvSpPr>
          <p:cNvPr id="3" name="Rectángulo 2">
            <a:extLst>
              <a:ext uri="{FF2B5EF4-FFF2-40B4-BE49-F238E27FC236}">
                <a16:creationId xmlns:a16="http://schemas.microsoft.com/office/drawing/2014/main" xmlns="" id="{D13B84D9-663E-4D47-9D43-C8081652273E}"/>
              </a:ext>
            </a:extLst>
          </p:cNvPr>
          <p:cNvSpPr/>
          <p:nvPr/>
        </p:nvSpPr>
        <p:spPr>
          <a:xfrm>
            <a:off x="5607307" y="2455043"/>
            <a:ext cx="2044777"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prstClr val="white"/>
                </a:solidFill>
                <a:effectLst/>
                <a:uLnTx/>
                <a:uFillTx/>
                <a:latin typeface="Corbel" panose="020B0503020204020204"/>
                <a:ea typeface="+mn-ea"/>
                <a:cs typeface="+mn-cs"/>
              </a:rPr>
              <a:t>Node</a:t>
            </a:r>
            <a:r>
              <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rPr>
              <a:t> </a:t>
            </a:r>
            <a:r>
              <a:rPr kumimoji="0" lang="es-ES" sz="1800" b="0" i="0" u="none" strike="noStrike" kern="1200" cap="none" spc="0" normalizeH="0" baseline="0" noProof="0" dirty="0" err="1">
                <a:ln>
                  <a:noFill/>
                </a:ln>
                <a:solidFill>
                  <a:prstClr val="white"/>
                </a:solidFill>
                <a:effectLst/>
                <a:uLnTx/>
                <a:uFillTx/>
                <a:latin typeface="Corbel" panose="020B0503020204020204"/>
                <a:ea typeface="+mn-ea"/>
                <a:cs typeface="+mn-cs"/>
              </a:rPr>
              <a:t>Worker</a:t>
            </a: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pic>
        <p:nvPicPr>
          <p:cNvPr id="4" name="Imagen 3">
            <a:extLst>
              <a:ext uri="{FF2B5EF4-FFF2-40B4-BE49-F238E27FC236}">
                <a16:creationId xmlns:a16="http://schemas.microsoft.com/office/drawing/2014/main" xmlns="" id="{C9DC720E-6F8E-4EC4-AE4A-B2E782636DA9}"/>
              </a:ext>
            </a:extLst>
          </p:cNvPr>
          <p:cNvPicPr>
            <a:picLocks noChangeAspect="1"/>
          </p:cNvPicPr>
          <p:nvPr/>
        </p:nvPicPr>
        <p:blipFill>
          <a:blip r:embed="rId3"/>
          <a:stretch>
            <a:fillRect/>
          </a:stretch>
        </p:blipFill>
        <p:spPr>
          <a:xfrm>
            <a:off x="5774276" y="4560068"/>
            <a:ext cx="209810" cy="200737"/>
          </a:xfrm>
          <a:prstGeom prst="rect">
            <a:avLst/>
          </a:prstGeom>
        </p:spPr>
      </p:pic>
      <p:sp>
        <p:nvSpPr>
          <p:cNvPr id="5" name="Rectángulo 4">
            <a:extLst>
              <a:ext uri="{FF2B5EF4-FFF2-40B4-BE49-F238E27FC236}">
                <a16:creationId xmlns:a16="http://schemas.microsoft.com/office/drawing/2014/main" xmlns="" id="{50C358EE-45BF-4700-89ED-96414E0CA0EA}"/>
              </a:ext>
            </a:extLst>
          </p:cNvPr>
          <p:cNvSpPr/>
          <p:nvPr/>
        </p:nvSpPr>
        <p:spPr>
          <a:xfrm>
            <a:off x="1182791" y="2455043"/>
            <a:ext cx="2044777"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rPr>
              <a:t>Master</a:t>
            </a:r>
          </a:p>
        </p:txBody>
      </p:sp>
      <p:pic>
        <p:nvPicPr>
          <p:cNvPr id="6" name="Imagen 5">
            <a:extLst>
              <a:ext uri="{FF2B5EF4-FFF2-40B4-BE49-F238E27FC236}">
                <a16:creationId xmlns:a16="http://schemas.microsoft.com/office/drawing/2014/main" xmlns="" id="{CE6A8EE8-3834-402D-AC35-6D77E78A3DE3}"/>
              </a:ext>
            </a:extLst>
          </p:cNvPr>
          <p:cNvPicPr>
            <a:picLocks noChangeAspect="1"/>
          </p:cNvPicPr>
          <p:nvPr/>
        </p:nvPicPr>
        <p:blipFill>
          <a:blip r:embed="rId3"/>
          <a:stretch>
            <a:fillRect/>
          </a:stretch>
        </p:blipFill>
        <p:spPr>
          <a:xfrm>
            <a:off x="1193872" y="4560068"/>
            <a:ext cx="209810" cy="200737"/>
          </a:xfrm>
          <a:prstGeom prst="rect">
            <a:avLst/>
          </a:prstGeom>
        </p:spPr>
      </p:pic>
      <p:sp>
        <p:nvSpPr>
          <p:cNvPr id="7" name="Rectángulo 6">
            <a:extLst>
              <a:ext uri="{FF2B5EF4-FFF2-40B4-BE49-F238E27FC236}">
                <a16:creationId xmlns:a16="http://schemas.microsoft.com/office/drawing/2014/main" xmlns="" id="{3C1FF27F-0D4C-4374-A0D8-D5026706C91B}"/>
              </a:ext>
            </a:extLst>
          </p:cNvPr>
          <p:cNvSpPr/>
          <p:nvPr/>
        </p:nvSpPr>
        <p:spPr>
          <a:xfrm>
            <a:off x="1408600" y="2694040"/>
            <a:ext cx="1602991" cy="25563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&lt;/&gt; </a:t>
            </a:r>
            <a:r>
              <a:rPr lang="es-ES" sz="1400" dirty="0" err="1"/>
              <a:t>kube-apiserver</a:t>
            </a:r>
            <a:endParaRPr lang="es-ES" sz="1400" dirty="0"/>
          </a:p>
        </p:txBody>
      </p:sp>
      <p:sp>
        <p:nvSpPr>
          <p:cNvPr id="8" name="Rectángulo 7">
            <a:extLst>
              <a:ext uri="{FF2B5EF4-FFF2-40B4-BE49-F238E27FC236}">
                <a16:creationId xmlns:a16="http://schemas.microsoft.com/office/drawing/2014/main" xmlns="" id="{F97EEE2E-AE55-49F8-BC52-6BC8ED60D975}"/>
              </a:ext>
            </a:extLst>
          </p:cNvPr>
          <p:cNvSpPr/>
          <p:nvPr/>
        </p:nvSpPr>
        <p:spPr>
          <a:xfrm>
            <a:off x="5887180" y="2642444"/>
            <a:ext cx="1602991" cy="3072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&lt;/&gt; </a:t>
            </a:r>
            <a:r>
              <a:rPr lang="es-ES" sz="1400" dirty="0" err="1"/>
              <a:t>kubelet</a:t>
            </a:r>
            <a:endParaRPr lang="es-ES" sz="1400" dirty="0"/>
          </a:p>
        </p:txBody>
      </p:sp>
      <p:sp>
        <p:nvSpPr>
          <p:cNvPr id="9" name="Rectángulo 8">
            <a:extLst>
              <a:ext uri="{FF2B5EF4-FFF2-40B4-BE49-F238E27FC236}">
                <a16:creationId xmlns:a16="http://schemas.microsoft.com/office/drawing/2014/main" xmlns="" id="{58C2D795-7F55-4C50-A818-058538DBA276}"/>
              </a:ext>
            </a:extLst>
          </p:cNvPr>
          <p:cNvSpPr/>
          <p:nvPr/>
        </p:nvSpPr>
        <p:spPr>
          <a:xfrm>
            <a:off x="1408600" y="3060856"/>
            <a:ext cx="1602991" cy="25563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t>etcd</a:t>
            </a:r>
            <a:endParaRPr lang="es-ES" sz="1400" dirty="0"/>
          </a:p>
        </p:txBody>
      </p:sp>
      <p:sp>
        <p:nvSpPr>
          <p:cNvPr id="10" name="Rectángulo 9">
            <a:extLst>
              <a:ext uri="{FF2B5EF4-FFF2-40B4-BE49-F238E27FC236}">
                <a16:creationId xmlns:a16="http://schemas.microsoft.com/office/drawing/2014/main" xmlns="" id="{8DA14DB6-E686-426B-8925-5B6D9FE7D783}"/>
              </a:ext>
            </a:extLst>
          </p:cNvPr>
          <p:cNvSpPr/>
          <p:nvPr/>
        </p:nvSpPr>
        <p:spPr>
          <a:xfrm>
            <a:off x="1403683" y="3427672"/>
            <a:ext cx="1602991" cy="25563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t>controller</a:t>
            </a:r>
            <a:endParaRPr lang="es-ES" sz="1400" dirty="0"/>
          </a:p>
        </p:txBody>
      </p:sp>
      <p:sp>
        <p:nvSpPr>
          <p:cNvPr id="11" name="Rectángulo 10">
            <a:extLst>
              <a:ext uri="{FF2B5EF4-FFF2-40B4-BE49-F238E27FC236}">
                <a16:creationId xmlns:a16="http://schemas.microsoft.com/office/drawing/2014/main" xmlns="" id="{E7EC6622-8505-4BE7-B7B6-F0FAC6015174}"/>
              </a:ext>
            </a:extLst>
          </p:cNvPr>
          <p:cNvSpPr/>
          <p:nvPr/>
        </p:nvSpPr>
        <p:spPr>
          <a:xfrm>
            <a:off x="1403682" y="3820755"/>
            <a:ext cx="1602991" cy="25563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t>scheduler</a:t>
            </a:r>
            <a:endParaRPr lang="es-ES" sz="1400" dirty="0"/>
          </a:p>
        </p:txBody>
      </p:sp>
      <p:sp>
        <p:nvSpPr>
          <p:cNvPr id="12" name="Rectángulo 11">
            <a:extLst>
              <a:ext uri="{FF2B5EF4-FFF2-40B4-BE49-F238E27FC236}">
                <a16:creationId xmlns:a16="http://schemas.microsoft.com/office/drawing/2014/main" xmlns="" id="{684E2694-DEB6-41DE-9337-7F944E4D587A}"/>
              </a:ext>
            </a:extLst>
          </p:cNvPr>
          <p:cNvSpPr/>
          <p:nvPr/>
        </p:nvSpPr>
        <p:spPr>
          <a:xfrm>
            <a:off x="5607307" y="4103495"/>
            <a:ext cx="2044777" cy="30723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Container </a:t>
            </a:r>
            <a:r>
              <a:rPr lang="es-ES" sz="1400" dirty="0" err="1"/>
              <a:t>runtime</a:t>
            </a:r>
            <a:endParaRPr lang="es-ES" sz="1400" dirty="0"/>
          </a:p>
        </p:txBody>
      </p:sp>
    </p:spTree>
    <p:extLst>
      <p:ext uri="{BB962C8B-B14F-4D97-AF65-F5344CB8AC3E}">
        <p14:creationId xmlns:p14="http://schemas.microsoft.com/office/powerpoint/2010/main" val="4897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err="1"/>
              <a:t>Kubectl</a:t>
            </a:r>
            <a:endParaRPr lang="es-ES" dirty="0"/>
          </a:p>
        </p:txBody>
      </p:sp>
      <p:sp>
        <p:nvSpPr>
          <p:cNvPr id="3" name="Rectángulo 2">
            <a:extLst>
              <a:ext uri="{FF2B5EF4-FFF2-40B4-BE49-F238E27FC236}">
                <a16:creationId xmlns:a16="http://schemas.microsoft.com/office/drawing/2014/main" xmlns="" id="{03014826-2022-4476-81B6-9ED129914B74}"/>
              </a:ext>
            </a:extLst>
          </p:cNvPr>
          <p:cNvSpPr/>
          <p:nvPr/>
        </p:nvSpPr>
        <p:spPr>
          <a:xfrm>
            <a:off x="1834412" y="2134406"/>
            <a:ext cx="3057832" cy="32734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32742" rtl="0" eaLnBrk="1" fontAlgn="auto" latinLnBrk="0" hangingPunct="1">
              <a:lnSpc>
                <a:spcPct val="100000"/>
              </a:lnSpc>
              <a:spcBef>
                <a:spcPts val="0"/>
              </a:spcBef>
              <a:spcAft>
                <a:spcPts val="0"/>
              </a:spcAft>
              <a:buClrTx/>
              <a:buSzTx/>
              <a:buFontTx/>
              <a:buNone/>
              <a:tabLst/>
              <a:defRPr/>
            </a:pPr>
            <a:r>
              <a:rPr lang="es-ES" sz="2000" dirty="0" err="1">
                <a:solidFill>
                  <a:schemeClr val="bg1"/>
                </a:solidFill>
                <a:latin typeface="Corbel" panose="020B0503020204020204"/>
              </a:rPr>
              <a:t>kubectl</a:t>
            </a:r>
            <a:r>
              <a:rPr lang="es-ES" sz="2000" dirty="0">
                <a:solidFill>
                  <a:schemeClr val="bg1"/>
                </a:solidFill>
                <a:latin typeface="Corbel" panose="020B0503020204020204"/>
              </a:rPr>
              <a:t> run </a:t>
            </a:r>
            <a:r>
              <a:rPr lang="es-ES" sz="2000" dirty="0" err="1">
                <a:solidFill>
                  <a:schemeClr val="bg1"/>
                </a:solidFill>
                <a:latin typeface="Corbel" panose="020B0503020204020204"/>
              </a:rPr>
              <a:t>hello-world</a:t>
            </a:r>
            <a:endParaRPr kumimoji="0" lang="es-ES" sz="2000" b="0" i="0" u="none" strike="noStrike" kern="1200" cap="none" spc="0" normalizeH="0" baseline="0" noProof="0" dirty="0">
              <a:ln>
                <a:noFill/>
              </a:ln>
              <a:solidFill>
                <a:schemeClr val="bg1"/>
              </a:solidFill>
              <a:effectLst/>
              <a:uLnTx/>
              <a:uFillTx/>
              <a:latin typeface="Corbel" panose="020B0503020204020204"/>
            </a:endParaRPr>
          </a:p>
        </p:txBody>
      </p:sp>
      <p:sp>
        <p:nvSpPr>
          <p:cNvPr id="4" name="Rectángulo 3">
            <a:extLst>
              <a:ext uri="{FF2B5EF4-FFF2-40B4-BE49-F238E27FC236}">
                <a16:creationId xmlns:a16="http://schemas.microsoft.com/office/drawing/2014/main" xmlns="" id="{4F4D6EFF-9A54-4472-B8F8-BA6562356335}"/>
              </a:ext>
            </a:extLst>
          </p:cNvPr>
          <p:cNvSpPr/>
          <p:nvPr/>
        </p:nvSpPr>
        <p:spPr>
          <a:xfrm>
            <a:off x="1834412" y="3061196"/>
            <a:ext cx="3057832" cy="32734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32742" rtl="0" eaLnBrk="1" fontAlgn="auto" latinLnBrk="0" hangingPunct="1">
              <a:lnSpc>
                <a:spcPct val="100000"/>
              </a:lnSpc>
              <a:spcBef>
                <a:spcPts val="0"/>
              </a:spcBef>
              <a:spcAft>
                <a:spcPts val="0"/>
              </a:spcAft>
              <a:buClrTx/>
              <a:buSzTx/>
              <a:buFontTx/>
              <a:buNone/>
              <a:tabLst/>
              <a:defRPr/>
            </a:pPr>
            <a:r>
              <a:rPr lang="es-ES" sz="2000" dirty="0" err="1">
                <a:solidFill>
                  <a:schemeClr val="bg1"/>
                </a:solidFill>
                <a:latin typeface="Corbel" panose="020B0503020204020204"/>
              </a:rPr>
              <a:t>kubectl</a:t>
            </a:r>
            <a:r>
              <a:rPr lang="es-ES" sz="2000" dirty="0">
                <a:solidFill>
                  <a:schemeClr val="bg1"/>
                </a:solidFill>
                <a:latin typeface="Corbel" panose="020B0503020204020204"/>
              </a:rPr>
              <a:t> </a:t>
            </a:r>
            <a:r>
              <a:rPr lang="es-ES" sz="2000" dirty="0" err="1">
                <a:solidFill>
                  <a:schemeClr val="bg1"/>
                </a:solidFill>
                <a:latin typeface="Corbel" panose="020B0503020204020204"/>
              </a:rPr>
              <a:t>cluster-info</a:t>
            </a:r>
            <a:endParaRPr kumimoji="0" lang="es-ES" sz="2000" b="0" i="0" u="none" strike="noStrike" kern="1200" cap="none" spc="0" normalizeH="0" baseline="0" noProof="0" dirty="0">
              <a:ln>
                <a:noFill/>
              </a:ln>
              <a:solidFill>
                <a:schemeClr val="bg1"/>
              </a:solidFill>
              <a:effectLst/>
              <a:uLnTx/>
              <a:uFillTx/>
              <a:latin typeface="Corbel" panose="020B0503020204020204"/>
            </a:endParaRPr>
          </a:p>
        </p:txBody>
      </p:sp>
      <p:sp>
        <p:nvSpPr>
          <p:cNvPr id="5" name="Rectángulo 4">
            <a:extLst>
              <a:ext uri="{FF2B5EF4-FFF2-40B4-BE49-F238E27FC236}">
                <a16:creationId xmlns:a16="http://schemas.microsoft.com/office/drawing/2014/main" xmlns="" id="{D283F343-6806-42FD-9E13-FEA1AB11B454}"/>
              </a:ext>
            </a:extLst>
          </p:cNvPr>
          <p:cNvSpPr/>
          <p:nvPr/>
        </p:nvSpPr>
        <p:spPr>
          <a:xfrm>
            <a:off x="1834412" y="3987986"/>
            <a:ext cx="3057832" cy="32734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32742" rtl="0" eaLnBrk="1" fontAlgn="auto" latinLnBrk="0" hangingPunct="1">
              <a:lnSpc>
                <a:spcPct val="100000"/>
              </a:lnSpc>
              <a:spcBef>
                <a:spcPts val="0"/>
              </a:spcBef>
              <a:spcAft>
                <a:spcPts val="0"/>
              </a:spcAft>
              <a:buClrTx/>
              <a:buSzTx/>
              <a:buFontTx/>
              <a:buNone/>
              <a:tabLst/>
              <a:defRPr/>
            </a:pPr>
            <a:r>
              <a:rPr lang="es-ES" sz="2000" dirty="0" err="1">
                <a:solidFill>
                  <a:schemeClr val="bg1"/>
                </a:solidFill>
                <a:latin typeface="Corbel" panose="020B0503020204020204"/>
              </a:rPr>
              <a:t>kubectl</a:t>
            </a:r>
            <a:r>
              <a:rPr lang="es-ES" sz="2000" dirty="0">
                <a:solidFill>
                  <a:schemeClr val="bg1"/>
                </a:solidFill>
                <a:latin typeface="Corbel" panose="020B0503020204020204"/>
              </a:rPr>
              <a:t> </a:t>
            </a:r>
            <a:r>
              <a:rPr lang="es-ES" sz="2000" dirty="0" err="1">
                <a:solidFill>
                  <a:schemeClr val="bg1"/>
                </a:solidFill>
                <a:latin typeface="Corbel" panose="020B0503020204020204"/>
              </a:rPr>
              <a:t>get</a:t>
            </a:r>
            <a:r>
              <a:rPr lang="es-ES" sz="2000" dirty="0">
                <a:solidFill>
                  <a:schemeClr val="bg1"/>
                </a:solidFill>
                <a:latin typeface="Corbel" panose="020B0503020204020204"/>
              </a:rPr>
              <a:t> </a:t>
            </a:r>
            <a:r>
              <a:rPr lang="es-ES" sz="2000" dirty="0" err="1">
                <a:solidFill>
                  <a:schemeClr val="bg1"/>
                </a:solidFill>
                <a:latin typeface="Corbel" panose="020B0503020204020204"/>
              </a:rPr>
              <a:t>nodes</a:t>
            </a:r>
            <a:endParaRPr kumimoji="0" lang="es-ES" sz="2000" b="0" i="0" u="none" strike="noStrike" kern="1200" cap="none" spc="0" normalizeH="0" baseline="0" noProof="0" dirty="0">
              <a:ln>
                <a:noFill/>
              </a:ln>
              <a:solidFill>
                <a:schemeClr val="bg1"/>
              </a:solidFill>
              <a:effectLst/>
              <a:uLnTx/>
              <a:uFillTx/>
              <a:latin typeface="Corbel" panose="020B0503020204020204"/>
            </a:endParaRPr>
          </a:p>
        </p:txBody>
      </p:sp>
      <p:pic>
        <p:nvPicPr>
          <p:cNvPr id="6" name="Imagen 5">
            <a:extLst>
              <a:ext uri="{FF2B5EF4-FFF2-40B4-BE49-F238E27FC236}">
                <a16:creationId xmlns:a16="http://schemas.microsoft.com/office/drawing/2014/main" xmlns="" id="{C38BCC6B-2973-45D7-8AA8-E6DFC95A31FE}"/>
              </a:ext>
            </a:extLst>
          </p:cNvPr>
          <p:cNvPicPr>
            <a:picLocks noChangeAspect="1"/>
          </p:cNvPicPr>
          <p:nvPr/>
        </p:nvPicPr>
        <p:blipFill>
          <a:blip r:embed="rId3"/>
          <a:stretch>
            <a:fillRect/>
          </a:stretch>
        </p:blipFill>
        <p:spPr>
          <a:xfrm>
            <a:off x="5780673" y="1755503"/>
            <a:ext cx="1657350" cy="2867025"/>
          </a:xfrm>
          <a:prstGeom prst="rect">
            <a:avLst/>
          </a:prstGeom>
        </p:spPr>
      </p:pic>
    </p:spTree>
    <p:extLst>
      <p:ext uri="{BB962C8B-B14F-4D97-AF65-F5344CB8AC3E}">
        <p14:creationId xmlns:p14="http://schemas.microsoft.com/office/powerpoint/2010/main" val="4244368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dirty="0"/>
              <a:t>Conceptos</a:t>
            </a:r>
          </a:p>
        </p:txBody>
      </p:sp>
    </p:spTree>
    <p:extLst>
      <p:ext uri="{BB962C8B-B14F-4D97-AF65-F5344CB8AC3E}">
        <p14:creationId xmlns:p14="http://schemas.microsoft.com/office/powerpoint/2010/main" val="2083343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err="1"/>
              <a:t>Pod</a:t>
            </a:r>
            <a:endParaRPr lang="es-ES" dirty="0"/>
          </a:p>
        </p:txBody>
      </p:sp>
      <p:sp>
        <p:nvSpPr>
          <p:cNvPr id="3" name="Rectángulo 2">
            <a:extLst>
              <a:ext uri="{FF2B5EF4-FFF2-40B4-BE49-F238E27FC236}">
                <a16:creationId xmlns:a16="http://schemas.microsoft.com/office/drawing/2014/main" xmlns="" id="{AE2DB38B-2DB9-48B8-9A02-BE7B8E7F022C}"/>
              </a:ext>
            </a:extLst>
          </p:cNvPr>
          <p:cNvSpPr/>
          <p:nvPr/>
        </p:nvSpPr>
        <p:spPr>
          <a:xfrm>
            <a:off x="1184413" y="1972559"/>
            <a:ext cx="6457950" cy="3392744"/>
          </a:xfrm>
          <a:prstGeom prst="rect">
            <a:avLst/>
          </a:pr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nvGrpSpPr>
          <p:cNvPr id="4" name="Grupo 3">
            <a:extLst>
              <a:ext uri="{FF2B5EF4-FFF2-40B4-BE49-F238E27FC236}">
                <a16:creationId xmlns:a16="http://schemas.microsoft.com/office/drawing/2014/main" xmlns="" id="{A954E078-929B-4D90-92E8-EC037E89D399}"/>
              </a:ext>
            </a:extLst>
          </p:cNvPr>
          <p:cNvGrpSpPr/>
          <p:nvPr/>
        </p:nvGrpSpPr>
        <p:grpSpPr>
          <a:xfrm>
            <a:off x="3539205" y="2641152"/>
            <a:ext cx="1828800" cy="2381250"/>
            <a:chOff x="6218237" y="2528857"/>
            <a:chExt cx="1828800" cy="2381250"/>
          </a:xfrm>
        </p:grpSpPr>
        <p:sp>
          <p:nvSpPr>
            <p:cNvPr id="5" name="Rectángulo 4">
              <a:extLst>
                <a:ext uri="{FF2B5EF4-FFF2-40B4-BE49-F238E27FC236}">
                  <a16:creationId xmlns:a16="http://schemas.microsoft.com/office/drawing/2014/main" xmlns="" id="{10EB2D72-011E-4A1F-96FA-616EAC4CC284}"/>
                </a:ext>
              </a:extLst>
            </p:cNvPr>
            <p:cNvSpPr/>
            <p:nvPr/>
          </p:nvSpPr>
          <p:spPr>
            <a:xfrm>
              <a:off x="6218237" y="2528857"/>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schemeClr val="accent4">
                      <a:lumMod val="50000"/>
                    </a:schemeClr>
                  </a:solidFill>
                  <a:effectLst/>
                  <a:uLnTx/>
                  <a:uFillTx/>
                  <a:latin typeface="Corbel" panose="020B0503020204020204"/>
                  <a:ea typeface="+mn-ea"/>
                  <a:cs typeface="+mn-cs"/>
                </a:rPr>
                <a:t>Node</a:t>
              </a:r>
              <a:endParaRPr kumimoji="0" lang="es-ES" sz="1800" b="0" i="0" u="none" strike="noStrike" kern="1200" cap="none" spc="0" normalizeH="0" baseline="0" noProof="0" dirty="0">
                <a:ln>
                  <a:noFill/>
                </a:ln>
                <a:solidFill>
                  <a:schemeClr val="accent4">
                    <a:lumMod val="50000"/>
                  </a:schemeClr>
                </a:solidFill>
                <a:effectLst/>
                <a:uLnTx/>
                <a:uFillTx/>
                <a:latin typeface="Corbel" panose="020B0503020204020204"/>
                <a:ea typeface="+mn-ea"/>
                <a:cs typeface="+mn-cs"/>
              </a:endParaRPr>
            </a:p>
          </p:txBody>
        </p:sp>
        <p:pic>
          <p:nvPicPr>
            <p:cNvPr id="6" name="Imagen 5">
              <a:extLst>
                <a:ext uri="{FF2B5EF4-FFF2-40B4-BE49-F238E27FC236}">
                  <a16:creationId xmlns:a16="http://schemas.microsoft.com/office/drawing/2014/main" xmlns="" id="{BB13D55E-377B-4792-9AF6-CEE6C83307EE}"/>
                </a:ext>
              </a:extLst>
            </p:cNvPr>
            <p:cNvPicPr>
              <a:picLocks noChangeAspect="1"/>
            </p:cNvPicPr>
            <p:nvPr/>
          </p:nvPicPr>
          <p:blipFill>
            <a:blip r:embed="rId3"/>
            <a:stretch>
              <a:fillRect/>
            </a:stretch>
          </p:blipFill>
          <p:spPr>
            <a:xfrm>
              <a:off x="6311518" y="4633882"/>
              <a:ext cx="209810" cy="200737"/>
            </a:xfrm>
            <a:prstGeom prst="rect">
              <a:avLst/>
            </a:prstGeom>
          </p:spPr>
        </p:pic>
        <p:sp>
          <p:nvSpPr>
            <p:cNvPr id="7" name="Rectángulo 6">
              <a:extLst>
                <a:ext uri="{FF2B5EF4-FFF2-40B4-BE49-F238E27FC236}">
                  <a16:creationId xmlns:a16="http://schemas.microsoft.com/office/drawing/2014/main" xmlns="" id="{70D0C284-EB9D-4658-BEA5-FEFAC3AB8113}"/>
                </a:ext>
              </a:extLst>
            </p:cNvPr>
            <p:cNvSpPr/>
            <p:nvPr/>
          </p:nvSpPr>
          <p:spPr>
            <a:xfrm>
              <a:off x="6365342" y="2701873"/>
              <a:ext cx="517450" cy="511946"/>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1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8" name="Imagen 7">
              <a:extLst>
                <a:ext uri="{FF2B5EF4-FFF2-40B4-BE49-F238E27FC236}">
                  <a16:creationId xmlns:a16="http://schemas.microsoft.com/office/drawing/2014/main" xmlns="" id="{898BF5E6-C3CA-47AD-9554-6E0F576BD0FE}"/>
                </a:ext>
              </a:extLst>
            </p:cNvPr>
            <p:cNvPicPr>
              <a:picLocks noChangeAspect="1"/>
            </p:cNvPicPr>
            <p:nvPr/>
          </p:nvPicPr>
          <p:blipFill>
            <a:blip r:embed="rId3"/>
            <a:stretch>
              <a:fillRect/>
            </a:stretch>
          </p:blipFill>
          <p:spPr>
            <a:xfrm>
              <a:off x="6311518" y="4633882"/>
              <a:ext cx="209810" cy="200737"/>
            </a:xfrm>
            <a:prstGeom prst="rect">
              <a:avLst/>
            </a:prstGeom>
          </p:spPr>
        </p:pic>
        <p:grpSp>
          <p:nvGrpSpPr>
            <p:cNvPr id="9" name="Grupo 8">
              <a:extLst>
                <a:ext uri="{FF2B5EF4-FFF2-40B4-BE49-F238E27FC236}">
                  <a16:creationId xmlns:a16="http://schemas.microsoft.com/office/drawing/2014/main" xmlns="" id="{CED25937-DC78-49A1-A5B5-2B7A2D9DA061}"/>
                </a:ext>
              </a:extLst>
            </p:cNvPr>
            <p:cNvGrpSpPr/>
            <p:nvPr/>
          </p:nvGrpSpPr>
          <p:grpSpPr>
            <a:xfrm>
              <a:off x="6650453" y="2691525"/>
              <a:ext cx="980091" cy="902366"/>
              <a:chOff x="9831349" y="753970"/>
              <a:chExt cx="980091" cy="902366"/>
            </a:xfrm>
          </p:grpSpPr>
          <p:sp>
            <p:nvSpPr>
              <p:cNvPr id="10" name="Rectángulo 9">
                <a:extLst>
                  <a:ext uri="{FF2B5EF4-FFF2-40B4-BE49-F238E27FC236}">
                    <a16:creationId xmlns:a16="http://schemas.microsoft.com/office/drawing/2014/main" xmlns="" id="{2A9B227A-36BA-4C3F-964E-19A566B3D460}"/>
                  </a:ext>
                </a:extLst>
              </p:cNvPr>
              <p:cNvSpPr/>
              <p:nvPr/>
            </p:nvSpPr>
            <p:spPr>
              <a:xfrm>
                <a:off x="9831349" y="753970"/>
                <a:ext cx="980091" cy="9023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ES" dirty="0" err="1">
                    <a:solidFill>
                      <a:schemeClr val="accent4">
                        <a:lumMod val="50000"/>
                      </a:schemeClr>
                    </a:solidFill>
                  </a:rPr>
                  <a:t>Pod</a:t>
                </a:r>
                <a:endParaRPr lang="es-ES" dirty="0">
                  <a:solidFill>
                    <a:schemeClr val="accent4">
                      <a:lumMod val="50000"/>
                    </a:schemeClr>
                  </a:solidFill>
                </a:endParaRPr>
              </a:p>
            </p:txBody>
          </p:sp>
          <p:pic>
            <p:nvPicPr>
              <p:cNvPr id="11" name="Imagen 10">
                <a:extLst>
                  <a:ext uri="{FF2B5EF4-FFF2-40B4-BE49-F238E27FC236}">
                    <a16:creationId xmlns:a16="http://schemas.microsoft.com/office/drawing/2014/main" xmlns="" id="{EE8C30AD-687F-4495-AFE4-084937F0D782}"/>
                  </a:ext>
                </a:extLst>
              </p:cNvPr>
              <p:cNvPicPr>
                <a:picLocks noChangeAspect="1"/>
              </p:cNvPicPr>
              <p:nvPr/>
            </p:nvPicPr>
            <p:blipFill>
              <a:blip r:embed="rId4"/>
              <a:stretch>
                <a:fillRect/>
              </a:stretch>
            </p:blipFill>
            <p:spPr>
              <a:xfrm flipH="1">
                <a:off x="10075793" y="800776"/>
                <a:ext cx="517451" cy="511946"/>
              </a:xfrm>
              <a:prstGeom prst="rect">
                <a:avLst/>
              </a:prstGeom>
            </p:spPr>
          </p:pic>
          <p:pic>
            <p:nvPicPr>
              <p:cNvPr id="12" name="Imagen 11">
                <a:extLst>
                  <a:ext uri="{FF2B5EF4-FFF2-40B4-BE49-F238E27FC236}">
                    <a16:creationId xmlns:a16="http://schemas.microsoft.com/office/drawing/2014/main" xmlns="" id="{550C1622-C5A3-46D3-B1F9-D30D36F53819}"/>
                  </a:ext>
                </a:extLst>
              </p:cNvPr>
              <p:cNvPicPr>
                <a:picLocks noChangeAspect="1"/>
              </p:cNvPicPr>
              <p:nvPr/>
            </p:nvPicPr>
            <p:blipFill>
              <a:blip r:embed="rId5"/>
              <a:stretch>
                <a:fillRect/>
              </a:stretch>
            </p:blipFill>
            <p:spPr>
              <a:xfrm>
                <a:off x="10157854" y="942724"/>
                <a:ext cx="330302" cy="281368"/>
              </a:xfrm>
              <a:prstGeom prst="rect">
                <a:avLst/>
              </a:prstGeom>
            </p:spPr>
          </p:pic>
        </p:grpSp>
      </p:grpSp>
      <p:grpSp>
        <p:nvGrpSpPr>
          <p:cNvPr id="13" name="Grupo 12">
            <a:extLst>
              <a:ext uri="{FF2B5EF4-FFF2-40B4-BE49-F238E27FC236}">
                <a16:creationId xmlns:a16="http://schemas.microsoft.com/office/drawing/2014/main" xmlns="" id="{BA1CF911-5463-4F53-9AFE-E650885534FA}"/>
              </a:ext>
            </a:extLst>
          </p:cNvPr>
          <p:cNvGrpSpPr/>
          <p:nvPr/>
        </p:nvGrpSpPr>
        <p:grpSpPr>
          <a:xfrm>
            <a:off x="1529236" y="2641152"/>
            <a:ext cx="1828800" cy="2381250"/>
            <a:chOff x="6218237" y="2528857"/>
            <a:chExt cx="1828800" cy="2381250"/>
          </a:xfrm>
        </p:grpSpPr>
        <p:sp>
          <p:nvSpPr>
            <p:cNvPr id="14" name="Rectángulo 13">
              <a:extLst>
                <a:ext uri="{FF2B5EF4-FFF2-40B4-BE49-F238E27FC236}">
                  <a16:creationId xmlns:a16="http://schemas.microsoft.com/office/drawing/2014/main" xmlns="" id="{4382C2BF-AABD-47F5-8785-54E9E9EA94D4}"/>
                </a:ext>
              </a:extLst>
            </p:cNvPr>
            <p:cNvSpPr/>
            <p:nvPr/>
          </p:nvSpPr>
          <p:spPr>
            <a:xfrm>
              <a:off x="6218237" y="2528857"/>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schemeClr val="accent4">
                      <a:lumMod val="50000"/>
                    </a:schemeClr>
                  </a:solidFill>
                  <a:effectLst/>
                  <a:uLnTx/>
                  <a:uFillTx/>
                  <a:latin typeface="Corbel" panose="020B0503020204020204"/>
                  <a:ea typeface="+mn-ea"/>
                  <a:cs typeface="+mn-cs"/>
                </a:rPr>
                <a:t>Node</a:t>
              </a:r>
              <a:endParaRPr kumimoji="0" lang="es-ES" sz="1800" b="0" i="0" u="none" strike="noStrike" kern="1200" cap="none" spc="0" normalizeH="0" baseline="0" noProof="0" dirty="0">
                <a:ln>
                  <a:noFill/>
                </a:ln>
                <a:solidFill>
                  <a:schemeClr val="accent4">
                    <a:lumMod val="50000"/>
                  </a:schemeClr>
                </a:solidFill>
                <a:effectLst/>
                <a:uLnTx/>
                <a:uFillTx/>
                <a:latin typeface="Corbel" panose="020B0503020204020204"/>
                <a:ea typeface="+mn-ea"/>
                <a:cs typeface="+mn-cs"/>
              </a:endParaRPr>
            </a:p>
          </p:txBody>
        </p:sp>
        <p:pic>
          <p:nvPicPr>
            <p:cNvPr id="15" name="Imagen 14">
              <a:extLst>
                <a:ext uri="{FF2B5EF4-FFF2-40B4-BE49-F238E27FC236}">
                  <a16:creationId xmlns:a16="http://schemas.microsoft.com/office/drawing/2014/main" xmlns="" id="{17A0AE94-2C53-43B1-845B-6AA8F461057D}"/>
                </a:ext>
              </a:extLst>
            </p:cNvPr>
            <p:cNvPicPr>
              <a:picLocks noChangeAspect="1"/>
            </p:cNvPicPr>
            <p:nvPr/>
          </p:nvPicPr>
          <p:blipFill>
            <a:blip r:embed="rId3"/>
            <a:stretch>
              <a:fillRect/>
            </a:stretch>
          </p:blipFill>
          <p:spPr>
            <a:xfrm>
              <a:off x="6311518" y="4633882"/>
              <a:ext cx="209810" cy="200737"/>
            </a:xfrm>
            <a:prstGeom prst="rect">
              <a:avLst/>
            </a:prstGeom>
          </p:spPr>
        </p:pic>
        <p:sp>
          <p:nvSpPr>
            <p:cNvPr id="16" name="Rectángulo 15">
              <a:extLst>
                <a:ext uri="{FF2B5EF4-FFF2-40B4-BE49-F238E27FC236}">
                  <a16:creationId xmlns:a16="http://schemas.microsoft.com/office/drawing/2014/main" xmlns="" id="{8B74FA20-5DAB-4822-97B2-866289A526C5}"/>
                </a:ext>
              </a:extLst>
            </p:cNvPr>
            <p:cNvSpPr/>
            <p:nvPr/>
          </p:nvSpPr>
          <p:spPr>
            <a:xfrm>
              <a:off x="6365342" y="2701873"/>
              <a:ext cx="517450" cy="511946"/>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1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17" name="Imagen 16">
              <a:extLst>
                <a:ext uri="{FF2B5EF4-FFF2-40B4-BE49-F238E27FC236}">
                  <a16:creationId xmlns:a16="http://schemas.microsoft.com/office/drawing/2014/main" xmlns="" id="{28A5B0A6-75BD-451B-A9AC-5F2FF0661794}"/>
                </a:ext>
              </a:extLst>
            </p:cNvPr>
            <p:cNvPicPr>
              <a:picLocks noChangeAspect="1"/>
            </p:cNvPicPr>
            <p:nvPr/>
          </p:nvPicPr>
          <p:blipFill>
            <a:blip r:embed="rId3"/>
            <a:stretch>
              <a:fillRect/>
            </a:stretch>
          </p:blipFill>
          <p:spPr>
            <a:xfrm>
              <a:off x="6311518" y="4633882"/>
              <a:ext cx="209810" cy="200737"/>
            </a:xfrm>
            <a:prstGeom prst="rect">
              <a:avLst/>
            </a:prstGeom>
          </p:spPr>
        </p:pic>
        <p:grpSp>
          <p:nvGrpSpPr>
            <p:cNvPr id="18" name="Grupo 17">
              <a:extLst>
                <a:ext uri="{FF2B5EF4-FFF2-40B4-BE49-F238E27FC236}">
                  <a16:creationId xmlns:a16="http://schemas.microsoft.com/office/drawing/2014/main" xmlns="" id="{13229AD3-68A2-48E2-8641-C60E23ECD667}"/>
                </a:ext>
              </a:extLst>
            </p:cNvPr>
            <p:cNvGrpSpPr/>
            <p:nvPr/>
          </p:nvGrpSpPr>
          <p:grpSpPr>
            <a:xfrm>
              <a:off x="6650453" y="2691525"/>
              <a:ext cx="980091" cy="902366"/>
              <a:chOff x="9831349" y="753970"/>
              <a:chExt cx="980091" cy="902366"/>
            </a:xfrm>
          </p:grpSpPr>
          <p:sp>
            <p:nvSpPr>
              <p:cNvPr id="19" name="Rectángulo 18">
                <a:extLst>
                  <a:ext uri="{FF2B5EF4-FFF2-40B4-BE49-F238E27FC236}">
                    <a16:creationId xmlns:a16="http://schemas.microsoft.com/office/drawing/2014/main" xmlns="" id="{9E27D4D5-1D15-407B-81D8-D01C846A7983}"/>
                  </a:ext>
                </a:extLst>
              </p:cNvPr>
              <p:cNvSpPr/>
              <p:nvPr/>
            </p:nvSpPr>
            <p:spPr>
              <a:xfrm>
                <a:off x="9831349" y="753970"/>
                <a:ext cx="980091" cy="9023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ES" dirty="0" err="1">
                    <a:solidFill>
                      <a:schemeClr val="accent4">
                        <a:lumMod val="50000"/>
                      </a:schemeClr>
                    </a:solidFill>
                  </a:rPr>
                  <a:t>Pod</a:t>
                </a:r>
                <a:endParaRPr lang="es-ES" dirty="0">
                  <a:solidFill>
                    <a:schemeClr val="accent4">
                      <a:lumMod val="50000"/>
                    </a:schemeClr>
                  </a:solidFill>
                </a:endParaRPr>
              </a:p>
            </p:txBody>
          </p:sp>
          <p:pic>
            <p:nvPicPr>
              <p:cNvPr id="20" name="Imagen 19">
                <a:extLst>
                  <a:ext uri="{FF2B5EF4-FFF2-40B4-BE49-F238E27FC236}">
                    <a16:creationId xmlns:a16="http://schemas.microsoft.com/office/drawing/2014/main" xmlns="" id="{3A986C82-8D38-4AB4-BA08-D43204357547}"/>
                  </a:ext>
                </a:extLst>
              </p:cNvPr>
              <p:cNvPicPr>
                <a:picLocks noChangeAspect="1"/>
              </p:cNvPicPr>
              <p:nvPr/>
            </p:nvPicPr>
            <p:blipFill>
              <a:blip r:embed="rId4"/>
              <a:stretch>
                <a:fillRect/>
              </a:stretch>
            </p:blipFill>
            <p:spPr>
              <a:xfrm flipH="1">
                <a:off x="10075793" y="800776"/>
                <a:ext cx="517451" cy="511946"/>
              </a:xfrm>
              <a:prstGeom prst="rect">
                <a:avLst/>
              </a:prstGeom>
            </p:spPr>
          </p:pic>
          <p:pic>
            <p:nvPicPr>
              <p:cNvPr id="21" name="Imagen 20">
                <a:extLst>
                  <a:ext uri="{FF2B5EF4-FFF2-40B4-BE49-F238E27FC236}">
                    <a16:creationId xmlns:a16="http://schemas.microsoft.com/office/drawing/2014/main" xmlns="" id="{6461F289-DED5-44E3-927A-8C77676E6531}"/>
                  </a:ext>
                </a:extLst>
              </p:cNvPr>
              <p:cNvPicPr>
                <a:picLocks noChangeAspect="1"/>
              </p:cNvPicPr>
              <p:nvPr/>
            </p:nvPicPr>
            <p:blipFill>
              <a:blip r:embed="rId5"/>
              <a:stretch>
                <a:fillRect/>
              </a:stretch>
            </p:blipFill>
            <p:spPr>
              <a:xfrm>
                <a:off x="10157854" y="942724"/>
                <a:ext cx="330302" cy="281368"/>
              </a:xfrm>
              <a:prstGeom prst="rect">
                <a:avLst/>
              </a:prstGeom>
            </p:spPr>
          </p:pic>
        </p:grpSp>
      </p:grpSp>
      <p:grpSp>
        <p:nvGrpSpPr>
          <p:cNvPr id="22" name="Grupo 21">
            <a:extLst>
              <a:ext uri="{FF2B5EF4-FFF2-40B4-BE49-F238E27FC236}">
                <a16:creationId xmlns:a16="http://schemas.microsoft.com/office/drawing/2014/main" xmlns="" id="{5D644B12-A9A1-4D7D-B977-826B29CA15B4}"/>
              </a:ext>
            </a:extLst>
          </p:cNvPr>
          <p:cNvGrpSpPr/>
          <p:nvPr/>
        </p:nvGrpSpPr>
        <p:grpSpPr>
          <a:xfrm>
            <a:off x="5571374" y="2641152"/>
            <a:ext cx="1828800" cy="2381250"/>
            <a:chOff x="6218237" y="2528857"/>
            <a:chExt cx="1828800" cy="2381250"/>
          </a:xfrm>
        </p:grpSpPr>
        <p:sp>
          <p:nvSpPr>
            <p:cNvPr id="23" name="Rectángulo 22">
              <a:extLst>
                <a:ext uri="{FF2B5EF4-FFF2-40B4-BE49-F238E27FC236}">
                  <a16:creationId xmlns:a16="http://schemas.microsoft.com/office/drawing/2014/main" xmlns="" id="{B64E6375-7823-426B-9D9A-6A8FB90F20C2}"/>
                </a:ext>
              </a:extLst>
            </p:cNvPr>
            <p:cNvSpPr/>
            <p:nvPr/>
          </p:nvSpPr>
          <p:spPr>
            <a:xfrm>
              <a:off x="6218237" y="2528857"/>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schemeClr val="accent4">
                      <a:lumMod val="50000"/>
                    </a:schemeClr>
                  </a:solidFill>
                  <a:effectLst/>
                  <a:uLnTx/>
                  <a:uFillTx/>
                  <a:latin typeface="Corbel" panose="020B0503020204020204"/>
                  <a:ea typeface="+mn-ea"/>
                  <a:cs typeface="+mn-cs"/>
                </a:rPr>
                <a:t>Node</a:t>
              </a:r>
              <a:endParaRPr kumimoji="0" lang="es-ES" sz="1800" b="0" i="0" u="none" strike="noStrike" kern="1200" cap="none" spc="0" normalizeH="0" baseline="0" noProof="0" dirty="0">
                <a:ln>
                  <a:noFill/>
                </a:ln>
                <a:solidFill>
                  <a:schemeClr val="accent4">
                    <a:lumMod val="50000"/>
                  </a:schemeClr>
                </a:solidFill>
                <a:effectLst/>
                <a:uLnTx/>
                <a:uFillTx/>
                <a:latin typeface="Corbel" panose="020B0503020204020204"/>
                <a:ea typeface="+mn-ea"/>
                <a:cs typeface="+mn-cs"/>
              </a:endParaRPr>
            </a:p>
          </p:txBody>
        </p:sp>
        <p:pic>
          <p:nvPicPr>
            <p:cNvPr id="24" name="Imagen 23">
              <a:extLst>
                <a:ext uri="{FF2B5EF4-FFF2-40B4-BE49-F238E27FC236}">
                  <a16:creationId xmlns:a16="http://schemas.microsoft.com/office/drawing/2014/main" xmlns="" id="{4C188DAD-1BE0-457D-8640-1478C7A5203D}"/>
                </a:ext>
              </a:extLst>
            </p:cNvPr>
            <p:cNvPicPr>
              <a:picLocks noChangeAspect="1"/>
            </p:cNvPicPr>
            <p:nvPr/>
          </p:nvPicPr>
          <p:blipFill>
            <a:blip r:embed="rId3"/>
            <a:stretch>
              <a:fillRect/>
            </a:stretch>
          </p:blipFill>
          <p:spPr>
            <a:xfrm>
              <a:off x="6311518" y="4633882"/>
              <a:ext cx="209810" cy="200737"/>
            </a:xfrm>
            <a:prstGeom prst="rect">
              <a:avLst/>
            </a:prstGeom>
          </p:spPr>
        </p:pic>
        <p:sp>
          <p:nvSpPr>
            <p:cNvPr id="25" name="Rectángulo 24">
              <a:extLst>
                <a:ext uri="{FF2B5EF4-FFF2-40B4-BE49-F238E27FC236}">
                  <a16:creationId xmlns:a16="http://schemas.microsoft.com/office/drawing/2014/main" xmlns="" id="{1A5A8AF3-9F50-426B-B323-DB48A5A4F594}"/>
                </a:ext>
              </a:extLst>
            </p:cNvPr>
            <p:cNvSpPr/>
            <p:nvPr/>
          </p:nvSpPr>
          <p:spPr>
            <a:xfrm>
              <a:off x="6365342" y="2701873"/>
              <a:ext cx="517450" cy="511946"/>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1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26" name="Imagen 25">
              <a:extLst>
                <a:ext uri="{FF2B5EF4-FFF2-40B4-BE49-F238E27FC236}">
                  <a16:creationId xmlns:a16="http://schemas.microsoft.com/office/drawing/2014/main" xmlns="" id="{36DD985D-10D3-47F2-AD1E-500F746FFF57}"/>
                </a:ext>
              </a:extLst>
            </p:cNvPr>
            <p:cNvPicPr>
              <a:picLocks noChangeAspect="1"/>
            </p:cNvPicPr>
            <p:nvPr/>
          </p:nvPicPr>
          <p:blipFill>
            <a:blip r:embed="rId3"/>
            <a:stretch>
              <a:fillRect/>
            </a:stretch>
          </p:blipFill>
          <p:spPr>
            <a:xfrm>
              <a:off x="6311518" y="4633882"/>
              <a:ext cx="209810" cy="200737"/>
            </a:xfrm>
            <a:prstGeom prst="rect">
              <a:avLst/>
            </a:prstGeom>
          </p:spPr>
        </p:pic>
        <p:grpSp>
          <p:nvGrpSpPr>
            <p:cNvPr id="27" name="Grupo 26">
              <a:extLst>
                <a:ext uri="{FF2B5EF4-FFF2-40B4-BE49-F238E27FC236}">
                  <a16:creationId xmlns:a16="http://schemas.microsoft.com/office/drawing/2014/main" xmlns="" id="{E757F1D7-F16E-456A-B7BB-A6A4064FF333}"/>
                </a:ext>
              </a:extLst>
            </p:cNvPr>
            <p:cNvGrpSpPr/>
            <p:nvPr/>
          </p:nvGrpSpPr>
          <p:grpSpPr>
            <a:xfrm>
              <a:off x="6650453" y="2691525"/>
              <a:ext cx="980091" cy="902366"/>
              <a:chOff x="9831349" y="753970"/>
              <a:chExt cx="980091" cy="902366"/>
            </a:xfrm>
          </p:grpSpPr>
          <p:sp>
            <p:nvSpPr>
              <p:cNvPr id="28" name="Rectángulo 27">
                <a:extLst>
                  <a:ext uri="{FF2B5EF4-FFF2-40B4-BE49-F238E27FC236}">
                    <a16:creationId xmlns:a16="http://schemas.microsoft.com/office/drawing/2014/main" xmlns="" id="{DB93A402-B113-436A-AB08-8342D2854AB2}"/>
                  </a:ext>
                </a:extLst>
              </p:cNvPr>
              <p:cNvSpPr/>
              <p:nvPr/>
            </p:nvSpPr>
            <p:spPr>
              <a:xfrm>
                <a:off x="9831349" y="753970"/>
                <a:ext cx="980091" cy="9023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ES" dirty="0" err="1">
                    <a:solidFill>
                      <a:schemeClr val="accent4">
                        <a:lumMod val="50000"/>
                      </a:schemeClr>
                    </a:solidFill>
                  </a:rPr>
                  <a:t>Pod</a:t>
                </a:r>
                <a:endParaRPr lang="es-ES" dirty="0">
                  <a:solidFill>
                    <a:schemeClr val="accent4">
                      <a:lumMod val="50000"/>
                    </a:schemeClr>
                  </a:solidFill>
                </a:endParaRPr>
              </a:p>
            </p:txBody>
          </p:sp>
          <p:pic>
            <p:nvPicPr>
              <p:cNvPr id="29" name="Imagen 28">
                <a:extLst>
                  <a:ext uri="{FF2B5EF4-FFF2-40B4-BE49-F238E27FC236}">
                    <a16:creationId xmlns:a16="http://schemas.microsoft.com/office/drawing/2014/main" xmlns="" id="{1A60FAA9-17C7-4A9D-A0E6-696711F0198C}"/>
                  </a:ext>
                </a:extLst>
              </p:cNvPr>
              <p:cNvPicPr>
                <a:picLocks noChangeAspect="1"/>
              </p:cNvPicPr>
              <p:nvPr/>
            </p:nvPicPr>
            <p:blipFill>
              <a:blip r:embed="rId4"/>
              <a:stretch>
                <a:fillRect/>
              </a:stretch>
            </p:blipFill>
            <p:spPr>
              <a:xfrm flipH="1">
                <a:off x="10075793" y="800776"/>
                <a:ext cx="517451" cy="511946"/>
              </a:xfrm>
              <a:prstGeom prst="rect">
                <a:avLst/>
              </a:prstGeom>
            </p:spPr>
          </p:pic>
          <p:pic>
            <p:nvPicPr>
              <p:cNvPr id="30" name="Imagen 29">
                <a:extLst>
                  <a:ext uri="{FF2B5EF4-FFF2-40B4-BE49-F238E27FC236}">
                    <a16:creationId xmlns:a16="http://schemas.microsoft.com/office/drawing/2014/main" xmlns="" id="{C2AD8174-4694-4240-AF88-ACC2819BDC59}"/>
                  </a:ext>
                </a:extLst>
              </p:cNvPr>
              <p:cNvPicPr>
                <a:picLocks noChangeAspect="1"/>
              </p:cNvPicPr>
              <p:nvPr/>
            </p:nvPicPr>
            <p:blipFill>
              <a:blip r:embed="rId5"/>
              <a:stretch>
                <a:fillRect/>
              </a:stretch>
            </p:blipFill>
            <p:spPr>
              <a:xfrm>
                <a:off x="10157854" y="942724"/>
                <a:ext cx="330302" cy="281368"/>
              </a:xfrm>
              <a:prstGeom prst="rect">
                <a:avLst/>
              </a:prstGeom>
            </p:spPr>
          </p:pic>
        </p:grpSp>
      </p:grpSp>
    </p:spTree>
    <p:extLst>
      <p:ext uri="{BB962C8B-B14F-4D97-AF65-F5344CB8AC3E}">
        <p14:creationId xmlns:p14="http://schemas.microsoft.com/office/powerpoint/2010/main" val="1633270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err="1"/>
              <a:t>Pods</a:t>
            </a:r>
            <a:r>
              <a:rPr lang="es-ES" dirty="0"/>
              <a:t> </a:t>
            </a:r>
            <a:r>
              <a:rPr lang="es-ES" dirty="0" err="1"/>
              <a:t>multicontenedor</a:t>
            </a:r>
            <a:endParaRPr lang="es-ES" dirty="0"/>
          </a:p>
        </p:txBody>
      </p:sp>
      <p:sp>
        <p:nvSpPr>
          <p:cNvPr id="31" name="Rectángulo 30">
            <a:extLst>
              <a:ext uri="{FF2B5EF4-FFF2-40B4-BE49-F238E27FC236}">
                <a16:creationId xmlns:a16="http://schemas.microsoft.com/office/drawing/2014/main" xmlns="" id="{70449C96-20BA-4EA7-A02D-270BAF466CC1}"/>
              </a:ext>
            </a:extLst>
          </p:cNvPr>
          <p:cNvSpPr/>
          <p:nvPr/>
        </p:nvSpPr>
        <p:spPr>
          <a:xfrm>
            <a:off x="1007950" y="1860264"/>
            <a:ext cx="6457950" cy="3392744"/>
          </a:xfrm>
          <a:prstGeom prst="rect">
            <a:avLst/>
          </a:prstGeom>
          <a:solidFill>
            <a:schemeClr val="accent3">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prstClr val="white"/>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prstClr val="white"/>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prstClr val="white"/>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prstClr val="white"/>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prstClr val="white"/>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schemeClr val="accent4">
                    <a:lumMod val="50000"/>
                  </a:schemeClr>
                </a:solidFill>
                <a:effectLst/>
                <a:uLnTx/>
                <a:uFillTx/>
                <a:latin typeface="Corbel" panose="020B0503020204020204"/>
                <a:ea typeface="+mn-ea"/>
                <a:cs typeface="+mn-cs"/>
              </a:rPr>
              <a:t>Node</a:t>
            </a:r>
            <a:endParaRPr kumimoji="0" lang="es-ES" sz="1800" b="0" i="0" u="none" strike="noStrike" kern="1200" cap="none" spc="0" normalizeH="0" baseline="0" noProof="0" dirty="0">
              <a:ln>
                <a:noFill/>
              </a:ln>
              <a:solidFill>
                <a:schemeClr val="accent4">
                  <a:lumMod val="50000"/>
                </a:schemeClr>
              </a:solidFill>
              <a:effectLst/>
              <a:uLnTx/>
              <a:uFillTx/>
              <a:latin typeface="Corbel" panose="020B0503020204020204"/>
              <a:ea typeface="+mn-ea"/>
              <a:cs typeface="+mn-cs"/>
            </a:endParaRPr>
          </a:p>
        </p:txBody>
      </p:sp>
      <p:sp>
        <p:nvSpPr>
          <p:cNvPr id="32" name="Rectángulo 31">
            <a:extLst>
              <a:ext uri="{FF2B5EF4-FFF2-40B4-BE49-F238E27FC236}">
                <a16:creationId xmlns:a16="http://schemas.microsoft.com/office/drawing/2014/main" xmlns="" id="{6236438C-BE1D-4EE8-96FA-66A9FDF81458}"/>
              </a:ext>
            </a:extLst>
          </p:cNvPr>
          <p:cNvSpPr/>
          <p:nvPr/>
        </p:nvSpPr>
        <p:spPr>
          <a:xfrm>
            <a:off x="1499877" y="2360643"/>
            <a:ext cx="5367747" cy="227324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srgbClr val="6063B4">
                    <a:lumMod val="50000"/>
                  </a:srgbClr>
                </a:solidFill>
                <a:effectLst/>
                <a:uLnTx/>
                <a:uFillTx/>
                <a:latin typeface="Corbel" panose="020B0503020204020204"/>
                <a:ea typeface="+mn-ea"/>
                <a:cs typeface="+mn-cs"/>
              </a:rPr>
              <a:t>Pod</a:t>
            </a: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p:txBody>
      </p:sp>
      <p:pic>
        <p:nvPicPr>
          <p:cNvPr id="33" name="Imagen 32">
            <a:extLst>
              <a:ext uri="{FF2B5EF4-FFF2-40B4-BE49-F238E27FC236}">
                <a16:creationId xmlns:a16="http://schemas.microsoft.com/office/drawing/2014/main" xmlns="" id="{24127D11-8111-492E-A891-4017FD3F2564}"/>
              </a:ext>
            </a:extLst>
          </p:cNvPr>
          <p:cNvPicPr>
            <a:picLocks noChangeAspect="1"/>
          </p:cNvPicPr>
          <p:nvPr/>
        </p:nvPicPr>
        <p:blipFill>
          <a:blip r:embed="rId3"/>
          <a:stretch>
            <a:fillRect/>
          </a:stretch>
        </p:blipFill>
        <p:spPr>
          <a:xfrm>
            <a:off x="3685918" y="4843077"/>
            <a:ext cx="209810" cy="200737"/>
          </a:xfrm>
          <a:prstGeom prst="rect">
            <a:avLst/>
          </a:prstGeom>
        </p:spPr>
      </p:pic>
      <p:sp>
        <p:nvSpPr>
          <p:cNvPr id="34" name="Nube 33">
            <a:extLst>
              <a:ext uri="{FF2B5EF4-FFF2-40B4-BE49-F238E27FC236}">
                <a16:creationId xmlns:a16="http://schemas.microsoft.com/office/drawing/2014/main" xmlns="" id="{9DFF46BA-B9D5-4A39-A82C-3526570F2965}"/>
              </a:ext>
            </a:extLst>
          </p:cNvPr>
          <p:cNvSpPr/>
          <p:nvPr/>
        </p:nvSpPr>
        <p:spPr>
          <a:xfrm>
            <a:off x="2983881" y="3343245"/>
            <a:ext cx="2148439" cy="523338"/>
          </a:xfrm>
          <a:prstGeom prst="cloud">
            <a:avLst/>
          </a:prstGeom>
          <a:solidFill>
            <a:srgbClr val="7FC2D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Network</a:t>
            </a:r>
          </a:p>
        </p:txBody>
      </p:sp>
      <p:grpSp>
        <p:nvGrpSpPr>
          <p:cNvPr id="35" name="Grupo 34">
            <a:extLst>
              <a:ext uri="{FF2B5EF4-FFF2-40B4-BE49-F238E27FC236}">
                <a16:creationId xmlns:a16="http://schemas.microsoft.com/office/drawing/2014/main" xmlns="" id="{A774D108-8EA9-4117-93B0-FFEAD54370C4}"/>
              </a:ext>
            </a:extLst>
          </p:cNvPr>
          <p:cNvGrpSpPr/>
          <p:nvPr/>
        </p:nvGrpSpPr>
        <p:grpSpPr>
          <a:xfrm>
            <a:off x="2672966" y="2607628"/>
            <a:ext cx="1012952" cy="889634"/>
            <a:chOff x="4884928" y="2738331"/>
            <a:chExt cx="517451" cy="511946"/>
          </a:xfrm>
        </p:grpSpPr>
        <p:pic>
          <p:nvPicPr>
            <p:cNvPr id="36" name="Imagen 35">
              <a:extLst>
                <a:ext uri="{FF2B5EF4-FFF2-40B4-BE49-F238E27FC236}">
                  <a16:creationId xmlns:a16="http://schemas.microsoft.com/office/drawing/2014/main" xmlns="" id="{E7B0113E-E97F-44AB-867F-59B9EEB9DE25}"/>
                </a:ext>
              </a:extLst>
            </p:cNvPr>
            <p:cNvPicPr>
              <a:picLocks noChangeAspect="1"/>
            </p:cNvPicPr>
            <p:nvPr/>
          </p:nvPicPr>
          <p:blipFill>
            <a:blip r:embed="rId4"/>
            <a:stretch>
              <a:fillRect/>
            </a:stretch>
          </p:blipFill>
          <p:spPr>
            <a:xfrm flipH="1">
              <a:off x="4884928" y="2738331"/>
              <a:ext cx="517451" cy="511946"/>
            </a:xfrm>
            <a:prstGeom prst="rect">
              <a:avLst/>
            </a:prstGeom>
          </p:spPr>
        </p:pic>
        <p:pic>
          <p:nvPicPr>
            <p:cNvPr id="37" name="Imagen 36">
              <a:extLst>
                <a:ext uri="{FF2B5EF4-FFF2-40B4-BE49-F238E27FC236}">
                  <a16:creationId xmlns:a16="http://schemas.microsoft.com/office/drawing/2014/main" xmlns="" id="{C832AAD6-BE23-4915-8C53-331129529984}"/>
                </a:ext>
              </a:extLst>
            </p:cNvPr>
            <p:cNvPicPr>
              <a:picLocks noChangeAspect="1"/>
            </p:cNvPicPr>
            <p:nvPr/>
          </p:nvPicPr>
          <p:blipFill>
            <a:blip r:embed="rId5"/>
            <a:stretch>
              <a:fillRect/>
            </a:stretch>
          </p:blipFill>
          <p:spPr>
            <a:xfrm>
              <a:off x="4966989" y="2880279"/>
              <a:ext cx="330302" cy="281368"/>
            </a:xfrm>
            <a:prstGeom prst="rect">
              <a:avLst/>
            </a:prstGeom>
          </p:spPr>
        </p:pic>
      </p:grpSp>
      <p:grpSp>
        <p:nvGrpSpPr>
          <p:cNvPr id="38" name="Grupo 37">
            <a:extLst>
              <a:ext uri="{FF2B5EF4-FFF2-40B4-BE49-F238E27FC236}">
                <a16:creationId xmlns:a16="http://schemas.microsoft.com/office/drawing/2014/main" xmlns="" id="{462E3FE0-D07F-4F9D-B441-CAB0C1C9259F}"/>
              </a:ext>
            </a:extLst>
          </p:cNvPr>
          <p:cNvGrpSpPr/>
          <p:nvPr/>
        </p:nvGrpSpPr>
        <p:grpSpPr>
          <a:xfrm>
            <a:off x="4263819" y="2607628"/>
            <a:ext cx="1012952" cy="889634"/>
            <a:chOff x="7119314" y="2607628"/>
            <a:chExt cx="1012952" cy="889634"/>
          </a:xfrm>
        </p:grpSpPr>
        <p:pic>
          <p:nvPicPr>
            <p:cNvPr id="39" name="Imagen 38">
              <a:extLst>
                <a:ext uri="{FF2B5EF4-FFF2-40B4-BE49-F238E27FC236}">
                  <a16:creationId xmlns:a16="http://schemas.microsoft.com/office/drawing/2014/main" xmlns="" id="{9871FC92-3AC0-47F9-9D7B-EB7A69B9FB20}"/>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40" name="Imagen 39">
              <a:extLst>
                <a:ext uri="{FF2B5EF4-FFF2-40B4-BE49-F238E27FC236}">
                  <a16:creationId xmlns:a16="http://schemas.microsoft.com/office/drawing/2014/main" xmlns="" id="{FC5A06F3-6414-483A-9144-8F9D1B178076}"/>
                </a:ext>
              </a:extLst>
            </p:cNvPr>
            <p:cNvPicPr>
              <a:picLocks noChangeAspect="1"/>
            </p:cNvPicPr>
            <p:nvPr/>
          </p:nvPicPr>
          <p:blipFill>
            <a:blip r:embed="rId6"/>
            <a:stretch>
              <a:fillRect/>
            </a:stretch>
          </p:blipFill>
          <p:spPr>
            <a:xfrm>
              <a:off x="7246110" y="2653648"/>
              <a:ext cx="797593" cy="797593"/>
            </a:xfrm>
            <a:prstGeom prst="rect">
              <a:avLst/>
            </a:prstGeom>
          </p:spPr>
        </p:pic>
      </p:grpSp>
    </p:spTree>
    <p:extLst>
      <p:ext uri="{BB962C8B-B14F-4D97-AF65-F5344CB8AC3E}">
        <p14:creationId xmlns:p14="http://schemas.microsoft.com/office/powerpoint/2010/main" val="4257097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Desplegar un </a:t>
            </a:r>
            <a:r>
              <a:rPr lang="es-ES" dirty="0" err="1"/>
              <a:t>pod</a:t>
            </a:r>
            <a:endParaRPr lang="es-ES" dirty="0"/>
          </a:p>
        </p:txBody>
      </p:sp>
      <p:pic>
        <p:nvPicPr>
          <p:cNvPr id="3" name="Imagen 2">
            <a:extLst>
              <a:ext uri="{FF2B5EF4-FFF2-40B4-BE49-F238E27FC236}">
                <a16:creationId xmlns:a16="http://schemas.microsoft.com/office/drawing/2014/main" xmlns="" id="{201E99C9-F5CD-43BF-BA54-B39005443F41}"/>
              </a:ext>
            </a:extLst>
          </p:cNvPr>
          <p:cNvPicPr>
            <a:picLocks noChangeAspect="1"/>
          </p:cNvPicPr>
          <p:nvPr/>
        </p:nvPicPr>
        <p:blipFill>
          <a:blip r:embed="rId3"/>
          <a:stretch>
            <a:fillRect/>
          </a:stretch>
        </p:blipFill>
        <p:spPr>
          <a:xfrm>
            <a:off x="376237" y="1852612"/>
            <a:ext cx="8391525" cy="3152775"/>
          </a:xfrm>
          <a:prstGeom prst="rect">
            <a:avLst/>
          </a:prstGeom>
        </p:spPr>
      </p:pic>
    </p:spTree>
    <p:extLst>
      <p:ext uri="{BB962C8B-B14F-4D97-AF65-F5344CB8AC3E}">
        <p14:creationId xmlns:p14="http://schemas.microsoft.com/office/powerpoint/2010/main" val="597862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Comandos</a:t>
            </a:r>
          </a:p>
        </p:txBody>
      </p:sp>
      <p:pic>
        <p:nvPicPr>
          <p:cNvPr id="3" name="Imagen 2">
            <a:extLst>
              <a:ext uri="{FF2B5EF4-FFF2-40B4-BE49-F238E27FC236}">
                <a16:creationId xmlns:a16="http://schemas.microsoft.com/office/drawing/2014/main" xmlns="" id="{C8182E0D-D221-4756-A8FD-C3B1A2F90D36}"/>
              </a:ext>
            </a:extLst>
          </p:cNvPr>
          <p:cNvPicPr>
            <a:picLocks noChangeAspect="1"/>
          </p:cNvPicPr>
          <p:nvPr/>
        </p:nvPicPr>
        <p:blipFill>
          <a:blip r:embed="rId3"/>
          <a:stretch>
            <a:fillRect/>
          </a:stretch>
        </p:blipFill>
        <p:spPr>
          <a:xfrm>
            <a:off x="628650" y="1333500"/>
            <a:ext cx="7562850" cy="4191000"/>
          </a:xfrm>
          <a:prstGeom prst="rect">
            <a:avLst/>
          </a:prstGeom>
        </p:spPr>
      </p:pic>
    </p:spTree>
    <p:extLst>
      <p:ext uri="{BB962C8B-B14F-4D97-AF65-F5344CB8AC3E}">
        <p14:creationId xmlns:p14="http://schemas.microsoft.com/office/powerpoint/2010/main" val="103736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Shape 133"/>
          <p:cNvSpPr txBox="1">
            <a:spLocks noGrp="1"/>
          </p:cNvSpPr>
          <p:nvPr>
            <p:ph type="body" idx="4294967295"/>
          </p:nvPr>
        </p:nvSpPr>
        <p:spPr>
          <a:xfrm>
            <a:off x="401833" y="1562691"/>
            <a:ext cx="3917024" cy="4688083"/>
          </a:xfrm>
        </p:spPr>
        <p:txBody>
          <a:bodyPr>
            <a:noAutofit/>
          </a:bodyPr>
          <a:lstStyle/>
          <a:p>
            <a:pPr marL="0" lvl="0" indent="0" algn="just" defTabSz="357356">
              <a:spcBef>
                <a:spcPts val="1830"/>
              </a:spcBef>
              <a:buNone/>
            </a:pPr>
            <a:r>
              <a:rPr lang="es-ES" sz="1800" b="1" dirty="0" err="1">
                <a:solidFill>
                  <a:srgbClr val="86CC03"/>
                </a:solidFill>
                <a:latin typeface="Calibri Light"/>
              </a:rPr>
              <a:t>DevAcademy</a:t>
            </a:r>
            <a:r>
              <a:rPr lang="es-ES" sz="1800" dirty="0">
                <a:latin typeface="Calibri Light"/>
              </a:rPr>
              <a:t> es una comunidad compuesta por</a:t>
            </a:r>
            <a:r>
              <a:rPr lang="es-ES" sz="1800" b="1" dirty="0">
                <a:latin typeface="Calibri Light"/>
              </a:rPr>
              <a:t> profesionales entusiastas </a:t>
            </a:r>
            <a:r>
              <a:rPr lang="es-ES" sz="1800" dirty="0">
                <a:latin typeface="Calibri Light"/>
              </a:rPr>
              <a:t>de innovadoras tecnologías en áreas como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Ciberseguridad o </a:t>
            </a:r>
            <a:r>
              <a:rPr lang="es-ES" sz="1800" dirty="0" err="1">
                <a:latin typeface="Calibri Light"/>
              </a:rPr>
              <a:t>Fintech</a:t>
            </a:r>
            <a:r>
              <a:rPr lang="es-ES" sz="1800" dirty="0">
                <a:latin typeface="Calibri Light"/>
              </a:rPr>
              <a:t>. </a:t>
            </a:r>
          </a:p>
          <a:p>
            <a:pPr marL="0" lvl="0" indent="0" algn="just" defTabSz="357356">
              <a:spcBef>
                <a:spcPts val="1830"/>
              </a:spcBef>
              <a:buNone/>
            </a:pPr>
            <a:r>
              <a:rPr lang="es-ES" sz="1800" dirty="0">
                <a:latin typeface="Calibri Light"/>
              </a:rPr>
              <a:t>Este proyecto busca crear “píldoras formativas” que imparten profesionales a través de diferentes rutas formativas con el fin de que los profesionales puedan aprender de forma práctica y en formato ágil. </a:t>
            </a:r>
          </a:p>
          <a:p>
            <a:pPr marL="0" lvl="0" indent="0" algn="just" defTabSz="357356">
              <a:spcBef>
                <a:spcPts val="1830"/>
              </a:spcBef>
              <a:buNone/>
            </a:pPr>
            <a:r>
              <a:rPr lang="es-ES" sz="1800" b="1" dirty="0">
                <a:latin typeface="Calibri Light"/>
              </a:rPr>
              <a:t>Los expertos de </a:t>
            </a:r>
            <a:r>
              <a:rPr lang="es-ES" sz="1800" b="1" dirty="0" err="1">
                <a:latin typeface="Calibri Light"/>
              </a:rPr>
              <a:t>DevAcademy</a:t>
            </a:r>
            <a:r>
              <a:rPr lang="es-ES" sz="1800" b="1" dirty="0">
                <a:latin typeface="Calibri Light"/>
              </a:rPr>
              <a:t> saben qué se necesita en el mundo laboral y componen sus programas formativos con el fin de disminuir la curva de aprendizaje </a:t>
            </a:r>
            <a:r>
              <a:rPr lang="es-ES" sz="1800" dirty="0">
                <a:latin typeface="Calibri Light"/>
              </a:rPr>
              <a:t>en base a su experiencia, dando los mejores consejos e indicaciones profesionales.</a:t>
            </a:r>
          </a:p>
        </p:txBody>
      </p:sp>
      <p:pic>
        <p:nvPicPr>
          <p:cNvPr id="9" name="Picture 2"/>
          <p:cNvPicPr>
            <a:picLocks noChangeAspect="1"/>
          </p:cNvPicPr>
          <p:nvPr/>
        </p:nvPicPr>
        <p:blipFill rotWithShape="1">
          <a:blip r:embed="rId2"/>
          <a:srcRect l="26585" r="23415"/>
          <a:stretch/>
        </p:blipFill>
        <p:spPr>
          <a:xfrm>
            <a:off x="4572000" y="0"/>
            <a:ext cx="4572000" cy="6858000"/>
          </a:xfrm>
          <a:prstGeom prst="rect">
            <a:avLst/>
          </a:prstGeom>
          <a:noFill/>
          <a:ln cap="flat">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Definición de un </a:t>
            </a:r>
            <a:r>
              <a:rPr lang="es-ES" dirty="0" err="1"/>
              <a:t>Pod</a:t>
            </a:r>
            <a:endParaRPr lang="es-ES" dirty="0"/>
          </a:p>
        </p:txBody>
      </p:sp>
      <p:pic>
        <p:nvPicPr>
          <p:cNvPr id="3" name="Imagen 2">
            <a:extLst>
              <a:ext uri="{FF2B5EF4-FFF2-40B4-BE49-F238E27FC236}">
                <a16:creationId xmlns:a16="http://schemas.microsoft.com/office/drawing/2014/main" xmlns="" id="{287BD0A7-9833-4711-9F2E-8546C767353E}"/>
              </a:ext>
            </a:extLst>
          </p:cNvPr>
          <p:cNvPicPr>
            <a:picLocks noChangeAspect="1"/>
          </p:cNvPicPr>
          <p:nvPr/>
        </p:nvPicPr>
        <p:blipFill>
          <a:blip r:embed="rId3"/>
          <a:stretch>
            <a:fillRect/>
          </a:stretch>
        </p:blipFill>
        <p:spPr>
          <a:xfrm>
            <a:off x="1999498" y="1218698"/>
            <a:ext cx="5145004" cy="4847605"/>
          </a:xfrm>
          <a:prstGeom prst="rect">
            <a:avLst/>
          </a:prstGeom>
        </p:spPr>
      </p:pic>
    </p:spTree>
    <p:extLst>
      <p:ext uri="{BB962C8B-B14F-4D97-AF65-F5344CB8AC3E}">
        <p14:creationId xmlns:p14="http://schemas.microsoft.com/office/powerpoint/2010/main" val="325921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Alta disponibilidad</a:t>
            </a:r>
          </a:p>
        </p:txBody>
      </p:sp>
      <p:grpSp>
        <p:nvGrpSpPr>
          <p:cNvPr id="3" name="Grupo 2">
            <a:extLst>
              <a:ext uri="{FF2B5EF4-FFF2-40B4-BE49-F238E27FC236}">
                <a16:creationId xmlns:a16="http://schemas.microsoft.com/office/drawing/2014/main" xmlns="" id="{BD58687F-F873-429D-9006-BFFF4559B277}"/>
              </a:ext>
            </a:extLst>
          </p:cNvPr>
          <p:cNvGrpSpPr/>
          <p:nvPr/>
        </p:nvGrpSpPr>
        <p:grpSpPr>
          <a:xfrm>
            <a:off x="2329564" y="1353318"/>
            <a:ext cx="395537" cy="433990"/>
            <a:chOff x="6785045" y="893430"/>
            <a:chExt cx="395537" cy="433990"/>
          </a:xfrm>
        </p:grpSpPr>
        <p:sp>
          <p:nvSpPr>
            <p:cNvPr id="4" name="Diagrama de flujo: retraso 3">
              <a:extLst>
                <a:ext uri="{FF2B5EF4-FFF2-40B4-BE49-F238E27FC236}">
                  <a16:creationId xmlns:a16="http://schemas.microsoft.com/office/drawing/2014/main" xmlns="" id="{E1AE934E-6A04-4DC6-92FA-2BBDF13B7020}"/>
                </a:ext>
              </a:extLst>
            </p:cNvPr>
            <p:cNvSpPr/>
            <p:nvPr/>
          </p:nvSpPr>
          <p:spPr>
            <a:xfrm rot="16200000">
              <a:off x="6893560" y="1040397"/>
              <a:ext cx="178508" cy="395537"/>
            </a:xfrm>
            <a:prstGeom prst="flowChartDela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5" name="Diagrama de flujo: conector 4">
              <a:extLst>
                <a:ext uri="{FF2B5EF4-FFF2-40B4-BE49-F238E27FC236}">
                  <a16:creationId xmlns:a16="http://schemas.microsoft.com/office/drawing/2014/main" xmlns="" id="{BE9908BB-D746-4CC9-955D-5D3C839C2B25}"/>
                </a:ext>
              </a:extLst>
            </p:cNvPr>
            <p:cNvSpPr/>
            <p:nvPr/>
          </p:nvSpPr>
          <p:spPr>
            <a:xfrm>
              <a:off x="6848174" y="893430"/>
              <a:ext cx="262550" cy="240918"/>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sp>
        <p:nvSpPr>
          <p:cNvPr id="6" name="Rectángulo 5">
            <a:extLst>
              <a:ext uri="{FF2B5EF4-FFF2-40B4-BE49-F238E27FC236}">
                <a16:creationId xmlns:a16="http://schemas.microsoft.com/office/drawing/2014/main" xmlns="" id="{A457A580-4B2E-4E0E-A4C1-7E499ABEE341}"/>
              </a:ext>
            </a:extLst>
          </p:cNvPr>
          <p:cNvSpPr/>
          <p:nvPr/>
        </p:nvSpPr>
        <p:spPr>
          <a:xfrm>
            <a:off x="901566" y="2545953"/>
            <a:ext cx="3251534" cy="2550424"/>
          </a:xfrm>
          <a:prstGeom prst="rect">
            <a:avLst/>
          </a:prstGeom>
          <a:solidFill>
            <a:schemeClr val="accent3">
              <a:lumMod val="20000"/>
              <a:lumOff val="80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srgbClr val="6063B4">
                    <a:lumMod val="50000"/>
                  </a:srgbClr>
                </a:solidFill>
                <a:effectLst/>
                <a:uLnTx/>
                <a:uFillTx/>
                <a:latin typeface="Corbel" panose="020B0503020204020204"/>
                <a:ea typeface="+mn-ea"/>
                <a:cs typeface="+mn-cs"/>
              </a:rPr>
              <a:t>Node</a:t>
            </a: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p:txBody>
      </p:sp>
      <p:pic>
        <p:nvPicPr>
          <p:cNvPr id="7" name="Imagen 6">
            <a:extLst>
              <a:ext uri="{FF2B5EF4-FFF2-40B4-BE49-F238E27FC236}">
                <a16:creationId xmlns:a16="http://schemas.microsoft.com/office/drawing/2014/main" xmlns="" id="{5117EC5C-16BF-4D3F-8C5C-BB45DECFDA11}"/>
              </a:ext>
            </a:extLst>
          </p:cNvPr>
          <p:cNvPicPr>
            <a:picLocks noChangeAspect="1"/>
          </p:cNvPicPr>
          <p:nvPr/>
        </p:nvPicPr>
        <p:blipFill>
          <a:blip r:embed="rId3"/>
          <a:stretch>
            <a:fillRect/>
          </a:stretch>
        </p:blipFill>
        <p:spPr>
          <a:xfrm>
            <a:off x="1999165" y="4825051"/>
            <a:ext cx="209810" cy="200737"/>
          </a:xfrm>
          <a:prstGeom prst="rect">
            <a:avLst/>
          </a:prstGeom>
        </p:spPr>
      </p:pic>
      <p:grpSp>
        <p:nvGrpSpPr>
          <p:cNvPr id="8" name="Grupo 7">
            <a:extLst>
              <a:ext uri="{FF2B5EF4-FFF2-40B4-BE49-F238E27FC236}">
                <a16:creationId xmlns:a16="http://schemas.microsoft.com/office/drawing/2014/main" xmlns="" id="{CFE3D8D1-6D7D-411F-B2A9-3AF5A8BFD381}"/>
              </a:ext>
            </a:extLst>
          </p:cNvPr>
          <p:cNvGrpSpPr/>
          <p:nvPr/>
        </p:nvGrpSpPr>
        <p:grpSpPr>
          <a:xfrm>
            <a:off x="2658458" y="3064004"/>
            <a:ext cx="982015" cy="847152"/>
            <a:chOff x="4103852" y="2342110"/>
            <a:chExt cx="982015" cy="847152"/>
          </a:xfrm>
        </p:grpSpPr>
        <p:sp>
          <p:nvSpPr>
            <p:cNvPr id="9" name="Rectángulo 8">
              <a:extLst>
                <a:ext uri="{FF2B5EF4-FFF2-40B4-BE49-F238E27FC236}">
                  <a16:creationId xmlns:a16="http://schemas.microsoft.com/office/drawing/2014/main" xmlns="" id="{5B886C16-C965-44CD-959F-3037E658EAF4}"/>
                </a:ext>
              </a:extLst>
            </p:cNvPr>
            <p:cNvSpPr/>
            <p:nvPr/>
          </p:nvSpPr>
          <p:spPr>
            <a:xfrm>
              <a:off x="4103852" y="2342110"/>
              <a:ext cx="982015" cy="8471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0" name="CuadroTexto 9">
              <a:extLst>
                <a:ext uri="{FF2B5EF4-FFF2-40B4-BE49-F238E27FC236}">
                  <a16:creationId xmlns:a16="http://schemas.microsoft.com/office/drawing/2014/main" xmlns="" id="{286E650D-62FE-4148-AA13-C79CD5610F22}"/>
                </a:ext>
              </a:extLst>
            </p:cNvPr>
            <p:cNvSpPr txBox="1"/>
            <p:nvPr/>
          </p:nvSpPr>
          <p:spPr>
            <a:xfrm>
              <a:off x="4369545" y="2910955"/>
              <a:ext cx="493439" cy="206992"/>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11" name="Grupo 10">
              <a:extLst>
                <a:ext uri="{FF2B5EF4-FFF2-40B4-BE49-F238E27FC236}">
                  <a16:creationId xmlns:a16="http://schemas.microsoft.com/office/drawing/2014/main" xmlns="" id="{57CEAC54-2B9A-4F65-B0E6-0854297F4471}"/>
                </a:ext>
              </a:extLst>
            </p:cNvPr>
            <p:cNvGrpSpPr/>
            <p:nvPr/>
          </p:nvGrpSpPr>
          <p:grpSpPr>
            <a:xfrm>
              <a:off x="4315184" y="2357350"/>
              <a:ext cx="565897" cy="616797"/>
              <a:chOff x="7119314" y="2607628"/>
              <a:chExt cx="1012952" cy="889634"/>
            </a:xfrm>
          </p:grpSpPr>
          <p:pic>
            <p:nvPicPr>
              <p:cNvPr id="12" name="Imagen 11">
                <a:extLst>
                  <a:ext uri="{FF2B5EF4-FFF2-40B4-BE49-F238E27FC236}">
                    <a16:creationId xmlns:a16="http://schemas.microsoft.com/office/drawing/2014/main" xmlns="" id="{1F0E1399-BE58-42DB-B578-097377667BE0}"/>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13" name="Imagen 12">
                <a:extLst>
                  <a:ext uri="{FF2B5EF4-FFF2-40B4-BE49-F238E27FC236}">
                    <a16:creationId xmlns:a16="http://schemas.microsoft.com/office/drawing/2014/main" xmlns="" id="{78F77C57-8338-4ABD-984A-6473B88DCD97}"/>
                  </a:ext>
                </a:extLst>
              </p:cNvPr>
              <p:cNvPicPr>
                <a:picLocks noChangeAspect="1"/>
              </p:cNvPicPr>
              <p:nvPr/>
            </p:nvPicPr>
            <p:blipFill>
              <a:blip r:embed="rId5"/>
              <a:stretch>
                <a:fillRect/>
              </a:stretch>
            </p:blipFill>
            <p:spPr>
              <a:xfrm>
                <a:off x="7246110" y="2653648"/>
                <a:ext cx="797593" cy="797593"/>
              </a:xfrm>
              <a:prstGeom prst="rect">
                <a:avLst/>
              </a:prstGeom>
            </p:spPr>
          </p:pic>
        </p:grpSp>
      </p:grpSp>
      <p:grpSp>
        <p:nvGrpSpPr>
          <p:cNvPr id="14" name="Grupo 13">
            <a:extLst>
              <a:ext uri="{FF2B5EF4-FFF2-40B4-BE49-F238E27FC236}">
                <a16:creationId xmlns:a16="http://schemas.microsoft.com/office/drawing/2014/main" xmlns="" id="{6A7CDA36-FE0D-47F7-81FB-845B2A4A9920}"/>
              </a:ext>
            </a:extLst>
          </p:cNvPr>
          <p:cNvGrpSpPr/>
          <p:nvPr/>
        </p:nvGrpSpPr>
        <p:grpSpPr>
          <a:xfrm>
            <a:off x="1477675" y="3052537"/>
            <a:ext cx="982015" cy="847152"/>
            <a:chOff x="8035772" y="2255670"/>
            <a:chExt cx="982015" cy="847152"/>
          </a:xfrm>
        </p:grpSpPr>
        <p:sp>
          <p:nvSpPr>
            <p:cNvPr id="15" name="Rectángulo 14">
              <a:extLst>
                <a:ext uri="{FF2B5EF4-FFF2-40B4-BE49-F238E27FC236}">
                  <a16:creationId xmlns:a16="http://schemas.microsoft.com/office/drawing/2014/main" xmlns="" id="{F16CF04F-EAEE-4370-8D8C-147022829F78}"/>
                </a:ext>
              </a:extLst>
            </p:cNvPr>
            <p:cNvSpPr/>
            <p:nvPr/>
          </p:nvSpPr>
          <p:spPr>
            <a:xfrm>
              <a:off x="8035772" y="2255670"/>
              <a:ext cx="982015" cy="8471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6" name="CuadroTexto 15">
              <a:extLst>
                <a:ext uri="{FF2B5EF4-FFF2-40B4-BE49-F238E27FC236}">
                  <a16:creationId xmlns:a16="http://schemas.microsoft.com/office/drawing/2014/main" xmlns="" id="{BA5759F0-D6A9-4316-9A11-D8E2AC1044DD}"/>
                </a:ext>
              </a:extLst>
            </p:cNvPr>
            <p:cNvSpPr txBox="1"/>
            <p:nvPr/>
          </p:nvSpPr>
          <p:spPr>
            <a:xfrm>
              <a:off x="8301465" y="2824515"/>
              <a:ext cx="493439" cy="206992"/>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17" name="Grupo 16">
              <a:extLst>
                <a:ext uri="{FF2B5EF4-FFF2-40B4-BE49-F238E27FC236}">
                  <a16:creationId xmlns:a16="http://schemas.microsoft.com/office/drawing/2014/main" xmlns="" id="{BA9BE447-78BD-4DF9-A3AB-EC8158811889}"/>
                </a:ext>
              </a:extLst>
            </p:cNvPr>
            <p:cNvGrpSpPr/>
            <p:nvPr/>
          </p:nvGrpSpPr>
          <p:grpSpPr>
            <a:xfrm>
              <a:off x="8247104" y="2270910"/>
              <a:ext cx="565897" cy="616797"/>
              <a:chOff x="7119314" y="2607628"/>
              <a:chExt cx="1012952" cy="889634"/>
            </a:xfrm>
          </p:grpSpPr>
          <p:pic>
            <p:nvPicPr>
              <p:cNvPr id="19" name="Imagen 18">
                <a:extLst>
                  <a:ext uri="{FF2B5EF4-FFF2-40B4-BE49-F238E27FC236}">
                    <a16:creationId xmlns:a16="http://schemas.microsoft.com/office/drawing/2014/main" xmlns="" id="{EE80A0B8-577C-4DEA-AFD1-AE9FC3765EFF}"/>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20" name="Imagen 19">
                <a:extLst>
                  <a:ext uri="{FF2B5EF4-FFF2-40B4-BE49-F238E27FC236}">
                    <a16:creationId xmlns:a16="http://schemas.microsoft.com/office/drawing/2014/main" xmlns="" id="{C4C108B6-E474-4B0B-9D8F-2FB61CD364C5}"/>
                  </a:ext>
                </a:extLst>
              </p:cNvPr>
              <p:cNvPicPr>
                <a:picLocks noChangeAspect="1"/>
              </p:cNvPicPr>
              <p:nvPr/>
            </p:nvPicPr>
            <p:blipFill>
              <a:blip r:embed="rId5"/>
              <a:stretch>
                <a:fillRect/>
              </a:stretch>
            </p:blipFill>
            <p:spPr>
              <a:xfrm>
                <a:off x="7246110" y="2653648"/>
                <a:ext cx="797593" cy="797593"/>
              </a:xfrm>
              <a:prstGeom prst="rect">
                <a:avLst/>
              </a:prstGeom>
            </p:spPr>
          </p:pic>
        </p:grpSp>
        <p:sp>
          <p:nvSpPr>
            <p:cNvPr id="18" name="Rectángulo 17">
              <a:extLst>
                <a:ext uri="{FF2B5EF4-FFF2-40B4-BE49-F238E27FC236}">
                  <a16:creationId xmlns:a16="http://schemas.microsoft.com/office/drawing/2014/main" xmlns="" id="{DA391276-479C-415E-84E0-796CD2AB91F7}"/>
                </a:ext>
              </a:extLst>
            </p:cNvPr>
            <p:cNvSpPr/>
            <p:nvPr/>
          </p:nvSpPr>
          <p:spPr>
            <a:xfrm>
              <a:off x="8247104" y="2255670"/>
              <a:ext cx="565897" cy="632037"/>
            </a:xfrm>
            <a:prstGeom prst="rect">
              <a:avLst/>
            </a:prstGeom>
            <a:solidFill>
              <a:srgbClr val="FF000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1" name="Rectángulo 20">
            <a:extLst>
              <a:ext uri="{FF2B5EF4-FFF2-40B4-BE49-F238E27FC236}">
                <a16:creationId xmlns:a16="http://schemas.microsoft.com/office/drawing/2014/main" xmlns="" id="{5782D842-33D8-4717-943B-6A7F70486F3E}"/>
              </a:ext>
            </a:extLst>
          </p:cNvPr>
          <p:cNvSpPr/>
          <p:nvPr/>
        </p:nvSpPr>
        <p:spPr>
          <a:xfrm>
            <a:off x="1248110" y="2869100"/>
            <a:ext cx="2610016" cy="1449433"/>
          </a:xfrm>
          <a:prstGeom prst="rect">
            <a:avLst/>
          </a:prstGeom>
          <a:noFill/>
          <a:ln>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0070C0"/>
              </a:solidFill>
            </a:endParaRPr>
          </a:p>
          <a:p>
            <a:pPr algn="ctr"/>
            <a:endParaRPr lang="es-ES" dirty="0">
              <a:solidFill>
                <a:srgbClr val="0070C0"/>
              </a:solidFill>
            </a:endParaRPr>
          </a:p>
          <a:p>
            <a:pPr algn="ctr"/>
            <a:endParaRPr lang="es-ES" dirty="0">
              <a:solidFill>
                <a:srgbClr val="0070C0"/>
              </a:solidFill>
            </a:endParaRPr>
          </a:p>
          <a:p>
            <a:pPr algn="ctr"/>
            <a:endParaRPr lang="es-ES" dirty="0">
              <a:solidFill>
                <a:srgbClr val="0070C0"/>
              </a:solidFill>
            </a:endParaRPr>
          </a:p>
          <a:p>
            <a:pPr algn="ctr"/>
            <a:r>
              <a:rPr lang="es-ES" sz="900" dirty="0" err="1">
                <a:solidFill>
                  <a:srgbClr val="0070C0"/>
                </a:solidFill>
              </a:rPr>
              <a:t>Replication</a:t>
            </a:r>
            <a:r>
              <a:rPr lang="es-ES" sz="900" dirty="0">
                <a:solidFill>
                  <a:srgbClr val="0070C0"/>
                </a:solidFill>
              </a:rPr>
              <a:t> </a:t>
            </a:r>
            <a:r>
              <a:rPr lang="es-ES" sz="900" dirty="0" err="1">
                <a:solidFill>
                  <a:srgbClr val="0070C0"/>
                </a:solidFill>
              </a:rPr>
              <a:t>Controller</a:t>
            </a:r>
            <a:endParaRPr lang="es-ES" sz="900" dirty="0"/>
          </a:p>
        </p:txBody>
      </p:sp>
      <p:sp>
        <p:nvSpPr>
          <p:cNvPr id="22" name="Rectángulo 21">
            <a:extLst>
              <a:ext uri="{FF2B5EF4-FFF2-40B4-BE49-F238E27FC236}">
                <a16:creationId xmlns:a16="http://schemas.microsoft.com/office/drawing/2014/main" xmlns="" id="{4DC81088-FE8A-4C8F-A873-16F7F6AF7754}"/>
              </a:ext>
            </a:extLst>
          </p:cNvPr>
          <p:cNvSpPr/>
          <p:nvPr/>
        </p:nvSpPr>
        <p:spPr>
          <a:xfrm>
            <a:off x="5808846" y="2564629"/>
            <a:ext cx="1858338" cy="2550424"/>
          </a:xfrm>
          <a:prstGeom prst="rect">
            <a:avLst/>
          </a:prstGeom>
          <a:solidFill>
            <a:schemeClr val="accent3">
              <a:lumMod val="20000"/>
              <a:lumOff val="80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srgbClr val="6063B4">
                    <a:lumMod val="50000"/>
                  </a:srgbClr>
                </a:solidFill>
                <a:effectLst/>
                <a:uLnTx/>
                <a:uFillTx/>
                <a:latin typeface="Corbel" panose="020B0503020204020204"/>
                <a:ea typeface="+mn-ea"/>
                <a:cs typeface="+mn-cs"/>
              </a:rPr>
              <a:t>Node</a:t>
            </a: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p:txBody>
      </p:sp>
      <p:grpSp>
        <p:nvGrpSpPr>
          <p:cNvPr id="23" name="Grupo 22">
            <a:extLst>
              <a:ext uri="{FF2B5EF4-FFF2-40B4-BE49-F238E27FC236}">
                <a16:creationId xmlns:a16="http://schemas.microsoft.com/office/drawing/2014/main" xmlns="" id="{1C916B50-4A41-4EF2-8CFA-EDA69FEAA15B}"/>
              </a:ext>
            </a:extLst>
          </p:cNvPr>
          <p:cNvGrpSpPr/>
          <p:nvPr/>
        </p:nvGrpSpPr>
        <p:grpSpPr>
          <a:xfrm>
            <a:off x="6172542" y="3082680"/>
            <a:ext cx="982015" cy="847152"/>
            <a:chOff x="4103852" y="2342110"/>
            <a:chExt cx="982015" cy="847152"/>
          </a:xfrm>
        </p:grpSpPr>
        <p:sp>
          <p:nvSpPr>
            <p:cNvPr id="24" name="Rectángulo 23">
              <a:extLst>
                <a:ext uri="{FF2B5EF4-FFF2-40B4-BE49-F238E27FC236}">
                  <a16:creationId xmlns:a16="http://schemas.microsoft.com/office/drawing/2014/main" xmlns="" id="{916DBC9F-6831-4D9C-9C24-74CC9ABBE612}"/>
                </a:ext>
              </a:extLst>
            </p:cNvPr>
            <p:cNvSpPr/>
            <p:nvPr/>
          </p:nvSpPr>
          <p:spPr>
            <a:xfrm>
              <a:off x="4103852" y="2342110"/>
              <a:ext cx="982015" cy="8471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5" name="CuadroTexto 24">
              <a:extLst>
                <a:ext uri="{FF2B5EF4-FFF2-40B4-BE49-F238E27FC236}">
                  <a16:creationId xmlns:a16="http://schemas.microsoft.com/office/drawing/2014/main" xmlns="" id="{677BA367-E2D7-4AB3-A8C7-730F76D198B1}"/>
                </a:ext>
              </a:extLst>
            </p:cNvPr>
            <p:cNvSpPr txBox="1"/>
            <p:nvPr/>
          </p:nvSpPr>
          <p:spPr>
            <a:xfrm>
              <a:off x="4369545" y="2910955"/>
              <a:ext cx="493439" cy="206992"/>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26" name="Grupo 25">
              <a:extLst>
                <a:ext uri="{FF2B5EF4-FFF2-40B4-BE49-F238E27FC236}">
                  <a16:creationId xmlns:a16="http://schemas.microsoft.com/office/drawing/2014/main" xmlns="" id="{9A93597C-D7E5-43B6-865D-D6E063E46ACC}"/>
                </a:ext>
              </a:extLst>
            </p:cNvPr>
            <p:cNvGrpSpPr/>
            <p:nvPr/>
          </p:nvGrpSpPr>
          <p:grpSpPr>
            <a:xfrm>
              <a:off x="4315184" y="2357350"/>
              <a:ext cx="565897" cy="616797"/>
              <a:chOff x="7119314" y="2607628"/>
              <a:chExt cx="1012952" cy="889634"/>
            </a:xfrm>
          </p:grpSpPr>
          <p:pic>
            <p:nvPicPr>
              <p:cNvPr id="27" name="Imagen 26">
                <a:extLst>
                  <a:ext uri="{FF2B5EF4-FFF2-40B4-BE49-F238E27FC236}">
                    <a16:creationId xmlns:a16="http://schemas.microsoft.com/office/drawing/2014/main" xmlns="" id="{C3C41B0F-0FA4-47B6-B6E9-124A10144A89}"/>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28" name="Imagen 27">
                <a:extLst>
                  <a:ext uri="{FF2B5EF4-FFF2-40B4-BE49-F238E27FC236}">
                    <a16:creationId xmlns:a16="http://schemas.microsoft.com/office/drawing/2014/main" xmlns="" id="{5535B1B2-0189-4532-90C2-F26978F5FB4B}"/>
                  </a:ext>
                </a:extLst>
              </p:cNvPr>
              <p:cNvPicPr>
                <a:picLocks noChangeAspect="1"/>
              </p:cNvPicPr>
              <p:nvPr/>
            </p:nvPicPr>
            <p:blipFill>
              <a:blip r:embed="rId5"/>
              <a:stretch>
                <a:fillRect/>
              </a:stretch>
            </p:blipFill>
            <p:spPr>
              <a:xfrm>
                <a:off x="7246110" y="2653648"/>
                <a:ext cx="797593" cy="797593"/>
              </a:xfrm>
              <a:prstGeom prst="rect">
                <a:avLst/>
              </a:prstGeom>
            </p:spPr>
          </p:pic>
        </p:grpSp>
      </p:grpSp>
      <p:sp>
        <p:nvSpPr>
          <p:cNvPr id="29" name="Rectángulo 28">
            <a:extLst>
              <a:ext uri="{FF2B5EF4-FFF2-40B4-BE49-F238E27FC236}">
                <a16:creationId xmlns:a16="http://schemas.microsoft.com/office/drawing/2014/main" xmlns="" id="{4742C0A1-51F0-4129-ADA3-263F27FC85A3}"/>
              </a:ext>
            </a:extLst>
          </p:cNvPr>
          <p:cNvSpPr/>
          <p:nvPr/>
        </p:nvSpPr>
        <p:spPr>
          <a:xfrm>
            <a:off x="6052686" y="2887776"/>
            <a:ext cx="1319524" cy="1449433"/>
          </a:xfrm>
          <a:prstGeom prst="rect">
            <a:avLst/>
          </a:prstGeom>
          <a:noFill/>
          <a:ln>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0070C0"/>
              </a:solidFill>
            </a:endParaRPr>
          </a:p>
          <a:p>
            <a:pPr algn="ctr"/>
            <a:endParaRPr lang="es-ES" dirty="0">
              <a:solidFill>
                <a:srgbClr val="0070C0"/>
              </a:solidFill>
            </a:endParaRPr>
          </a:p>
          <a:p>
            <a:pPr algn="ctr"/>
            <a:endParaRPr lang="es-ES" dirty="0">
              <a:solidFill>
                <a:srgbClr val="0070C0"/>
              </a:solidFill>
            </a:endParaRPr>
          </a:p>
          <a:p>
            <a:pPr algn="ctr"/>
            <a:endParaRPr lang="es-ES" dirty="0">
              <a:solidFill>
                <a:srgbClr val="0070C0"/>
              </a:solidFill>
            </a:endParaRPr>
          </a:p>
          <a:p>
            <a:pPr algn="ctr"/>
            <a:r>
              <a:rPr lang="es-ES" sz="900" dirty="0" err="1">
                <a:solidFill>
                  <a:srgbClr val="0070C0"/>
                </a:solidFill>
              </a:rPr>
              <a:t>Replication</a:t>
            </a:r>
            <a:r>
              <a:rPr lang="es-ES" sz="900" dirty="0">
                <a:solidFill>
                  <a:srgbClr val="0070C0"/>
                </a:solidFill>
              </a:rPr>
              <a:t> </a:t>
            </a:r>
            <a:r>
              <a:rPr lang="es-ES" sz="900" dirty="0" err="1">
                <a:solidFill>
                  <a:srgbClr val="0070C0"/>
                </a:solidFill>
              </a:rPr>
              <a:t>Controller</a:t>
            </a:r>
            <a:endParaRPr lang="es-ES" sz="900" dirty="0"/>
          </a:p>
        </p:txBody>
      </p:sp>
      <p:grpSp>
        <p:nvGrpSpPr>
          <p:cNvPr id="30" name="Grupo 29">
            <a:extLst>
              <a:ext uri="{FF2B5EF4-FFF2-40B4-BE49-F238E27FC236}">
                <a16:creationId xmlns:a16="http://schemas.microsoft.com/office/drawing/2014/main" xmlns="" id="{FA9560BA-FBEA-46F9-9745-B372D47BFCCC}"/>
              </a:ext>
            </a:extLst>
          </p:cNvPr>
          <p:cNvGrpSpPr/>
          <p:nvPr/>
        </p:nvGrpSpPr>
        <p:grpSpPr>
          <a:xfrm>
            <a:off x="6535804" y="1353318"/>
            <a:ext cx="395537" cy="433990"/>
            <a:chOff x="6785045" y="893430"/>
            <a:chExt cx="395537" cy="433990"/>
          </a:xfrm>
        </p:grpSpPr>
        <p:sp>
          <p:nvSpPr>
            <p:cNvPr id="31" name="Diagrama de flujo: retraso 30">
              <a:extLst>
                <a:ext uri="{FF2B5EF4-FFF2-40B4-BE49-F238E27FC236}">
                  <a16:creationId xmlns:a16="http://schemas.microsoft.com/office/drawing/2014/main" xmlns="" id="{890E4ECD-1E14-4FC5-85BB-BA0BB4E10D74}"/>
                </a:ext>
              </a:extLst>
            </p:cNvPr>
            <p:cNvSpPr/>
            <p:nvPr/>
          </p:nvSpPr>
          <p:spPr>
            <a:xfrm rot="16200000">
              <a:off x="6893560" y="1040397"/>
              <a:ext cx="178508" cy="395537"/>
            </a:xfrm>
            <a:prstGeom prst="flowChartDela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32" name="Diagrama de flujo: conector 31">
              <a:extLst>
                <a:ext uri="{FF2B5EF4-FFF2-40B4-BE49-F238E27FC236}">
                  <a16:creationId xmlns:a16="http://schemas.microsoft.com/office/drawing/2014/main" xmlns="" id="{6ECF02BF-B3A0-46F6-A9A5-CBF754C92ADF}"/>
                </a:ext>
              </a:extLst>
            </p:cNvPr>
            <p:cNvSpPr/>
            <p:nvPr/>
          </p:nvSpPr>
          <p:spPr>
            <a:xfrm>
              <a:off x="6848174" y="893430"/>
              <a:ext cx="262550" cy="240918"/>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sp>
        <p:nvSpPr>
          <p:cNvPr id="33" name="Flecha: hacia abajo 32">
            <a:extLst>
              <a:ext uri="{FF2B5EF4-FFF2-40B4-BE49-F238E27FC236}">
                <a16:creationId xmlns:a16="http://schemas.microsoft.com/office/drawing/2014/main" xmlns="" id="{FC366FE2-2704-4F37-B858-A98D85A18C04}"/>
              </a:ext>
            </a:extLst>
          </p:cNvPr>
          <p:cNvSpPr/>
          <p:nvPr/>
        </p:nvSpPr>
        <p:spPr>
          <a:xfrm>
            <a:off x="2476918" y="1899011"/>
            <a:ext cx="137160" cy="52474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Flecha: hacia abajo 33">
            <a:extLst>
              <a:ext uri="{FF2B5EF4-FFF2-40B4-BE49-F238E27FC236}">
                <a16:creationId xmlns:a16="http://schemas.microsoft.com/office/drawing/2014/main" xmlns="" id="{E7F53A6E-69E7-46AC-ADC5-201E99EBB0D1}"/>
              </a:ext>
            </a:extLst>
          </p:cNvPr>
          <p:cNvSpPr/>
          <p:nvPr/>
        </p:nvSpPr>
        <p:spPr>
          <a:xfrm>
            <a:off x="6683158" y="1899011"/>
            <a:ext cx="137160" cy="52474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5" name="Imagen 34">
            <a:extLst>
              <a:ext uri="{FF2B5EF4-FFF2-40B4-BE49-F238E27FC236}">
                <a16:creationId xmlns:a16="http://schemas.microsoft.com/office/drawing/2014/main" xmlns="" id="{D31FBD64-3143-4468-9E55-3D48489D7A0E}"/>
              </a:ext>
            </a:extLst>
          </p:cNvPr>
          <p:cNvPicPr>
            <a:picLocks noChangeAspect="1"/>
          </p:cNvPicPr>
          <p:nvPr/>
        </p:nvPicPr>
        <p:blipFill>
          <a:blip r:embed="rId3"/>
          <a:stretch>
            <a:fillRect/>
          </a:stretch>
        </p:blipFill>
        <p:spPr>
          <a:xfrm>
            <a:off x="6228425" y="4850208"/>
            <a:ext cx="209810" cy="200737"/>
          </a:xfrm>
          <a:prstGeom prst="rect">
            <a:avLst/>
          </a:prstGeom>
        </p:spPr>
      </p:pic>
    </p:spTree>
    <p:extLst>
      <p:ext uri="{BB962C8B-B14F-4D97-AF65-F5344CB8AC3E}">
        <p14:creationId xmlns:p14="http://schemas.microsoft.com/office/powerpoint/2010/main" val="2941571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xmlns="" id="{5472DA75-626A-4C50-AB61-47763C726DC8}"/>
              </a:ext>
            </a:extLst>
          </p:cNvPr>
          <p:cNvSpPr>
            <a:spLocks noGrp="1"/>
          </p:cNvSpPr>
          <p:nvPr>
            <p:ph type="title"/>
          </p:nvPr>
        </p:nvSpPr>
        <p:spPr>
          <a:xfrm>
            <a:off x="628650" y="365129"/>
            <a:ext cx="8254096" cy="510088"/>
          </a:xfrm>
        </p:spPr>
        <p:txBody>
          <a:bodyPr/>
          <a:lstStyle/>
          <a:p>
            <a:r>
              <a:rPr lang="es-ES" dirty="0"/>
              <a:t>Definición </a:t>
            </a:r>
            <a:r>
              <a:rPr lang="es-ES" dirty="0" err="1"/>
              <a:t>ReplicatSet</a:t>
            </a:r>
            <a:endParaRPr lang="es-ES" dirty="0"/>
          </a:p>
        </p:txBody>
      </p:sp>
      <p:grpSp>
        <p:nvGrpSpPr>
          <p:cNvPr id="15" name="Grupo 14">
            <a:extLst>
              <a:ext uri="{FF2B5EF4-FFF2-40B4-BE49-F238E27FC236}">
                <a16:creationId xmlns:a16="http://schemas.microsoft.com/office/drawing/2014/main" xmlns="" id="{0B24CB4F-7D9A-4E76-9F8B-F95996B4444A}"/>
              </a:ext>
            </a:extLst>
          </p:cNvPr>
          <p:cNvGrpSpPr/>
          <p:nvPr/>
        </p:nvGrpSpPr>
        <p:grpSpPr>
          <a:xfrm>
            <a:off x="0" y="1031197"/>
            <a:ext cx="9144000" cy="4809839"/>
            <a:chOff x="0" y="1031197"/>
            <a:chExt cx="9144000" cy="4809839"/>
          </a:xfrm>
        </p:grpSpPr>
        <p:pic>
          <p:nvPicPr>
            <p:cNvPr id="2" name="Imagen 1">
              <a:extLst>
                <a:ext uri="{FF2B5EF4-FFF2-40B4-BE49-F238E27FC236}">
                  <a16:creationId xmlns:a16="http://schemas.microsoft.com/office/drawing/2014/main" xmlns="" id="{5BE2C2AF-B44E-48DF-ACA3-E9B5BBF4B453}"/>
                </a:ext>
              </a:extLst>
            </p:cNvPr>
            <p:cNvPicPr>
              <a:picLocks noChangeAspect="1"/>
            </p:cNvPicPr>
            <p:nvPr/>
          </p:nvPicPr>
          <p:blipFill>
            <a:blip r:embed="rId3"/>
            <a:stretch>
              <a:fillRect/>
            </a:stretch>
          </p:blipFill>
          <p:spPr>
            <a:xfrm>
              <a:off x="0" y="1031197"/>
              <a:ext cx="9144000" cy="4795605"/>
            </a:xfrm>
            <a:prstGeom prst="rect">
              <a:avLst/>
            </a:prstGeom>
          </p:spPr>
        </p:pic>
        <p:pic>
          <p:nvPicPr>
            <p:cNvPr id="3" name="Imagen 2">
              <a:extLst>
                <a:ext uri="{FF2B5EF4-FFF2-40B4-BE49-F238E27FC236}">
                  <a16:creationId xmlns:a16="http://schemas.microsoft.com/office/drawing/2014/main" xmlns="" id="{A2B8B2C2-95A5-4600-B3B4-EAA5AF1D0843}"/>
                </a:ext>
              </a:extLst>
            </p:cNvPr>
            <p:cNvPicPr>
              <a:picLocks noChangeAspect="1"/>
            </p:cNvPicPr>
            <p:nvPr/>
          </p:nvPicPr>
          <p:blipFill>
            <a:blip r:embed="rId4"/>
            <a:stretch>
              <a:fillRect/>
            </a:stretch>
          </p:blipFill>
          <p:spPr>
            <a:xfrm>
              <a:off x="104775" y="1357312"/>
              <a:ext cx="1962150" cy="390525"/>
            </a:xfrm>
            <a:prstGeom prst="rect">
              <a:avLst/>
            </a:prstGeom>
          </p:spPr>
        </p:pic>
        <p:pic>
          <p:nvPicPr>
            <p:cNvPr id="4" name="Imagen 3">
              <a:extLst>
                <a:ext uri="{FF2B5EF4-FFF2-40B4-BE49-F238E27FC236}">
                  <a16:creationId xmlns:a16="http://schemas.microsoft.com/office/drawing/2014/main" xmlns="" id="{CC015B7B-8F9C-43E5-95D1-39B6BDB2DCC8}"/>
                </a:ext>
              </a:extLst>
            </p:cNvPr>
            <p:cNvPicPr>
              <a:picLocks noChangeAspect="1"/>
            </p:cNvPicPr>
            <p:nvPr/>
          </p:nvPicPr>
          <p:blipFill>
            <a:blip r:embed="rId5"/>
            <a:stretch>
              <a:fillRect/>
            </a:stretch>
          </p:blipFill>
          <p:spPr>
            <a:xfrm>
              <a:off x="1819274" y="1552574"/>
              <a:ext cx="1771651" cy="495300"/>
            </a:xfrm>
            <a:prstGeom prst="rect">
              <a:avLst/>
            </a:prstGeom>
          </p:spPr>
        </p:pic>
        <p:pic>
          <p:nvPicPr>
            <p:cNvPr id="5" name="Imagen 4">
              <a:extLst>
                <a:ext uri="{FF2B5EF4-FFF2-40B4-BE49-F238E27FC236}">
                  <a16:creationId xmlns:a16="http://schemas.microsoft.com/office/drawing/2014/main" xmlns="" id="{E1EA8C35-9C5C-4494-ADB9-5849A057C09E}"/>
                </a:ext>
              </a:extLst>
            </p:cNvPr>
            <p:cNvPicPr>
              <a:picLocks noChangeAspect="1"/>
            </p:cNvPicPr>
            <p:nvPr/>
          </p:nvPicPr>
          <p:blipFill>
            <a:blip r:embed="rId5"/>
            <a:stretch>
              <a:fillRect/>
            </a:stretch>
          </p:blipFill>
          <p:spPr>
            <a:xfrm>
              <a:off x="1714500" y="2667049"/>
              <a:ext cx="1771650" cy="390525"/>
            </a:xfrm>
            <a:prstGeom prst="rect">
              <a:avLst/>
            </a:prstGeom>
          </p:spPr>
        </p:pic>
        <p:pic>
          <p:nvPicPr>
            <p:cNvPr id="7" name="Imagen 6">
              <a:extLst>
                <a:ext uri="{FF2B5EF4-FFF2-40B4-BE49-F238E27FC236}">
                  <a16:creationId xmlns:a16="http://schemas.microsoft.com/office/drawing/2014/main" xmlns="" id="{DED0A81F-CF84-4DD7-BA9B-0EDE2E2B8DD9}"/>
                </a:ext>
              </a:extLst>
            </p:cNvPr>
            <p:cNvPicPr>
              <a:picLocks noChangeAspect="1"/>
            </p:cNvPicPr>
            <p:nvPr/>
          </p:nvPicPr>
          <p:blipFill>
            <a:blip r:embed="rId5"/>
            <a:stretch>
              <a:fillRect/>
            </a:stretch>
          </p:blipFill>
          <p:spPr>
            <a:xfrm>
              <a:off x="990600" y="1708554"/>
              <a:ext cx="1447800" cy="234545"/>
            </a:xfrm>
            <a:prstGeom prst="rect">
              <a:avLst/>
            </a:prstGeom>
          </p:spPr>
        </p:pic>
        <p:pic>
          <p:nvPicPr>
            <p:cNvPr id="8" name="Imagen 7">
              <a:extLst>
                <a:ext uri="{FF2B5EF4-FFF2-40B4-BE49-F238E27FC236}">
                  <a16:creationId xmlns:a16="http://schemas.microsoft.com/office/drawing/2014/main" xmlns="" id="{440FDE08-B059-44D0-B5CA-65B71A7B59B5}"/>
                </a:ext>
              </a:extLst>
            </p:cNvPr>
            <p:cNvPicPr>
              <a:picLocks noChangeAspect="1"/>
            </p:cNvPicPr>
            <p:nvPr/>
          </p:nvPicPr>
          <p:blipFill>
            <a:blip r:embed="rId6"/>
            <a:stretch>
              <a:fillRect/>
            </a:stretch>
          </p:blipFill>
          <p:spPr>
            <a:xfrm>
              <a:off x="57150" y="2667049"/>
              <a:ext cx="4248150" cy="3173987"/>
            </a:xfrm>
            <a:prstGeom prst="rect">
              <a:avLst/>
            </a:prstGeom>
          </p:spPr>
        </p:pic>
        <p:pic>
          <p:nvPicPr>
            <p:cNvPr id="9" name="Imagen 8">
              <a:extLst>
                <a:ext uri="{FF2B5EF4-FFF2-40B4-BE49-F238E27FC236}">
                  <a16:creationId xmlns:a16="http://schemas.microsoft.com/office/drawing/2014/main" xmlns="" id="{2966050C-B0A8-4A97-9A1D-588241766D6B}"/>
                </a:ext>
              </a:extLst>
            </p:cNvPr>
            <p:cNvPicPr>
              <a:picLocks noChangeAspect="1"/>
            </p:cNvPicPr>
            <p:nvPr/>
          </p:nvPicPr>
          <p:blipFill>
            <a:blip r:embed="rId7"/>
            <a:stretch>
              <a:fillRect/>
            </a:stretch>
          </p:blipFill>
          <p:spPr>
            <a:xfrm>
              <a:off x="57150" y="1754981"/>
              <a:ext cx="1533525" cy="200025"/>
            </a:xfrm>
            <a:prstGeom prst="rect">
              <a:avLst/>
            </a:prstGeom>
          </p:spPr>
        </p:pic>
        <p:pic>
          <p:nvPicPr>
            <p:cNvPr id="14" name="Imagen 13">
              <a:extLst>
                <a:ext uri="{FF2B5EF4-FFF2-40B4-BE49-F238E27FC236}">
                  <a16:creationId xmlns:a16="http://schemas.microsoft.com/office/drawing/2014/main" xmlns="" id="{AF41355F-71D8-4258-BA08-FFED001BAC40}"/>
                </a:ext>
              </a:extLst>
            </p:cNvPr>
            <p:cNvPicPr>
              <a:picLocks noChangeAspect="1"/>
            </p:cNvPicPr>
            <p:nvPr/>
          </p:nvPicPr>
          <p:blipFill>
            <a:blip r:embed="rId8"/>
            <a:stretch>
              <a:fillRect/>
            </a:stretch>
          </p:blipFill>
          <p:spPr>
            <a:xfrm>
              <a:off x="9524" y="1051920"/>
              <a:ext cx="2619375" cy="333375"/>
            </a:xfrm>
            <a:prstGeom prst="rect">
              <a:avLst/>
            </a:prstGeom>
          </p:spPr>
        </p:pic>
      </p:grpSp>
    </p:spTree>
    <p:extLst>
      <p:ext uri="{BB962C8B-B14F-4D97-AF65-F5344CB8AC3E}">
        <p14:creationId xmlns:p14="http://schemas.microsoft.com/office/powerpoint/2010/main" val="1861814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F6F3A229-F1F4-4B9A-BE09-94756FC9F1E7}"/>
              </a:ext>
            </a:extLst>
          </p:cNvPr>
          <p:cNvSpPr txBox="1"/>
          <p:nvPr/>
        </p:nvSpPr>
        <p:spPr>
          <a:xfrm>
            <a:off x="867889" y="3392905"/>
            <a:ext cx="8276111" cy="369332"/>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srgbClr val="00538E"/>
                </a:solidFill>
                <a:effectLst/>
                <a:uLnTx/>
                <a:uFillTx/>
                <a:latin typeface="Corbel" panose="020B0503020204020204"/>
                <a:ea typeface="+mn-ea"/>
                <a:cs typeface="+mn-cs"/>
              </a:rPr>
              <a:t>Replication</a:t>
            </a:r>
            <a:r>
              <a:rPr kumimoji="0" lang="es-ES" sz="1800" b="0" i="0" u="none" strike="noStrike" kern="1200" cap="none" spc="0" normalizeH="0" baseline="0" noProof="0" dirty="0">
                <a:ln>
                  <a:noFill/>
                </a:ln>
                <a:solidFill>
                  <a:srgbClr val="00538E"/>
                </a:solidFill>
                <a:effectLst/>
                <a:uLnTx/>
                <a:uFillTx/>
                <a:latin typeface="Corbel" panose="020B0503020204020204"/>
                <a:ea typeface="+mn-ea"/>
                <a:cs typeface="+mn-cs"/>
              </a:rPr>
              <a:t> Set                                                                    Replica </a:t>
            </a:r>
            <a:r>
              <a:rPr kumimoji="0" lang="es-ES" sz="1800" b="0" i="0" u="none" strike="noStrike" kern="1200" cap="none" spc="0" normalizeH="0" baseline="0" noProof="0" dirty="0" err="1">
                <a:ln>
                  <a:noFill/>
                </a:ln>
                <a:solidFill>
                  <a:srgbClr val="00538E"/>
                </a:solidFill>
                <a:effectLst/>
                <a:uLnTx/>
                <a:uFillTx/>
                <a:latin typeface="Corbel" panose="020B0503020204020204"/>
                <a:ea typeface="+mn-ea"/>
                <a:cs typeface="+mn-cs"/>
              </a:rPr>
              <a:t>Controller</a:t>
            </a:r>
            <a:endParaRPr kumimoji="0" lang="es-ES" sz="1800" b="0" i="0" u="none" strike="noStrike" kern="1200" cap="none" spc="0" normalizeH="0" baseline="0" noProof="0" dirty="0">
              <a:ln>
                <a:noFill/>
              </a:ln>
              <a:solidFill>
                <a:srgbClr val="00538E"/>
              </a:solidFill>
              <a:effectLst/>
              <a:uLnTx/>
              <a:uFillTx/>
              <a:latin typeface="Corbel" panose="020B0503020204020204"/>
              <a:ea typeface="+mn-ea"/>
              <a:cs typeface="+mn-cs"/>
            </a:endParaRPr>
          </a:p>
        </p:txBody>
      </p:sp>
      <p:cxnSp>
        <p:nvCxnSpPr>
          <p:cNvPr id="4" name="Conector recto 3">
            <a:extLst>
              <a:ext uri="{FF2B5EF4-FFF2-40B4-BE49-F238E27FC236}">
                <a16:creationId xmlns:a16="http://schemas.microsoft.com/office/drawing/2014/main" xmlns="" id="{4F5C1AEE-83CF-40DD-8647-6418B09A94D0}"/>
              </a:ext>
            </a:extLst>
          </p:cNvPr>
          <p:cNvCxnSpPr/>
          <p:nvPr/>
        </p:nvCxnSpPr>
        <p:spPr>
          <a:xfrm>
            <a:off x="4450080" y="2991149"/>
            <a:ext cx="0" cy="1478280"/>
          </a:xfrm>
          <a:prstGeom prst="line">
            <a:avLst/>
          </a:prstGeom>
          <a:ln>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xmlns="" id="{DA6F4426-4506-408F-9A77-35C5C21EECB4}"/>
              </a:ext>
            </a:extLst>
          </p:cNvPr>
          <p:cNvCxnSpPr/>
          <p:nvPr/>
        </p:nvCxnSpPr>
        <p:spPr>
          <a:xfrm>
            <a:off x="4404360" y="2991149"/>
            <a:ext cx="0" cy="1478280"/>
          </a:xfrm>
          <a:prstGeom prst="line">
            <a:avLst/>
          </a:prstGeom>
          <a:ln w="28575">
            <a:solidFill>
              <a:srgbClr val="0070C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198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xmlns="" id="{5BE2C2AF-B44E-48DF-ACA3-E9B5BBF4B453}"/>
              </a:ext>
            </a:extLst>
          </p:cNvPr>
          <p:cNvPicPr>
            <a:picLocks noChangeAspect="1"/>
          </p:cNvPicPr>
          <p:nvPr/>
        </p:nvPicPr>
        <p:blipFill>
          <a:blip r:embed="rId3"/>
          <a:stretch>
            <a:fillRect/>
          </a:stretch>
        </p:blipFill>
        <p:spPr>
          <a:xfrm>
            <a:off x="0" y="1031197"/>
            <a:ext cx="9144000" cy="4795605"/>
          </a:xfrm>
          <a:prstGeom prst="rect">
            <a:avLst/>
          </a:prstGeom>
        </p:spPr>
      </p:pic>
      <p:sp>
        <p:nvSpPr>
          <p:cNvPr id="6" name="Título 1">
            <a:extLst>
              <a:ext uri="{FF2B5EF4-FFF2-40B4-BE49-F238E27FC236}">
                <a16:creationId xmlns:a16="http://schemas.microsoft.com/office/drawing/2014/main" xmlns="" id="{5472DA75-626A-4C50-AB61-47763C726DC8}"/>
              </a:ext>
            </a:extLst>
          </p:cNvPr>
          <p:cNvSpPr>
            <a:spLocks noGrp="1"/>
          </p:cNvSpPr>
          <p:nvPr>
            <p:ph type="title"/>
          </p:nvPr>
        </p:nvSpPr>
        <p:spPr>
          <a:xfrm>
            <a:off x="628650" y="365129"/>
            <a:ext cx="8254096" cy="510088"/>
          </a:xfrm>
        </p:spPr>
        <p:txBody>
          <a:bodyPr/>
          <a:lstStyle/>
          <a:p>
            <a:r>
              <a:rPr lang="es-ES" dirty="0"/>
              <a:t>Definición </a:t>
            </a:r>
            <a:r>
              <a:rPr lang="es-ES" dirty="0" err="1"/>
              <a:t>ReplicationSet</a:t>
            </a:r>
            <a:endParaRPr lang="es-ES" dirty="0"/>
          </a:p>
        </p:txBody>
      </p:sp>
    </p:spTree>
    <p:extLst>
      <p:ext uri="{BB962C8B-B14F-4D97-AF65-F5344CB8AC3E}">
        <p14:creationId xmlns:p14="http://schemas.microsoft.com/office/powerpoint/2010/main" val="3165678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xmlns="" id="{5472DA75-626A-4C50-AB61-47763C726DC8}"/>
              </a:ext>
            </a:extLst>
          </p:cNvPr>
          <p:cNvSpPr>
            <a:spLocks noGrp="1"/>
          </p:cNvSpPr>
          <p:nvPr>
            <p:ph type="title"/>
          </p:nvPr>
        </p:nvSpPr>
        <p:spPr>
          <a:xfrm>
            <a:off x="628650" y="365129"/>
            <a:ext cx="8254096" cy="510088"/>
          </a:xfrm>
        </p:spPr>
        <p:txBody>
          <a:bodyPr/>
          <a:lstStyle/>
          <a:p>
            <a:r>
              <a:rPr lang="es-ES" dirty="0"/>
              <a:t>Etiquetas</a:t>
            </a:r>
          </a:p>
        </p:txBody>
      </p:sp>
      <p:pic>
        <p:nvPicPr>
          <p:cNvPr id="10" name="Imagen 9">
            <a:extLst>
              <a:ext uri="{FF2B5EF4-FFF2-40B4-BE49-F238E27FC236}">
                <a16:creationId xmlns:a16="http://schemas.microsoft.com/office/drawing/2014/main" xmlns="" id="{2CD0C78C-3C6C-4839-AD45-C8C6A0280719}"/>
              </a:ext>
            </a:extLst>
          </p:cNvPr>
          <p:cNvPicPr>
            <a:picLocks noChangeAspect="1"/>
          </p:cNvPicPr>
          <p:nvPr/>
        </p:nvPicPr>
        <p:blipFill>
          <a:blip r:embed="rId3"/>
          <a:stretch>
            <a:fillRect/>
          </a:stretch>
        </p:blipFill>
        <p:spPr>
          <a:xfrm>
            <a:off x="0" y="1636059"/>
            <a:ext cx="9144000" cy="3585882"/>
          </a:xfrm>
          <a:prstGeom prst="rect">
            <a:avLst/>
          </a:prstGeom>
        </p:spPr>
      </p:pic>
    </p:spTree>
    <p:extLst>
      <p:ext uri="{BB962C8B-B14F-4D97-AF65-F5344CB8AC3E}">
        <p14:creationId xmlns:p14="http://schemas.microsoft.com/office/powerpoint/2010/main" val="49111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Escalar</a:t>
            </a:r>
          </a:p>
        </p:txBody>
      </p:sp>
      <p:pic>
        <p:nvPicPr>
          <p:cNvPr id="3" name="Imagen 2">
            <a:extLst>
              <a:ext uri="{FF2B5EF4-FFF2-40B4-BE49-F238E27FC236}">
                <a16:creationId xmlns:a16="http://schemas.microsoft.com/office/drawing/2014/main" xmlns="" id="{1BB00006-F95E-4ED3-94C2-D53680DF78F3}"/>
              </a:ext>
            </a:extLst>
          </p:cNvPr>
          <p:cNvPicPr>
            <a:picLocks noChangeAspect="1"/>
          </p:cNvPicPr>
          <p:nvPr/>
        </p:nvPicPr>
        <p:blipFill>
          <a:blip r:embed="rId3"/>
          <a:stretch>
            <a:fillRect/>
          </a:stretch>
        </p:blipFill>
        <p:spPr>
          <a:xfrm>
            <a:off x="0" y="1079695"/>
            <a:ext cx="9144000" cy="4698609"/>
          </a:xfrm>
          <a:prstGeom prst="rect">
            <a:avLst/>
          </a:prstGeom>
        </p:spPr>
      </p:pic>
    </p:spTree>
    <p:extLst>
      <p:ext uri="{BB962C8B-B14F-4D97-AF65-F5344CB8AC3E}">
        <p14:creationId xmlns:p14="http://schemas.microsoft.com/office/powerpoint/2010/main" val="2982600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err="1"/>
              <a:t>Deployment</a:t>
            </a:r>
            <a:endParaRPr lang="es-ES" dirty="0"/>
          </a:p>
        </p:txBody>
      </p:sp>
      <p:sp>
        <p:nvSpPr>
          <p:cNvPr id="4" name="Rectángulo 3">
            <a:extLst>
              <a:ext uri="{FF2B5EF4-FFF2-40B4-BE49-F238E27FC236}">
                <a16:creationId xmlns:a16="http://schemas.microsoft.com/office/drawing/2014/main" xmlns="" id="{7ECC61EF-9632-48C4-9BD5-A5ADD02D5D5B}"/>
              </a:ext>
            </a:extLst>
          </p:cNvPr>
          <p:cNvSpPr/>
          <p:nvPr/>
        </p:nvSpPr>
        <p:spPr>
          <a:xfrm>
            <a:off x="414245" y="2257041"/>
            <a:ext cx="8468501" cy="3392744"/>
          </a:xfrm>
          <a:prstGeom prst="rect">
            <a:avLst/>
          </a:prstGeom>
          <a:solidFill>
            <a:schemeClr val="accent3">
              <a:lumMod val="20000"/>
              <a:lumOff val="80000"/>
            </a:schemeClr>
          </a:solidFill>
          <a:ln w="28575">
            <a:solidFill>
              <a:schemeClr val="accent3">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lang="es-ES" dirty="0" err="1">
                <a:solidFill>
                  <a:srgbClr val="6063B4">
                    <a:lumMod val="50000"/>
                  </a:srgbClr>
                </a:solidFill>
                <a:latin typeface="Corbel" panose="020B0503020204020204"/>
              </a:rPr>
              <a:t>Deployment</a:t>
            </a: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p:txBody>
      </p:sp>
      <p:sp>
        <p:nvSpPr>
          <p:cNvPr id="5" name="Rectángulo 4">
            <a:extLst>
              <a:ext uri="{FF2B5EF4-FFF2-40B4-BE49-F238E27FC236}">
                <a16:creationId xmlns:a16="http://schemas.microsoft.com/office/drawing/2014/main" xmlns="" id="{D9073AC7-8548-486C-AAA8-F9C950308AC2}"/>
              </a:ext>
            </a:extLst>
          </p:cNvPr>
          <p:cNvSpPr/>
          <p:nvPr/>
        </p:nvSpPr>
        <p:spPr>
          <a:xfrm>
            <a:off x="688565" y="3002817"/>
            <a:ext cx="7851766" cy="1691640"/>
          </a:xfrm>
          <a:prstGeom prst="rect">
            <a:avLst/>
          </a:prstGeom>
          <a:noFill/>
          <a:ln>
            <a:solidFill>
              <a:schemeClr val="accent3">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lang="es-ES" dirty="0">
                <a:solidFill>
                  <a:srgbClr val="6063B4">
                    <a:lumMod val="50000"/>
                  </a:srgbClr>
                </a:solidFill>
                <a:latin typeface="Corbel" panose="020B0503020204020204"/>
              </a:rPr>
              <a:t>Replica Set</a:t>
            </a: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p:txBody>
      </p:sp>
      <p:sp>
        <p:nvSpPr>
          <p:cNvPr id="6" name="Nube 5">
            <a:extLst>
              <a:ext uri="{FF2B5EF4-FFF2-40B4-BE49-F238E27FC236}">
                <a16:creationId xmlns:a16="http://schemas.microsoft.com/office/drawing/2014/main" xmlns="" id="{3BE417D3-4902-42F8-8570-75EEABE6D955}"/>
              </a:ext>
            </a:extLst>
          </p:cNvPr>
          <p:cNvSpPr/>
          <p:nvPr/>
        </p:nvSpPr>
        <p:spPr>
          <a:xfrm rot="408421">
            <a:off x="4121145" y="992315"/>
            <a:ext cx="2042469" cy="1119152"/>
          </a:xfrm>
          <a:prstGeom prst="cloud">
            <a:avLst/>
          </a:prstGeom>
          <a:solidFill>
            <a:srgbClr val="7FC2D9"/>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7" name="Grupo 6">
            <a:extLst>
              <a:ext uri="{FF2B5EF4-FFF2-40B4-BE49-F238E27FC236}">
                <a16:creationId xmlns:a16="http://schemas.microsoft.com/office/drawing/2014/main" xmlns="" id="{0CC93879-D1AC-459B-A28C-662719CB3AEE}"/>
              </a:ext>
            </a:extLst>
          </p:cNvPr>
          <p:cNvGrpSpPr/>
          <p:nvPr/>
        </p:nvGrpSpPr>
        <p:grpSpPr>
          <a:xfrm>
            <a:off x="993365" y="3293965"/>
            <a:ext cx="725626" cy="790892"/>
            <a:chOff x="7119314" y="2607628"/>
            <a:chExt cx="1012952" cy="889634"/>
          </a:xfrm>
        </p:grpSpPr>
        <p:pic>
          <p:nvPicPr>
            <p:cNvPr id="8" name="Imagen 7">
              <a:extLst>
                <a:ext uri="{FF2B5EF4-FFF2-40B4-BE49-F238E27FC236}">
                  <a16:creationId xmlns:a16="http://schemas.microsoft.com/office/drawing/2014/main" xmlns="" id="{996D8DB7-A447-4418-8CCE-A9D5E745A5D5}"/>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9" name="Imagen 8">
              <a:extLst>
                <a:ext uri="{FF2B5EF4-FFF2-40B4-BE49-F238E27FC236}">
                  <a16:creationId xmlns:a16="http://schemas.microsoft.com/office/drawing/2014/main" xmlns="" id="{79380C97-932A-4E72-B60C-0E631335ED00}"/>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10" name="Grupo 9">
            <a:extLst>
              <a:ext uri="{FF2B5EF4-FFF2-40B4-BE49-F238E27FC236}">
                <a16:creationId xmlns:a16="http://schemas.microsoft.com/office/drawing/2014/main" xmlns="" id="{D627371C-5F26-4E88-9FAB-F3846CAE9C45}"/>
              </a:ext>
            </a:extLst>
          </p:cNvPr>
          <p:cNvGrpSpPr/>
          <p:nvPr/>
        </p:nvGrpSpPr>
        <p:grpSpPr>
          <a:xfrm>
            <a:off x="1949962" y="3293965"/>
            <a:ext cx="725626" cy="790892"/>
            <a:chOff x="7119314" y="2607628"/>
            <a:chExt cx="1012952" cy="889634"/>
          </a:xfrm>
        </p:grpSpPr>
        <p:pic>
          <p:nvPicPr>
            <p:cNvPr id="11" name="Imagen 10">
              <a:extLst>
                <a:ext uri="{FF2B5EF4-FFF2-40B4-BE49-F238E27FC236}">
                  <a16:creationId xmlns:a16="http://schemas.microsoft.com/office/drawing/2014/main" xmlns="" id="{09BC272D-17FC-4199-9CF0-26DCF304CE86}"/>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12" name="Imagen 11">
              <a:extLst>
                <a:ext uri="{FF2B5EF4-FFF2-40B4-BE49-F238E27FC236}">
                  <a16:creationId xmlns:a16="http://schemas.microsoft.com/office/drawing/2014/main" xmlns="" id="{AB43CB25-2426-43E1-ACD2-B79C8C5746E0}"/>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13" name="Grupo 12">
            <a:extLst>
              <a:ext uri="{FF2B5EF4-FFF2-40B4-BE49-F238E27FC236}">
                <a16:creationId xmlns:a16="http://schemas.microsoft.com/office/drawing/2014/main" xmlns="" id="{B8300EFB-29B9-4704-9685-7FFBF670D53E}"/>
              </a:ext>
            </a:extLst>
          </p:cNvPr>
          <p:cNvGrpSpPr/>
          <p:nvPr/>
        </p:nvGrpSpPr>
        <p:grpSpPr>
          <a:xfrm>
            <a:off x="2886466" y="3293965"/>
            <a:ext cx="725626" cy="790892"/>
            <a:chOff x="7119314" y="2607628"/>
            <a:chExt cx="1012952" cy="889634"/>
          </a:xfrm>
        </p:grpSpPr>
        <p:pic>
          <p:nvPicPr>
            <p:cNvPr id="14" name="Imagen 13">
              <a:extLst>
                <a:ext uri="{FF2B5EF4-FFF2-40B4-BE49-F238E27FC236}">
                  <a16:creationId xmlns:a16="http://schemas.microsoft.com/office/drawing/2014/main" xmlns="" id="{BB7F49A4-6E5C-4345-96AD-565923A772AC}"/>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15" name="Imagen 14">
              <a:extLst>
                <a:ext uri="{FF2B5EF4-FFF2-40B4-BE49-F238E27FC236}">
                  <a16:creationId xmlns:a16="http://schemas.microsoft.com/office/drawing/2014/main" xmlns="" id="{E0CD2C2A-210F-4482-BDF0-85C1A124B725}"/>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16" name="Grupo 15">
            <a:extLst>
              <a:ext uri="{FF2B5EF4-FFF2-40B4-BE49-F238E27FC236}">
                <a16:creationId xmlns:a16="http://schemas.microsoft.com/office/drawing/2014/main" xmlns="" id="{0034A449-DE9F-4E6C-89DA-F9E7139D1AAC}"/>
              </a:ext>
            </a:extLst>
          </p:cNvPr>
          <p:cNvGrpSpPr/>
          <p:nvPr/>
        </p:nvGrpSpPr>
        <p:grpSpPr>
          <a:xfrm>
            <a:off x="3843063" y="3293965"/>
            <a:ext cx="725626" cy="790892"/>
            <a:chOff x="7119314" y="2607628"/>
            <a:chExt cx="1012952" cy="889634"/>
          </a:xfrm>
        </p:grpSpPr>
        <p:pic>
          <p:nvPicPr>
            <p:cNvPr id="17" name="Imagen 16">
              <a:extLst>
                <a:ext uri="{FF2B5EF4-FFF2-40B4-BE49-F238E27FC236}">
                  <a16:creationId xmlns:a16="http://schemas.microsoft.com/office/drawing/2014/main" xmlns="" id="{991B91DB-4679-40A3-894D-7A817530AF7F}"/>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18" name="Imagen 17">
              <a:extLst>
                <a:ext uri="{FF2B5EF4-FFF2-40B4-BE49-F238E27FC236}">
                  <a16:creationId xmlns:a16="http://schemas.microsoft.com/office/drawing/2014/main" xmlns="" id="{70DFD0E6-F7BD-4471-8A45-1937F4E03AEE}"/>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19" name="Grupo 18">
            <a:extLst>
              <a:ext uri="{FF2B5EF4-FFF2-40B4-BE49-F238E27FC236}">
                <a16:creationId xmlns:a16="http://schemas.microsoft.com/office/drawing/2014/main" xmlns="" id="{FEDD8F2E-DEAA-42E0-9D8A-3627A2DEEC7E}"/>
              </a:ext>
            </a:extLst>
          </p:cNvPr>
          <p:cNvGrpSpPr/>
          <p:nvPr/>
        </p:nvGrpSpPr>
        <p:grpSpPr>
          <a:xfrm>
            <a:off x="4779567" y="3293965"/>
            <a:ext cx="725626" cy="790892"/>
            <a:chOff x="7119314" y="2607628"/>
            <a:chExt cx="1012952" cy="889634"/>
          </a:xfrm>
        </p:grpSpPr>
        <p:pic>
          <p:nvPicPr>
            <p:cNvPr id="20" name="Imagen 19">
              <a:extLst>
                <a:ext uri="{FF2B5EF4-FFF2-40B4-BE49-F238E27FC236}">
                  <a16:creationId xmlns:a16="http://schemas.microsoft.com/office/drawing/2014/main" xmlns="" id="{6B76617A-E53E-4F9F-94D8-F1FEB0F1E909}"/>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21" name="Imagen 20">
              <a:extLst>
                <a:ext uri="{FF2B5EF4-FFF2-40B4-BE49-F238E27FC236}">
                  <a16:creationId xmlns:a16="http://schemas.microsoft.com/office/drawing/2014/main" xmlns="" id="{7B417228-6399-40F6-A9C9-EBE366AD9A66}"/>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22" name="Grupo 21">
            <a:extLst>
              <a:ext uri="{FF2B5EF4-FFF2-40B4-BE49-F238E27FC236}">
                <a16:creationId xmlns:a16="http://schemas.microsoft.com/office/drawing/2014/main" xmlns="" id="{CA60EA86-1C8A-40E4-9499-A531825E4499}"/>
              </a:ext>
            </a:extLst>
          </p:cNvPr>
          <p:cNvGrpSpPr/>
          <p:nvPr/>
        </p:nvGrpSpPr>
        <p:grpSpPr>
          <a:xfrm>
            <a:off x="5736164" y="3293965"/>
            <a:ext cx="725626" cy="790892"/>
            <a:chOff x="7119314" y="2607628"/>
            <a:chExt cx="1012952" cy="889634"/>
          </a:xfrm>
        </p:grpSpPr>
        <p:pic>
          <p:nvPicPr>
            <p:cNvPr id="23" name="Imagen 22">
              <a:extLst>
                <a:ext uri="{FF2B5EF4-FFF2-40B4-BE49-F238E27FC236}">
                  <a16:creationId xmlns:a16="http://schemas.microsoft.com/office/drawing/2014/main" xmlns="" id="{F686BBA1-F2F3-4404-9B2D-FE37E0DCB36E}"/>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24" name="Imagen 23">
              <a:extLst>
                <a:ext uri="{FF2B5EF4-FFF2-40B4-BE49-F238E27FC236}">
                  <a16:creationId xmlns:a16="http://schemas.microsoft.com/office/drawing/2014/main" xmlns="" id="{C526F37E-AB6E-4EB2-A63B-1FEC2F0288DA}"/>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25" name="Grupo 24">
            <a:extLst>
              <a:ext uri="{FF2B5EF4-FFF2-40B4-BE49-F238E27FC236}">
                <a16:creationId xmlns:a16="http://schemas.microsoft.com/office/drawing/2014/main" xmlns="" id="{2ACA8C4B-5BC2-493F-B92F-41A5892EE114}"/>
              </a:ext>
            </a:extLst>
          </p:cNvPr>
          <p:cNvGrpSpPr/>
          <p:nvPr/>
        </p:nvGrpSpPr>
        <p:grpSpPr>
          <a:xfrm>
            <a:off x="6672668" y="3293965"/>
            <a:ext cx="725626" cy="790892"/>
            <a:chOff x="7119314" y="2607628"/>
            <a:chExt cx="1012952" cy="889634"/>
          </a:xfrm>
        </p:grpSpPr>
        <p:pic>
          <p:nvPicPr>
            <p:cNvPr id="26" name="Imagen 25">
              <a:extLst>
                <a:ext uri="{FF2B5EF4-FFF2-40B4-BE49-F238E27FC236}">
                  <a16:creationId xmlns:a16="http://schemas.microsoft.com/office/drawing/2014/main" xmlns="" id="{54E96DD3-BBB1-4497-B506-6DCA306F310B}"/>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27" name="Imagen 26">
              <a:extLst>
                <a:ext uri="{FF2B5EF4-FFF2-40B4-BE49-F238E27FC236}">
                  <a16:creationId xmlns:a16="http://schemas.microsoft.com/office/drawing/2014/main" xmlns="" id="{9A29E043-0DCE-4E2B-8D89-3DD69353599A}"/>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28" name="Grupo 27">
            <a:extLst>
              <a:ext uri="{FF2B5EF4-FFF2-40B4-BE49-F238E27FC236}">
                <a16:creationId xmlns:a16="http://schemas.microsoft.com/office/drawing/2014/main" xmlns="" id="{DA68FA61-5B36-4485-82D3-91597855B3F0}"/>
              </a:ext>
            </a:extLst>
          </p:cNvPr>
          <p:cNvGrpSpPr/>
          <p:nvPr/>
        </p:nvGrpSpPr>
        <p:grpSpPr>
          <a:xfrm>
            <a:off x="7629265" y="3293965"/>
            <a:ext cx="725626" cy="790892"/>
            <a:chOff x="7119314" y="2607628"/>
            <a:chExt cx="1012952" cy="889634"/>
          </a:xfrm>
        </p:grpSpPr>
        <p:pic>
          <p:nvPicPr>
            <p:cNvPr id="29" name="Imagen 28">
              <a:extLst>
                <a:ext uri="{FF2B5EF4-FFF2-40B4-BE49-F238E27FC236}">
                  <a16:creationId xmlns:a16="http://schemas.microsoft.com/office/drawing/2014/main" xmlns="" id="{4A845C2D-54AD-4467-9DBB-975D229DD5DB}"/>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30" name="Imagen 29">
              <a:extLst>
                <a:ext uri="{FF2B5EF4-FFF2-40B4-BE49-F238E27FC236}">
                  <a16:creationId xmlns:a16="http://schemas.microsoft.com/office/drawing/2014/main" xmlns="" id="{25177C11-9C4B-4D2F-8148-A5A109A52DF5}"/>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34" name="Grupo 33">
            <a:extLst>
              <a:ext uri="{FF2B5EF4-FFF2-40B4-BE49-F238E27FC236}">
                <a16:creationId xmlns:a16="http://schemas.microsoft.com/office/drawing/2014/main" xmlns="" id="{7EFD3063-79BB-45B1-A39E-10D3B9B33B3D}"/>
              </a:ext>
            </a:extLst>
          </p:cNvPr>
          <p:cNvGrpSpPr/>
          <p:nvPr/>
        </p:nvGrpSpPr>
        <p:grpSpPr>
          <a:xfrm>
            <a:off x="4935005" y="1301713"/>
            <a:ext cx="442138" cy="451056"/>
            <a:chOff x="7119314" y="2607628"/>
            <a:chExt cx="1012952" cy="889634"/>
          </a:xfrm>
        </p:grpSpPr>
        <p:pic>
          <p:nvPicPr>
            <p:cNvPr id="35" name="Imagen 34">
              <a:extLst>
                <a:ext uri="{FF2B5EF4-FFF2-40B4-BE49-F238E27FC236}">
                  <a16:creationId xmlns:a16="http://schemas.microsoft.com/office/drawing/2014/main" xmlns="" id="{4D490575-37BC-4B40-89E8-6028EAC223C0}"/>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36" name="Imagen 35">
              <a:extLst>
                <a:ext uri="{FF2B5EF4-FFF2-40B4-BE49-F238E27FC236}">
                  <a16:creationId xmlns:a16="http://schemas.microsoft.com/office/drawing/2014/main" xmlns="" id="{47651CC7-AA06-49E9-B5EE-614307941A7F}"/>
                </a:ext>
              </a:extLst>
            </p:cNvPr>
            <p:cNvPicPr>
              <a:picLocks noChangeAspect="1"/>
            </p:cNvPicPr>
            <p:nvPr/>
          </p:nvPicPr>
          <p:blipFill>
            <a:blip r:embed="rId4"/>
            <a:stretch>
              <a:fillRect/>
            </a:stretch>
          </p:blipFill>
          <p:spPr>
            <a:xfrm>
              <a:off x="7246110" y="2653648"/>
              <a:ext cx="797593" cy="797593"/>
            </a:xfrm>
            <a:prstGeom prst="rect">
              <a:avLst/>
            </a:prstGeom>
          </p:spPr>
        </p:pic>
      </p:grpSp>
      <p:sp>
        <p:nvSpPr>
          <p:cNvPr id="37" name="CuadroTexto 36">
            <a:extLst>
              <a:ext uri="{FF2B5EF4-FFF2-40B4-BE49-F238E27FC236}">
                <a16:creationId xmlns:a16="http://schemas.microsoft.com/office/drawing/2014/main" xmlns="" id="{F1A9F266-ECEB-469C-8A01-3F8ABC959BCD}"/>
              </a:ext>
            </a:extLst>
          </p:cNvPr>
          <p:cNvSpPr txBox="1"/>
          <p:nvPr/>
        </p:nvSpPr>
        <p:spPr>
          <a:xfrm>
            <a:off x="1012447" y="3735982"/>
            <a:ext cx="632716" cy="369332"/>
          </a:xfrm>
          <a:prstGeom prst="rect">
            <a:avLst/>
          </a:prstGeom>
          <a:noFill/>
        </p:spPr>
        <p:txBody>
          <a:bodyPr wrap="square" rtlCol="0">
            <a:spAutoFit/>
          </a:bodyPr>
          <a:lstStyle/>
          <a:p>
            <a:r>
              <a:rPr lang="es-ES" dirty="0" err="1">
                <a:solidFill>
                  <a:schemeClr val="bg1"/>
                </a:solidFill>
              </a:rPr>
              <a:t>Pod</a:t>
            </a:r>
            <a:endParaRPr lang="es-ES" dirty="0">
              <a:solidFill>
                <a:schemeClr val="bg1"/>
              </a:solidFill>
            </a:endParaRPr>
          </a:p>
        </p:txBody>
      </p:sp>
      <p:sp>
        <p:nvSpPr>
          <p:cNvPr id="38" name="CuadroTexto 37">
            <a:extLst>
              <a:ext uri="{FF2B5EF4-FFF2-40B4-BE49-F238E27FC236}">
                <a16:creationId xmlns:a16="http://schemas.microsoft.com/office/drawing/2014/main" xmlns="" id="{87D52F97-2B61-4B0C-A641-A1152D49F03C}"/>
              </a:ext>
            </a:extLst>
          </p:cNvPr>
          <p:cNvSpPr txBox="1"/>
          <p:nvPr/>
        </p:nvSpPr>
        <p:spPr>
          <a:xfrm>
            <a:off x="1988007" y="3751503"/>
            <a:ext cx="632716" cy="369332"/>
          </a:xfrm>
          <a:prstGeom prst="rect">
            <a:avLst/>
          </a:prstGeom>
          <a:noFill/>
        </p:spPr>
        <p:txBody>
          <a:bodyPr wrap="square" rtlCol="0">
            <a:spAutoFit/>
          </a:bodyPr>
          <a:lstStyle/>
          <a:p>
            <a:r>
              <a:rPr lang="es-ES" dirty="0" err="1">
                <a:solidFill>
                  <a:schemeClr val="bg1"/>
                </a:solidFill>
              </a:rPr>
              <a:t>Pod</a:t>
            </a:r>
            <a:endParaRPr lang="es-ES" dirty="0">
              <a:solidFill>
                <a:schemeClr val="bg1"/>
              </a:solidFill>
            </a:endParaRPr>
          </a:p>
        </p:txBody>
      </p:sp>
      <p:sp>
        <p:nvSpPr>
          <p:cNvPr id="39" name="CuadroTexto 38">
            <a:extLst>
              <a:ext uri="{FF2B5EF4-FFF2-40B4-BE49-F238E27FC236}">
                <a16:creationId xmlns:a16="http://schemas.microsoft.com/office/drawing/2014/main" xmlns="" id="{B060256C-30D7-44CB-85F2-66B45C1F2477}"/>
              </a:ext>
            </a:extLst>
          </p:cNvPr>
          <p:cNvSpPr txBox="1"/>
          <p:nvPr/>
        </p:nvSpPr>
        <p:spPr>
          <a:xfrm>
            <a:off x="2899974" y="3737851"/>
            <a:ext cx="632716" cy="369332"/>
          </a:xfrm>
          <a:prstGeom prst="rect">
            <a:avLst/>
          </a:prstGeom>
          <a:noFill/>
        </p:spPr>
        <p:txBody>
          <a:bodyPr wrap="square" rtlCol="0">
            <a:spAutoFit/>
          </a:bodyPr>
          <a:lstStyle/>
          <a:p>
            <a:r>
              <a:rPr lang="es-ES" dirty="0" err="1">
                <a:solidFill>
                  <a:schemeClr val="bg1"/>
                </a:solidFill>
              </a:rPr>
              <a:t>Pod</a:t>
            </a:r>
            <a:endParaRPr lang="es-ES" dirty="0">
              <a:solidFill>
                <a:schemeClr val="bg1"/>
              </a:solidFill>
            </a:endParaRPr>
          </a:p>
        </p:txBody>
      </p:sp>
      <p:sp>
        <p:nvSpPr>
          <p:cNvPr id="40" name="CuadroTexto 39">
            <a:extLst>
              <a:ext uri="{FF2B5EF4-FFF2-40B4-BE49-F238E27FC236}">
                <a16:creationId xmlns:a16="http://schemas.microsoft.com/office/drawing/2014/main" xmlns="" id="{AB52CCBF-F6BB-438B-BB7C-163A5C68FF7C}"/>
              </a:ext>
            </a:extLst>
          </p:cNvPr>
          <p:cNvSpPr txBox="1"/>
          <p:nvPr/>
        </p:nvSpPr>
        <p:spPr>
          <a:xfrm>
            <a:off x="3860486" y="3735982"/>
            <a:ext cx="632716" cy="369332"/>
          </a:xfrm>
          <a:prstGeom prst="rect">
            <a:avLst/>
          </a:prstGeom>
          <a:noFill/>
        </p:spPr>
        <p:txBody>
          <a:bodyPr wrap="square" rtlCol="0">
            <a:spAutoFit/>
          </a:bodyPr>
          <a:lstStyle/>
          <a:p>
            <a:r>
              <a:rPr lang="es-ES" dirty="0" err="1">
                <a:solidFill>
                  <a:schemeClr val="bg1"/>
                </a:solidFill>
              </a:rPr>
              <a:t>Pod</a:t>
            </a:r>
            <a:endParaRPr lang="es-ES" dirty="0">
              <a:solidFill>
                <a:schemeClr val="bg1"/>
              </a:solidFill>
            </a:endParaRPr>
          </a:p>
        </p:txBody>
      </p:sp>
      <p:sp>
        <p:nvSpPr>
          <p:cNvPr id="41" name="CuadroTexto 40">
            <a:extLst>
              <a:ext uri="{FF2B5EF4-FFF2-40B4-BE49-F238E27FC236}">
                <a16:creationId xmlns:a16="http://schemas.microsoft.com/office/drawing/2014/main" xmlns="" id="{8CC60BFD-576F-4B1D-A81F-5B70B6DE407D}"/>
              </a:ext>
            </a:extLst>
          </p:cNvPr>
          <p:cNvSpPr txBox="1"/>
          <p:nvPr/>
        </p:nvSpPr>
        <p:spPr>
          <a:xfrm>
            <a:off x="4806415" y="3722622"/>
            <a:ext cx="632716" cy="369332"/>
          </a:xfrm>
          <a:prstGeom prst="rect">
            <a:avLst/>
          </a:prstGeom>
          <a:noFill/>
        </p:spPr>
        <p:txBody>
          <a:bodyPr wrap="square" rtlCol="0">
            <a:spAutoFit/>
          </a:bodyPr>
          <a:lstStyle/>
          <a:p>
            <a:r>
              <a:rPr lang="es-ES" dirty="0" err="1">
                <a:solidFill>
                  <a:schemeClr val="bg1"/>
                </a:solidFill>
              </a:rPr>
              <a:t>Pod</a:t>
            </a:r>
            <a:endParaRPr lang="es-ES" dirty="0">
              <a:solidFill>
                <a:schemeClr val="bg1"/>
              </a:solidFill>
            </a:endParaRPr>
          </a:p>
        </p:txBody>
      </p:sp>
      <p:sp>
        <p:nvSpPr>
          <p:cNvPr id="42" name="CuadroTexto 41">
            <a:extLst>
              <a:ext uri="{FF2B5EF4-FFF2-40B4-BE49-F238E27FC236}">
                <a16:creationId xmlns:a16="http://schemas.microsoft.com/office/drawing/2014/main" xmlns="" id="{5370ABDB-53D8-4E58-8193-E93A72065DCF}"/>
              </a:ext>
            </a:extLst>
          </p:cNvPr>
          <p:cNvSpPr txBox="1"/>
          <p:nvPr/>
        </p:nvSpPr>
        <p:spPr>
          <a:xfrm>
            <a:off x="5733736" y="3735982"/>
            <a:ext cx="632716" cy="369332"/>
          </a:xfrm>
          <a:prstGeom prst="rect">
            <a:avLst/>
          </a:prstGeom>
          <a:noFill/>
        </p:spPr>
        <p:txBody>
          <a:bodyPr wrap="square" rtlCol="0">
            <a:spAutoFit/>
          </a:bodyPr>
          <a:lstStyle/>
          <a:p>
            <a:r>
              <a:rPr lang="es-ES" dirty="0" err="1">
                <a:solidFill>
                  <a:schemeClr val="bg1"/>
                </a:solidFill>
              </a:rPr>
              <a:t>Pod</a:t>
            </a:r>
            <a:endParaRPr lang="es-ES" dirty="0">
              <a:solidFill>
                <a:schemeClr val="bg1"/>
              </a:solidFill>
            </a:endParaRPr>
          </a:p>
        </p:txBody>
      </p:sp>
      <p:sp>
        <p:nvSpPr>
          <p:cNvPr id="43" name="CuadroTexto 42">
            <a:extLst>
              <a:ext uri="{FF2B5EF4-FFF2-40B4-BE49-F238E27FC236}">
                <a16:creationId xmlns:a16="http://schemas.microsoft.com/office/drawing/2014/main" xmlns="" id="{10D46C8F-94A2-41A0-9A80-D7B6412D207F}"/>
              </a:ext>
            </a:extLst>
          </p:cNvPr>
          <p:cNvSpPr txBox="1"/>
          <p:nvPr/>
        </p:nvSpPr>
        <p:spPr>
          <a:xfrm>
            <a:off x="6696608" y="3735982"/>
            <a:ext cx="632716" cy="369332"/>
          </a:xfrm>
          <a:prstGeom prst="rect">
            <a:avLst/>
          </a:prstGeom>
          <a:noFill/>
        </p:spPr>
        <p:txBody>
          <a:bodyPr wrap="square" rtlCol="0">
            <a:spAutoFit/>
          </a:bodyPr>
          <a:lstStyle/>
          <a:p>
            <a:r>
              <a:rPr lang="es-ES" dirty="0" err="1">
                <a:solidFill>
                  <a:schemeClr val="bg1"/>
                </a:solidFill>
              </a:rPr>
              <a:t>Pod</a:t>
            </a:r>
            <a:endParaRPr lang="es-ES" dirty="0">
              <a:solidFill>
                <a:schemeClr val="bg1"/>
              </a:solidFill>
            </a:endParaRPr>
          </a:p>
        </p:txBody>
      </p:sp>
      <p:sp>
        <p:nvSpPr>
          <p:cNvPr id="44" name="CuadroTexto 43">
            <a:extLst>
              <a:ext uri="{FF2B5EF4-FFF2-40B4-BE49-F238E27FC236}">
                <a16:creationId xmlns:a16="http://schemas.microsoft.com/office/drawing/2014/main" xmlns="" id="{6E8324A6-3A05-48E5-953C-1F2C7B58B8CE}"/>
              </a:ext>
            </a:extLst>
          </p:cNvPr>
          <p:cNvSpPr txBox="1"/>
          <p:nvPr/>
        </p:nvSpPr>
        <p:spPr>
          <a:xfrm>
            <a:off x="7655401" y="3722622"/>
            <a:ext cx="632716" cy="369332"/>
          </a:xfrm>
          <a:prstGeom prst="rect">
            <a:avLst/>
          </a:prstGeom>
          <a:noFill/>
        </p:spPr>
        <p:txBody>
          <a:bodyPr wrap="square" rtlCol="0">
            <a:spAutoFit/>
          </a:bodyPr>
          <a:lstStyle/>
          <a:p>
            <a:r>
              <a:rPr lang="es-ES" dirty="0" err="1">
                <a:solidFill>
                  <a:schemeClr val="bg1"/>
                </a:solidFill>
              </a:rPr>
              <a:t>Pod</a:t>
            </a:r>
            <a:endParaRPr lang="es-ES" dirty="0">
              <a:solidFill>
                <a:schemeClr val="bg1"/>
              </a:solidFill>
            </a:endParaRPr>
          </a:p>
        </p:txBody>
      </p:sp>
      <p:sp>
        <p:nvSpPr>
          <p:cNvPr id="45" name="CuadroTexto 44">
            <a:extLst>
              <a:ext uri="{FF2B5EF4-FFF2-40B4-BE49-F238E27FC236}">
                <a16:creationId xmlns:a16="http://schemas.microsoft.com/office/drawing/2014/main" xmlns="" id="{0BF98D57-60C4-48B4-A01A-1CF73B9E524A}"/>
              </a:ext>
            </a:extLst>
          </p:cNvPr>
          <p:cNvSpPr txBox="1"/>
          <p:nvPr/>
        </p:nvSpPr>
        <p:spPr>
          <a:xfrm>
            <a:off x="8540331" y="3720742"/>
            <a:ext cx="632716" cy="369332"/>
          </a:xfrm>
          <a:prstGeom prst="rect">
            <a:avLst/>
          </a:prstGeom>
          <a:noFill/>
        </p:spPr>
        <p:txBody>
          <a:bodyPr wrap="square" rtlCol="0">
            <a:spAutoFit/>
          </a:bodyPr>
          <a:lstStyle/>
          <a:p>
            <a:r>
              <a:rPr lang="es-ES" dirty="0" err="1">
                <a:solidFill>
                  <a:schemeClr val="bg1"/>
                </a:solidFill>
              </a:rPr>
              <a:t>Pod</a:t>
            </a:r>
            <a:endParaRPr lang="es-ES" dirty="0">
              <a:solidFill>
                <a:schemeClr val="bg1"/>
              </a:solidFill>
            </a:endParaRPr>
          </a:p>
        </p:txBody>
      </p:sp>
      <p:grpSp>
        <p:nvGrpSpPr>
          <p:cNvPr id="46" name="Grupo 45">
            <a:extLst>
              <a:ext uri="{FF2B5EF4-FFF2-40B4-BE49-F238E27FC236}">
                <a16:creationId xmlns:a16="http://schemas.microsoft.com/office/drawing/2014/main" xmlns="" id="{526767BD-821F-4AE4-A78C-C0F7D902AC44}"/>
              </a:ext>
            </a:extLst>
          </p:cNvPr>
          <p:cNvGrpSpPr/>
          <p:nvPr/>
        </p:nvGrpSpPr>
        <p:grpSpPr>
          <a:xfrm>
            <a:off x="2980421" y="2445122"/>
            <a:ext cx="537715" cy="376379"/>
            <a:chOff x="6673461" y="5805396"/>
            <a:chExt cx="1060704" cy="914400"/>
          </a:xfrm>
        </p:grpSpPr>
        <p:grpSp>
          <p:nvGrpSpPr>
            <p:cNvPr id="47" name="Grupo 46">
              <a:extLst>
                <a:ext uri="{FF2B5EF4-FFF2-40B4-BE49-F238E27FC236}">
                  <a16:creationId xmlns:a16="http://schemas.microsoft.com/office/drawing/2014/main" xmlns="" id="{9CE87FBC-CFC3-4C20-81A5-6D3A5D13F9C9}"/>
                </a:ext>
              </a:extLst>
            </p:cNvPr>
            <p:cNvGrpSpPr/>
            <p:nvPr/>
          </p:nvGrpSpPr>
          <p:grpSpPr>
            <a:xfrm>
              <a:off x="6845810" y="5998785"/>
              <a:ext cx="698778" cy="517300"/>
              <a:chOff x="3316404" y="5404637"/>
              <a:chExt cx="1216152" cy="1054509"/>
            </a:xfrm>
          </p:grpSpPr>
          <p:sp>
            <p:nvSpPr>
              <p:cNvPr id="49" name="Flecha: curvada hacia arriba 48">
                <a:extLst>
                  <a:ext uri="{FF2B5EF4-FFF2-40B4-BE49-F238E27FC236}">
                    <a16:creationId xmlns:a16="http://schemas.microsoft.com/office/drawing/2014/main" xmlns="" id="{5F5B38B4-E1BB-4A87-9DDB-4CEE7B27EDBA}"/>
                  </a:ext>
                </a:extLst>
              </p:cNvPr>
              <p:cNvSpPr/>
              <p:nvPr/>
            </p:nvSpPr>
            <p:spPr>
              <a:xfrm flipH="1">
                <a:off x="3316404" y="5958205"/>
                <a:ext cx="1216152" cy="500941"/>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0" name="Flecha: curvada hacia abajo 49">
                <a:extLst>
                  <a:ext uri="{FF2B5EF4-FFF2-40B4-BE49-F238E27FC236}">
                    <a16:creationId xmlns:a16="http://schemas.microsoft.com/office/drawing/2014/main" xmlns="" id="{38118BDD-C8FF-424D-AF14-C1205FBD6A11}"/>
                  </a:ext>
                </a:extLst>
              </p:cNvPr>
              <p:cNvSpPr/>
              <p:nvPr/>
            </p:nvSpPr>
            <p:spPr>
              <a:xfrm>
                <a:off x="3316404" y="5404637"/>
                <a:ext cx="1216152" cy="500941"/>
              </a:xfrm>
              <a:prstGeom prst="curved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sp>
          <p:nvSpPr>
            <p:cNvPr id="48" name="Hexágono 47">
              <a:extLst>
                <a:ext uri="{FF2B5EF4-FFF2-40B4-BE49-F238E27FC236}">
                  <a16:creationId xmlns:a16="http://schemas.microsoft.com/office/drawing/2014/main" xmlns="" id="{8A2E5833-92CB-42F9-9970-FB9FFC8C4AA7}"/>
                </a:ext>
              </a:extLst>
            </p:cNvPr>
            <p:cNvSpPr/>
            <p:nvPr/>
          </p:nvSpPr>
          <p:spPr>
            <a:xfrm>
              <a:off x="6673461" y="5805396"/>
              <a:ext cx="1060704" cy="914400"/>
            </a:xfrm>
            <a:prstGeom prst="hexagon">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51" name="Grupo 50">
            <a:extLst>
              <a:ext uri="{FF2B5EF4-FFF2-40B4-BE49-F238E27FC236}">
                <a16:creationId xmlns:a16="http://schemas.microsoft.com/office/drawing/2014/main" xmlns="" id="{8080C967-A849-42FA-8DFC-2F16AB8769C9}"/>
              </a:ext>
            </a:extLst>
          </p:cNvPr>
          <p:cNvGrpSpPr/>
          <p:nvPr/>
        </p:nvGrpSpPr>
        <p:grpSpPr>
          <a:xfrm>
            <a:off x="4376084" y="2451591"/>
            <a:ext cx="558921" cy="383144"/>
            <a:chOff x="8641577" y="5664456"/>
            <a:chExt cx="1060704" cy="914400"/>
          </a:xfrm>
        </p:grpSpPr>
        <p:sp>
          <p:nvSpPr>
            <p:cNvPr id="52" name="Hexágono 51">
              <a:extLst>
                <a:ext uri="{FF2B5EF4-FFF2-40B4-BE49-F238E27FC236}">
                  <a16:creationId xmlns:a16="http://schemas.microsoft.com/office/drawing/2014/main" xmlns="" id="{E2AF6B93-FEBC-4697-B5F8-9DE8B2693FE3}"/>
                </a:ext>
              </a:extLst>
            </p:cNvPr>
            <p:cNvSpPr/>
            <p:nvPr/>
          </p:nvSpPr>
          <p:spPr>
            <a:xfrm>
              <a:off x="8641577" y="5664456"/>
              <a:ext cx="1060704" cy="914400"/>
            </a:xfrm>
            <a:prstGeom prst="hexagon">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Flecha: curvada hacia abajo 52">
              <a:extLst>
                <a:ext uri="{FF2B5EF4-FFF2-40B4-BE49-F238E27FC236}">
                  <a16:creationId xmlns:a16="http://schemas.microsoft.com/office/drawing/2014/main" xmlns="" id="{B34F3759-DDCE-4878-9509-DC7669DF8ACE}"/>
                </a:ext>
              </a:extLst>
            </p:cNvPr>
            <p:cNvSpPr/>
            <p:nvPr/>
          </p:nvSpPr>
          <p:spPr>
            <a:xfrm rot="2020413" flipH="1">
              <a:off x="8816994" y="5984409"/>
              <a:ext cx="733141" cy="274494"/>
            </a:xfrm>
            <a:prstGeom prst="curved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pSp>
      <p:grpSp>
        <p:nvGrpSpPr>
          <p:cNvPr id="54" name="Grupo 53">
            <a:extLst>
              <a:ext uri="{FF2B5EF4-FFF2-40B4-BE49-F238E27FC236}">
                <a16:creationId xmlns:a16="http://schemas.microsoft.com/office/drawing/2014/main" xmlns="" id="{53255B02-D959-412E-B6C1-D02F41C40945}"/>
              </a:ext>
            </a:extLst>
          </p:cNvPr>
          <p:cNvGrpSpPr/>
          <p:nvPr/>
        </p:nvGrpSpPr>
        <p:grpSpPr>
          <a:xfrm>
            <a:off x="5733736" y="2440445"/>
            <a:ext cx="558921" cy="366542"/>
            <a:chOff x="6645788" y="5806513"/>
            <a:chExt cx="1060704" cy="914400"/>
          </a:xfrm>
        </p:grpSpPr>
        <p:sp>
          <p:nvSpPr>
            <p:cNvPr id="55" name="Hexágono 54">
              <a:extLst>
                <a:ext uri="{FF2B5EF4-FFF2-40B4-BE49-F238E27FC236}">
                  <a16:creationId xmlns:a16="http://schemas.microsoft.com/office/drawing/2014/main" xmlns="" id="{49A1D97D-E4AC-4108-8827-826E4105EAFE}"/>
                </a:ext>
              </a:extLst>
            </p:cNvPr>
            <p:cNvSpPr/>
            <p:nvPr/>
          </p:nvSpPr>
          <p:spPr>
            <a:xfrm>
              <a:off x="6645788" y="5806513"/>
              <a:ext cx="1060704" cy="914400"/>
            </a:xfrm>
            <a:prstGeom prst="hexagon">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Flecha: pentágono 55">
              <a:extLst>
                <a:ext uri="{FF2B5EF4-FFF2-40B4-BE49-F238E27FC236}">
                  <a16:creationId xmlns:a16="http://schemas.microsoft.com/office/drawing/2014/main" xmlns="" id="{6534DB0C-67EE-4A47-A4E6-31657DC405D3}"/>
                </a:ext>
              </a:extLst>
            </p:cNvPr>
            <p:cNvSpPr/>
            <p:nvPr/>
          </p:nvSpPr>
          <p:spPr>
            <a:xfrm>
              <a:off x="6992567" y="6021397"/>
              <a:ext cx="484197" cy="48463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45949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Definición </a:t>
            </a:r>
          </a:p>
        </p:txBody>
      </p:sp>
      <p:pic>
        <p:nvPicPr>
          <p:cNvPr id="4" name="Imagen 3">
            <a:extLst>
              <a:ext uri="{FF2B5EF4-FFF2-40B4-BE49-F238E27FC236}">
                <a16:creationId xmlns:a16="http://schemas.microsoft.com/office/drawing/2014/main" xmlns="" id="{B8387B08-F018-403B-B707-0A0143792FE1}"/>
              </a:ext>
            </a:extLst>
          </p:cNvPr>
          <p:cNvPicPr>
            <a:picLocks noChangeAspect="1"/>
          </p:cNvPicPr>
          <p:nvPr/>
        </p:nvPicPr>
        <p:blipFill>
          <a:blip r:embed="rId3"/>
          <a:stretch>
            <a:fillRect/>
          </a:stretch>
        </p:blipFill>
        <p:spPr>
          <a:xfrm>
            <a:off x="4824664" y="1441413"/>
            <a:ext cx="4223084" cy="4525999"/>
          </a:xfrm>
          <a:prstGeom prst="rect">
            <a:avLst/>
          </a:prstGeom>
        </p:spPr>
      </p:pic>
      <p:pic>
        <p:nvPicPr>
          <p:cNvPr id="5" name="Imagen 4">
            <a:extLst>
              <a:ext uri="{FF2B5EF4-FFF2-40B4-BE49-F238E27FC236}">
                <a16:creationId xmlns:a16="http://schemas.microsoft.com/office/drawing/2014/main" xmlns="" id="{913F4D3F-D233-4B41-BBBD-EFD9697B19FB}"/>
              </a:ext>
            </a:extLst>
          </p:cNvPr>
          <p:cNvPicPr>
            <a:picLocks noChangeAspect="1"/>
          </p:cNvPicPr>
          <p:nvPr/>
        </p:nvPicPr>
        <p:blipFill>
          <a:blip r:embed="rId4"/>
          <a:stretch>
            <a:fillRect/>
          </a:stretch>
        </p:blipFill>
        <p:spPr>
          <a:xfrm>
            <a:off x="257175" y="2728912"/>
            <a:ext cx="4314825" cy="3238500"/>
          </a:xfrm>
          <a:prstGeom prst="rect">
            <a:avLst/>
          </a:prstGeom>
        </p:spPr>
      </p:pic>
      <p:pic>
        <p:nvPicPr>
          <p:cNvPr id="6" name="Imagen 5">
            <a:extLst>
              <a:ext uri="{FF2B5EF4-FFF2-40B4-BE49-F238E27FC236}">
                <a16:creationId xmlns:a16="http://schemas.microsoft.com/office/drawing/2014/main" xmlns="" id="{7344C107-DD3F-4987-A9AC-E52F6E22F2C9}"/>
              </a:ext>
            </a:extLst>
          </p:cNvPr>
          <p:cNvPicPr>
            <a:picLocks noChangeAspect="1"/>
          </p:cNvPicPr>
          <p:nvPr/>
        </p:nvPicPr>
        <p:blipFill>
          <a:blip r:embed="rId5"/>
          <a:stretch>
            <a:fillRect/>
          </a:stretch>
        </p:blipFill>
        <p:spPr>
          <a:xfrm>
            <a:off x="4755698" y="1136613"/>
            <a:ext cx="2619375" cy="304800"/>
          </a:xfrm>
          <a:prstGeom prst="rect">
            <a:avLst/>
          </a:prstGeom>
        </p:spPr>
      </p:pic>
    </p:spTree>
    <p:extLst>
      <p:ext uri="{BB962C8B-B14F-4D97-AF65-F5344CB8AC3E}">
        <p14:creationId xmlns:p14="http://schemas.microsoft.com/office/powerpoint/2010/main" val="4095749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err="1"/>
              <a:t>Rollout</a:t>
            </a:r>
            <a:r>
              <a:rPr lang="es-ES" dirty="0"/>
              <a:t> and </a:t>
            </a:r>
            <a:r>
              <a:rPr lang="es-ES" dirty="0" err="1"/>
              <a:t>Versioning</a:t>
            </a:r>
            <a:endParaRPr lang="es-ES" dirty="0"/>
          </a:p>
        </p:txBody>
      </p:sp>
      <p:grpSp>
        <p:nvGrpSpPr>
          <p:cNvPr id="5" name="Grupo 4">
            <a:extLst>
              <a:ext uri="{FF2B5EF4-FFF2-40B4-BE49-F238E27FC236}">
                <a16:creationId xmlns:a16="http://schemas.microsoft.com/office/drawing/2014/main" xmlns="" id="{83D9D3B8-746D-4F43-9584-85B772B06393}"/>
              </a:ext>
            </a:extLst>
          </p:cNvPr>
          <p:cNvGrpSpPr/>
          <p:nvPr/>
        </p:nvGrpSpPr>
        <p:grpSpPr>
          <a:xfrm>
            <a:off x="663199" y="4328873"/>
            <a:ext cx="8116221" cy="672314"/>
            <a:chOff x="3032760" y="2897188"/>
            <a:chExt cx="8268621" cy="792147"/>
          </a:xfrm>
        </p:grpSpPr>
        <p:grpSp>
          <p:nvGrpSpPr>
            <p:cNvPr id="6" name="Grupo 5">
              <a:extLst>
                <a:ext uri="{FF2B5EF4-FFF2-40B4-BE49-F238E27FC236}">
                  <a16:creationId xmlns:a16="http://schemas.microsoft.com/office/drawing/2014/main" xmlns="" id="{AF75DCCF-DB3B-45CF-AD2A-FB2026045490}"/>
                </a:ext>
              </a:extLst>
            </p:cNvPr>
            <p:cNvGrpSpPr/>
            <p:nvPr/>
          </p:nvGrpSpPr>
          <p:grpSpPr>
            <a:xfrm>
              <a:off x="3032760" y="2897188"/>
              <a:ext cx="725626" cy="790892"/>
              <a:chOff x="7119314" y="2607628"/>
              <a:chExt cx="1012952" cy="889634"/>
            </a:xfrm>
          </p:grpSpPr>
          <p:pic>
            <p:nvPicPr>
              <p:cNvPr id="31" name="Imagen 30">
                <a:extLst>
                  <a:ext uri="{FF2B5EF4-FFF2-40B4-BE49-F238E27FC236}">
                    <a16:creationId xmlns:a16="http://schemas.microsoft.com/office/drawing/2014/main" xmlns="" id="{723DCBDE-3B56-4069-9C6C-4B79ED874783}"/>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32" name="Imagen 31">
                <a:extLst>
                  <a:ext uri="{FF2B5EF4-FFF2-40B4-BE49-F238E27FC236}">
                    <a16:creationId xmlns:a16="http://schemas.microsoft.com/office/drawing/2014/main" xmlns="" id="{45D28625-D205-40DA-B588-7A9B2E266956}"/>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7" name="Grupo 6">
              <a:extLst>
                <a:ext uri="{FF2B5EF4-FFF2-40B4-BE49-F238E27FC236}">
                  <a16:creationId xmlns:a16="http://schemas.microsoft.com/office/drawing/2014/main" xmlns="" id="{71959940-C6FC-480C-8DA2-178245162425}"/>
                </a:ext>
              </a:extLst>
            </p:cNvPr>
            <p:cNvGrpSpPr/>
            <p:nvPr/>
          </p:nvGrpSpPr>
          <p:grpSpPr>
            <a:xfrm>
              <a:off x="3989357" y="2897188"/>
              <a:ext cx="725626" cy="790892"/>
              <a:chOff x="7119314" y="2607628"/>
              <a:chExt cx="1012952" cy="889634"/>
            </a:xfrm>
          </p:grpSpPr>
          <p:pic>
            <p:nvPicPr>
              <p:cNvPr id="29" name="Imagen 28">
                <a:extLst>
                  <a:ext uri="{FF2B5EF4-FFF2-40B4-BE49-F238E27FC236}">
                    <a16:creationId xmlns:a16="http://schemas.microsoft.com/office/drawing/2014/main" xmlns="" id="{6F605572-3EAC-472B-9707-AECC992D0CC3}"/>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30" name="Imagen 29">
                <a:extLst>
                  <a:ext uri="{FF2B5EF4-FFF2-40B4-BE49-F238E27FC236}">
                    <a16:creationId xmlns:a16="http://schemas.microsoft.com/office/drawing/2014/main" xmlns="" id="{1D703872-F1F6-4EA6-84CA-A916DE44B243}"/>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8" name="Grupo 7">
              <a:extLst>
                <a:ext uri="{FF2B5EF4-FFF2-40B4-BE49-F238E27FC236}">
                  <a16:creationId xmlns:a16="http://schemas.microsoft.com/office/drawing/2014/main" xmlns="" id="{BE7757EB-09CB-4E4F-8BF0-CC093ECB4D9B}"/>
                </a:ext>
              </a:extLst>
            </p:cNvPr>
            <p:cNvGrpSpPr/>
            <p:nvPr/>
          </p:nvGrpSpPr>
          <p:grpSpPr>
            <a:xfrm>
              <a:off x="4925861" y="2897188"/>
              <a:ext cx="725626" cy="790892"/>
              <a:chOff x="7119314" y="2607628"/>
              <a:chExt cx="1012952" cy="889634"/>
            </a:xfrm>
          </p:grpSpPr>
          <p:pic>
            <p:nvPicPr>
              <p:cNvPr id="27" name="Imagen 26">
                <a:extLst>
                  <a:ext uri="{FF2B5EF4-FFF2-40B4-BE49-F238E27FC236}">
                    <a16:creationId xmlns:a16="http://schemas.microsoft.com/office/drawing/2014/main" xmlns="" id="{C9B5599D-7770-40BE-92B9-7530AB18B053}"/>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28" name="Imagen 27">
                <a:extLst>
                  <a:ext uri="{FF2B5EF4-FFF2-40B4-BE49-F238E27FC236}">
                    <a16:creationId xmlns:a16="http://schemas.microsoft.com/office/drawing/2014/main" xmlns="" id="{FBE3B2E6-10E5-44F3-A3D0-99F9B48E7E4E}"/>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9" name="Grupo 8">
              <a:extLst>
                <a:ext uri="{FF2B5EF4-FFF2-40B4-BE49-F238E27FC236}">
                  <a16:creationId xmlns:a16="http://schemas.microsoft.com/office/drawing/2014/main" xmlns="" id="{E56A2A29-9631-4A90-81F8-11262E202B9B}"/>
                </a:ext>
              </a:extLst>
            </p:cNvPr>
            <p:cNvGrpSpPr/>
            <p:nvPr/>
          </p:nvGrpSpPr>
          <p:grpSpPr>
            <a:xfrm>
              <a:off x="5882458" y="2897188"/>
              <a:ext cx="725626" cy="790892"/>
              <a:chOff x="7119314" y="2607628"/>
              <a:chExt cx="1012952" cy="889634"/>
            </a:xfrm>
          </p:grpSpPr>
          <p:pic>
            <p:nvPicPr>
              <p:cNvPr id="25" name="Imagen 24">
                <a:extLst>
                  <a:ext uri="{FF2B5EF4-FFF2-40B4-BE49-F238E27FC236}">
                    <a16:creationId xmlns:a16="http://schemas.microsoft.com/office/drawing/2014/main" xmlns="" id="{4F0A4F2B-71C0-417F-9B47-A4CF351B51F4}"/>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26" name="Imagen 25">
                <a:extLst>
                  <a:ext uri="{FF2B5EF4-FFF2-40B4-BE49-F238E27FC236}">
                    <a16:creationId xmlns:a16="http://schemas.microsoft.com/office/drawing/2014/main" xmlns="" id="{B3109B54-BAA6-4BC1-9A77-E7C415A04A78}"/>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10" name="Grupo 9">
              <a:extLst>
                <a:ext uri="{FF2B5EF4-FFF2-40B4-BE49-F238E27FC236}">
                  <a16:creationId xmlns:a16="http://schemas.microsoft.com/office/drawing/2014/main" xmlns="" id="{3CC8F6E3-B07D-4ECC-BEAC-84A45D7F6CE4}"/>
                </a:ext>
              </a:extLst>
            </p:cNvPr>
            <p:cNvGrpSpPr/>
            <p:nvPr/>
          </p:nvGrpSpPr>
          <p:grpSpPr>
            <a:xfrm>
              <a:off x="6818962" y="2897188"/>
              <a:ext cx="725626" cy="790892"/>
              <a:chOff x="7119314" y="2607628"/>
              <a:chExt cx="1012952" cy="889634"/>
            </a:xfrm>
          </p:grpSpPr>
          <p:pic>
            <p:nvPicPr>
              <p:cNvPr id="23" name="Imagen 22">
                <a:extLst>
                  <a:ext uri="{FF2B5EF4-FFF2-40B4-BE49-F238E27FC236}">
                    <a16:creationId xmlns:a16="http://schemas.microsoft.com/office/drawing/2014/main" xmlns="" id="{D97EA583-56AA-4DB5-8708-47C1F8FBE23A}"/>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24" name="Imagen 23">
                <a:extLst>
                  <a:ext uri="{FF2B5EF4-FFF2-40B4-BE49-F238E27FC236}">
                    <a16:creationId xmlns:a16="http://schemas.microsoft.com/office/drawing/2014/main" xmlns="" id="{C863CA59-0BA6-49F9-BE8B-8ED34A97D0C3}"/>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11" name="Grupo 10">
              <a:extLst>
                <a:ext uri="{FF2B5EF4-FFF2-40B4-BE49-F238E27FC236}">
                  <a16:creationId xmlns:a16="http://schemas.microsoft.com/office/drawing/2014/main" xmlns="" id="{CC363018-8836-4A13-AEC1-A80CB3EE0CF6}"/>
                </a:ext>
              </a:extLst>
            </p:cNvPr>
            <p:cNvGrpSpPr/>
            <p:nvPr/>
          </p:nvGrpSpPr>
          <p:grpSpPr>
            <a:xfrm>
              <a:off x="7775559" y="2897188"/>
              <a:ext cx="725626" cy="790892"/>
              <a:chOff x="7119314" y="2607628"/>
              <a:chExt cx="1012952" cy="889634"/>
            </a:xfrm>
          </p:grpSpPr>
          <p:pic>
            <p:nvPicPr>
              <p:cNvPr id="21" name="Imagen 20">
                <a:extLst>
                  <a:ext uri="{FF2B5EF4-FFF2-40B4-BE49-F238E27FC236}">
                    <a16:creationId xmlns:a16="http://schemas.microsoft.com/office/drawing/2014/main" xmlns="" id="{1FE07D20-9642-4F90-A8CB-1D71180B96C3}"/>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22" name="Imagen 21">
                <a:extLst>
                  <a:ext uri="{FF2B5EF4-FFF2-40B4-BE49-F238E27FC236}">
                    <a16:creationId xmlns:a16="http://schemas.microsoft.com/office/drawing/2014/main" xmlns="" id="{BE036BDD-8C40-42EF-8E6A-32EB74E88FB4}"/>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12" name="Grupo 11">
              <a:extLst>
                <a:ext uri="{FF2B5EF4-FFF2-40B4-BE49-F238E27FC236}">
                  <a16:creationId xmlns:a16="http://schemas.microsoft.com/office/drawing/2014/main" xmlns="" id="{45743342-8E53-43B2-9FAF-92DFCC8CD1D6}"/>
                </a:ext>
              </a:extLst>
            </p:cNvPr>
            <p:cNvGrpSpPr/>
            <p:nvPr/>
          </p:nvGrpSpPr>
          <p:grpSpPr>
            <a:xfrm>
              <a:off x="8712063" y="2897188"/>
              <a:ext cx="725626" cy="790892"/>
              <a:chOff x="7119314" y="2607628"/>
              <a:chExt cx="1012952" cy="889634"/>
            </a:xfrm>
          </p:grpSpPr>
          <p:pic>
            <p:nvPicPr>
              <p:cNvPr id="19" name="Imagen 18">
                <a:extLst>
                  <a:ext uri="{FF2B5EF4-FFF2-40B4-BE49-F238E27FC236}">
                    <a16:creationId xmlns:a16="http://schemas.microsoft.com/office/drawing/2014/main" xmlns="" id="{91BCE2B9-C275-4EA9-9946-BA123B0057CF}"/>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20" name="Imagen 19">
                <a:extLst>
                  <a:ext uri="{FF2B5EF4-FFF2-40B4-BE49-F238E27FC236}">
                    <a16:creationId xmlns:a16="http://schemas.microsoft.com/office/drawing/2014/main" xmlns="" id="{2D90EA9E-FA30-4492-8B73-5E390F9021AD}"/>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13" name="Grupo 12">
              <a:extLst>
                <a:ext uri="{FF2B5EF4-FFF2-40B4-BE49-F238E27FC236}">
                  <a16:creationId xmlns:a16="http://schemas.microsoft.com/office/drawing/2014/main" xmlns="" id="{6B37639C-6CA6-4930-8496-6F6DED2A366C}"/>
                </a:ext>
              </a:extLst>
            </p:cNvPr>
            <p:cNvGrpSpPr/>
            <p:nvPr/>
          </p:nvGrpSpPr>
          <p:grpSpPr>
            <a:xfrm>
              <a:off x="9668660" y="2897188"/>
              <a:ext cx="725626" cy="790892"/>
              <a:chOff x="7119314" y="2607628"/>
              <a:chExt cx="1012952" cy="889634"/>
            </a:xfrm>
          </p:grpSpPr>
          <p:pic>
            <p:nvPicPr>
              <p:cNvPr id="17" name="Imagen 16">
                <a:extLst>
                  <a:ext uri="{FF2B5EF4-FFF2-40B4-BE49-F238E27FC236}">
                    <a16:creationId xmlns:a16="http://schemas.microsoft.com/office/drawing/2014/main" xmlns="" id="{C9384123-4A47-42CF-909A-1C5E6C1EA96D}"/>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18" name="Imagen 17">
                <a:extLst>
                  <a:ext uri="{FF2B5EF4-FFF2-40B4-BE49-F238E27FC236}">
                    <a16:creationId xmlns:a16="http://schemas.microsoft.com/office/drawing/2014/main" xmlns="" id="{0BFAC4F4-148C-4FDA-807C-E760D6361B9E}"/>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14" name="Grupo 13">
              <a:extLst>
                <a:ext uri="{FF2B5EF4-FFF2-40B4-BE49-F238E27FC236}">
                  <a16:creationId xmlns:a16="http://schemas.microsoft.com/office/drawing/2014/main" xmlns="" id="{AEC7C0CD-4E45-43DD-AA5F-FB3F3D7ADD9C}"/>
                </a:ext>
              </a:extLst>
            </p:cNvPr>
            <p:cNvGrpSpPr/>
            <p:nvPr/>
          </p:nvGrpSpPr>
          <p:grpSpPr>
            <a:xfrm>
              <a:off x="10575755" y="2898443"/>
              <a:ext cx="725626" cy="790892"/>
              <a:chOff x="7119314" y="2607628"/>
              <a:chExt cx="1012952" cy="889634"/>
            </a:xfrm>
          </p:grpSpPr>
          <p:pic>
            <p:nvPicPr>
              <p:cNvPr id="15" name="Imagen 14">
                <a:extLst>
                  <a:ext uri="{FF2B5EF4-FFF2-40B4-BE49-F238E27FC236}">
                    <a16:creationId xmlns:a16="http://schemas.microsoft.com/office/drawing/2014/main" xmlns="" id="{32F8443B-F9BE-436D-AC70-7A11200E3BD8}"/>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16" name="Imagen 15">
                <a:extLst>
                  <a:ext uri="{FF2B5EF4-FFF2-40B4-BE49-F238E27FC236}">
                    <a16:creationId xmlns:a16="http://schemas.microsoft.com/office/drawing/2014/main" xmlns="" id="{B6A88F4E-B430-4988-B087-DEF3E0C166C2}"/>
                  </a:ext>
                </a:extLst>
              </p:cNvPr>
              <p:cNvPicPr>
                <a:picLocks noChangeAspect="1"/>
              </p:cNvPicPr>
              <p:nvPr/>
            </p:nvPicPr>
            <p:blipFill>
              <a:blip r:embed="rId4"/>
              <a:stretch>
                <a:fillRect/>
              </a:stretch>
            </p:blipFill>
            <p:spPr>
              <a:xfrm>
                <a:off x="7246110" y="2653648"/>
                <a:ext cx="797593" cy="797593"/>
              </a:xfrm>
              <a:prstGeom prst="rect">
                <a:avLst/>
              </a:prstGeom>
            </p:spPr>
          </p:pic>
        </p:grpSp>
      </p:grpSp>
      <p:grpSp>
        <p:nvGrpSpPr>
          <p:cNvPr id="33" name="Grupo 32">
            <a:extLst>
              <a:ext uri="{FF2B5EF4-FFF2-40B4-BE49-F238E27FC236}">
                <a16:creationId xmlns:a16="http://schemas.microsoft.com/office/drawing/2014/main" xmlns="" id="{816E657C-4AC1-48D6-9D27-FD80331C3A43}"/>
              </a:ext>
            </a:extLst>
          </p:cNvPr>
          <p:cNvGrpSpPr/>
          <p:nvPr/>
        </p:nvGrpSpPr>
        <p:grpSpPr>
          <a:xfrm>
            <a:off x="3797053" y="1869737"/>
            <a:ext cx="1275370" cy="1122124"/>
            <a:chOff x="7753261" y="1334608"/>
            <a:chExt cx="1275370" cy="1122124"/>
          </a:xfrm>
        </p:grpSpPr>
        <p:grpSp>
          <p:nvGrpSpPr>
            <p:cNvPr id="34" name="Grupo 33">
              <a:extLst>
                <a:ext uri="{FF2B5EF4-FFF2-40B4-BE49-F238E27FC236}">
                  <a16:creationId xmlns:a16="http://schemas.microsoft.com/office/drawing/2014/main" xmlns="" id="{9BAB5B4B-9FF8-4B88-B801-5A5306212980}"/>
                </a:ext>
              </a:extLst>
            </p:cNvPr>
            <p:cNvGrpSpPr/>
            <p:nvPr/>
          </p:nvGrpSpPr>
          <p:grpSpPr>
            <a:xfrm>
              <a:off x="7960490" y="1571929"/>
              <a:ext cx="840197" cy="634815"/>
              <a:chOff x="3316404" y="5404637"/>
              <a:chExt cx="1216152" cy="1054509"/>
            </a:xfrm>
          </p:grpSpPr>
          <p:sp>
            <p:nvSpPr>
              <p:cNvPr id="36" name="Flecha: curvada hacia arriba 35">
                <a:extLst>
                  <a:ext uri="{FF2B5EF4-FFF2-40B4-BE49-F238E27FC236}">
                    <a16:creationId xmlns:a16="http://schemas.microsoft.com/office/drawing/2014/main" xmlns="" id="{38A6EE30-560C-469D-9AC1-2944A7A73250}"/>
                  </a:ext>
                </a:extLst>
              </p:cNvPr>
              <p:cNvSpPr/>
              <p:nvPr/>
            </p:nvSpPr>
            <p:spPr>
              <a:xfrm flipH="1">
                <a:off x="3316404" y="5958205"/>
                <a:ext cx="1216152" cy="500941"/>
              </a:xfrm>
              <a:prstGeom prst="curvedUpArrow">
                <a:avLst/>
              </a:prstGeom>
              <a:solidFill>
                <a:srgbClr val="0070C0"/>
              </a:solidFill>
              <a:ln w="28575">
                <a:solidFill>
                  <a:srgbClr val="005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37" name="Flecha: curvada hacia abajo 36">
                <a:extLst>
                  <a:ext uri="{FF2B5EF4-FFF2-40B4-BE49-F238E27FC236}">
                    <a16:creationId xmlns:a16="http://schemas.microsoft.com/office/drawing/2014/main" xmlns="" id="{8A4A1F19-885F-40E6-BC43-6F2D294F12BA}"/>
                  </a:ext>
                </a:extLst>
              </p:cNvPr>
              <p:cNvSpPr/>
              <p:nvPr/>
            </p:nvSpPr>
            <p:spPr>
              <a:xfrm>
                <a:off x="3316404" y="5404637"/>
                <a:ext cx="1216152" cy="500941"/>
              </a:xfrm>
              <a:prstGeom prst="curvedDownArrow">
                <a:avLst/>
              </a:prstGeom>
              <a:solidFill>
                <a:srgbClr val="0070C0"/>
              </a:solidFill>
              <a:ln w="28575">
                <a:solidFill>
                  <a:srgbClr val="0053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grpSp>
        <p:sp>
          <p:nvSpPr>
            <p:cNvPr id="35" name="Hexágono 34">
              <a:extLst>
                <a:ext uri="{FF2B5EF4-FFF2-40B4-BE49-F238E27FC236}">
                  <a16:creationId xmlns:a16="http://schemas.microsoft.com/office/drawing/2014/main" xmlns="" id="{761984B4-F6AD-4838-9B88-A6E3EFB053D3}"/>
                </a:ext>
              </a:extLst>
            </p:cNvPr>
            <p:cNvSpPr/>
            <p:nvPr/>
          </p:nvSpPr>
          <p:spPr>
            <a:xfrm>
              <a:off x="7753261" y="1334608"/>
              <a:ext cx="1275370" cy="1122124"/>
            </a:xfrm>
            <a:prstGeom prst="hexagon">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sp>
        <p:nvSpPr>
          <p:cNvPr id="38" name="CuadroTexto 37">
            <a:extLst>
              <a:ext uri="{FF2B5EF4-FFF2-40B4-BE49-F238E27FC236}">
                <a16:creationId xmlns:a16="http://schemas.microsoft.com/office/drawing/2014/main" xmlns="" id="{98DC2222-7883-478A-B93D-D429584887F2}"/>
              </a:ext>
            </a:extLst>
          </p:cNvPr>
          <p:cNvSpPr txBox="1"/>
          <p:nvPr/>
        </p:nvSpPr>
        <p:spPr>
          <a:xfrm>
            <a:off x="359292" y="3941252"/>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1.1</a:t>
            </a:r>
          </a:p>
        </p:txBody>
      </p:sp>
      <p:sp>
        <p:nvSpPr>
          <p:cNvPr id="39" name="CuadroTexto 38">
            <a:extLst>
              <a:ext uri="{FF2B5EF4-FFF2-40B4-BE49-F238E27FC236}">
                <a16:creationId xmlns:a16="http://schemas.microsoft.com/office/drawing/2014/main" xmlns="" id="{E372F126-5357-4988-AF93-7006FC536591}"/>
              </a:ext>
            </a:extLst>
          </p:cNvPr>
          <p:cNvSpPr txBox="1"/>
          <p:nvPr/>
        </p:nvSpPr>
        <p:spPr>
          <a:xfrm>
            <a:off x="1274095" y="3963300"/>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1.1</a:t>
            </a:r>
          </a:p>
        </p:txBody>
      </p:sp>
      <p:sp>
        <p:nvSpPr>
          <p:cNvPr id="40" name="CuadroTexto 39">
            <a:extLst>
              <a:ext uri="{FF2B5EF4-FFF2-40B4-BE49-F238E27FC236}">
                <a16:creationId xmlns:a16="http://schemas.microsoft.com/office/drawing/2014/main" xmlns="" id="{A9D91C38-35DC-4C88-88C4-158C6DDAE992}"/>
              </a:ext>
            </a:extLst>
          </p:cNvPr>
          <p:cNvSpPr txBox="1"/>
          <p:nvPr/>
        </p:nvSpPr>
        <p:spPr>
          <a:xfrm>
            <a:off x="2217501" y="3963300"/>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1.1</a:t>
            </a:r>
          </a:p>
        </p:txBody>
      </p:sp>
      <p:sp>
        <p:nvSpPr>
          <p:cNvPr id="41" name="CuadroTexto 40">
            <a:extLst>
              <a:ext uri="{FF2B5EF4-FFF2-40B4-BE49-F238E27FC236}">
                <a16:creationId xmlns:a16="http://schemas.microsoft.com/office/drawing/2014/main" xmlns="" id="{D78D8179-BF96-4F8F-A2DD-72FDF7FA0501}"/>
              </a:ext>
            </a:extLst>
          </p:cNvPr>
          <p:cNvSpPr txBox="1"/>
          <p:nvPr/>
        </p:nvSpPr>
        <p:spPr>
          <a:xfrm>
            <a:off x="3168790" y="3941252"/>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1.1</a:t>
            </a:r>
          </a:p>
        </p:txBody>
      </p:sp>
      <p:sp>
        <p:nvSpPr>
          <p:cNvPr id="42" name="CuadroTexto 41">
            <a:extLst>
              <a:ext uri="{FF2B5EF4-FFF2-40B4-BE49-F238E27FC236}">
                <a16:creationId xmlns:a16="http://schemas.microsoft.com/office/drawing/2014/main" xmlns="" id="{5AB94D53-C20C-4591-BF42-40D014AD8718}"/>
              </a:ext>
            </a:extLst>
          </p:cNvPr>
          <p:cNvSpPr txBox="1"/>
          <p:nvPr/>
        </p:nvSpPr>
        <p:spPr>
          <a:xfrm>
            <a:off x="4123929" y="3919204"/>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1.1</a:t>
            </a:r>
          </a:p>
        </p:txBody>
      </p:sp>
      <p:sp>
        <p:nvSpPr>
          <p:cNvPr id="43" name="CuadroTexto 42">
            <a:extLst>
              <a:ext uri="{FF2B5EF4-FFF2-40B4-BE49-F238E27FC236}">
                <a16:creationId xmlns:a16="http://schemas.microsoft.com/office/drawing/2014/main" xmlns="" id="{ACD8C578-6226-445C-8314-D3BEDD1B9077}"/>
              </a:ext>
            </a:extLst>
          </p:cNvPr>
          <p:cNvSpPr txBox="1"/>
          <p:nvPr/>
        </p:nvSpPr>
        <p:spPr>
          <a:xfrm>
            <a:off x="5038732" y="3930228"/>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1.1</a:t>
            </a:r>
          </a:p>
        </p:txBody>
      </p:sp>
      <p:sp>
        <p:nvSpPr>
          <p:cNvPr id="44" name="CuadroTexto 43">
            <a:extLst>
              <a:ext uri="{FF2B5EF4-FFF2-40B4-BE49-F238E27FC236}">
                <a16:creationId xmlns:a16="http://schemas.microsoft.com/office/drawing/2014/main" xmlns="" id="{351050A2-C16F-4565-89D0-586263E190A4}"/>
              </a:ext>
            </a:extLst>
          </p:cNvPr>
          <p:cNvSpPr txBox="1"/>
          <p:nvPr/>
        </p:nvSpPr>
        <p:spPr>
          <a:xfrm>
            <a:off x="6146686" y="3948425"/>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1.1</a:t>
            </a:r>
          </a:p>
        </p:txBody>
      </p:sp>
      <p:sp>
        <p:nvSpPr>
          <p:cNvPr id="45" name="CuadroTexto 44">
            <a:extLst>
              <a:ext uri="{FF2B5EF4-FFF2-40B4-BE49-F238E27FC236}">
                <a16:creationId xmlns:a16="http://schemas.microsoft.com/office/drawing/2014/main" xmlns="" id="{4A735325-B10F-4F94-A3C8-C569722F8C5C}"/>
              </a:ext>
            </a:extLst>
          </p:cNvPr>
          <p:cNvSpPr txBox="1"/>
          <p:nvPr/>
        </p:nvSpPr>
        <p:spPr>
          <a:xfrm>
            <a:off x="7019315" y="3979361"/>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1.1</a:t>
            </a:r>
          </a:p>
        </p:txBody>
      </p:sp>
      <p:sp>
        <p:nvSpPr>
          <p:cNvPr id="46" name="CuadroTexto 45">
            <a:extLst>
              <a:ext uri="{FF2B5EF4-FFF2-40B4-BE49-F238E27FC236}">
                <a16:creationId xmlns:a16="http://schemas.microsoft.com/office/drawing/2014/main" xmlns="" id="{8A7CBA9D-94F2-40C6-8FDF-E74DCD530C3F}"/>
              </a:ext>
            </a:extLst>
          </p:cNvPr>
          <p:cNvSpPr txBox="1"/>
          <p:nvPr/>
        </p:nvSpPr>
        <p:spPr>
          <a:xfrm>
            <a:off x="8016628" y="3989575"/>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1.1</a:t>
            </a:r>
          </a:p>
        </p:txBody>
      </p:sp>
      <p:grpSp>
        <p:nvGrpSpPr>
          <p:cNvPr id="47" name="Grupo 46">
            <a:extLst>
              <a:ext uri="{FF2B5EF4-FFF2-40B4-BE49-F238E27FC236}">
                <a16:creationId xmlns:a16="http://schemas.microsoft.com/office/drawing/2014/main" xmlns="" id="{CADAE2C1-C109-4FAD-870A-90291196292C}"/>
              </a:ext>
            </a:extLst>
          </p:cNvPr>
          <p:cNvGrpSpPr/>
          <p:nvPr/>
        </p:nvGrpSpPr>
        <p:grpSpPr>
          <a:xfrm>
            <a:off x="663199" y="3353050"/>
            <a:ext cx="8116221" cy="672314"/>
            <a:chOff x="3032760" y="2897188"/>
            <a:chExt cx="8268621" cy="792147"/>
          </a:xfrm>
        </p:grpSpPr>
        <p:grpSp>
          <p:nvGrpSpPr>
            <p:cNvPr id="48" name="Grupo 47">
              <a:extLst>
                <a:ext uri="{FF2B5EF4-FFF2-40B4-BE49-F238E27FC236}">
                  <a16:creationId xmlns:a16="http://schemas.microsoft.com/office/drawing/2014/main" xmlns="" id="{94B51400-AC02-4293-ACC9-E3AEDF053BDC}"/>
                </a:ext>
              </a:extLst>
            </p:cNvPr>
            <p:cNvGrpSpPr/>
            <p:nvPr/>
          </p:nvGrpSpPr>
          <p:grpSpPr>
            <a:xfrm>
              <a:off x="3032760" y="2897188"/>
              <a:ext cx="725626" cy="790892"/>
              <a:chOff x="7119314" y="2607628"/>
              <a:chExt cx="1012952" cy="889634"/>
            </a:xfrm>
          </p:grpSpPr>
          <p:pic>
            <p:nvPicPr>
              <p:cNvPr id="73" name="Imagen 72">
                <a:extLst>
                  <a:ext uri="{FF2B5EF4-FFF2-40B4-BE49-F238E27FC236}">
                    <a16:creationId xmlns:a16="http://schemas.microsoft.com/office/drawing/2014/main" xmlns="" id="{1B889986-944B-402C-8C12-892F2534336E}"/>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74" name="Imagen 73">
                <a:extLst>
                  <a:ext uri="{FF2B5EF4-FFF2-40B4-BE49-F238E27FC236}">
                    <a16:creationId xmlns:a16="http://schemas.microsoft.com/office/drawing/2014/main" xmlns="" id="{6E31C921-5AB5-482E-9FB9-EDFB09D835A4}"/>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49" name="Grupo 48">
              <a:extLst>
                <a:ext uri="{FF2B5EF4-FFF2-40B4-BE49-F238E27FC236}">
                  <a16:creationId xmlns:a16="http://schemas.microsoft.com/office/drawing/2014/main" xmlns="" id="{2D1C0657-6C9F-4C6E-A17E-4DCEDB01BF77}"/>
                </a:ext>
              </a:extLst>
            </p:cNvPr>
            <p:cNvGrpSpPr/>
            <p:nvPr/>
          </p:nvGrpSpPr>
          <p:grpSpPr>
            <a:xfrm>
              <a:off x="3989357" y="2897188"/>
              <a:ext cx="725626" cy="790892"/>
              <a:chOff x="7119314" y="2607628"/>
              <a:chExt cx="1012952" cy="889634"/>
            </a:xfrm>
          </p:grpSpPr>
          <p:pic>
            <p:nvPicPr>
              <p:cNvPr id="71" name="Imagen 70">
                <a:extLst>
                  <a:ext uri="{FF2B5EF4-FFF2-40B4-BE49-F238E27FC236}">
                    <a16:creationId xmlns:a16="http://schemas.microsoft.com/office/drawing/2014/main" xmlns="" id="{0BA18645-8F7B-414F-8242-1E80A46F8A3E}"/>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72" name="Imagen 71">
                <a:extLst>
                  <a:ext uri="{FF2B5EF4-FFF2-40B4-BE49-F238E27FC236}">
                    <a16:creationId xmlns:a16="http://schemas.microsoft.com/office/drawing/2014/main" xmlns="" id="{692263D2-C1E9-4C55-B6A0-A6FD19D9ACAD}"/>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50" name="Grupo 49">
              <a:extLst>
                <a:ext uri="{FF2B5EF4-FFF2-40B4-BE49-F238E27FC236}">
                  <a16:creationId xmlns:a16="http://schemas.microsoft.com/office/drawing/2014/main" xmlns="" id="{406A135A-22DD-4A47-9C7B-30BAA1C26107}"/>
                </a:ext>
              </a:extLst>
            </p:cNvPr>
            <p:cNvGrpSpPr/>
            <p:nvPr/>
          </p:nvGrpSpPr>
          <p:grpSpPr>
            <a:xfrm>
              <a:off x="4925861" y="2897188"/>
              <a:ext cx="725626" cy="790892"/>
              <a:chOff x="7119314" y="2607628"/>
              <a:chExt cx="1012952" cy="889634"/>
            </a:xfrm>
          </p:grpSpPr>
          <p:pic>
            <p:nvPicPr>
              <p:cNvPr id="69" name="Imagen 68">
                <a:extLst>
                  <a:ext uri="{FF2B5EF4-FFF2-40B4-BE49-F238E27FC236}">
                    <a16:creationId xmlns:a16="http://schemas.microsoft.com/office/drawing/2014/main" xmlns="" id="{39E4CFC6-1A77-48AF-84D9-9BE03410ACBB}"/>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70" name="Imagen 69">
                <a:extLst>
                  <a:ext uri="{FF2B5EF4-FFF2-40B4-BE49-F238E27FC236}">
                    <a16:creationId xmlns:a16="http://schemas.microsoft.com/office/drawing/2014/main" xmlns="" id="{5AC7009C-9E1C-4753-B24E-18A2A301FF83}"/>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51" name="Grupo 50">
              <a:extLst>
                <a:ext uri="{FF2B5EF4-FFF2-40B4-BE49-F238E27FC236}">
                  <a16:creationId xmlns:a16="http://schemas.microsoft.com/office/drawing/2014/main" xmlns="" id="{7FBC6806-7D9C-4966-A5C7-764C9A018E47}"/>
                </a:ext>
              </a:extLst>
            </p:cNvPr>
            <p:cNvGrpSpPr/>
            <p:nvPr/>
          </p:nvGrpSpPr>
          <p:grpSpPr>
            <a:xfrm>
              <a:off x="5882458" y="2897188"/>
              <a:ext cx="725626" cy="790892"/>
              <a:chOff x="7119314" y="2607628"/>
              <a:chExt cx="1012952" cy="889634"/>
            </a:xfrm>
          </p:grpSpPr>
          <p:pic>
            <p:nvPicPr>
              <p:cNvPr id="67" name="Imagen 66">
                <a:extLst>
                  <a:ext uri="{FF2B5EF4-FFF2-40B4-BE49-F238E27FC236}">
                    <a16:creationId xmlns:a16="http://schemas.microsoft.com/office/drawing/2014/main" xmlns="" id="{6C08CCEC-6662-474E-8361-EA374302DC5C}"/>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68" name="Imagen 67">
                <a:extLst>
                  <a:ext uri="{FF2B5EF4-FFF2-40B4-BE49-F238E27FC236}">
                    <a16:creationId xmlns:a16="http://schemas.microsoft.com/office/drawing/2014/main" xmlns="" id="{769578F5-B70E-45CC-B723-A106751CB074}"/>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52" name="Grupo 51">
              <a:extLst>
                <a:ext uri="{FF2B5EF4-FFF2-40B4-BE49-F238E27FC236}">
                  <a16:creationId xmlns:a16="http://schemas.microsoft.com/office/drawing/2014/main" xmlns="" id="{1F639AD1-CD69-45AE-A37B-E5042FF0FFCA}"/>
                </a:ext>
              </a:extLst>
            </p:cNvPr>
            <p:cNvGrpSpPr/>
            <p:nvPr/>
          </p:nvGrpSpPr>
          <p:grpSpPr>
            <a:xfrm>
              <a:off x="6818962" y="2897188"/>
              <a:ext cx="725626" cy="790892"/>
              <a:chOff x="7119314" y="2607628"/>
              <a:chExt cx="1012952" cy="889634"/>
            </a:xfrm>
          </p:grpSpPr>
          <p:pic>
            <p:nvPicPr>
              <p:cNvPr id="65" name="Imagen 64">
                <a:extLst>
                  <a:ext uri="{FF2B5EF4-FFF2-40B4-BE49-F238E27FC236}">
                    <a16:creationId xmlns:a16="http://schemas.microsoft.com/office/drawing/2014/main" xmlns="" id="{DFCBE302-D085-450D-9E1D-29CD8D0F79C5}"/>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66" name="Imagen 65">
                <a:extLst>
                  <a:ext uri="{FF2B5EF4-FFF2-40B4-BE49-F238E27FC236}">
                    <a16:creationId xmlns:a16="http://schemas.microsoft.com/office/drawing/2014/main" xmlns="" id="{D59E2708-E95F-405A-A8B8-5D60FC546B5B}"/>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53" name="Grupo 52">
              <a:extLst>
                <a:ext uri="{FF2B5EF4-FFF2-40B4-BE49-F238E27FC236}">
                  <a16:creationId xmlns:a16="http://schemas.microsoft.com/office/drawing/2014/main" xmlns="" id="{0F67FF6F-C489-4A49-B422-EDCF16856E51}"/>
                </a:ext>
              </a:extLst>
            </p:cNvPr>
            <p:cNvGrpSpPr/>
            <p:nvPr/>
          </p:nvGrpSpPr>
          <p:grpSpPr>
            <a:xfrm>
              <a:off x="7775559" y="2897188"/>
              <a:ext cx="725626" cy="790892"/>
              <a:chOff x="7119314" y="2607628"/>
              <a:chExt cx="1012952" cy="889634"/>
            </a:xfrm>
          </p:grpSpPr>
          <p:pic>
            <p:nvPicPr>
              <p:cNvPr id="63" name="Imagen 62">
                <a:extLst>
                  <a:ext uri="{FF2B5EF4-FFF2-40B4-BE49-F238E27FC236}">
                    <a16:creationId xmlns:a16="http://schemas.microsoft.com/office/drawing/2014/main" xmlns="" id="{5AD68D2E-17D0-4A0D-8BE6-2A756AC31CCB}"/>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64" name="Imagen 63">
                <a:extLst>
                  <a:ext uri="{FF2B5EF4-FFF2-40B4-BE49-F238E27FC236}">
                    <a16:creationId xmlns:a16="http://schemas.microsoft.com/office/drawing/2014/main" xmlns="" id="{1829A2C2-C515-4114-AACA-8F975F66A759}"/>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54" name="Grupo 53">
              <a:extLst>
                <a:ext uri="{FF2B5EF4-FFF2-40B4-BE49-F238E27FC236}">
                  <a16:creationId xmlns:a16="http://schemas.microsoft.com/office/drawing/2014/main" xmlns="" id="{6AA111E5-48AF-4F3B-8564-407BA8484E13}"/>
                </a:ext>
              </a:extLst>
            </p:cNvPr>
            <p:cNvGrpSpPr/>
            <p:nvPr/>
          </p:nvGrpSpPr>
          <p:grpSpPr>
            <a:xfrm>
              <a:off x="8712063" y="2897188"/>
              <a:ext cx="725626" cy="790892"/>
              <a:chOff x="7119314" y="2607628"/>
              <a:chExt cx="1012952" cy="889634"/>
            </a:xfrm>
          </p:grpSpPr>
          <p:pic>
            <p:nvPicPr>
              <p:cNvPr id="61" name="Imagen 60">
                <a:extLst>
                  <a:ext uri="{FF2B5EF4-FFF2-40B4-BE49-F238E27FC236}">
                    <a16:creationId xmlns:a16="http://schemas.microsoft.com/office/drawing/2014/main" xmlns="" id="{071A7BDC-A0A8-451D-8432-87DC900D390C}"/>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62" name="Imagen 61">
                <a:extLst>
                  <a:ext uri="{FF2B5EF4-FFF2-40B4-BE49-F238E27FC236}">
                    <a16:creationId xmlns:a16="http://schemas.microsoft.com/office/drawing/2014/main" xmlns="" id="{DC4F3881-FF1C-4412-9970-01670B90A684}"/>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55" name="Grupo 54">
              <a:extLst>
                <a:ext uri="{FF2B5EF4-FFF2-40B4-BE49-F238E27FC236}">
                  <a16:creationId xmlns:a16="http://schemas.microsoft.com/office/drawing/2014/main" xmlns="" id="{0A818105-6337-4483-96A3-7ADDAFA81B96}"/>
                </a:ext>
              </a:extLst>
            </p:cNvPr>
            <p:cNvGrpSpPr/>
            <p:nvPr/>
          </p:nvGrpSpPr>
          <p:grpSpPr>
            <a:xfrm>
              <a:off x="9668660" y="2897188"/>
              <a:ext cx="725626" cy="790892"/>
              <a:chOff x="7119314" y="2607628"/>
              <a:chExt cx="1012952" cy="889634"/>
            </a:xfrm>
          </p:grpSpPr>
          <p:pic>
            <p:nvPicPr>
              <p:cNvPr id="59" name="Imagen 58">
                <a:extLst>
                  <a:ext uri="{FF2B5EF4-FFF2-40B4-BE49-F238E27FC236}">
                    <a16:creationId xmlns:a16="http://schemas.microsoft.com/office/drawing/2014/main" xmlns="" id="{724E9362-75FB-42AF-9378-56EE5AEDD98A}"/>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60" name="Imagen 59">
                <a:extLst>
                  <a:ext uri="{FF2B5EF4-FFF2-40B4-BE49-F238E27FC236}">
                    <a16:creationId xmlns:a16="http://schemas.microsoft.com/office/drawing/2014/main" xmlns="" id="{A8D31F63-28B1-4ED9-99CC-E0408457B482}"/>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56" name="Grupo 55">
              <a:extLst>
                <a:ext uri="{FF2B5EF4-FFF2-40B4-BE49-F238E27FC236}">
                  <a16:creationId xmlns:a16="http://schemas.microsoft.com/office/drawing/2014/main" xmlns="" id="{32EFECC7-9A3E-49E9-A28E-F31BD9219628}"/>
                </a:ext>
              </a:extLst>
            </p:cNvPr>
            <p:cNvGrpSpPr/>
            <p:nvPr/>
          </p:nvGrpSpPr>
          <p:grpSpPr>
            <a:xfrm>
              <a:off x="10575755" y="2898443"/>
              <a:ext cx="725626" cy="790892"/>
              <a:chOff x="7119314" y="2607628"/>
              <a:chExt cx="1012952" cy="889634"/>
            </a:xfrm>
          </p:grpSpPr>
          <p:pic>
            <p:nvPicPr>
              <p:cNvPr id="57" name="Imagen 56">
                <a:extLst>
                  <a:ext uri="{FF2B5EF4-FFF2-40B4-BE49-F238E27FC236}">
                    <a16:creationId xmlns:a16="http://schemas.microsoft.com/office/drawing/2014/main" xmlns="" id="{8B41091D-DA17-4A8B-BAD5-8846787D126F}"/>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58" name="Imagen 57">
                <a:extLst>
                  <a:ext uri="{FF2B5EF4-FFF2-40B4-BE49-F238E27FC236}">
                    <a16:creationId xmlns:a16="http://schemas.microsoft.com/office/drawing/2014/main" xmlns="" id="{FB61537D-D3B7-498A-BE34-0952B2C8A6F4}"/>
                  </a:ext>
                </a:extLst>
              </p:cNvPr>
              <p:cNvPicPr>
                <a:picLocks noChangeAspect="1"/>
              </p:cNvPicPr>
              <p:nvPr/>
            </p:nvPicPr>
            <p:blipFill>
              <a:blip r:embed="rId4"/>
              <a:stretch>
                <a:fillRect/>
              </a:stretch>
            </p:blipFill>
            <p:spPr>
              <a:xfrm>
                <a:off x="7246110" y="2653648"/>
                <a:ext cx="797593" cy="797593"/>
              </a:xfrm>
              <a:prstGeom prst="rect">
                <a:avLst/>
              </a:prstGeom>
            </p:spPr>
          </p:pic>
        </p:grpSp>
      </p:grpSp>
      <p:sp>
        <p:nvSpPr>
          <p:cNvPr id="75" name="CuadroTexto 74">
            <a:extLst>
              <a:ext uri="{FF2B5EF4-FFF2-40B4-BE49-F238E27FC236}">
                <a16:creationId xmlns:a16="http://schemas.microsoft.com/office/drawing/2014/main" xmlns="" id="{71CD23F1-6B51-4A64-BA4A-FC7251D79D29}"/>
              </a:ext>
            </a:extLst>
          </p:cNvPr>
          <p:cNvSpPr txBox="1"/>
          <p:nvPr/>
        </p:nvSpPr>
        <p:spPr>
          <a:xfrm>
            <a:off x="359292" y="5002798"/>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2.0</a:t>
            </a:r>
          </a:p>
        </p:txBody>
      </p:sp>
      <p:sp>
        <p:nvSpPr>
          <p:cNvPr id="76" name="CuadroTexto 75">
            <a:extLst>
              <a:ext uri="{FF2B5EF4-FFF2-40B4-BE49-F238E27FC236}">
                <a16:creationId xmlns:a16="http://schemas.microsoft.com/office/drawing/2014/main" xmlns="" id="{60946D1F-ED4F-4997-93FC-DE4240D0AB6B}"/>
              </a:ext>
            </a:extLst>
          </p:cNvPr>
          <p:cNvSpPr txBox="1"/>
          <p:nvPr/>
        </p:nvSpPr>
        <p:spPr>
          <a:xfrm>
            <a:off x="1364596" y="5002798"/>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2.0</a:t>
            </a:r>
          </a:p>
        </p:txBody>
      </p:sp>
      <p:sp>
        <p:nvSpPr>
          <p:cNvPr id="77" name="CuadroTexto 76">
            <a:extLst>
              <a:ext uri="{FF2B5EF4-FFF2-40B4-BE49-F238E27FC236}">
                <a16:creationId xmlns:a16="http://schemas.microsoft.com/office/drawing/2014/main" xmlns="" id="{6EB3CED4-82EB-48E5-80EE-3DE938FC9373}"/>
              </a:ext>
            </a:extLst>
          </p:cNvPr>
          <p:cNvSpPr txBox="1"/>
          <p:nvPr/>
        </p:nvSpPr>
        <p:spPr>
          <a:xfrm>
            <a:off x="2379446" y="5002798"/>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2.0</a:t>
            </a:r>
          </a:p>
        </p:txBody>
      </p:sp>
      <p:sp>
        <p:nvSpPr>
          <p:cNvPr id="78" name="CuadroTexto 77">
            <a:extLst>
              <a:ext uri="{FF2B5EF4-FFF2-40B4-BE49-F238E27FC236}">
                <a16:creationId xmlns:a16="http://schemas.microsoft.com/office/drawing/2014/main" xmlns="" id="{99ACFF79-D114-44DB-823A-824188E072FE}"/>
              </a:ext>
            </a:extLst>
          </p:cNvPr>
          <p:cNvSpPr txBox="1"/>
          <p:nvPr/>
        </p:nvSpPr>
        <p:spPr>
          <a:xfrm>
            <a:off x="3384750" y="5002798"/>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2.0</a:t>
            </a:r>
          </a:p>
        </p:txBody>
      </p:sp>
      <p:sp>
        <p:nvSpPr>
          <p:cNvPr id="79" name="CuadroTexto 78">
            <a:extLst>
              <a:ext uri="{FF2B5EF4-FFF2-40B4-BE49-F238E27FC236}">
                <a16:creationId xmlns:a16="http://schemas.microsoft.com/office/drawing/2014/main" xmlns="" id="{FAFA86B3-1949-47D8-8D6F-0427FF85670F}"/>
              </a:ext>
            </a:extLst>
          </p:cNvPr>
          <p:cNvSpPr txBox="1"/>
          <p:nvPr/>
        </p:nvSpPr>
        <p:spPr>
          <a:xfrm>
            <a:off x="4316818" y="5002798"/>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2.0</a:t>
            </a:r>
          </a:p>
        </p:txBody>
      </p:sp>
      <p:sp>
        <p:nvSpPr>
          <p:cNvPr id="80" name="CuadroTexto 79">
            <a:extLst>
              <a:ext uri="{FF2B5EF4-FFF2-40B4-BE49-F238E27FC236}">
                <a16:creationId xmlns:a16="http://schemas.microsoft.com/office/drawing/2014/main" xmlns="" id="{3E419489-CC2A-49A4-8C83-13B5B8925A6B}"/>
              </a:ext>
            </a:extLst>
          </p:cNvPr>
          <p:cNvSpPr txBox="1"/>
          <p:nvPr/>
        </p:nvSpPr>
        <p:spPr>
          <a:xfrm>
            <a:off x="5231603" y="5002798"/>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2.0</a:t>
            </a:r>
          </a:p>
        </p:txBody>
      </p:sp>
      <p:sp>
        <p:nvSpPr>
          <p:cNvPr id="81" name="CuadroTexto 80">
            <a:extLst>
              <a:ext uri="{FF2B5EF4-FFF2-40B4-BE49-F238E27FC236}">
                <a16:creationId xmlns:a16="http://schemas.microsoft.com/office/drawing/2014/main" xmlns="" id="{8976D29E-315A-4F3F-9423-16B91511D69B}"/>
              </a:ext>
            </a:extLst>
          </p:cNvPr>
          <p:cNvSpPr txBox="1"/>
          <p:nvPr/>
        </p:nvSpPr>
        <p:spPr>
          <a:xfrm>
            <a:off x="6184655" y="5002798"/>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2.0</a:t>
            </a:r>
          </a:p>
        </p:txBody>
      </p:sp>
      <p:sp>
        <p:nvSpPr>
          <p:cNvPr id="82" name="CuadroTexto 81">
            <a:extLst>
              <a:ext uri="{FF2B5EF4-FFF2-40B4-BE49-F238E27FC236}">
                <a16:creationId xmlns:a16="http://schemas.microsoft.com/office/drawing/2014/main" xmlns="" id="{4D26FC12-7EF7-41B5-8819-58BB705B9585}"/>
              </a:ext>
            </a:extLst>
          </p:cNvPr>
          <p:cNvSpPr txBox="1"/>
          <p:nvPr/>
        </p:nvSpPr>
        <p:spPr>
          <a:xfrm>
            <a:off x="7112574" y="4983268"/>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2.0</a:t>
            </a:r>
          </a:p>
        </p:txBody>
      </p:sp>
      <p:sp>
        <p:nvSpPr>
          <p:cNvPr id="83" name="CuadroTexto 82">
            <a:extLst>
              <a:ext uri="{FF2B5EF4-FFF2-40B4-BE49-F238E27FC236}">
                <a16:creationId xmlns:a16="http://schemas.microsoft.com/office/drawing/2014/main" xmlns="" id="{BD51AE54-791D-45BD-B772-BC72EBAF8EB7}"/>
              </a:ext>
            </a:extLst>
          </p:cNvPr>
          <p:cNvSpPr txBox="1"/>
          <p:nvPr/>
        </p:nvSpPr>
        <p:spPr>
          <a:xfrm>
            <a:off x="8053527" y="4983268"/>
            <a:ext cx="1090473" cy="276999"/>
          </a:xfrm>
          <a:prstGeom prst="rect">
            <a:avLst/>
          </a:prstGeom>
          <a:noFill/>
        </p:spPr>
        <p:txBody>
          <a:bodyPr wrap="square" rtlCol="0">
            <a:spAutoFit/>
          </a:bodyPr>
          <a:lstStyle/>
          <a:p>
            <a:r>
              <a:rPr lang="es-ES" sz="1200" dirty="0">
                <a:solidFill>
                  <a:srgbClr val="00538E"/>
                </a:solidFill>
              </a:rPr>
              <a:t>Net </a:t>
            </a:r>
            <a:r>
              <a:rPr lang="es-ES" sz="1200" dirty="0" err="1">
                <a:solidFill>
                  <a:srgbClr val="00538E"/>
                </a:solidFill>
              </a:rPr>
              <a:t>core</a:t>
            </a:r>
            <a:r>
              <a:rPr lang="es-ES" sz="1200" dirty="0">
                <a:solidFill>
                  <a:srgbClr val="00538E"/>
                </a:solidFill>
              </a:rPr>
              <a:t> 2.0</a:t>
            </a:r>
          </a:p>
        </p:txBody>
      </p:sp>
    </p:spTree>
    <p:extLst>
      <p:ext uri="{BB962C8B-B14F-4D97-AF65-F5344CB8AC3E}">
        <p14:creationId xmlns:p14="http://schemas.microsoft.com/office/powerpoint/2010/main" val="866250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863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Estrategias de despliegue</a:t>
            </a:r>
          </a:p>
        </p:txBody>
      </p:sp>
      <p:sp>
        <p:nvSpPr>
          <p:cNvPr id="3" name="CuadroTexto 2">
            <a:extLst>
              <a:ext uri="{FF2B5EF4-FFF2-40B4-BE49-F238E27FC236}">
                <a16:creationId xmlns:a16="http://schemas.microsoft.com/office/drawing/2014/main" xmlns="" id="{F1D10F63-2FC2-4658-A524-A27CB56F133D}"/>
              </a:ext>
            </a:extLst>
          </p:cNvPr>
          <p:cNvSpPr txBox="1"/>
          <p:nvPr/>
        </p:nvSpPr>
        <p:spPr>
          <a:xfrm>
            <a:off x="326340" y="1483545"/>
            <a:ext cx="1036608" cy="369332"/>
          </a:xfrm>
          <a:prstGeom prst="rect">
            <a:avLst/>
          </a:prstGeom>
          <a:solidFill>
            <a:schemeClr val="accent3">
              <a:lumMod val="20000"/>
              <a:lumOff val="80000"/>
            </a:schemeClr>
          </a:solid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srgbClr val="00538E"/>
                </a:solidFill>
                <a:effectLst/>
                <a:uLnTx/>
                <a:uFillTx/>
                <a:latin typeface="Corbel" panose="020B0503020204020204"/>
                <a:ea typeface="+mn-ea"/>
                <a:cs typeface="+mn-cs"/>
              </a:rPr>
              <a:t>Recreate</a:t>
            </a:r>
            <a:endParaRPr kumimoji="0" lang="es-ES" sz="1800" b="0" i="0" u="none" strike="noStrike" kern="1200" cap="none" spc="0" normalizeH="0" baseline="0" noProof="0" dirty="0">
              <a:ln>
                <a:noFill/>
              </a:ln>
              <a:solidFill>
                <a:srgbClr val="00538E"/>
              </a:solidFill>
              <a:effectLst/>
              <a:uLnTx/>
              <a:uFillTx/>
              <a:latin typeface="Corbel" panose="020B0503020204020204"/>
              <a:ea typeface="+mn-ea"/>
              <a:cs typeface="+mn-cs"/>
            </a:endParaRPr>
          </a:p>
        </p:txBody>
      </p:sp>
      <p:sp>
        <p:nvSpPr>
          <p:cNvPr id="4" name="CuadroTexto 3">
            <a:extLst>
              <a:ext uri="{FF2B5EF4-FFF2-40B4-BE49-F238E27FC236}">
                <a16:creationId xmlns:a16="http://schemas.microsoft.com/office/drawing/2014/main" xmlns="" id="{17CE4DC7-732B-45EC-97CE-FDE850F9A1DC}"/>
              </a:ext>
            </a:extLst>
          </p:cNvPr>
          <p:cNvSpPr txBox="1"/>
          <p:nvPr/>
        </p:nvSpPr>
        <p:spPr>
          <a:xfrm>
            <a:off x="364230" y="3830777"/>
            <a:ext cx="2225762" cy="369332"/>
          </a:xfrm>
          <a:prstGeom prst="rect">
            <a:avLst/>
          </a:prstGeom>
          <a:solidFill>
            <a:schemeClr val="accent3">
              <a:lumMod val="20000"/>
              <a:lumOff val="80000"/>
            </a:schemeClr>
          </a:solid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rgbClr val="00538E"/>
                </a:solidFill>
                <a:effectLst/>
                <a:uLnTx/>
                <a:uFillTx/>
                <a:latin typeface="Corbel" panose="020B0503020204020204"/>
                <a:ea typeface="+mn-ea"/>
                <a:cs typeface="+mn-cs"/>
              </a:rPr>
              <a:t>Rolling </a:t>
            </a:r>
            <a:r>
              <a:rPr kumimoji="0" lang="es-ES" sz="1800" b="0" i="0" u="none" strike="noStrike" kern="1200" cap="none" spc="0" normalizeH="0" baseline="0" noProof="0" dirty="0" err="1">
                <a:ln>
                  <a:noFill/>
                </a:ln>
                <a:solidFill>
                  <a:srgbClr val="00538E"/>
                </a:solidFill>
                <a:effectLst/>
                <a:uLnTx/>
                <a:uFillTx/>
                <a:latin typeface="Corbel" panose="020B0503020204020204"/>
                <a:ea typeface="+mn-ea"/>
                <a:cs typeface="+mn-cs"/>
              </a:rPr>
              <a:t>Update</a:t>
            </a:r>
            <a:endParaRPr kumimoji="0" lang="es-ES" sz="1800" b="0" i="0" u="none" strike="noStrike" kern="1200" cap="none" spc="0" normalizeH="0" baseline="0" noProof="0" dirty="0">
              <a:ln>
                <a:noFill/>
              </a:ln>
              <a:solidFill>
                <a:srgbClr val="00538E"/>
              </a:solidFill>
              <a:effectLst/>
              <a:uLnTx/>
              <a:uFillTx/>
              <a:latin typeface="Corbel" panose="020B0503020204020204"/>
              <a:ea typeface="+mn-ea"/>
              <a:cs typeface="+mn-cs"/>
            </a:endParaRPr>
          </a:p>
        </p:txBody>
      </p:sp>
      <p:sp>
        <p:nvSpPr>
          <p:cNvPr id="5" name="CuadroTexto 4">
            <a:extLst>
              <a:ext uri="{FF2B5EF4-FFF2-40B4-BE49-F238E27FC236}">
                <a16:creationId xmlns:a16="http://schemas.microsoft.com/office/drawing/2014/main" xmlns="" id="{D45F8F0A-7EB9-4A87-A046-2F9805B31A81}"/>
              </a:ext>
            </a:extLst>
          </p:cNvPr>
          <p:cNvSpPr txBox="1"/>
          <p:nvPr/>
        </p:nvSpPr>
        <p:spPr>
          <a:xfrm>
            <a:off x="88391" y="2547793"/>
            <a:ext cx="1057126" cy="28671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1.1</a:t>
            </a:r>
          </a:p>
        </p:txBody>
      </p:sp>
      <p:sp>
        <p:nvSpPr>
          <p:cNvPr id="6" name="CuadroTexto 5">
            <a:extLst>
              <a:ext uri="{FF2B5EF4-FFF2-40B4-BE49-F238E27FC236}">
                <a16:creationId xmlns:a16="http://schemas.microsoft.com/office/drawing/2014/main" xmlns="" id="{615169A4-E4CE-4D9B-A9C9-446F2E7468C1}"/>
              </a:ext>
            </a:extLst>
          </p:cNvPr>
          <p:cNvSpPr txBox="1"/>
          <p:nvPr/>
        </p:nvSpPr>
        <p:spPr>
          <a:xfrm>
            <a:off x="844644" y="2564696"/>
            <a:ext cx="1028446" cy="276999"/>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1.1</a:t>
            </a:r>
          </a:p>
        </p:txBody>
      </p:sp>
      <p:sp>
        <p:nvSpPr>
          <p:cNvPr id="7" name="CuadroTexto 6">
            <a:extLst>
              <a:ext uri="{FF2B5EF4-FFF2-40B4-BE49-F238E27FC236}">
                <a16:creationId xmlns:a16="http://schemas.microsoft.com/office/drawing/2014/main" xmlns="" id="{CA7A3975-22E5-48EA-A75E-51EC4097F7A9}"/>
              </a:ext>
            </a:extLst>
          </p:cNvPr>
          <p:cNvSpPr txBox="1"/>
          <p:nvPr/>
        </p:nvSpPr>
        <p:spPr>
          <a:xfrm>
            <a:off x="1605966" y="2564695"/>
            <a:ext cx="945832" cy="276999"/>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1.1</a:t>
            </a:r>
          </a:p>
        </p:txBody>
      </p:sp>
      <p:sp>
        <p:nvSpPr>
          <p:cNvPr id="8" name="CuadroTexto 7">
            <a:extLst>
              <a:ext uri="{FF2B5EF4-FFF2-40B4-BE49-F238E27FC236}">
                <a16:creationId xmlns:a16="http://schemas.microsoft.com/office/drawing/2014/main" xmlns="" id="{B513F3F9-69D2-406B-B5B7-55D28037249C}"/>
              </a:ext>
            </a:extLst>
          </p:cNvPr>
          <p:cNvSpPr txBox="1"/>
          <p:nvPr/>
        </p:nvSpPr>
        <p:spPr>
          <a:xfrm>
            <a:off x="2342407" y="2563033"/>
            <a:ext cx="1139486" cy="28671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1.1</a:t>
            </a:r>
          </a:p>
        </p:txBody>
      </p:sp>
      <p:sp>
        <p:nvSpPr>
          <p:cNvPr id="9" name="CuadroTexto 8">
            <a:extLst>
              <a:ext uri="{FF2B5EF4-FFF2-40B4-BE49-F238E27FC236}">
                <a16:creationId xmlns:a16="http://schemas.microsoft.com/office/drawing/2014/main" xmlns="" id="{07266B56-C3E5-4400-91C0-3E2A400D06DC}"/>
              </a:ext>
            </a:extLst>
          </p:cNvPr>
          <p:cNvSpPr txBox="1"/>
          <p:nvPr/>
        </p:nvSpPr>
        <p:spPr>
          <a:xfrm>
            <a:off x="3096821" y="2561370"/>
            <a:ext cx="1083340" cy="276999"/>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1.1</a:t>
            </a:r>
          </a:p>
        </p:txBody>
      </p:sp>
      <p:grpSp>
        <p:nvGrpSpPr>
          <p:cNvPr id="10" name="Grupo 9">
            <a:extLst>
              <a:ext uri="{FF2B5EF4-FFF2-40B4-BE49-F238E27FC236}">
                <a16:creationId xmlns:a16="http://schemas.microsoft.com/office/drawing/2014/main" xmlns="" id="{9ADF4925-DA43-4C30-92EE-10A3AA894019}"/>
              </a:ext>
            </a:extLst>
          </p:cNvPr>
          <p:cNvGrpSpPr/>
          <p:nvPr/>
        </p:nvGrpSpPr>
        <p:grpSpPr>
          <a:xfrm>
            <a:off x="426106" y="2096864"/>
            <a:ext cx="505748" cy="514594"/>
            <a:chOff x="7119314" y="2607628"/>
            <a:chExt cx="1012952" cy="889634"/>
          </a:xfrm>
        </p:grpSpPr>
        <p:pic>
          <p:nvPicPr>
            <p:cNvPr id="11" name="Imagen 10">
              <a:extLst>
                <a:ext uri="{FF2B5EF4-FFF2-40B4-BE49-F238E27FC236}">
                  <a16:creationId xmlns:a16="http://schemas.microsoft.com/office/drawing/2014/main" xmlns="" id="{82391266-8EC7-4996-B37C-54D9EC0A8C71}"/>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12" name="Imagen 11">
              <a:extLst>
                <a:ext uri="{FF2B5EF4-FFF2-40B4-BE49-F238E27FC236}">
                  <a16:creationId xmlns:a16="http://schemas.microsoft.com/office/drawing/2014/main" xmlns="" id="{8FF08C72-AB4D-4E7F-8593-E7EFBE337779}"/>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13" name="Grupo 12">
            <a:extLst>
              <a:ext uri="{FF2B5EF4-FFF2-40B4-BE49-F238E27FC236}">
                <a16:creationId xmlns:a16="http://schemas.microsoft.com/office/drawing/2014/main" xmlns="" id="{7723C39E-4180-4745-B80E-5ABAFCFBA8EA}"/>
              </a:ext>
            </a:extLst>
          </p:cNvPr>
          <p:cNvGrpSpPr/>
          <p:nvPr/>
        </p:nvGrpSpPr>
        <p:grpSpPr>
          <a:xfrm>
            <a:off x="1123316" y="2096864"/>
            <a:ext cx="505748" cy="514594"/>
            <a:chOff x="7119314" y="2607628"/>
            <a:chExt cx="1012952" cy="889634"/>
          </a:xfrm>
        </p:grpSpPr>
        <p:pic>
          <p:nvPicPr>
            <p:cNvPr id="14" name="Imagen 13">
              <a:extLst>
                <a:ext uri="{FF2B5EF4-FFF2-40B4-BE49-F238E27FC236}">
                  <a16:creationId xmlns:a16="http://schemas.microsoft.com/office/drawing/2014/main" xmlns="" id="{F455D2E2-BCB2-458B-B0E3-847551ABBC01}"/>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15" name="Imagen 14">
              <a:extLst>
                <a:ext uri="{FF2B5EF4-FFF2-40B4-BE49-F238E27FC236}">
                  <a16:creationId xmlns:a16="http://schemas.microsoft.com/office/drawing/2014/main" xmlns="" id="{9B4A30FB-C09F-490A-995F-A6081CCC1558}"/>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16" name="Grupo 15">
            <a:extLst>
              <a:ext uri="{FF2B5EF4-FFF2-40B4-BE49-F238E27FC236}">
                <a16:creationId xmlns:a16="http://schemas.microsoft.com/office/drawing/2014/main" xmlns="" id="{0A88D182-9E96-487C-81FF-02636E0512F3}"/>
              </a:ext>
            </a:extLst>
          </p:cNvPr>
          <p:cNvGrpSpPr/>
          <p:nvPr/>
        </p:nvGrpSpPr>
        <p:grpSpPr>
          <a:xfrm>
            <a:off x="5587744" y="2095700"/>
            <a:ext cx="505748" cy="514594"/>
            <a:chOff x="7119314" y="2607628"/>
            <a:chExt cx="1012952" cy="889634"/>
          </a:xfrm>
        </p:grpSpPr>
        <p:pic>
          <p:nvPicPr>
            <p:cNvPr id="17" name="Imagen 16">
              <a:extLst>
                <a:ext uri="{FF2B5EF4-FFF2-40B4-BE49-F238E27FC236}">
                  <a16:creationId xmlns:a16="http://schemas.microsoft.com/office/drawing/2014/main" xmlns="" id="{E24B5541-B02A-4E97-90F2-65715D6825DA}"/>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18" name="Imagen 17">
              <a:extLst>
                <a:ext uri="{FF2B5EF4-FFF2-40B4-BE49-F238E27FC236}">
                  <a16:creationId xmlns:a16="http://schemas.microsoft.com/office/drawing/2014/main" xmlns="" id="{C0119BE8-8D65-4F60-8569-EE8D9C1A1507}"/>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19" name="Grupo 18">
            <a:extLst>
              <a:ext uri="{FF2B5EF4-FFF2-40B4-BE49-F238E27FC236}">
                <a16:creationId xmlns:a16="http://schemas.microsoft.com/office/drawing/2014/main" xmlns="" id="{70084064-B0FB-4DFA-BDEA-88CF5813EB8F}"/>
              </a:ext>
            </a:extLst>
          </p:cNvPr>
          <p:cNvGrpSpPr/>
          <p:nvPr/>
        </p:nvGrpSpPr>
        <p:grpSpPr>
          <a:xfrm>
            <a:off x="6301429" y="2095700"/>
            <a:ext cx="505748" cy="514594"/>
            <a:chOff x="7119314" y="2607628"/>
            <a:chExt cx="1012952" cy="889634"/>
          </a:xfrm>
        </p:grpSpPr>
        <p:pic>
          <p:nvPicPr>
            <p:cNvPr id="20" name="Imagen 19">
              <a:extLst>
                <a:ext uri="{FF2B5EF4-FFF2-40B4-BE49-F238E27FC236}">
                  <a16:creationId xmlns:a16="http://schemas.microsoft.com/office/drawing/2014/main" xmlns="" id="{8B86CD96-0E7F-49A1-B344-B5BE4DDCDA10}"/>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21" name="Imagen 20">
              <a:extLst>
                <a:ext uri="{FF2B5EF4-FFF2-40B4-BE49-F238E27FC236}">
                  <a16:creationId xmlns:a16="http://schemas.microsoft.com/office/drawing/2014/main" xmlns="" id="{C224BE4A-9A58-41E7-B7A6-2378DED350FD}"/>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22" name="Grupo 21">
            <a:extLst>
              <a:ext uri="{FF2B5EF4-FFF2-40B4-BE49-F238E27FC236}">
                <a16:creationId xmlns:a16="http://schemas.microsoft.com/office/drawing/2014/main" xmlns="" id="{F793FCA5-E16C-4927-BEEC-2335D0AEBAA6}"/>
              </a:ext>
            </a:extLst>
          </p:cNvPr>
          <p:cNvGrpSpPr/>
          <p:nvPr/>
        </p:nvGrpSpPr>
        <p:grpSpPr>
          <a:xfrm>
            <a:off x="7090079" y="2095700"/>
            <a:ext cx="505748" cy="514594"/>
            <a:chOff x="7119314" y="2607628"/>
            <a:chExt cx="1012952" cy="889634"/>
          </a:xfrm>
        </p:grpSpPr>
        <p:pic>
          <p:nvPicPr>
            <p:cNvPr id="23" name="Imagen 22">
              <a:extLst>
                <a:ext uri="{FF2B5EF4-FFF2-40B4-BE49-F238E27FC236}">
                  <a16:creationId xmlns:a16="http://schemas.microsoft.com/office/drawing/2014/main" xmlns="" id="{645FEC8C-EEFC-4420-9BF5-74B6A2A46276}"/>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24" name="Imagen 23">
              <a:extLst>
                <a:ext uri="{FF2B5EF4-FFF2-40B4-BE49-F238E27FC236}">
                  <a16:creationId xmlns:a16="http://schemas.microsoft.com/office/drawing/2014/main" xmlns="" id="{4670CF1C-7663-4A6F-A460-32B255C9FD8B}"/>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25" name="Grupo 24">
            <a:extLst>
              <a:ext uri="{FF2B5EF4-FFF2-40B4-BE49-F238E27FC236}">
                <a16:creationId xmlns:a16="http://schemas.microsoft.com/office/drawing/2014/main" xmlns="" id="{24FDB2A8-86F5-44F7-9D92-1A212B8C8DC0}"/>
              </a:ext>
            </a:extLst>
          </p:cNvPr>
          <p:cNvGrpSpPr/>
          <p:nvPr/>
        </p:nvGrpSpPr>
        <p:grpSpPr>
          <a:xfrm>
            <a:off x="7813747" y="2096517"/>
            <a:ext cx="505748" cy="514594"/>
            <a:chOff x="7119314" y="2607628"/>
            <a:chExt cx="1012952" cy="889634"/>
          </a:xfrm>
        </p:grpSpPr>
        <p:pic>
          <p:nvPicPr>
            <p:cNvPr id="26" name="Imagen 25">
              <a:extLst>
                <a:ext uri="{FF2B5EF4-FFF2-40B4-BE49-F238E27FC236}">
                  <a16:creationId xmlns:a16="http://schemas.microsoft.com/office/drawing/2014/main" xmlns="" id="{6D465BF8-E855-4946-9A7E-3011B241750B}"/>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27" name="Imagen 26">
              <a:extLst>
                <a:ext uri="{FF2B5EF4-FFF2-40B4-BE49-F238E27FC236}">
                  <a16:creationId xmlns:a16="http://schemas.microsoft.com/office/drawing/2014/main" xmlns="" id="{1EBD59DA-D8AE-4A6D-8F65-235986136B39}"/>
                </a:ext>
              </a:extLst>
            </p:cNvPr>
            <p:cNvPicPr>
              <a:picLocks noChangeAspect="1"/>
            </p:cNvPicPr>
            <p:nvPr/>
          </p:nvPicPr>
          <p:blipFill>
            <a:blip r:embed="rId4"/>
            <a:stretch>
              <a:fillRect/>
            </a:stretch>
          </p:blipFill>
          <p:spPr>
            <a:xfrm>
              <a:off x="7246110" y="2653648"/>
              <a:ext cx="797593" cy="797593"/>
            </a:xfrm>
            <a:prstGeom prst="rect">
              <a:avLst/>
            </a:prstGeom>
          </p:spPr>
        </p:pic>
      </p:grpSp>
      <p:sp>
        <p:nvSpPr>
          <p:cNvPr id="28" name="Rectángulo 27">
            <a:extLst>
              <a:ext uri="{FF2B5EF4-FFF2-40B4-BE49-F238E27FC236}">
                <a16:creationId xmlns:a16="http://schemas.microsoft.com/office/drawing/2014/main" xmlns="" id="{9EDB5FE1-A91C-497F-8844-BF065490B3BF}"/>
              </a:ext>
            </a:extLst>
          </p:cNvPr>
          <p:cNvSpPr/>
          <p:nvPr/>
        </p:nvSpPr>
        <p:spPr>
          <a:xfrm>
            <a:off x="429552" y="2102141"/>
            <a:ext cx="505748" cy="514594"/>
          </a:xfrm>
          <a:prstGeom prst="rect">
            <a:avLst/>
          </a:prstGeom>
          <a:solidFill>
            <a:srgbClr val="FF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Rectángulo 28">
            <a:extLst>
              <a:ext uri="{FF2B5EF4-FFF2-40B4-BE49-F238E27FC236}">
                <a16:creationId xmlns:a16="http://schemas.microsoft.com/office/drawing/2014/main" xmlns="" id="{988F3817-C374-4791-B769-EADD442CB755}"/>
              </a:ext>
            </a:extLst>
          </p:cNvPr>
          <p:cNvSpPr/>
          <p:nvPr/>
        </p:nvSpPr>
        <p:spPr>
          <a:xfrm>
            <a:off x="1118329" y="2102159"/>
            <a:ext cx="505748" cy="514594"/>
          </a:xfrm>
          <a:prstGeom prst="rect">
            <a:avLst/>
          </a:prstGeom>
          <a:solidFill>
            <a:srgbClr val="FF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0" name="Grupo 29">
            <a:extLst>
              <a:ext uri="{FF2B5EF4-FFF2-40B4-BE49-F238E27FC236}">
                <a16:creationId xmlns:a16="http://schemas.microsoft.com/office/drawing/2014/main" xmlns="" id="{F8AA187B-FB86-491A-BE70-25CC3840F915}"/>
              </a:ext>
            </a:extLst>
          </p:cNvPr>
          <p:cNvGrpSpPr/>
          <p:nvPr/>
        </p:nvGrpSpPr>
        <p:grpSpPr>
          <a:xfrm>
            <a:off x="1783029" y="2095700"/>
            <a:ext cx="505748" cy="514594"/>
            <a:chOff x="7119314" y="2607628"/>
            <a:chExt cx="1012952" cy="889634"/>
          </a:xfrm>
        </p:grpSpPr>
        <p:pic>
          <p:nvPicPr>
            <p:cNvPr id="31" name="Imagen 30">
              <a:extLst>
                <a:ext uri="{FF2B5EF4-FFF2-40B4-BE49-F238E27FC236}">
                  <a16:creationId xmlns:a16="http://schemas.microsoft.com/office/drawing/2014/main" xmlns="" id="{489D1D54-9CAE-4B9C-89A0-5FBA4444F37E}"/>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32" name="Imagen 31">
              <a:extLst>
                <a:ext uri="{FF2B5EF4-FFF2-40B4-BE49-F238E27FC236}">
                  <a16:creationId xmlns:a16="http://schemas.microsoft.com/office/drawing/2014/main" xmlns="" id="{4A5D859C-05A2-4724-AC31-4B8C12FE2D0A}"/>
                </a:ext>
              </a:extLst>
            </p:cNvPr>
            <p:cNvPicPr>
              <a:picLocks noChangeAspect="1"/>
            </p:cNvPicPr>
            <p:nvPr/>
          </p:nvPicPr>
          <p:blipFill>
            <a:blip r:embed="rId4"/>
            <a:stretch>
              <a:fillRect/>
            </a:stretch>
          </p:blipFill>
          <p:spPr>
            <a:xfrm>
              <a:off x="7246110" y="2653648"/>
              <a:ext cx="797593" cy="797593"/>
            </a:xfrm>
            <a:prstGeom prst="rect">
              <a:avLst/>
            </a:prstGeom>
          </p:spPr>
        </p:pic>
      </p:grpSp>
      <p:grpSp>
        <p:nvGrpSpPr>
          <p:cNvPr id="33" name="Grupo 32">
            <a:extLst>
              <a:ext uri="{FF2B5EF4-FFF2-40B4-BE49-F238E27FC236}">
                <a16:creationId xmlns:a16="http://schemas.microsoft.com/office/drawing/2014/main" xmlns="" id="{0281901E-EE8F-4CA1-9766-0AE66E70050A}"/>
              </a:ext>
            </a:extLst>
          </p:cNvPr>
          <p:cNvGrpSpPr/>
          <p:nvPr/>
        </p:nvGrpSpPr>
        <p:grpSpPr>
          <a:xfrm>
            <a:off x="2480239" y="2095700"/>
            <a:ext cx="505748" cy="514594"/>
            <a:chOff x="7119314" y="2607628"/>
            <a:chExt cx="1012952" cy="889634"/>
          </a:xfrm>
        </p:grpSpPr>
        <p:pic>
          <p:nvPicPr>
            <p:cNvPr id="34" name="Imagen 33">
              <a:extLst>
                <a:ext uri="{FF2B5EF4-FFF2-40B4-BE49-F238E27FC236}">
                  <a16:creationId xmlns:a16="http://schemas.microsoft.com/office/drawing/2014/main" xmlns="" id="{70ED0D93-DAB9-4491-BD3D-29D85B4E067A}"/>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35" name="Imagen 34">
              <a:extLst>
                <a:ext uri="{FF2B5EF4-FFF2-40B4-BE49-F238E27FC236}">
                  <a16:creationId xmlns:a16="http://schemas.microsoft.com/office/drawing/2014/main" xmlns="" id="{B725235D-62B7-4994-8F15-3C517D71D39A}"/>
                </a:ext>
              </a:extLst>
            </p:cNvPr>
            <p:cNvPicPr>
              <a:picLocks noChangeAspect="1"/>
            </p:cNvPicPr>
            <p:nvPr/>
          </p:nvPicPr>
          <p:blipFill>
            <a:blip r:embed="rId4"/>
            <a:stretch>
              <a:fillRect/>
            </a:stretch>
          </p:blipFill>
          <p:spPr>
            <a:xfrm>
              <a:off x="7246110" y="2653648"/>
              <a:ext cx="797593" cy="797593"/>
            </a:xfrm>
            <a:prstGeom prst="rect">
              <a:avLst/>
            </a:prstGeom>
          </p:spPr>
        </p:pic>
      </p:grpSp>
      <p:sp>
        <p:nvSpPr>
          <p:cNvPr id="36" name="Rectángulo 35">
            <a:extLst>
              <a:ext uri="{FF2B5EF4-FFF2-40B4-BE49-F238E27FC236}">
                <a16:creationId xmlns:a16="http://schemas.microsoft.com/office/drawing/2014/main" xmlns="" id="{4F39CBDF-005E-415E-A3A8-19310F15CB8E}"/>
              </a:ext>
            </a:extLst>
          </p:cNvPr>
          <p:cNvSpPr/>
          <p:nvPr/>
        </p:nvSpPr>
        <p:spPr>
          <a:xfrm>
            <a:off x="1786475" y="2100977"/>
            <a:ext cx="505748" cy="514594"/>
          </a:xfrm>
          <a:prstGeom prst="rect">
            <a:avLst/>
          </a:prstGeom>
          <a:solidFill>
            <a:srgbClr val="FF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Rectángulo 36">
            <a:extLst>
              <a:ext uri="{FF2B5EF4-FFF2-40B4-BE49-F238E27FC236}">
                <a16:creationId xmlns:a16="http://schemas.microsoft.com/office/drawing/2014/main" xmlns="" id="{74556ACE-55FF-4BC6-989E-BCC8C585527F}"/>
              </a:ext>
            </a:extLst>
          </p:cNvPr>
          <p:cNvSpPr/>
          <p:nvPr/>
        </p:nvSpPr>
        <p:spPr>
          <a:xfrm>
            <a:off x="2475252" y="2100995"/>
            <a:ext cx="505748" cy="514594"/>
          </a:xfrm>
          <a:prstGeom prst="rect">
            <a:avLst/>
          </a:prstGeom>
          <a:solidFill>
            <a:srgbClr val="FF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8" name="Grupo 37">
            <a:extLst>
              <a:ext uri="{FF2B5EF4-FFF2-40B4-BE49-F238E27FC236}">
                <a16:creationId xmlns:a16="http://schemas.microsoft.com/office/drawing/2014/main" xmlns="" id="{C46A0AAA-4260-4057-91DD-B813588B123A}"/>
              </a:ext>
            </a:extLst>
          </p:cNvPr>
          <p:cNvGrpSpPr/>
          <p:nvPr/>
        </p:nvGrpSpPr>
        <p:grpSpPr>
          <a:xfrm>
            <a:off x="3215404" y="2100350"/>
            <a:ext cx="509194" cy="519871"/>
            <a:chOff x="6248165" y="2389108"/>
            <a:chExt cx="509194" cy="519871"/>
          </a:xfrm>
        </p:grpSpPr>
        <p:grpSp>
          <p:nvGrpSpPr>
            <p:cNvPr id="39" name="Grupo 38">
              <a:extLst>
                <a:ext uri="{FF2B5EF4-FFF2-40B4-BE49-F238E27FC236}">
                  <a16:creationId xmlns:a16="http://schemas.microsoft.com/office/drawing/2014/main" xmlns="" id="{E6E5DF38-0A75-4729-8636-3F37CDB07E1C}"/>
                </a:ext>
              </a:extLst>
            </p:cNvPr>
            <p:cNvGrpSpPr/>
            <p:nvPr/>
          </p:nvGrpSpPr>
          <p:grpSpPr>
            <a:xfrm>
              <a:off x="6248165" y="2389108"/>
              <a:ext cx="505748" cy="514594"/>
              <a:chOff x="7119314" y="2607628"/>
              <a:chExt cx="1012952" cy="889634"/>
            </a:xfrm>
          </p:grpSpPr>
          <p:pic>
            <p:nvPicPr>
              <p:cNvPr id="41" name="Imagen 40">
                <a:extLst>
                  <a:ext uri="{FF2B5EF4-FFF2-40B4-BE49-F238E27FC236}">
                    <a16:creationId xmlns:a16="http://schemas.microsoft.com/office/drawing/2014/main" xmlns="" id="{1DE2336D-08A8-446E-80C5-F9ED2F5E3666}"/>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42" name="Imagen 41">
                <a:extLst>
                  <a:ext uri="{FF2B5EF4-FFF2-40B4-BE49-F238E27FC236}">
                    <a16:creationId xmlns:a16="http://schemas.microsoft.com/office/drawing/2014/main" xmlns="" id="{D44B97AC-12B1-481C-BEC3-1BEC6908237F}"/>
                  </a:ext>
                </a:extLst>
              </p:cNvPr>
              <p:cNvPicPr>
                <a:picLocks noChangeAspect="1"/>
              </p:cNvPicPr>
              <p:nvPr/>
            </p:nvPicPr>
            <p:blipFill>
              <a:blip r:embed="rId4"/>
              <a:stretch>
                <a:fillRect/>
              </a:stretch>
            </p:blipFill>
            <p:spPr>
              <a:xfrm>
                <a:off x="7246110" y="2653648"/>
                <a:ext cx="797593" cy="797593"/>
              </a:xfrm>
              <a:prstGeom prst="rect">
                <a:avLst/>
              </a:prstGeom>
            </p:spPr>
          </p:pic>
        </p:grpSp>
        <p:sp>
          <p:nvSpPr>
            <p:cNvPr id="40" name="Rectángulo 39">
              <a:extLst>
                <a:ext uri="{FF2B5EF4-FFF2-40B4-BE49-F238E27FC236}">
                  <a16:creationId xmlns:a16="http://schemas.microsoft.com/office/drawing/2014/main" xmlns="" id="{3D5ACAE6-02BF-4BD3-BC76-7DB50A1432F6}"/>
                </a:ext>
              </a:extLst>
            </p:cNvPr>
            <p:cNvSpPr/>
            <p:nvPr/>
          </p:nvSpPr>
          <p:spPr>
            <a:xfrm>
              <a:off x="6251611" y="2394385"/>
              <a:ext cx="505748" cy="514594"/>
            </a:xfrm>
            <a:prstGeom prst="rect">
              <a:avLst/>
            </a:prstGeom>
            <a:solidFill>
              <a:srgbClr val="FF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43" name="Grupo 42">
            <a:extLst>
              <a:ext uri="{FF2B5EF4-FFF2-40B4-BE49-F238E27FC236}">
                <a16:creationId xmlns:a16="http://schemas.microsoft.com/office/drawing/2014/main" xmlns="" id="{BC60D9DD-FBAA-4706-9880-44AD09362019}"/>
              </a:ext>
            </a:extLst>
          </p:cNvPr>
          <p:cNvGrpSpPr/>
          <p:nvPr/>
        </p:nvGrpSpPr>
        <p:grpSpPr>
          <a:xfrm>
            <a:off x="4199380" y="1677649"/>
            <a:ext cx="1005438" cy="1356360"/>
            <a:chOff x="10065791" y="4175760"/>
            <a:chExt cx="1005438" cy="1356360"/>
          </a:xfrm>
        </p:grpSpPr>
        <p:sp>
          <p:nvSpPr>
            <p:cNvPr id="44" name="Rectángulo 43">
              <a:extLst>
                <a:ext uri="{FF2B5EF4-FFF2-40B4-BE49-F238E27FC236}">
                  <a16:creationId xmlns:a16="http://schemas.microsoft.com/office/drawing/2014/main" xmlns="" id="{59F7D7D0-9F30-4A1C-A418-E0F94CC24AD4}"/>
                </a:ext>
              </a:extLst>
            </p:cNvPr>
            <p:cNvSpPr/>
            <p:nvPr/>
          </p:nvSpPr>
          <p:spPr>
            <a:xfrm>
              <a:off x="10065791" y="4175760"/>
              <a:ext cx="1005438" cy="1356360"/>
            </a:xfrm>
            <a:prstGeom prst="rect">
              <a:avLst/>
            </a:prstGeom>
            <a:solidFill>
              <a:srgbClr val="FF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00" dirty="0"/>
            </a:p>
            <a:p>
              <a:pPr algn="ctr"/>
              <a:endParaRPr lang="es-ES" sz="1000" dirty="0"/>
            </a:p>
            <a:p>
              <a:pPr algn="ctr"/>
              <a:endParaRPr lang="es-ES" sz="1000" dirty="0"/>
            </a:p>
            <a:p>
              <a:pPr algn="ctr"/>
              <a:endParaRPr lang="es-ES" sz="1000" dirty="0"/>
            </a:p>
            <a:p>
              <a:pPr algn="ctr"/>
              <a:endParaRPr lang="es-ES" sz="1000" dirty="0"/>
            </a:p>
            <a:p>
              <a:pPr algn="ctr"/>
              <a:r>
                <a:rPr lang="es-ES" sz="1000" dirty="0" err="1"/>
                <a:t>Aplication</a:t>
              </a:r>
              <a:endParaRPr lang="es-ES" sz="1000" dirty="0"/>
            </a:p>
            <a:p>
              <a:pPr algn="ctr"/>
              <a:r>
                <a:rPr lang="es-ES" sz="1000" dirty="0"/>
                <a:t>Down</a:t>
              </a:r>
            </a:p>
          </p:txBody>
        </p:sp>
        <p:grpSp>
          <p:nvGrpSpPr>
            <p:cNvPr id="45" name="Grupo 44">
              <a:extLst>
                <a:ext uri="{FF2B5EF4-FFF2-40B4-BE49-F238E27FC236}">
                  <a16:creationId xmlns:a16="http://schemas.microsoft.com/office/drawing/2014/main" xmlns="" id="{1E9E9F05-03F2-4E94-8ABA-39C7F7CA128C}"/>
                </a:ext>
              </a:extLst>
            </p:cNvPr>
            <p:cNvGrpSpPr/>
            <p:nvPr/>
          </p:nvGrpSpPr>
          <p:grpSpPr>
            <a:xfrm>
              <a:off x="10192785" y="4253484"/>
              <a:ext cx="767652" cy="537546"/>
              <a:chOff x="7445490" y="5273013"/>
              <a:chExt cx="1700215" cy="1190570"/>
            </a:xfrm>
          </p:grpSpPr>
          <p:sp>
            <p:nvSpPr>
              <p:cNvPr id="46" name="Triángulo isósceles 45">
                <a:extLst>
                  <a:ext uri="{FF2B5EF4-FFF2-40B4-BE49-F238E27FC236}">
                    <a16:creationId xmlns:a16="http://schemas.microsoft.com/office/drawing/2014/main" xmlns="" id="{755AF7D2-870A-4D50-92CB-98B822377463}"/>
                  </a:ext>
                </a:extLst>
              </p:cNvPr>
              <p:cNvSpPr/>
              <p:nvPr/>
            </p:nvSpPr>
            <p:spPr>
              <a:xfrm>
                <a:off x="7445490" y="5273013"/>
                <a:ext cx="1700215" cy="1190570"/>
              </a:xfrm>
              <a:prstGeom prst="triangle">
                <a:avLst/>
              </a:prstGeom>
              <a:solidFill>
                <a:srgbClr val="D4E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ayo 46">
                <a:extLst>
                  <a:ext uri="{FF2B5EF4-FFF2-40B4-BE49-F238E27FC236}">
                    <a16:creationId xmlns:a16="http://schemas.microsoft.com/office/drawing/2014/main" xmlns="" id="{2EDAF5F2-599A-464A-8F27-9EDAB45386D0}"/>
                  </a:ext>
                </a:extLst>
              </p:cNvPr>
              <p:cNvSpPr/>
              <p:nvPr/>
            </p:nvSpPr>
            <p:spPr>
              <a:xfrm rot="1705657">
                <a:off x="8013293" y="5691596"/>
                <a:ext cx="611696" cy="558373"/>
              </a:xfrm>
              <a:prstGeom prst="lightningBol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grpSp>
        <p:nvGrpSpPr>
          <p:cNvPr id="48" name="Grupo 47">
            <a:extLst>
              <a:ext uri="{FF2B5EF4-FFF2-40B4-BE49-F238E27FC236}">
                <a16:creationId xmlns:a16="http://schemas.microsoft.com/office/drawing/2014/main" xmlns="" id="{C62BE6C0-A054-484C-AE86-42949A68239A}"/>
              </a:ext>
            </a:extLst>
          </p:cNvPr>
          <p:cNvGrpSpPr/>
          <p:nvPr/>
        </p:nvGrpSpPr>
        <p:grpSpPr>
          <a:xfrm>
            <a:off x="8495280" y="2114678"/>
            <a:ext cx="505748" cy="514594"/>
            <a:chOff x="7119314" y="2607628"/>
            <a:chExt cx="1012952" cy="889634"/>
          </a:xfrm>
        </p:grpSpPr>
        <p:pic>
          <p:nvPicPr>
            <p:cNvPr id="49" name="Imagen 48">
              <a:extLst>
                <a:ext uri="{FF2B5EF4-FFF2-40B4-BE49-F238E27FC236}">
                  <a16:creationId xmlns:a16="http://schemas.microsoft.com/office/drawing/2014/main" xmlns="" id="{65BD4518-556E-47A4-8B81-4A3DC31AB4B3}"/>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50" name="Imagen 49">
              <a:extLst>
                <a:ext uri="{FF2B5EF4-FFF2-40B4-BE49-F238E27FC236}">
                  <a16:creationId xmlns:a16="http://schemas.microsoft.com/office/drawing/2014/main" xmlns="" id="{AD9FBBBD-96AC-4255-B6F8-479BE3128581}"/>
                </a:ext>
              </a:extLst>
            </p:cNvPr>
            <p:cNvPicPr>
              <a:picLocks noChangeAspect="1"/>
            </p:cNvPicPr>
            <p:nvPr/>
          </p:nvPicPr>
          <p:blipFill>
            <a:blip r:embed="rId4"/>
            <a:stretch>
              <a:fillRect/>
            </a:stretch>
          </p:blipFill>
          <p:spPr>
            <a:xfrm>
              <a:off x="7246110" y="2653648"/>
              <a:ext cx="797593" cy="797593"/>
            </a:xfrm>
            <a:prstGeom prst="rect">
              <a:avLst/>
            </a:prstGeom>
          </p:spPr>
        </p:pic>
      </p:grpSp>
      <p:sp>
        <p:nvSpPr>
          <p:cNvPr id="51" name="CuadroTexto 50">
            <a:extLst>
              <a:ext uri="{FF2B5EF4-FFF2-40B4-BE49-F238E27FC236}">
                <a16:creationId xmlns:a16="http://schemas.microsoft.com/office/drawing/2014/main" xmlns="" id="{43DB9CC8-98A6-4510-AA75-DCB289B4C0FD}"/>
              </a:ext>
            </a:extLst>
          </p:cNvPr>
          <p:cNvSpPr txBox="1"/>
          <p:nvPr/>
        </p:nvSpPr>
        <p:spPr>
          <a:xfrm>
            <a:off x="5355190" y="2608144"/>
            <a:ext cx="1057126" cy="28671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2.0</a:t>
            </a:r>
          </a:p>
        </p:txBody>
      </p:sp>
      <p:sp>
        <p:nvSpPr>
          <p:cNvPr id="52" name="CuadroTexto 51">
            <a:extLst>
              <a:ext uri="{FF2B5EF4-FFF2-40B4-BE49-F238E27FC236}">
                <a16:creationId xmlns:a16="http://schemas.microsoft.com/office/drawing/2014/main" xmlns="" id="{10D54A38-FAD5-4FCE-90C8-50CFB87C16F1}"/>
              </a:ext>
            </a:extLst>
          </p:cNvPr>
          <p:cNvSpPr txBox="1"/>
          <p:nvPr/>
        </p:nvSpPr>
        <p:spPr>
          <a:xfrm>
            <a:off x="6037012" y="2608144"/>
            <a:ext cx="1028446" cy="276999"/>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2.0</a:t>
            </a:r>
          </a:p>
        </p:txBody>
      </p:sp>
      <p:sp>
        <p:nvSpPr>
          <p:cNvPr id="53" name="CuadroTexto 52">
            <a:extLst>
              <a:ext uri="{FF2B5EF4-FFF2-40B4-BE49-F238E27FC236}">
                <a16:creationId xmlns:a16="http://schemas.microsoft.com/office/drawing/2014/main" xmlns="" id="{20B06391-5E73-4EC0-A137-E12542D9D26E}"/>
              </a:ext>
            </a:extLst>
          </p:cNvPr>
          <p:cNvSpPr txBox="1"/>
          <p:nvPr/>
        </p:nvSpPr>
        <p:spPr>
          <a:xfrm>
            <a:off x="6852161" y="2608144"/>
            <a:ext cx="1057126" cy="276999"/>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2.0</a:t>
            </a:r>
          </a:p>
        </p:txBody>
      </p:sp>
      <p:sp>
        <p:nvSpPr>
          <p:cNvPr id="54" name="CuadroTexto 53">
            <a:extLst>
              <a:ext uri="{FF2B5EF4-FFF2-40B4-BE49-F238E27FC236}">
                <a16:creationId xmlns:a16="http://schemas.microsoft.com/office/drawing/2014/main" xmlns="" id="{21196683-3A74-4FE2-91F0-901C178971E8}"/>
              </a:ext>
            </a:extLst>
          </p:cNvPr>
          <p:cNvSpPr txBox="1"/>
          <p:nvPr/>
        </p:nvSpPr>
        <p:spPr>
          <a:xfrm>
            <a:off x="7608414" y="2608144"/>
            <a:ext cx="1028446" cy="276999"/>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2.0</a:t>
            </a:r>
          </a:p>
        </p:txBody>
      </p:sp>
      <p:sp>
        <p:nvSpPr>
          <p:cNvPr id="55" name="Flecha: hacia abajo 54">
            <a:extLst>
              <a:ext uri="{FF2B5EF4-FFF2-40B4-BE49-F238E27FC236}">
                <a16:creationId xmlns:a16="http://schemas.microsoft.com/office/drawing/2014/main" xmlns="" id="{42310942-6D66-43E8-AF20-09D8FF725EED}"/>
              </a:ext>
            </a:extLst>
          </p:cNvPr>
          <p:cNvSpPr/>
          <p:nvPr/>
        </p:nvSpPr>
        <p:spPr>
          <a:xfrm>
            <a:off x="515889" y="2858598"/>
            <a:ext cx="258608" cy="522095"/>
          </a:xfrm>
          <a:prstGeom prst="downArrow">
            <a:avLst/>
          </a:prstGeom>
          <a:solidFill>
            <a:srgbClr val="FF0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Flecha: hacia abajo 55">
            <a:extLst>
              <a:ext uri="{FF2B5EF4-FFF2-40B4-BE49-F238E27FC236}">
                <a16:creationId xmlns:a16="http://schemas.microsoft.com/office/drawing/2014/main" xmlns="" id="{E957E6A2-EADA-4FD4-9BEF-0399B16E3691}"/>
              </a:ext>
            </a:extLst>
          </p:cNvPr>
          <p:cNvSpPr/>
          <p:nvPr/>
        </p:nvSpPr>
        <p:spPr>
          <a:xfrm>
            <a:off x="1216929" y="2858598"/>
            <a:ext cx="258608" cy="522095"/>
          </a:xfrm>
          <a:prstGeom prst="downArrow">
            <a:avLst/>
          </a:prstGeom>
          <a:solidFill>
            <a:srgbClr val="FF0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Flecha: hacia abajo 56">
            <a:extLst>
              <a:ext uri="{FF2B5EF4-FFF2-40B4-BE49-F238E27FC236}">
                <a16:creationId xmlns:a16="http://schemas.microsoft.com/office/drawing/2014/main" xmlns="" id="{81EBFCFC-11E3-4C86-8F8C-88751CF5F1BC}"/>
              </a:ext>
            </a:extLst>
          </p:cNvPr>
          <p:cNvSpPr/>
          <p:nvPr/>
        </p:nvSpPr>
        <p:spPr>
          <a:xfrm>
            <a:off x="1822585" y="2858598"/>
            <a:ext cx="258608" cy="522095"/>
          </a:xfrm>
          <a:prstGeom prst="downArrow">
            <a:avLst/>
          </a:prstGeom>
          <a:solidFill>
            <a:srgbClr val="FF0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Flecha: hacia abajo 57">
            <a:extLst>
              <a:ext uri="{FF2B5EF4-FFF2-40B4-BE49-F238E27FC236}">
                <a16:creationId xmlns:a16="http://schemas.microsoft.com/office/drawing/2014/main" xmlns="" id="{577B48B7-B9EC-4E43-BE45-8EBE259F49B8}"/>
              </a:ext>
            </a:extLst>
          </p:cNvPr>
          <p:cNvSpPr/>
          <p:nvPr/>
        </p:nvSpPr>
        <p:spPr>
          <a:xfrm>
            <a:off x="2523625" y="2858598"/>
            <a:ext cx="258608" cy="522095"/>
          </a:xfrm>
          <a:prstGeom prst="downArrow">
            <a:avLst/>
          </a:prstGeom>
          <a:solidFill>
            <a:srgbClr val="FF0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Flecha: hacia abajo 58">
            <a:extLst>
              <a:ext uri="{FF2B5EF4-FFF2-40B4-BE49-F238E27FC236}">
                <a16:creationId xmlns:a16="http://schemas.microsoft.com/office/drawing/2014/main" xmlns="" id="{A72DE470-F285-4F1F-AECF-01309409E230}"/>
              </a:ext>
            </a:extLst>
          </p:cNvPr>
          <p:cNvSpPr/>
          <p:nvPr/>
        </p:nvSpPr>
        <p:spPr>
          <a:xfrm>
            <a:off x="3319721" y="2841694"/>
            <a:ext cx="258608" cy="522095"/>
          </a:xfrm>
          <a:prstGeom prst="downArrow">
            <a:avLst/>
          </a:prstGeom>
          <a:solidFill>
            <a:srgbClr val="FF0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60" name="Grupo 59">
            <a:extLst>
              <a:ext uri="{FF2B5EF4-FFF2-40B4-BE49-F238E27FC236}">
                <a16:creationId xmlns:a16="http://schemas.microsoft.com/office/drawing/2014/main" xmlns="" id="{C6FE879B-55BF-47BC-B7D3-7DB4723D26FF}"/>
              </a:ext>
            </a:extLst>
          </p:cNvPr>
          <p:cNvGrpSpPr/>
          <p:nvPr/>
        </p:nvGrpSpPr>
        <p:grpSpPr>
          <a:xfrm>
            <a:off x="147052" y="4283172"/>
            <a:ext cx="1057126" cy="1283829"/>
            <a:chOff x="5477764" y="4956530"/>
            <a:chExt cx="1057126" cy="1283829"/>
          </a:xfrm>
        </p:grpSpPr>
        <p:grpSp>
          <p:nvGrpSpPr>
            <p:cNvPr id="61" name="Grupo 60">
              <a:extLst>
                <a:ext uri="{FF2B5EF4-FFF2-40B4-BE49-F238E27FC236}">
                  <a16:creationId xmlns:a16="http://schemas.microsoft.com/office/drawing/2014/main" xmlns="" id="{F3F22567-C4C4-40D0-A659-2E17BEE399C4}"/>
                </a:ext>
              </a:extLst>
            </p:cNvPr>
            <p:cNvGrpSpPr/>
            <p:nvPr/>
          </p:nvGrpSpPr>
          <p:grpSpPr>
            <a:xfrm>
              <a:off x="5757441" y="4956530"/>
              <a:ext cx="505748" cy="514594"/>
              <a:chOff x="7119314" y="2607628"/>
              <a:chExt cx="1012952" cy="889634"/>
            </a:xfrm>
          </p:grpSpPr>
          <p:pic>
            <p:nvPicPr>
              <p:cNvPr id="65" name="Imagen 64">
                <a:extLst>
                  <a:ext uri="{FF2B5EF4-FFF2-40B4-BE49-F238E27FC236}">
                    <a16:creationId xmlns:a16="http://schemas.microsoft.com/office/drawing/2014/main" xmlns="" id="{FAA33201-A1D5-4080-A566-CE3D914F96D3}"/>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66" name="Imagen 65">
                <a:extLst>
                  <a:ext uri="{FF2B5EF4-FFF2-40B4-BE49-F238E27FC236}">
                    <a16:creationId xmlns:a16="http://schemas.microsoft.com/office/drawing/2014/main" xmlns="" id="{E6F546D3-FADE-4D29-BDA3-4FBB863581D1}"/>
                  </a:ext>
                </a:extLst>
              </p:cNvPr>
              <p:cNvPicPr>
                <a:picLocks noChangeAspect="1"/>
              </p:cNvPicPr>
              <p:nvPr/>
            </p:nvPicPr>
            <p:blipFill>
              <a:blip r:embed="rId4"/>
              <a:stretch>
                <a:fillRect/>
              </a:stretch>
            </p:blipFill>
            <p:spPr>
              <a:xfrm>
                <a:off x="7246110" y="2653648"/>
                <a:ext cx="797593" cy="797593"/>
              </a:xfrm>
              <a:prstGeom prst="rect">
                <a:avLst/>
              </a:prstGeom>
            </p:spPr>
          </p:pic>
        </p:grpSp>
        <p:sp>
          <p:nvSpPr>
            <p:cNvPr id="62" name="Rectángulo 61">
              <a:extLst>
                <a:ext uri="{FF2B5EF4-FFF2-40B4-BE49-F238E27FC236}">
                  <a16:creationId xmlns:a16="http://schemas.microsoft.com/office/drawing/2014/main" xmlns="" id="{99A9BCA2-90FB-4F89-8B38-7D9B52ED0AB5}"/>
                </a:ext>
              </a:extLst>
            </p:cNvPr>
            <p:cNvSpPr/>
            <p:nvPr/>
          </p:nvSpPr>
          <p:spPr>
            <a:xfrm>
              <a:off x="5760887" y="4961807"/>
              <a:ext cx="505748" cy="514594"/>
            </a:xfrm>
            <a:prstGeom prst="rect">
              <a:avLst/>
            </a:prstGeom>
            <a:solidFill>
              <a:srgbClr val="FF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3" name="Flecha: hacia abajo 62">
              <a:extLst>
                <a:ext uri="{FF2B5EF4-FFF2-40B4-BE49-F238E27FC236}">
                  <a16:creationId xmlns:a16="http://schemas.microsoft.com/office/drawing/2014/main" xmlns="" id="{4223EE97-B2E2-453E-B794-B38FCEF96052}"/>
                </a:ext>
              </a:extLst>
            </p:cNvPr>
            <p:cNvSpPr/>
            <p:nvPr/>
          </p:nvSpPr>
          <p:spPr>
            <a:xfrm>
              <a:off x="5847224" y="5718264"/>
              <a:ext cx="258608" cy="522095"/>
            </a:xfrm>
            <a:prstGeom prst="downArrow">
              <a:avLst/>
            </a:prstGeom>
            <a:solidFill>
              <a:srgbClr val="FF0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4" name="CuadroTexto 63">
              <a:extLst>
                <a:ext uri="{FF2B5EF4-FFF2-40B4-BE49-F238E27FC236}">
                  <a16:creationId xmlns:a16="http://schemas.microsoft.com/office/drawing/2014/main" xmlns="" id="{F171BEB4-BA30-4743-AC17-DDF00E97FC3C}"/>
                </a:ext>
              </a:extLst>
            </p:cNvPr>
            <p:cNvSpPr txBox="1"/>
            <p:nvPr/>
          </p:nvSpPr>
          <p:spPr>
            <a:xfrm>
              <a:off x="5477764" y="5444504"/>
              <a:ext cx="1057126" cy="28671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1.1</a:t>
              </a:r>
            </a:p>
          </p:txBody>
        </p:sp>
      </p:grpSp>
      <p:sp>
        <p:nvSpPr>
          <p:cNvPr id="67" name="Flecha: hacia abajo 66">
            <a:extLst>
              <a:ext uri="{FF2B5EF4-FFF2-40B4-BE49-F238E27FC236}">
                <a16:creationId xmlns:a16="http://schemas.microsoft.com/office/drawing/2014/main" xmlns="" id="{9E751D07-9255-42FE-8F95-E5B190627703}"/>
              </a:ext>
            </a:extLst>
          </p:cNvPr>
          <p:cNvSpPr/>
          <p:nvPr/>
        </p:nvSpPr>
        <p:spPr>
          <a:xfrm rot="10800000">
            <a:off x="5679560" y="2850310"/>
            <a:ext cx="258608" cy="522095"/>
          </a:xfrm>
          <a:prstGeom prst="downArrow">
            <a:avLst/>
          </a:prstGeom>
          <a:solidFill>
            <a:srgbClr val="00B05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Flecha: hacia abajo 67">
            <a:extLst>
              <a:ext uri="{FF2B5EF4-FFF2-40B4-BE49-F238E27FC236}">
                <a16:creationId xmlns:a16="http://schemas.microsoft.com/office/drawing/2014/main" xmlns="" id="{506F25F0-8DA3-44EB-9DE5-FA2594772636}"/>
              </a:ext>
            </a:extLst>
          </p:cNvPr>
          <p:cNvSpPr/>
          <p:nvPr/>
        </p:nvSpPr>
        <p:spPr>
          <a:xfrm rot="10800000">
            <a:off x="6411080" y="2835070"/>
            <a:ext cx="258608" cy="522095"/>
          </a:xfrm>
          <a:prstGeom prst="downArrow">
            <a:avLst/>
          </a:prstGeom>
          <a:solidFill>
            <a:srgbClr val="00B05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9" name="Flecha: hacia abajo 68">
            <a:extLst>
              <a:ext uri="{FF2B5EF4-FFF2-40B4-BE49-F238E27FC236}">
                <a16:creationId xmlns:a16="http://schemas.microsoft.com/office/drawing/2014/main" xmlns="" id="{90E0ED16-D843-4466-BA4F-F8B7C7625E8D}"/>
              </a:ext>
            </a:extLst>
          </p:cNvPr>
          <p:cNvSpPr/>
          <p:nvPr/>
        </p:nvSpPr>
        <p:spPr>
          <a:xfrm rot="10800000">
            <a:off x="7157431" y="2850310"/>
            <a:ext cx="258608" cy="522095"/>
          </a:xfrm>
          <a:prstGeom prst="downArrow">
            <a:avLst/>
          </a:prstGeom>
          <a:solidFill>
            <a:srgbClr val="00B05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Flecha: hacia abajo 69">
            <a:extLst>
              <a:ext uri="{FF2B5EF4-FFF2-40B4-BE49-F238E27FC236}">
                <a16:creationId xmlns:a16="http://schemas.microsoft.com/office/drawing/2014/main" xmlns="" id="{798BCCC1-7143-4F8D-B630-4AF8E40215F1}"/>
              </a:ext>
            </a:extLst>
          </p:cNvPr>
          <p:cNvSpPr/>
          <p:nvPr/>
        </p:nvSpPr>
        <p:spPr>
          <a:xfrm rot="10800000">
            <a:off x="7888951" y="2835070"/>
            <a:ext cx="258608" cy="522095"/>
          </a:xfrm>
          <a:prstGeom prst="downArrow">
            <a:avLst/>
          </a:prstGeom>
          <a:solidFill>
            <a:srgbClr val="00B05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 name="Flecha: hacia abajo 70">
            <a:extLst>
              <a:ext uri="{FF2B5EF4-FFF2-40B4-BE49-F238E27FC236}">
                <a16:creationId xmlns:a16="http://schemas.microsoft.com/office/drawing/2014/main" xmlns="" id="{6F8BE003-B63D-4B25-B09A-BFF32BAA64E7}"/>
              </a:ext>
            </a:extLst>
          </p:cNvPr>
          <p:cNvSpPr/>
          <p:nvPr/>
        </p:nvSpPr>
        <p:spPr>
          <a:xfrm rot="10800000">
            <a:off x="8620471" y="2868177"/>
            <a:ext cx="258608" cy="522095"/>
          </a:xfrm>
          <a:prstGeom prst="downArrow">
            <a:avLst/>
          </a:prstGeom>
          <a:solidFill>
            <a:srgbClr val="00B05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72" name="Grupo 71">
            <a:extLst>
              <a:ext uri="{FF2B5EF4-FFF2-40B4-BE49-F238E27FC236}">
                <a16:creationId xmlns:a16="http://schemas.microsoft.com/office/drawing/2014/main" xmlns="" id="{44C5482F-D778-4CDD-80BE-3E260EB50EEF}"/>
              </a:ext>
            </a:extLst>
          </p:cNvPr>
          <p:cNvGrpSpPr/>
          <p:nvPr/>
        </p:nvGrpSpPr>
        <p:grpSpPr>
          <a:xfrm>
            <a:off x="8241526" y="4275186"/>
            <a:ext cx="1057126" cy="1276705"/>
            <a:chOff x="7970109" y="4203446"/>
            <a:chExt cx="1057126" cy="1276705"/>
          </a:xfrm>
        </p:grpSpPr>
        <p:grpSp>
          <p:nvGrpSpPr>
            <p:cNvPr id="73" name="Grupo 72">
              <a:extLst>
                <a:ext uri="{FF2B5EF4-FFF2-40B4-BE49-F238E27FC236}">
                  <a16:creationId xmlns:a16="http://schemas.microsoft.com/office/drawing/2014/main" xmlns="" id="{ECD0D195-1B7D-490D-9833-1F9D2447F59D}"/>
                </a:ext>
              </a:extLst>
            </p:cNvPr>
            <p:cNvGrpSpPr/>
            <p:nvPr/>
          </p:nvGrpSpPr>
          <p:grpSpPr>
            <a:xfrm>
              <a:off x="8277094" y="4203446"/>
              <a:ext cx="505748" cy="514594"/>
              <a:chOff x="7119314" y="2607628"/>
              <a:chExt cx="1012952" cy="889634"/>
            </a:xfrm>
          </p:grpSpPr>
          <p:pic>
            <p:nvPicPr>
              <p:cNvPr id="76" name="Imagen 75">
                <a:extLst>
                  <a:ext uri="{FF2B5EF4-FFF2-40B4-BE49-F238E27FC236}">
                    <a16:creationId xmlns:a16="http://schemas.microsoft.com/office/drawing/2014/main" xmlns="" id="{8DD71793-29CC-47CA-9870-2D6EA054850D}"/>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77" name="Imagen 76">
                <a:extLst>
                  <a:ext uri="{FF2B5EF4-FFF2-40B4-BE49-F238E27FC236}">
                    <a16:creationId xmlns:a16="http://schemas.microsoft.com/office/drawing/2014/main" xmlns="" id="{62F88619-A3E4-46CC-BF81-9C55F27464CF}"/>
                  </a:ext>
                </a:extLst>
              </p:cNvPr>
              <p:cNvPicPr>
                <a:picLocks noChangeAspect="1"/>
              </p:cNvPicPr>
              <p:nvPr/>
            </p:nvPicPr>
            <p:blipFill>
              <a:blip r:embed="rId4"/>
              <a:stretch>
                <a:fillRect/>
              </a:stretch>
            </p:blipFill>
            <p:spPr>
              <a:xfrm>
                <a:off x="7246110" y="2653648"/>
                <a:ext cx="797593" cy="797593"/>
              </a:xfrm>
              <a:prstGeom prst="rect">
                <a:avLst/>
              </a:prstGeom>
            </p:spPr>
          </p:pic>
        </p:grpSp>
        <p:sp>
          <p:nvSpPr>
            <p:cNvPr id="74" name="CuadroTexto 73">
              <a:extLst>
                <a:ext uri="{FF2B5EF4-FFF2-40B4-BE49-F238E27FC236}">
                  <a16:creationId xmlns:a16="http://schemas.microsoft.com/office/drawing/2014/main" xmlns="" id="{CF0662E5-E2F7-4ECA-A52B-E57982DFADF1}"/>
                </a:ext>
              </a:extLst>
            </p:cNvPr>
            <p:cNvSpPr txBox="1"/>
            <p:nvPr/>
          </p:nvSpPr>
          <p:spPr>
            <a:xfrm>
              <a:off x="7970109" y="4715890"/>
              <a:ext cx="1057126" cy="276999"/>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2.0</a:t>
              </a:r>
            </a:p>
          </p:txBody>
        </p:sp>
        <p:sp>
          <p:nvSpPr>
            <p:cNvPr id="75" name="Flecha: hacia abajo 74">
              <a:extLst>
                <a:ext uri="{FF2B5EF4-FFF2-40B4-BE49-F238E27FC236}">
                  <a16:creationId xmlns:a16="http://schemas.microsoft.com/office/drawing/2014/main" xmlns="" id="{774E3453-CAF2-46DC-971D-8CB09A1F1CC1}"/>
                </a:ext>
              </a:extLst>
            </p:cNvPr>
            <p:cNvSpPr/>
            <p:nvPr/>
          </p:nvSpPr>
          <p:spPr>
            <a:xfrm rot="10800000">
              <a:off x="8368910" y="4958056"/>
              <a:ext cx="258608" cy="522095"/>
            </a:xfrm>
            <a:prstGeom prst="downArrow">
              <a:avLst/>
            </a:prstGeom>
            <a:solidFill>
              <a:srgbClr val="00B05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78" name="Grupo 77">
            <a:extLst>
              <a:ext uri="{FF2B5EF4-FFF2-40B4-BE49-F238E27FC236}">
                <a16:creationId xmlns:a16="http://schemas.microsoft.com/office/drawing/2014/main" xmlns="" id="{2229F92C-830E-4442-B77F-B79B23AF672C}"/>
              </a:ext>
            </a:extLst>
          </p:cNvPr>
          <p:cNvGrpSpPr/>
          <p:nvPr/>
        </p:nvGrpSpPr>
        <p:grpSpPr>
          <a:xfrm>
            <a:off x="827400" y="4275186"/>
            <a:ext cx="1057126" cy="1276705"/>
            <a:chOff x="7970109" y="4203446"/>
            <a:chExt cx="1057126" cy="1276705"/>
          </a:xfrm>
        </p:grpSpPr>
        <p:grpSp>
          <p:nvGrpSpPr>
            <p:cNvPr id="79" name="Grupo 78">
              <a:extLst>
                <a:ext uri="{FF2B5EF4-FFF2-40B4-BE49-F238E27FC236}">
                  <a16:creationId xmlns:a16="http://schemas.microsoft.com/office/drawing/2014/main" xmlns="" id="{E1A9331E-066F-46C9-AC81-28E436861964}"/>
                </a:ext>
              </a:extLst>
            </p:cNvPr>
            <p:cNvGrpSpPr/>
            <p:nvPr/>
          </p:nvGrpSpPr>
          <p:grpSpPr>
            <a:xfrm>
              <a:off x="8277094" y="4203446"/>
              <a:ext cx="505748" cy="514594"/>
              <a:chOff x="7119314" y="2607628"/>
              <a:chExt cx="1012952" cy="889634"/>
            </a:xfrm>
          </p:grpSpPr>
          <p:pic>
            <p:nvPicPr>
              <p:cNvPr id="82" name="Imagen 81">
                <a:extLst>
                  <a:ext uri="{FF2B5EF4-FFF2-40B4-BE49-F238E27FC236}">
                    <a16:creationId xmlns:a16="http://schemas.microsoft.com/office/drawing/2014/main" xmlns="" id="{A0020E77-968C-4D07-BCCD-1016C23B6255}"/>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83" name="Imagen 82">
                <a:extLst>
                  <a:ext uri="{FF2B5EF4-FFF2-40B4-BE49-F238E27FC236}">
                    <a16:creationId xmlns:a16="http://schemas.microsoft.com/office/drawing/2014/main" xmlns="" id="{66F891C0-F43A-4B92-8A1A-F3E3DDAC0C81}"/>
                  </a:ext>
                </a:extLst>
              </p:cNvPr>
              <p:cNvPicPr>
                <a:picLocks noChangeAspect="1"/>
              </p:cNvPicPr>
              <p:nvPr/>
            </p:nvPicPr>
            <p:blipFill>
              <a:blip r:embed="rId4"/>
              <a:stretch>
                <a:fillRect/>
              </a:stretch>
            </p:blipFill>
            <p:spPr>
              <a:xfrm>
                <a:off x="7246110" y="2653648"/>
                <a:ext cx="797593" cy="797593"/>
              </a:xfrm>
              <a:prstGeom prst="rect">
                <a:avLst/>
              </a:prstGeom>
            </p:spPr>
          </p:pic>
        </p:grpSp>
        <p:sp>
          <p:nvSpPr>
            <p:cNvPr id="80" name="CuadroTexto 79">
              <a:extLst>
                <a:ext uri="{FF2B5EF4-FFF2-40B4-BE49-F238E27FC236}">
                  <a16:creationId xmlns:a16="http://schemas.microsoft.com/office/drawing/2014/main" xmlns="" id="{74B64AEE-4C1E-48A0-AB54-479E64C83490}"/>
                </a:ext>
              </a:extLst>
            </p:cNvPr>
            <p:cNvSpPr txBox="1"/>
            <p:nvPr/>
          </p:nvSpPr>
          <p:spPr>
            <a:xfrm>
              <a:off x="7970109" y="4715890"/>
              <a:ext cx="1057126" cy="28671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1.1</a:t>
              </a:r>
            </a:p>
          </p:txBody>
        </p:sp>
        <p:sp>
          <p:nvSpPr>
            <p:cNvPr id="81" name="Flecha: hacia abajo 80">
              <a:extLst>
                <a:ext uri="{FF2B5EF4-FFF2-40B4-BE49-F238E27FC236}">
                  <a16:creationId xmlns:a16="http://schemas.microsoft.com/office/drawing/2014/main" xmlns="" id="{A78D6CFD-4905-4AE3-8143-0C1D9F5737F7}"/>
                </a:ext>
              </a:extLst>
            </p:cNvPr>
            <p:cNvSpPr/>
            <p:nvPr/>
          </p:nvSpPr>
          <p:spPr>
            <a:xfrm rot="10800000">
              <a:off x="8368910" y="4958056"/>
              <a:ext cx="258608" cy="522095"/>
            </a:xfrm>
            <a:prstGeom prst="downArrow">
              <a:avLst/>
            </a:prstGeom>
            <a:solidFill>
              <a:srgbClr val="00B05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84" name="Grupo 83">
            <a:extLst>
              <a:ext uri="{FF2B5EF4-FFF2-40B4-BE49-F238E27FC236}">
                <a16:creationId xmlns:a16="http://schemas.microsoft.com/office/drawing/2014/main" xmlns="" id="{7188751F-AA13-4A67-8CF0-73B64559C65E}"/>
              </a:ext>
            </a:extLst>
          </p:cNvPr>
          <p:cNvGrpSpPr/>
          <p:nvPr/>
        </p:nvGrpSpPr>
        <p:grpSpPr>
          <a:xfrm>
            <a:off x="1579890" y="4297903"/>
            <a:ext cx="1057126" cy="1283829"/>
            <a:chOff x="5477764" y="4956530"/>
            <a:chExt cx="1057126" cy="1283829"/>
          </a:xfrm>
        </p:grpSpPr>
        <p:grpSp>
          <p:nvGrpSpPr>
            <p:cNvPr id="85" name="Grupo 84">
              <a:extLst>
                <a:ext uri="{FF2B5EF4-FFF2-40B4-BE49-F238E27FC236}">
                  <a16:creationId xmlns:a16="http://schemas.microsoft.com/office/drawing/2014/main" xmlns="" id="{E06784AC-3F8E-4963-8D84-E46B4909D1A3}"/>
                </a:ext>
              </a:extLst>
            </p:cNvPr>
            <p:cNvGrpSpPr/>
            <p:nvPr/>
          </p:nvGrpSpPr>
          <p:grpSpPr>
            <a:xfrm>
              <a:off x="5757441" y="4956530"/>
              <a:ext cx="505748" cy="514594"/>
              <a:chOff x="7119314" y="2607628"/>
              <a:chExt cx="1012952" cy="889634"/>
            </a:xfrm>
          </p:grpSpPr>
          <p:pic>
            <p:nvPicPr>
              <p:cNvPr id="89" name="Imagen 88">
                <a:extLst>
                  <a:ext uri="{FF2B5EF4-FFF2-40B4-BE49-F238E27FC236}">
                    <a16:creationId xmlns:a16="http://schemas.microsoft.com/office/drawing/2014/main" xmlns="" id="{A9F3DF7A-C18B-45A6-9B14-F930A1045577}"/>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90" name="Imagen 89">
                <a:extLst>
                  <a:ext uri="{FF2B5EF4-FFF2-40B4-BE49-F238E27FC236}">
                    <a16:creationId xmlns:a16="http://schemas.microsoft.com/office/drawing/2014/main" xmlns="" id="{083C0766-CB44-418E-9532-4E1ECEB9A5E2}"/>
                  </a:ext>
                </a:extLst>
              </p:cNvPr>
              <p:cNvPicPr>
                <a:picLocks noChangeAspect="1"/>
              </p:cNvPicPr>
              <p:nvPr/>
            </p:nvPicPr>
            <p:blipFill>
              <a:blip r:embed="rId4"/>
              <a:stretch>
                <a:fillRect/>
              </a:stretch>
            </p:blipFill>
            <p:spPr>
              <a:xfrm>
                <a:off x="7246110" y="2653648"/>
                <a:ext cx="797593" cy="797593"/>
              </a:xfrm>
              <a:prstGeom prst="rect">
                <a:avLst/>
              </a:prstGeom>
            </p:spPr>
          </p:pic>
        </p:grpSp>
        <p:sp>
          <p:nvSpPr>
            <p:cNvPr id="86" name="Rectángulo 85">
              <a:extLst>
                <a:ext uri="{FF2B5EF4-FFF2-40B4-BE49-F238E27FC236}">
                  <a16:creationId xmlns:a16="http://schemas.microsoft.com/office/drawing/2014/main" xmlns="" id="{0CBE2DE0-C0C9-44EE-B7B5-D22F8DEA56A1}"/>
                </a:ext>
              </a:extLst>
            </p:cNvPr>
            <p:cNvSpPr/>
            <p:nvPr/>
          </p:nvSpPr>
          <p:spPr>
            <a:xfrm>
              <a:off x="5760887" y="4961807"/>
              <a:ext cx="505748" cy="514594"/>
            </a:xfrm>
            <a:prstGeom prst="rect">
              <a:avLst/>
            </a:prstGeom>
            <a:solidFill>
              <a:srgbClr val="FF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7" name="Flecha: hacia abajo 86">
              <a:extLst>
                <a:ext uri="{FF2B5EF4-FFF2-40B4-BE49-F238E27FC236}">
                  <a16:creationId xmlns:a16="http://schemas.microsoft.com/office/drawing/2014/main" xmlns="" id="{102CB613-C110-4D3C-9EF4-8FD0B5E1E8C1}"/>
                </a:ext>
              </a:extLst>
            </p:cNvPr>
            <p:cNvSpPr/>
            <p:nvPr/>
          </p:nvSpPr>
          <p:spPr>
            <a:xfrm>
              <a:off x="5847224" y="5718264"/>
              <a:ext cx="258608" cy="522095"/>
            </a:xfrm>
            <a:prstGeom prst="downArrow">
              <a:avLst/>
            </a:prstGeom>
            <a:solidFill>
              <a:srgbClr val="FF0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8" name="CuadroTexto 87">
              <a:extLst>
                <a:ext uri="{FF2B5EF4-FFF2-40B4-BE49-F238E27FC236}">
                  <a16:creationId xmlns:a16="http://schemas.microsoft.com/office/drawing/2014/main" xmlns="" id="{AC357E23-7340-4212-AAA1-049B60BA134E}"/>
                </a:ext>
              </a:extLst>
            </p:cNvPr>
            <p:cNvSpPr txBox="1"/>
            <p:nvPr/>
          </p:nvSpPr>
          <p:spPr>
            <a:xfrm>
              <a:off x="5477764" y="5444504"/>
              <a:ext cx="1057126" cy="28671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1.1</a:t>
              </a:r>
            </a:p>
          </p:txBody>
        </p:sp>
      </p:grpSp>
      <p:grpSp>
        <p:nvGrpSpPr>
          <p:cNvPr id="91" name="Grupo 90">
            <a:extLst>
              <a:ext uri="{FF2B5EF4-FFF2-40B4-BE49-F238E27FC236}">
                <a16:creationId xmlns:a16="http://schemas.microsoft.com/office/drawing/2014/main" xmlns="" id="{F11575EC-3ECC-435D-B0A9-813DA3193E64}"/>
              </a:ext>
            </a:extLst>
          </p:cNvPr>
          <p:cNvGrpSpPr/>
          <p:nvPr/>
        </p:nvGrpSpPr>
        <p:grpSpPr>
          <a:xfrm>
            <a:off x="2305488" y="4290426"/>
            <a:ext cx="1057126" cy="1276705"/>
            <a:chOff x="7970109" y="4203446"/>
            <a:chExt cx="1057126" cy="1276705"/>
          </a:xfrm>
        </p:grpSpPr>
        <p:grpSp>
          <p:nvGrpSpPr>
            <p:cNvPr id="92" name="Grupo 91">
              <a:extLst>
                <a:ext uri="{FF2B5EF4-FFF2-40B4-BE49-F238E27FC236}">
                  <a16:creationId xmlns:a16="http://schemas.microsoft.com/office/drawing/2014/main" xmlns="" id="{09A2ADD5-B089-491E-A9FD-1D5B42A8BAA7}"/>
                </a:ext>
              </a:extLst>
            </p:cNvPr>
            <p:cNvGrpSpPr/>
            <p:nvPr/>
          </p:nvGrpSpPr>
          <p:grpSpPr>
            <a:xfrm>
              <a:off x="8277094" y="4203446"/>
              <a:ext cx="505748" cy="514594"/>
              <a:chOff x="7119314" y="2607628"/>
              <a:chExt cx="1012952" cy="889634"/>
            </a:xfrm>
          </p:grpSpPr>
          <p:pic>
            <p:nvPicPr>
              <p:cNvPr id="95" name="Imagen 94">
                <a:extLst>
                  <a:ext uri="{FF2B5EF4-FFF2-40B4-BE49-F238E27FC236}">
                    <a16:creationId xmlns:a16="http://schemas.microsoft.com/office/drawing/2014/main" xmlns="" id="{DA4640BD-5B25-40FD-858E-30805EA94AE1}"/>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96" name="Imagen 95">
                <a:extLst>
                  <a:ext uri="{FF2B5EF4-FFF2-40B4-BE49-F238E27FC236}">
                    <a16:creationId xmlns:a16="http://schemas.microsoft.com/office/drawing/2014/main" xmlns="" id="{E3804D85-0888-4444-A2A6-EBEC6F10001A}"/>
                  </a:ext>
                </a:extLst>
              </p:cNvPr>
              <p:cNvPicPr>
                <a:picLocks noChangeAspect="1"/>
              </p:cNvPicPr>
              <p:nvPr/>
            </p:nvPicPr>
            <p:blipFill>
              <a:blip r:embed="rId4"/>
              <a:stretch>
                <a:fillRect/>
              </a:stretch>
            </p:blipFill>
            <p:spPr>
              <a:xfrm>
                <a:off x="7246110" y="2653648"/>
                <a:ext cx="797593" cy="797593"/>
              </a:xfrm>
              <a:prstGeom prst="rect">
                <a:avLst/>
              </a:prstGeom>
            </p:spPr>
          </p:pic>
        </p:grpSp>
        <p:sp>
          <p:nvSpPr>
            <p:cNvPr id="93" name="CuadroTexto 92">
              <a:extLst>
                <a:ext uri="{FF2B5EF4-FFF2-40B4-BE49-F238E27FC236}">
                  <a16:creationId xmlns:a16="http://schemas.microsoft.com/office/drawing/2014/main" xmlns="" id="{2C0E1DD9-35C9-4569-B7FE-726CE8AE5487}"/>
                </a:ext>
              </a:extLst>
            </p:cNvPr>
            <p:cNvSpPr txBox="1"/>
            <p:nvPr/>
          </p:nvSpPr>
          <p:spPr>
            <a:xfrm>
              <a:off x="7970109" y="4715890"/>
              <a:ext cx="1057126" cy="28671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1.1</a:t>
              </a:r>
            </a:p>
          </p:txBody>
        </p:sp>
        <p:sp>
          <p:nvSpPr>
            <p:cNvPr id="94" name="Flecha: hacia abajo 93">
              <a:extLst>
                <a:ext uri="{FF2B5EF4-FFF2-40B4-BE49-F238E27FC236}">
                  <a16:creationId xmlns:a16="http://schemas.microsoft.com/office/drawing/2014/main" xmlns="" id="{3018AC4E-AEA3-4D99-97CE-B86FCD41183E}"/>
                </a:ext>
              </a:extLst>
            </p:cNvPr>
            <p:cNvSpPr/>
            <p:nvPr/>
          </p:nvSpPr>
          <p:spPr>
            <a:xfrm rot="10800000">
              <a:off x="8368910" y="4958056"/>
              <a:ext cx="258608" cy="522095"/>
            </a:xfrm>
            <a:prstGeom prst="downArrow">
              <a:avLst/>
            </a:prstGeom>
            <a:solidFill>
              <a:srgbClr val="00B05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97" name="Grupo 96">
            <a:extLst>
              <a:ext uri="{FF2B5EF4-FFF2-40B4-BE49-F238E27FC236}">
                <a16:creationId xmlns:a16="http://schemas.microsoft.com/office/drawing/2014/main" xmlns="" id="{CC27ED63-3B96-470C-8012-A08D60E2008D}"/>
              </a:ext>
            </a:extLst>
          </p:cNvPr>
          <p:cNvGrpSpPr/>
          <p:nvPr/>
        </p:nvGrpSpPr>
        <p:grpSpPr>
          <a:xfrm>
            <a:off x="2966652" y="4297305"/>
            <a:ext cx="1057126" cy="1283829"/>
            <a:chOff x="5477764" y="4956530"/>
            <a:chExt cx="1057126" cy="1283829"/>
          </a:xfrm>
        </p:grpSpPr>
        <p:grpSp>
          <p:nvGrpSpPr>
            <p:cNvPr id="98" name="Grupo 97">
              <a:extLst>
                <a:ext uri="{FF2B5EF4-FFF2-40B4-BE49-F238E27FC236}">
                  <a16:creationId xmlns:a16="http://schemas.microsoft.com/office/drawing/2014/main" xmlns="" id="{00B1928F-93F1-479F-A239-DE90A7621604}"/>
                </a:ext>
              </a:extLst>
            </p:cNvPr>
            <p:cNvGrpSpPr/>
            <p:nvPr/>
          </p:nvGrpSpPr>
          <p:grpSpPr>
            <a:xfrm>
              <a:off x="5757441" y="4956530"/>
              <a:ext cx="505748" cy="514594"/>
              <a:chOff x="7119314" y="2607628"/>
              <a:chExt cx="1012952" cy="889634"/>
            </a:xfrm>
          </p:grpSpPr>
          <p:pic>
            <p:nvPicPr>
              <p:cNvPr id="102" name="Imagen 101">
                <a:extLst>
                  <a:ext uri="{FF2B5EF4-FFF2-40B4-BE49-F238E27FC236}">
                    <a16:creationId xmlns:a16="http://schemas.microsoft.com/office/drawing/2014/main" xmlns="" id="{FB7221D5-DF23-483F-9F9A-264C38BF07DC}"/>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103" name="Imagen 102">
                <a:extLst>
                  <a:ext uri="{FF2B5EF4-FFF2-40B4-BE49-F238E27FC236}">
                    <a16:creationId xmlns:a16="http://schemas.microsoft.com/office/drawing/2014/main" xmlns="" id="{00439A6C-0DDC-4F17-BDFF-EEAD8FD037BF}"/>
                  </a:ext>
                </a:extLst>
              </p:cNvPr>
              <p:cNvPicPr>
                <a:picLocks noChangeAspect="1"/>
              </p:cNvPicPr>
              <p:nvPr/>
            </p:nvPicPr>
            <p:blipFill>
              <a:blip r:embed="rId4"/>
              <a:stretch>
                <a:fillRect/>
              </a:stretch>
            </p:blipFill>
            <p:spPr>
              <a:xfrm>
                <a:off x="7246110" y="2653648"/>
                <a:ext cx="797593" cy="797593"/>
              </a:xfrm>
              <a:prstGeom prst="rect">
                <a:avLst/>
              </a:prstGeom>
            </p:spPr>
          </p:pic>
        </p:grpSp>
        <p:sp>
          <p:nvSpPr>
            <p:cNvPr id="99" name="Rectángulo 98">
              <a:extLst>
                <a:ext uri="{FF2B5EF4-FFF2-40B4-BE49-F238E27FC236}">
                  <a16:creationId xmlns:a16="http://schemas.microsoft.com/office/drawing/2014/main" xmlns="" id="{65B03C64-F18B-4902-B628-7B5812346F97}"/>
                </a:ext>
              </a:extLst>
            </p:cNvPr>
            <p:cNvSpPr/>
            <p:nvPr/>
          </p:nvSpPr>
          <p:spPr>
            <a:xfrm>
              <a:off x="5760887" y="4961807"/>
              <a:ext cx="505748" cy="514594"/>
            </a:xfrm>
            <a:prstGeom prst="rect">
              <a:avLst/>
            </a:prstGeom>
            <a:solidFill>
              <a:srgbClr val="FF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0" name="Flecha: hacia abajo 99">
              <a:extLst>
                <a:ext uri="{FF2B5EF4-FFF2-40B4-BE49-F238E27FC236}">
                  <a16:creationId xmlns:a16="http://schemas.microsoft.com/office/drawing/2014/main" xmlns="" id="{135C74CA-C1FF-471A-B2F0-481E5F1ECE91}"/>
                </a:ext>
              </a:extLst>
            </p:cNvPr>
            <p:cNvSpPr/>
            <p:nvPr/>
          </p:nvSpPr>
          <p:spPr>
            <a:xfrm>
              <a:off x="5847224" y="5718264"/>
              <a:ext cx="258608" cy="522095"/>
            </a:xfrm>
            <a:prstGeom prst="downArrow">
              <a:avLst/>
            </a:prstGeom>
            <a:solidFill>
              <a:srgbClr val="FF0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1" name="CuadroTexto 100">
              <a:extLst>
                <a:ext uri="{FF2B5EF4-FFF2-40B4-BE49-F238E27FC236}">
                  <a16:creationId xmlns:a16="http://schemas.microsoft.com/office/drawing/2014/main" xmlns="" id="{399A68D0-1E8B-4045-BF90-2AACDFE89221}"/>
                </a:ext>
              </a:extLst>
            </p:cNvPr>
            <p:cNvSpPr txBox="1"/>
            <p:nvPr/>
          </p:nvSpPr>
          <p:spPr>
            <a:xfrm>
              <a:off x="5477764" y="5444504"/>
              <a:ext cx="1057126" cy="28671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1.1</a:t>
              </a:r>
            </a:p>
          </p:txBody>
        </p:sp>
      </p:grpSp>
      <p:grpSp>
        <p:nvGrpSpPr>
          <p:cNvPr id="104" name="Grupo 103">
            <a:extLst>
              <a:ext uri="{FF2B5EF4-FFF2-40B4-BE49-F238E27FC236}">
                <a16:creationId xmlns:a16="http://schemas.microsoft.com/office/drawing/2014/main" xmlns="" id="{0BD0C362-F1BA-4C48-905F-165B5FB68436}"/>
              </a:ext>
            </a:extLst>
          </p:cNvPr>
          <p:cNvGrpSpPr/>
          <p:nvPr/>
        </p:nvGrpSpPr>
        <p:grpSpPr>
          <a:xfrm>
            <a:off x="5371136" y="4275186"/>
            <a:ext cx="1057126" cy="1276705"/>
            <a:chOff x="7970109" y="4203446"/>
            <a:chExt cx="1057126" cy="1276705"/>
          </a:xfrm>
        </p:grpSpPr>
        <p:grpSp>
          <p:nvGrpSpPr>
            <p:cNvPr id="105" name="Grupo 104">
              <a:extLst>
                <a:ext uri="{FF2B5EF4-FFF2-40B4-BE49-F238E27FC236}">
                  <a16:creationId xmlns:a16="http://schemas.microsoft.com/office/drawing/2014/main" xmlns="" id="{64BA68AC-A888-4909-9BA6-DE77BEE7A318}"/>
                </a:ext>
              </a:extLst>
            </p:cNvPr>
            <p:cNvGrpSpPr/>
            <p:nvPr/>
          </p:nvGrpSpPr>
          <p:grpSpPr>
            <a:xfrm>
              <a:off x="8277094" y="4203446"/>
              <a:ext cx="505748" cy="514594"/>
              <a:chOff x="7119314" y="2607628"/>
              <a:chExt cx="1012952" cy="889634"/>
            </a:xfrm>
          </p:grpSpPr>
          <p:pic>
            <p:nvPicPr>
              <p:cNvPr id="108" name="Imagen 107">
                <a:extLst>
                  <a:ext uri="{FF2B5EF4-FFF2-40B4-BE49-F238E27FC236}">
                    <a16:creationId xmlns:a16="http://schemas.microsoft.com/office/drawing/2014/main" xmlns="" id="{AA17D43B-9993-474D-A3C8-7DCA51863CD6}"/>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109" name="Imagen 108">
                <a:extLst>
                  <a:ext uri="{FF2B5EF4-FFF2-40B4-BE49-F238E27FC236}">
                    <a16:creationId xmlns:a16="http://schemas.microsoft.com/office/drawing/2014/main" xmlns="" id="{BF7E5945-3A80-4277-BC05-EDE92E9B121E}"/>
                  </a:ext>
                </a:extLst>
              </p:cNvPr>
              <p:cNvPicPr>
                <a:picLocks noChangeAspect="1"/>
              </p:cNvPicPr>
              <p:nvPr/>
            </p:nvPicPr>
            <p:blipFill>
              <a:blip r:embed="rId4"/>
              <a:stretch>
                <a:fillRect/>
              </a:stretch>
            </p:blipFill>
            <p:spPr>
              <a:xfrm>
                <a:off x="7246110" y="2653648"/>
                <a:ext cx="797593" cy="797593"/>
              </a:xfrm>
              <a:prstGeom prst="rect">
                <a:avLst/>
              </a:prstGeom>
            </p:spPr>
          </p:pic>
        </p:grpSp>
        <p:sp>
          <p:nvSpPr>
            <p:cNvPr id="106" name="CuadroTexto 105">
              <a:extLst>
                <a:ext uri="{FF2B5EF4-FFF2-40B4-BE49-F238E27FC236}">
                  <a16:creationId xmlns:a16="http://schemas.microsoft.com/office/drawing/2014/main" xmlns="" id="{DCACC131-F26C-46E2-BC01-5B5E43018834}"/>
                </a:ext>
              </a:extLst>
            </p:cNvPr>
            <p:cNvSpPr txBox="1"/>
            <p:nvPr/>
          </p:nvSpPr>
          <p:spPr>
            <a:xfrm>
              <a:off x="7970109" y="4715890"/>
              <a:ext cx="1057126" cy="276999"/>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a:t>
              </a:r>
              <a:r>
                <a:rPr lang="es-ES" sz="1200" dirty="0">
                  <a:solidFill>
                    <a:srgbClr val="00538E"/>
                  </a:solidFill>
                  <a:latin typeface="Corbel" panose="020B0503020204020204"/>
                </a:rPr>
                <a:t>2.0</a:t>
              </a:r>
              <a:endPar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endParaRPr>
            </a:p>
          </p:txBody>
        </p:sp>
        <p:sp>
          <p:nvSpPr>
            <p:cNvPr id="107" name="Flecha: hacia abajo 106">
              <a:extLst>
                <a:ext uri="{FF2B5EF4-FFF2-40B4-BE49-F238E27FC236}">
                  <a16:creationId xmlns:a16="http://schemas.microsoft.com/office/drawing/2014/main" xmlns="" id="{31ED3555-EB04-41C0-A3A0-F12332EB2BC8}"/>
                </a:ext>
              </a:extLst>
            </p:cNvPr>
            <p:cNvSpPr/>
            <p:nvPr/>
          </p:nvSpPr>
          <p:spPr>
            <a:xfrm rot="10800000">
              <a:off x="8368910" y="4958056"/>
              <a:ext cx="258608" cy="522095"/>
            </a:xfrm>
            <a:prstGeom prst="downArrow">
              <a:avLst/>
            </a:prstGeom>
            <a:solidFill>
              <a:srgbClr val="00B05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10" name="Grupo 109">
            <a:extLst>
              <a:ext uri="{FF2B5EF4-FFF2-40B4-BE49-F238E27FC236}">
                <a16:creationId xmlns:a16="http://schemas.microsoft.com/office/drawing/2014/main" xmlns="" id="{1429609A-79B3-4EB8-93EF-2BCD0C11F0B2}"/>
              </a:ext>
            </a:extLst>
          </p:cNvPr>
          <p:cNvGrpSpPr/>
          <p:nvPr/>
        </p:nvGrpSpPr>
        <p:grpSpPr>
          <a:xfrm>
            <a:off x="6123626" y="4297903"/>
            <a:ext cx="1057126" cy="1283829"/>
            <a:chOff x="5477764" y="4956530"/>
            <a:chExt cx="1057126" cy="1283829"/>
          </a:xfrm>
        </p:grpSpPr>
        <p:grpSp>
          <p:nvGrpSpPr>
            <p:cNvPr id="111" name="Grupo 110">
              <a:extLst>
                <a:ext uri="{FF2B5EF4-FFF2-40B4-BE49-F238E27FC236}">
                  <a16:creationId xmlns:a16="http://schemas.microsoft.com/office/drawing/2014/main" xmlns="" id="{42A3F3FD-9157-4411-9C24-A7DEBDD45A79}"/>
                </a:ext>
              </a:extLst>
            </p:cNvPr>
            <p:cNvGrpSpPr/>
            <p:nvPr/>
          </p:nvGrpSpPr>
          <p:grpSpPr>
            <a:xfrm>
              <a:off x="5757441" y="4956530"/>
              <a:ext cx="505748" cy="514594"/>
              <a:chOff x="7119314" y="2607628"/>
              <a:chExt cx="1012952" cy="889634"/>
            </a:xfrm>
          </p:grpSpPr>
          <p:pic>
            <p:nvPicPr>
              <p:cNvPr id="115" name="Imagen 114">
                <a:extLst>
                  <a:ext uri="{FF2B5EF4-FFF2-40B4-BE49-F238E27FC236}">
                    <a16:creationId xmlns:a16="http://schemas.microsoft.com/office/drawing/2014/main" xmlns="" id="{1C18E324-CF89-41BC-8675-63B1D00903FA}"/>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116" name="Imagen 115">
                <a:extLst>
                  <a:ext uri="{FF2B5EF4-FFF2-40B4-BE49-F238E27FC236}">
                    <a16:creationId xmlns:a16="http://schemas.microsoft.com/office/drawing/2014/main" xmlns="" id="{479A3732-FF89-4C03-84DD-EC5F165E26A7}"/>
                  </a:ext>
                </a:extLst>
              </p:cNvPr>
              <p:cNvPicPr>
                <a:picLocks noChangeAspect="1"/>
              </p:cNvPicPr>
              <p:nvPr/>
            </p:nvPicPr>
            <p:blipFill>
              <a:blip r:embed="rId4"/>
              <a:stretch>
                <a:fillRect/>
              </a:stretch>
            </p:blipFill>
            <p:spPr>
              <a:xfrm>
                <a:off x="7246110" y="2653648"/>
                <a:ext cx="797593" cy="797593"/>
              </a:xfrm>
              <a:prstGeom prst="rect">
                <a:avLst/>
              </a:prstGeom>
            </p:spPr>
          </p:pic>
        </p:grpSp>
        <p:sp>
          <p:nvSpPr>
            <p:cNvPr id="112" name="Rectángulo 111">
              <a:extLst>
                <a:ext uri="{FF2B5EF4-FFF2-40B4-BE49-F238E27FC236}">
                  <a16:creationId xmlns:a16="http://schemas.microsoft.com/office/drawing/2014/main" xmlns="" id="{B3A6EDC3-B48B-4522-B135-1E81EF5DB0B5}"/>
                </a:ext>
              </a:extLst>
            </p:cNvPr>
            <p:cNvSpPr/>
            <p:nvPr/>
          </p:nvSpPr>
          <p:spPr>
            <a:xfrm>
              <a:off x="5760887" y="4961807"/>
              <a:ext cx="505748" cy="514594"/>
            </a:xfrm>
            <a:prstGeom prst="rect">
              <a:avLst/>
            </a:prstGeom>
            <a:solidFill>
              <a:srgbClr val="FF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3" name="Flecha: hacia abajo 112">
              <a:extLst>
                <a:ext uri="{FF2B5EF4-FFF2-40B4-BE49-F238E27FC236}">
                  <a16:creationId xmlns:a16="http://schemas.microsoft.com/office/drawing/2014/main" xmlns="" id="{597662AB-33E9-44CA-AD19-5080A6080B24}"/>
                </a:ext>
              </a:extLst>
            </p:cNvPr>
            <p:cNvSpPr/>
            <p:nvPr/>
          </p:nvSpPr>
          <p:spPr>
            <a:xfrm>
              <a:off x="5847224" y="5718264"/>
              <a:ext cx="258608" cy="522095"/>
            </a:xfrm>
            <a:prstGeom prst="downArrow">
              <a:avLst/>
            </a:prstGeom>
            <a:solidFill>
              <a:srgbClr val="FF0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4" name="CuadroTexto 113">
              <a:extLst>
                <a:ext uri="{FF2B5EF4-FFF2-40B4-BE49-F238E27FC236}">
                  <a16:creationId xmlns:a16="http://schemas.microsoft.com/office/drawing/2014/main" xmlns="" id="{E4C842A4-EF35-4BC5-AA88-72FC314303E6}"/>
                </a:ext>
              </a:extLst>
            </p:cNvPr>
            <p:cNvSpPr txBox="1"/>
            <p:nvPr/>
          </p:nvSpPr>
          <p:spPr>
            <a:xfrm>
              <a:off x="5477764" y="5444504"/>
              <a:ext cx="1057126" cy="28671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a:t>
              </a:r>
              <a:r>
                <a:rPr lang="es-ES" sz="1200" dirty="0">
                  <a:solidFill>
                    <a:srgbClr val="00538E"/>
                  </a:solidFill>
                  <a:latin typeface="Corbel" panose="020B0503020204020204"/>
                </a:rPr>
                <a:t>20</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1</a:t>
              </a:r>
            </a:p>
          </p:txBody>
        </p:sp>
      </p:grpSp>
      <p:grpSp>
        <p:nvGrpSpPr>
          <p:cNvPr id="117" name="Grupo 116">
            <a:extLst>
              <a:ext uri="{FF2B5EF4-FFF2-40B4-BE49-F238E27FC236}">
                <a16:creationId xmlns:a16="http://schemas.microsoft.com/office/drawing/2014/main" xmlns="" id="{5629F301-72F1-45BB-B0AD-C2EDDCC95BA6}"/>
              </a:ext>
            </a:extLst>
          </p:cNvPr>
          <p:cNvGrpSpPr/>
          <p:nvPr/>
        </p:nvGrpSpPr>
        <p:grpSpPr>
          <a:xfrm>
            <a:off x="6849224" y="4290426"/>
            <a:ext cx="1057126" cy="1276705"/>
            <a:chOff x="7970109" y="4203446"/>
            <a:chExt cx="1057126" cy="1276705"/>
          </a:xfrm>
        </p:grpSpPr>
        <p:grpSp>
          <p:nvGrpSpPr>
            <p:cNvPr id="118" name="Grupo 117">
              <a:extLst>
                <a:ext uri="{FF2B5EF4-FFF2-40B4-BE49-F238E27FC236}">
                  <a16:creationId xmlns:a16="http://schemas.microsoft.com/office/drawing/2014/main" xmlns="" id="{378F1B05-BB01-41A6-B5EB-CC8C31B2A8F5}"/>
                </a:ext>
              </a:extLst>
            </p:cNvPr>
            <p:cNvGrpSpPr/>
            <p:nvPr/>
          </p:nvGrpSpPr>
          <p:grpSpPr>
            <a:xfrm>
              <a:off x="8277094" y="4203446"/>
              <a:ext cx="505748" cy="514594"/>
              <a:chOff x="7119314" y="2607628"/>
              <a:chExt cx="1012952" cy="889634"/>
            </a:xfrm>
          </p:grpSpPr>
          <p:pic>
            <p:nvPicPr>
              <p:cNvPr id="121" name="Imagen 120">
                <a:extLst>
                  <a:ext uri="{FF2B5EF4-FFF2-40B4-BE49-F238E27FC236}">
                    <a16:creationId xmlns:a16="http://schemas.microsoft.com/office/drawing/2014/main" xmlns="" id="{91194F55-79DA-4DAF-B0AC-6D160C68B55B}"/>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122" name="Imagen 121">
                <a:extLst>
                  <a:ext uri="{FF2B5EF4-FFF2-40B4-BE49-F238E27FC236}">
                    <a16:creationId xmlns:a16="http://schemas.microsoft.com/office/drawing/2014/main" xmlns="" id="{CF6534E7-32F8-4A2F-8000-2FD3B5E950C4}"/>
                  </a:ext>
                </a:extLst>
              </p:cNvPr>
              <p:cNvPicPr>
                <a:picLocks noChangeAspect="1"/>
              </p:cNvPicPr>
              <p:nvPr/>
            </p:nvPicPr>
            <p:blipFill>
              <a:blip r:embed="rId4"/>
              <a:stretch>
                <a:fillRect/>
              </a:stretch>
            </p:blipFill>
            <p:spPr>
              <a:xfrm>
                <a:off x="7246110" y="2653648"/>
                <a:ext cx="797593" cy="797593"/>
              </a:xfrm>
              <a:prstGeom prst="rect">
                <a:avLst/>
              </a:prstGeom>
            </p:spPr>
          </p:pic>
        </p:grpSp>
        <p:sp>
          <p:nvSpPr>
            <p:cNvPr id="119" name="CuadroTexto 118">
              <a:extLst>
                <a:ext uri="{FF2B5EF4-FFF2-40B4-BE49-F238E27FC236}">
                  <a16:creationId xmlns:a16="http://schemas.microsoft.com/office/drawing/2014/main" xmlns="" id="{1C490C1F-193B-4FDF-BA76-5E937F087AEE}"/>
                </a:ext>
              </a:extLst>
            </p:cNvPr>
            <p:cNvSpPr txBox="1"/>
            <p:nvPr/>
          </p:nvSpPr>
          <p:spPr>
            <a:xfrm>
              <a:off x="7970109" y="4715890"/>
              <a:ext cx="1057126" cy="286716"/>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2.0</a:t>
              </a:r>
            </a:p>
          </p:txBody>
        </p:sp>
        <p:sp>
          <p:nvSpPr>
            <p:cNvPr id="120" name="Flecha: hacia abajo 119">
              <a:extLst>
                <a:ext uri="{FF2B5EF4-FFF2-40B4-BE49-F238E27FC236}">
                  <a16:creationId xmlns:a16="http://schemas.microsoft.com/office/drawing/2014/main" xmlns="" id="{38B2951D-F574-4031-BB9D-492A37888DAC}"/>
                </a:ext>
              </a:extLst>
            </p:cNvPr>
            <p:cNvSpPr/>
            <p:nvPr/>
          </p:nvSpPr>
          <p:spPr>
            <a:xfrm rot="10800000">
              <a:off x="8368910" y="4958056"/>
              <a:ext cx="258608" cy="522095"/>
            </a:xfrm>
            <a:prstGeom prst="downArrow">
              <a:avLst/>
            </a:prstGeom>
            <a:solidFill>
              <a:srgbClr val="00B05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23" name="Grupo 122">
            <a:extLst>
              <a:ext uri="{FF2B5EF4-FFF2-40B4-BE49-F238E27FC236}">
                <a16:creationId xmlns:a16="http://schemas.microsoft.com/office/drawing/2014/main" xmlns="" id="{4C41C8E7-A55E-4332-B62E-D74E8F703256}"/>
              </a:ext>
            </a:extLst>
          </p:cNvPr>
          <p:cNvGrpSpPr/>
          <p:nvPr/>
        </p:nvGrpSpPr>
        <p:grpSpPr>
          <a:xfrm>
            <a:off x="7510388" y="4297305"/>
            <a:ext cx="1057126" cy="1283829"/>
            <a:chOff x="5477764" y="4956530"/>
            <a:chExt cx="1057126" cy="1283829"/>
          </a:xfrm>
        </p:grpSpPr>
        <p:grpSp>
          <p:nvGrpSpPr>
            <p:cNvPr id="124" name="Grupo 123">
              <a:extLst>
                <a:ext uri="{FF2B5EF4-FFF2-40B4-BE49-F238E27FC236}">
                  <a16:creationId xmlns:a16="http://schemas.microsoft.com/office/drawing/2014/main" xmlns="" id="{24F0724C-7879-4D9D-B0F0-455E96365699}"/>
                </a:ext>
              </a:extLst>
            </p:cNvPr>
            <p:cNvGrpSpPr/>
            <p:nvPr/>
          </p:nvGrpSpPr>
          <p:grpSpPr>
            <a:xfrm>
              <a:off x="5757441" y="4956530"/>
              <a:ext cx="505748" cy="514594"/>
              <a:chOff x="7119314" y="2607628"/>
              <a:chExt cx="1012952" cy="889634"/>
            </a:xfrm>
          </p:grpSpPr>
          <p:pic>
            <p:nvPicPr>
              <p:cNvPr id="128" name="Imagen 127">
                <a:extLst>
                  <a:ext uri="{FF2B5EF4-FFF2-40B4-BE49-F238E27FC236}">
                    <a16:creationId xmlns:a16="http://schemas.microsoft.com/office/drawing/2014/main" xmlns="" id="{B5215053-4A36-44E1-A90B-3861E1973743}"/>
                  </a:ext>
                </a:extLst>
              </p:cNvPr>
              <p:cNvPicPr>
                <a:picLocks noChangeAspect="1"/>
              </p:cNvPicPr>
              <p:nvPr/>
            </p:nvPicPr>
            <p:blipFill>
              <a:blip r:embed="rId3"/>
              <a:stretch>
                <a:fillRect/>
              </a:stretch>
            </p:blipFill>
            <p:spPr>
              <a:xfrm flipH="1">
                <a:off x="7119314" y="2607628"/>
                <a:ext cx="1012952" cy="889634"/>
              </a:xfrm>
              <a:prstGeom prst="rect">
                <a:avLst/>
              </a:prstGeom>
            </p:spPr>
          </p:pic>
          <p:pic>
            <p:nvPicPr>
              <p:cNvPr id="129" name="Imagen 128">
                <a:extLst>
                  <a:ext uri="{FF2B5EF4-FFF2-40B4-BE49-F238E27FC236}">
                    <a16:creationId xmlns:a16="http://schemas.microsoft.com/office/drawing/2014/main" xmlns="" id="{BEFC7F07-E3ED-48B2-8FC1-CAEF9AA59539}"/>
                  </a:ext>
                </a:extLst>
              </p:cNvPr>
              <p:cNvPicPr>
                <a:picLocks noChangeAspect="1"/>
              </p:cNvPicPr>
              <p:nvPr/>
            </p:nvPicPr>
            <p:blipFill>
              <a:blip r:embed="rId4"/>
              <a:stretch>
                <a:fillRect/>
              </a:stretch>
            </p:blipFill>
            <p:spPr>
              <a:xfrm>
                <a:off x="7246110" y="2653648"/>
                <a:ext cx="797593" cy="797593"/>
              </a:xfrm>
              <a:prstGeom prst="rect">
                <a:avLst/>
              </a:prstGeom>
            </p:spPr>
          </p:pic>
        </p:grpSp>
        <p:sp>
          <p:nvSpPr>
            <p:cNvPr id="125" name="Rectángulo 124">
              <a:extLst>
                <a:ext uri="{FF2B5EF4-FFF2-40B4-BE49-F238E27FC236}">
                  <a16:creationId xmlns:a16="http://schemas.microsoft.com/office/drawing/2014/main" xmlns="" id="{6D328E5E-887A-4B40-9F92-5D0E1AD3239F}"/>
                </a:ext>
              </a:extLst>
            </p:cNvPr>
            <p:cNvSpPr/>
            <p:nvPr/>
          </p:nvSpPr>
          <p:spPr>
            <a:xfrm>
              <a:off x="5760887" y="4961807"/>
              <a:ext cx="505748" cy="514594"/>
            </a:xfrm>
            <a:prstGeom prst="rect">
              <a:avLst/>
            </a:prstGeom>
            <a:solidFill>
              <a:srgbClr val="FF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6" name="Flecha: hacia abajo 125">
              <a:extLst>
                <a:ext uri="{FF2B5EF4-FFF2-40B4-BE49-F238E27FC236}">
                  <a16:creationId xmlns:a16="http://schemas.microsoft.com/office/drawing/2014/main" xmlns="" id="{630FDBB3-1296-41C7-89D3-CAEE779705FA}"/>
                </a:ext>
              </a:extLst>
            </p:cNvPr>
            <p:cNvSpPr/>
            <p:nvPr/>
          </p:nvSpPr>
          <p:spPr>
            <a:xfrm>
              <a:off x="5847224" y="5718264"/>
              <a:ext cx="258608" cy="522095"/>
            </a:xfrm>
            <a:prstGeom prst="downArrow">
              <a:avLst/>
            </a:prstGeom>
            <a:solidFill>
              <a:srgbClr val="FF0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7" name="CuadroTexto 126">
              <a:extLst>
                <a:ext uri="{FF2B5EF4-FFF2-40B4-BE49-F238E27FC236}">
                  <a16:creationId xmlns:a16="http://schemas.microsoft.com/office/drawing/2014/main" xmlns="" id="{5A2FB036-3E69-4E08-AC60-E2FDA862949F}"/>
                </a:ext>
              </a:extLst>
            </p:cNvPr>
            <p:cNvSpPr txBox="1"/>
            <p:nvPr/>
          </p:nvSpPr>
          <p:spPr>
            <a:xfrm>
              <a:off x="5477764" y="5444504"/>
              <a:ext cx="1057126" cy="276999"/>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2.0</a:t>
              </a:r>
            </a:p>
          </p:txBody>
        </p:sp>
      </p:grpSp>
      <p:sp>
        <p:nvSpPr>
          <p:cNvPr id="257" name="CuadroTexto 256">
            <a:extLst>
              <a:ext uri="{FF2B5EF4-FFF2-40B4-BE49-F238E27FC236}">
                <a16:creationId xmlns:a16="http://schemas.microsoft.com/office/drawing/2014/main" xmlns="" id="{8BD9D911-1EED-4FC6-AE92-80006E32ECC9}"/>
              </a:ext>
            </a:extLst>
          </p:cNvPr>
          <p:cNvSpPr txBox="1"/>
          <p:nvPr/>
        </p:nvSpPr>
        <p:spPr>
          <a:xfrm>
            <a:off x="8271004" y="2608144"/>
            <a:ext cx="1028446" cy="276999"/>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Net </a:t>
            </a:r>
            <a:r>
              <a:rPr kumimoji="0" lang="es-ES" sz="1200" b="0" i="0" u="none" strike="noStrike" kern="1200" cap="none" spc="0" normalizeH="0" baseline="0" noProof="0" dirty="0" err="1">
                <a:ln>
                  <a:noFill/>
                </a:ln>
                <a:solidFill>
                  <a:srgbClr val="00538E"/>
                </a:solidFill>
                <a:effectLst/>
                <a:uLnTx/>
                <a:uFillTx/>
                <a:latin typeface="Corbel" panose="020B0503020204020204"/>
                <a:ea typeface="+mn-ea"/>
                <a:cs typeface="+mn-cs"/>
              </a:rPr>
              <a:t>core</a:t>
            </a:r>
            <a:r>
              <a:rPr kumimoji="0" lang="es-ES" sz="1200" b="0" i="0" u="none" strike="noStrike" kern="1200" cap="none" spc="0" normalizeH="0" baseline="0" noProof="0" dirty="0">
                <a:ln>
                  <a:noFill/>
                </a:ln>
                <a:solidFill>
                  <a:srgbClr val="00538E"/>
                </a:solidFill>
                <a:effectLst/>
                <a:uLnTx/>
                <a:uFillTx/>
                <a:latin typeface="Corbel" panose="020B0503020204020204"/>
                <a:ea typeface="+mn-ea"/>
                <a:cs typeface="+mn-cs"/>
              </a:rPr>
              <a:t> 2.0</a:t>
            </a:r>
          </a:p>
        </p:txBody>
      </p:sp>
    </p:spTree>
    <p:extLst>
      <p:ext uri="{BB962C8B-B14F-4D97-AF65-F5344CB8AC3E}">
        <p14:creationId xmlns:p14="http://schemas.microsoft.com/office/powerpoint/2010/main" val="39530144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err="1"/>
              <a:t>Kubectl</a:t>
            </a:r>
            <a:r>
              <a:rPr lang="es-ES" dirty="0"/>
              <a:t> </a:t>
            </a:r>
            <a:r>
              <a:rPr lang="es-ES" dirty="0" err="1"/>
              <a:t>apply</a:t>
            </a:r>
            <a:endParaRPr lang="es-ES" dirty="0"/>
          </a:p>
        </p:txBody>
      </p:sp>
      <p:pic>
        <p:nvPicPr>
          <p:cNvPr id="3" name="Imagen 2">
            <a:extLst>
              <a:ext uri="{FF2B5EF4-FFF2-40B4-BE49-F238E27FC236}">
                <a16:creationId xmlns:a16="http://schemas.microsoft.com/office/drawing/2014/main" xmlns="" id="{D97D4715-D38B-42FB-A3A5-6BE512AB3116}"/>
              </a:ext>
            </a:extLst>
          </p:cNvPr>
          <p:cNvPicPr>
            <a:picLocks noChangeAspect="1"/>
          </p:cNvPicPr>
          <p:nvPr/>
        </p:nvPicPr>
        <p:blipFill>
          <a:blip r:embed="rId3"/>
          <a:stretch>
            <a:fillRect/>
          </a:stretch>
        </p:blipFill>
        <p:spPr>
          <a:xfrm>
            <a:off x="185737" y="1052512"/>
            <a:ext cx="8772525" cy="4752975"/>
          </a:xfrm>
          <a:prstGeom prst="rect">
            <a:avLst/>
          </a:prstGeom>
        </p:spPr>
      </p:pic>
      <p:pic>
        <p:nvPicPr>
          <p:cNvPr id="4" name="Imagen 3">
            <a:extLst>
              <a:ext uri="{FF2B5EF4-FFF2-40B4-BE49-F238E27FC236}">
                <a16:creationId xmlns:a16="http://schemas.microsoft.com/office/drawing/2014/main" xmlns="" id="{EFAAF822-37C4-4EA2-8627-9536C7DAEF68}"/>
              </a:ext>
            </a:extLst>
          </p:cNvPr>
          <p:cNvPicPr>
            <a:picLocks noChangeAspect="1"/>
          </p:cNvPicPr>
          <p:nvPr/>
        </p:nvPicPr>
        <p:blipFill>
          <a:blip r:embed="rId4"/>
          <a:stretch>
            <a:fillRect/>
          </a:stretch>
        </p:blipFill>
        <p:spPr>
          <a:xfrm>
            <a:off x="223837" y="1071562"/>
            <a:ext cx="8696325" cy="4714875"/>
          </a:xfrm>
          <a:prstGeom prst="rect">
            <a:avLst/>
          </a:prstGeom>
        </p:spPr>
      </p:pic>
      <p:pic>
        <p:nvPicPr>
          <p:cNvPr id="5" name="Imagen 4">
            <a:extLst>
              <a:ext uri="{FF2B5EF4-FFF2-40B4-BE49-F238E27FC236}">
                <a16:creationId xmlns:a16="http://schemas.microsoft.com/office/drawing/2014/main" xmlns="" id="{135BF897-01AE-497A-8E4D-EA92961EBEC9}"/>
              </a:ext>
            </a:extLst>
          </p:cNvPr>
          <p:cNvPicPr>
            <a:picLocks noChangeAspect="1"/>
          </p:cNvPicPr>
          <p:nvPr/>
        </p:nvPicPr>
        <p:blipFill>
          <a:blip r:embed="rId5"/>
          <a:stretch>
            <a:fillRect/>
          </a:stretch>
        </p:blipFill>
        <p:spPr>
          <a:xfrm>
            <a:off x="428624" y="4221079"/>
            <a:ext cx="4143375" cy="533400"/>
          </a:xfrm>
          <a:prstGeom prst="rect">
            <a:avLst/>
          </a:prstGeom>
        </p:spPr>
      </p:pic>
    </p:spTree>
    <p:extLst>
      <p:ext uri="{BB962C8B-B14F-4D97-AF65-F5344CB8AC3E}">
        <p14:creationId xmlns:p14="http://schemas.microsoft.com/office/powerpoint/2010/main" val="35503233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dirty="0"/>
              <a:t>Redes en </a:t>
            </a:r>
            <a:r>
              <a:rPr lang="es-ES" dirty="0" err="1"/>
              <a:t>kubernetes</a:t>
            </a:r>
            <a:endParaRPr lang="es-ES" dirty="0"/>
          </a:p>
        </p:txBody>
      </p:sp>
    </p:spTree>
    <p:extLst>
      <p:ext uri="{BB962C8B-B14F-4D97-AF65-F5344CB8AC3E}">
        <p14:creationId xmlns:p14="http://schemas.microsoft.com/office/powerpoint/2010/main" val="5522172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Orquestación de contenedores</a:t>
            </a:r>
          </a:p>
        </p:txBody>
      </p:sp>
      <p:sp>
        <p:nvSpPr>
          <p:cNvPr id="4" name="Rectángulo 3">
            <a:extLst>
              <a:ext uri="{FF2B5EF4-FFF2-40B4-BE49-F238E27FC236}">
                <a16:creationId xmlns:a16="http://schemas.microsoft.com/office/drawing/2014/main" xmlns="" id="{B5461B9C-25A6-40BE-8565-AFD3E796F9C1}"/>
              </a:ext>
            </a:extLst>
          </p:cNvPr>
          <p:cNvSpPr/>
          <p:nvPr/>
        </p:nvSpPr>
        <p:spPr>
          <a:xfrm>
            <a:off x="1501139" y="1171964"/>
            <a:ext cx="6141721" cy="3894450"/>
          </a:xfrm>
          <a:prstGeom prst="rect">
            <a:avLst/>
          </a:prstGeom>
          <a:solidFill>
            <a:schemeClr val="accent3">
              <a:lumMod val="20000"/>
              <a:lumOff val="80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lang="es-ES" dirty="0" err="1">
                <a:solidFill>
                  <a:srgbClr val="6063B4">
                    <a:lumMod val="50000"/>
                  </a:srgbClr>
                </a:solidFill>
                <a:latin typeface="Corbel" panose="020B0503020204020204"/>
              </a:rPr>
              <a:t>Node</a:t>
            </a: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p:txBody>
      </p:sp>
      <p:sp>
        <p:nvSpPr>
          <p:cNvPr id="5" name="Nube 4">
            <a:extLst>
              <a:ext uri="{FF2B5EF4-FFF2-40B4-BE49-F238E27FC236}">
                <a16:creationId xmlns:a16="http://schemas.microsoft.com/office/drawing/2014/main" xmlns="" id="{58CF2646-748F-441B-A804-0F2E0D00DCB4}"/>
              </a:ext>
            </a:extLst>
          </p:cNvPr>
          <p:cNvSpPr/>
          <p:nvPr/>
        </p:nvSpPr>
        <p:spPr>
          <a:xfrm>
            <a:off x="3695213" y="1571438"/>
            <a:ext cx="1917873" cy="810856"/>
          </a:xfrm>
          <a:prstGeom prst="cloud">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rPr>
              <a:t>10.244.0.0</a:t>
            </a:r>
          </a:p>
        </p:txBody>
      </p:sp>
      <p:pic>
        <p:nvPicPr>
          <p:cNvPr id="6" name="Imagen 5">
            <a:extLst>
              <a:ext uri="{FF2B5EF4-FFF2-40B4-BE49-F238E27FC236}">
                <a16:creationId xmlns:a16="http://schemas.microsoft.com/office/drawing/2014/main" xmlns="" id="{54DA860C-DD0F-4CC6-B64A-05BA141287A6}"/>
              </a:ext>
            </a:extLst>
          </p:cNvPr>
          <p:cNvPicPr>
            <a:picLocks noChangeAspect="1"/>
          </p:cNvPicPr>
          <p:nvPr/>
        </p:nvPicPr>
        <p:blipFill>
          <a:blip r:embed="rId3"/>
          <a:stretch>
            <a:fillRect/>
          </a:stretch>
        </p:blipFill>
        <p:spPr>
          <a:xfrm>
            <a:off x="3989065" y="4392254"/>
            <a:ext cx="209810" cy="200737"/>
          </a:xfrm>
          <a:prstGeom prst="rect">
            <a:avLst/>
          </a:prstGeom>
        </p:spPr>
      </p:pic>
      <p:sp>
        <p:nvSpPr>
          <p:cNvPr id="7" name="CuadroTexto 6">
            <a:extLst>
              <a:ext uri="{FF2B5EF4-FFF2-40B4-BE49-F238E27FC236}">
                <a16:creationId xmlns:a16="http://schemas.microsoft.com/office/drawing/2014/main" xmlns="" id="{AC258256-5A51-42B9-90C6-E558EA00C18A}"/>
              </a:ext>
            </a:extLst>
          </p:cNvPr>
          <p:cNvSpPr txBox="1"/>
          <p:nvPr/>
        </p:nvSpPr>
        <p:spPr>
          <a:xfrm>
            <a:off x="3604259" y="1179820"/>
            <a:ext cx="1935480" cy="307777"/>
          </a:xfrm>
          <a:prstGeom prst="rect">
            <a:avLst/>
          </a:prstGeom>
          <a:noFill/>
          <a:ln>
            <a:solidFill>
              <a:srgbClr val="0070C0"/>
            </a:solidFill>
          </a:ln>
        </p:spPr>
        <p:txBody>
          <a:bodyPr wrap="square" rtlCol="0">
            <a:spAutoFit/>
          </a:bodyPr>
          <a:lstStyle/>
          <a:p>
            <a:r>
              <a:rPr lang="es-ES" sz="1400" dirty="0"/>
              <a:t>            </a:t>
            </a:r>
            <a:r>
              <a:rPr lang="es-ES" sz="1400" dirty="0">
                <a:solidFill>
                  <a:srgbClr val="0070C0"/>
                </a:solidFill>
              </a:rPr>
              <a:t>192.168.1.2</a:t>
            </a:r>
          </a:p>
        </p:txBody>
      </p:sp>
      <p:grpSp>
        <p:nvGrpSpPr>
          <p:cNvPr id="8" name="Grupo 7">
            <a:extLst>
              <a:ext uri="{FF2B5EF4-FFF2-40B4-BE49-F238E27FC236}">
                <a16:creationId xmlns:a16="http://schemas.microsoft.com/office/drawing/2014/main" xmlns="" id="{36B5F393-B631-4E79-BCD7-5B291AAA65AE}"/>
              </a:ext>
            </a:extLst>
          </p:cNvPr>
          <p:cNvGrpSpPr/>
          <p:nvPr/>
        </p:nvGrpSpPr>
        <p:grpSpPr>
          <a:xfrm>
            <a:off x="2436018" y="2701266"/>
            <a:ext cx="1259196" cy="1540224"/>
            <a:chOff x="10079364" y="3854736"/>
            <a:chExt cx="1259196" cy="1540224"/>
          </a:xfrm>
        </p:grpSpPr>
        <p:sp>
          <p:nvSpPr>
            <p:cNvPr id="9" name="Rectángulo 8">
              <a:extLst>
                <a:ext uri="{FF2B5EF4-FFF2-40B4-BE49-F238E27FC236}">
                  <a16:creationId xmlns:a16="http://schemas.microsoft.com/office/drawing/2014/main" xmlns="" id="{AB164C5A-5F24-4BC6-8B0F-41C06E3ADF97}"/>
                </a:ext>
              </a:extLst>
            </p:cNvPr>
            <p:cNvSpPr/>
            <p:nvPr/>
          </p:nvSpPr>
          <p:spPr>
            <a:xfrm>
              <a:off x="10079364" y="3854736"/>
              <a:ext cx="1259196" cy="15402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xmlns="" id="{D005287E-D658-4CFA-9F19-5A5FDFA51FF7}"/>
                </a:ext>
              </a:extLst>
            </p:cNvPr>
            <p:cNvSpPr txBox="1"/>
            <p:nvPr/>
          </p:nvSpPr>
          <p:spPr>
            <a:xfrm>
              <a:off x="10420051" y="5018557"/>
              <a:ext cx="632716" cy="369332"/>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11" name="Grupo 10">
              <a:extLst>
                <a:ext uri="{FF2B5EF4-FFF2-40B4-BE49-F238E27FC236}">
                  <a16:creationId xmlns:a16="http://schemas.microsoft.com/office/drawing/2014/main" xmlns="" id="{6624AA94-3075-47CB-81E3-8F61B4E8BC9F}"/>
                </a:ext>
              </a:extLst>
            </p:cNvPr>
            <p:cNvGrpSpPr/>
            <p:nvPr/>
          </p:nvGrpSpPr>
          <p:grpSpPr>
            <a:xfrm>
              <a:off x="10350346" y="4308694"/>
              <a:ext cx="725626" cy="790892"/>
              <a:chOff x="7119314" y="2607628"/>
              <a:chExt cx="1012952" cy="889634"/>
            </a:xfrm>
          </p:grpSpPr>
          <p:pic>
            <p:nvPicPr>
              <p:cNvPr id="13" name="Imagen 12">
                <a:extLst>
                  <a:ext uri="{FF2B5EF4-FFF2-40B4-BE49-F238E27FC236}">
                    <a16:creationId xmlns:a16="http://schemas.microsoft.com/office/drawing/2014/main" xmlns="" id="{54A26D3B-65F8-4D8F-B660-FEBA7B3A9CDB}"/>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14" name="Imagen 13">
                <a:extLst>
                  <a:ext uri="{FF2B5EF4-FFF2-40B4-BE49-F238E27FC236}">
                    <a16:creationId xmlns:a16="http://schemas.microsoft.com/office/drawing/2014/main" xmlns="" id="{615CDDD2-7BCC-4577-80B1-944546A7D7FD}"/>
                  </a:ext>
                </a:extLst>
              </p:cNvPr>
              <p:cNvPicPr>
                <a:picLocks noChangeAspect="1"/>
              </p:cNvPicPr>
              <p:nvPr/>
            </p:nvPicPr>
            <p:blipFill>
              <a:blip r:embed="rId5"/>
              <a:stretch>
                <a:fillRect/>
              </a:stretch>
            </p:blipFill>
            <p:spPr>
              <a:xfrm>
                <a:off x="7246110" y="2653648"/>
                <a:ext cx="797593" cy="797593"/>
              </a:xfrm>
              <a:prstGeom prst="rect">
                <a:avLst/>
              </a:prstGeom>
            </p:spPr>
          </p:pic>
        </p:grpSp>
        <p:sp>
          <p:nvSpPr>
            <p:cNvPr id="12" name="CuadroTexto 11">
              <a:extLst>
                <a:ext uri="{FF2B5EF4-FFF2-40B4-BE49-F238E27FC236}">
                  <a16:creationId xmlns:a16="http://schemas.microsoft.com/office/drawing/2014/main" xmlns="" id="{13205127-FB42-4185-8D15-A1C2A396E1CB}"/>
                </a:ext>
              </a:extLst>
            </p:cNvPr>
            <p:cNvSpPr txBox="1"/>
            <p:nvPr/>
          </p:nvSpPr>
          <p:spPr>
            <a:xfrm>
              <a:off x="10213186" y="3866205"/>
              <a:ext cx="988214" cy="261610"/>
            </a:xfrm>
            <a:prstGeom prst="rect">
              <a:avLst/>
            </a:prstGeom>
            <a:noFill/>
            <a:ln>
              <a:solidFill>
                <a:srgbClr val="00538E"/>
              </a:solidFill>
            </a:ln>
          </p:spPr>
          <p:txBody>
            <a:bodyPr wrap="square" rtlCol="0">
              <a:spAutoFit/>
            </a:bodyPr>
            <a:lstStyle/>
            <a:p>
              <a:r>
                <a:rPr lang="es-ES" sz="1100" dirty="0">
                  <a:solidFill>
                    <a:schemeClr val="bg1"/>
                  </a:solidFill>
                </a:rPr>
                <a:t>   10.244.0.3</a:t>
              </a:r>
            </a:p>
          </p:txBody>
        </p:sp>
      </p:grpSp>
      <p:grpSp>
        <p:nvGrpSpPr>
          <p:cNvPr id="15" name="Grupo 14">
            <a:extLst>
              <a:ext uri="{FF2B5EF4-FFF2-40B4-BE49-F238E27FC236}">
                <a16:creationId xmlns:a16="http://schemas.microsoft.com/office/drawing/2014/main" xmlns="" id="{0F5BD8F0-6260-4351-A653-6B810B7A8CEB}"/>
              </a:ext>
            </a:extLst>
          </p:cNvPr>
          <p:cNvGrpSpPr/>
          <p:nvPr/>
        </p:nvGrpSpPr>
        <p:grpSpPr>
          <a:xfrm>
            <a:off x="3957642" y="2701266"/>
            <a:ext cx="1259196" cy="1540224"/>
            <a:chOff x="10179198" y="1535413"/>
            <a:chExt cx="1259196" cy="1540224"/>
          </a:xfrm>
        </p:grpSpPr>
        <p:sp>
          <p:nvSpPr>
            <p:cNvPr id="16" name="Rectángulo 15">
              <a:extLst>
                <a:ext uri="{FF2B5EF4-FFF2-40B4-BE49-F238E27FC236}">
                  <a16:creationId xmlns:a16="http://schemas.microsoft.com/office/drawing/2014/main" xmlns="" id="{3D32425D-9FC5-47D0-A1EC-83AE91B20EB8}"/>
                </a:ext>
              </a:extLst>
            </p:cNvPr>
            <p:cNvSpPr/>
            <p:nvPr/>
          </p:nvSpPr>
          <p:spPr>
            <a:xfrm>
              <a:off x="10179198" y="1535413"/>
              <a:ext cx="1259196" cy="15402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xmlns="" id="{E0A98C3F-E625-47B5-BA10-E089C8134992}"/>
                </a:ext>
              </a:extLst>
            </p:cNvPr>
            <p:cNvSpPr txBox="1"/>
            <p:nvPr/>
          </p:nvSpPr>
          <p:spPr>
            <a:xfrm>
              <a:off x="10519885" y="2699234"/>
              <a:ext cx="632716" cy="369332"/>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18" name="Grupo 17">
              <a:extLst>
                <a:ext uri="{FF2B5EF4-FFF2-40B4-BE49-F238E27FC236}">
                  <a16:creationId xmlns:a16="http://schemas.microsoft.com/office/drawing/2014/main" xmlns="" id="{3DC3AA2C-85EF-4A87-A218-74D8ADF61AE5}"/>
                </a:ext>
              </a:extLst>
            </p:cNvPr>
            <p:cNvGrpSpPr/>
            <p:nvPr/>
          </p:nvGrpSpPr>
          <p:grpSpPr>
            <a:xfrm>
              <a:off x="10450180" y="1989371"/>
              <a:ext cx="725626" cy="790892"/>
              <a:chOff x="7119314" y="2607628"/>
              <a:chExt cx="1012952" cy="889634"/>
            </a:xfrm>
          </p:grpSpPr>
          <p:pic>
            <p:nvPicPr>
              <p:cNvPr id="20" name="Imagen 19">
                <a:extLst>
                  <a:ext uri="{FF2B5EF4-FFF2-40B4-BE49-F238E27FC236}">
                    <a16:creationId xmlns:a16="http://schemas.microsoft.com/office/drawing/2014/main" xmlns="" id="{2D576FA5-C656-459B-B1B5-05967BA846E2}"/>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21" name="Imagen 20">
                <a:extLst>
                  <a:ext uri="{FF2B5EF4-FFF2-40B4-BE49-F238E27FC236}">
                    <a16:creationId xmlns:a16="http://schemas.microsoft.com/office/drawing/2014/main" xmlns="" id="{A17542BB-885B-4C10-A400-EAA542E528CD}"/>
                  </a:ext>
                </a:extLst>
              </p:cNvPr>
              <p:cNvPicPr>
                <a:picLocks noChangeAspect="1"/>
              </p:cNvPicPr>
              <p:nvPr/>
            </p:nvPicPr>
            <p:blipFill>
              <a:blip r:embed="rId5"/>
              <a:stretch>
                <a:fillRect/>
              </a:stretch>
            </p:blipFill>
            <p:spPr>
              <a:xfrm>
                <a:off x="7246110" y="2653648"/>
                <a:ext cx="797593" cy="797593"/>
              </a:xfrm>
              <a:prstGeom prst="rect">
                <a:avLst/>
              </a:prstGeom>
            </p:spPr>
          </p:pic>
        </p:grpSp>
        <p:sp>
          <p:nvSpPr>
            <p:cNvPr id="19" name="CuadroTexto 18">
              <a:extLst>
                <a:ext uri="{FF2B5EF4-FFF2-40B4-BE49-F238E27FC236}">
                  <a16:creationId xmlns:a16="http://schemas.microsoft.com/office/drawing/2014/main" xmlns="" id="{1226492E-6C74-4464-8F7F-96383D94E2FD}"/>
                </a:ext>
              </a:extLst>
            </p:cNvPr>
            <p:cNvSpPr txBox="1"/>
            <p:nvPr/>
          </p:nvSpPr>
          <p:spPr>
            <a:xfrm>
              <a:off x="10313020" y="1546882"/>
              <a:ext cx="988214" cy="261610"/>
            </a:xfrm>
            <a:prstGeom prst="rect">
              <a:avLst/>
            </a:prstGeom>
            <a:noFill/>
            <a:ln>
              <a:solidFill>
                <a:srgbClr val="00538E"/>
              </a:solidFill>
            </a:ln>
          </p:spPr>
          <p:txBody>
            <a:bodyPr wrap="square" rtlCol="0">
              <a:spAutoFit/>
            </a:bodyPr>
            <a:lstStyle/>
            <a:p>
              <a:r>
                <a:rPr lang="es-ES" sz="1100" dirty="0">
                  <a:solidFill>
                    <a:schemeClr val="bg1"/>
                  </a:solidFill>
                </a:rPr>
                <a:t>   10.244.0.2</a:t>
              </a:r>
            </a:p>
          </p:txBody>
        </p:sp>
      </p:grpSp>
      <p:grpSp>
        <p:nvGrpSpPr>
          <p:cNvPr id="22" name="Grupo 21">
            <a:extLst>
              <a:ext uri="{FF2B5EF4-FFF2-40B4-BE49-F238E27FC236}">
                <a16:creationId xmlns:a16="http://schemas.microsoft.com/office/drawing/2014/main" xmlns="" id="{2274C805-4B96-4B6F-9381-1FD78A611EC2}"/>
              </a:ext>
            </a:extLst>
          </p:cNvPr>
          <p:cNvGrpSpPr/>
          <p:nvPr/>
        </p:nvGrpSpPr>
        <p:grpSpPr>
          <a:xfrm>
            <a:off x="5479265" y="2701266"/>
            <a:ext cx="1259196" cy="1540224"/>
            <a:chOff x="10313020" y="3503232"/>
            <a:chExt cx="1259196" cy="1540224"/>
          </a:xfrm>
        </p:grpSpPr>
        <p:sp>
          <p:nvSpPr>
            <p:cNvPr id="23" name="Rectángulo 22">
              <a:extLst>
                <a:ext uri="{FF2B5EF4-FFF2-40B4-BE49-F238E27FC236}">
                  <a16:creationId xmlns:a16="http://schemas.microsoft.com/office/drawing/2014/main" xmlns="" id="{CE36F677-A4BD-4E86-B1CB-FB21240DCF7E}"/>
                </a:ext>
              </a:extLst>
            </p:cNvPr>
            <p:cNvSpPr/>
            <p:nvPr/>
          </p:nvSpPr>
          <p:spPr>
            <a:xfrm>
              <a:off x="10313020" y="3503232"/>
              <a:ext cx="1259196" cy="15402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xmlns="" id="{5BB8493C-2DD5-46E6-A6B7-7C28BDB7037B}"/>
                </a:ext>
              </a:extLst>
            </p:cNvPr>
            <p:cNvSpPr txBox="1"/>
            <p:nvPr/>
          </p:nvSpPr>
          <p:spPr>
            <a:xfrm>
              <a:off x="10653707" y="4667053"/>
              <a:ext cx="632716" cy="369332"/>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25" name="Grupo 24">
              <a:extLst>
                <a:ext uri="{FF2B5EF4-FFF2-40B4-BE49-F238E27FC236}">
                  <a16:creationId xmlns:a16="http://schemas.microsoft.com/office/drawing/2014/main" xmlns="" id="{5C33194E-2153-4C3E-B4C2-F3880729EA77}"/>
                </a:ext>
              </a:extLst>
            </p:cNvPr>
            <p:cNvGrpSpPr/>
            <p:nvPr/>
          </p:nvGrpSpPr>
          <p:grpSpPr>
            <a:xfrm>
              <a:off x="10584002" y="3957190"/>
              <a:ext cx="725626" cy="790892"/>
              <a:chOff x="7119314" y="2607628"/>
              <a:chExt cx="1012952" cy="889634"/>
            </a:xfrm>
          </p:grpSpPr>
          <p:pic>
            <p:nvPicPr>
              <p:cNvPr id="27" name="Imagen 26">
                <a:extLst>
                  <a:ext uri="{FF2B5EF4-FFF2-40B4-BE49-F238E27FC236}">
                    <a16:creationId xmlns:a16="http://schemas.microsoft.com/office/drawing/2014/main" xmlns="" id="{8DE06CCD-9371-4834-89F8-8759AD890545}"/>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28" name="Imagen 27">
                <a:extLst>
                  <a:ext uri="{FF2B5EF4-FFF2-40B4-BE49-F238E27FC236}">
                    <a16:creationId xmlns:a16="http://schemas.microsoft.com/office/drawing/2014/main" xmlns="" id="{E3CFA32A-DCAB-4E98-A166-2733BC9074BC}"/>
                  </a:ext>
                </a:extLst>
              </p:cNvPr>
              <p:cNvPicPr>
                <a:picLocks noChangeAspect="1"/>
              </p:cNvPicPr>
              <p:nvPr/>
            </p:nvPicPr>
            <p:blipFill>
              <a:blip r:embed="rId5"/>
              <a:stretch>
                <a:fillRect/>
              </a:stretch>
            </p:blipFill>
            <p:spPr>
              <a:xfrm>
                <a:off x="7246110" y="2653648"/>
                <a:ext cx="797593" cy="797593"/>
              </a:xfrm>
              <a:prstGeom prst="rect">
                <a:avLst/>
              </a:prstGeom>
            </p:spPr>
          </p:pic>
        </p:grpSp>
        <p:sp>
          <p:nvSpPr>
            <p:cNvPr id="26" name="CuadroTexto 25">
              <a:extLst>
                <a:ext uri="{FF2B5EF4-FFF2-40B4-BE49-F238E27FC236}">
                  <a16:creationId xmlns:a16="http://schemas.microsoft.com/office/drawing/2014/main" xmlns="" id="{53CBDA96-1095-4527-88EE-014ADD5BF1BA}"/>
                </a:ext>
              </a:extLst>
            </p:cNvPr>
            <p:cNvSpPr txBox="1"/>
            <p:nvPr/>
          </p:nvSpPr>
          <p:spPr>
            <a:xfrm>
              <a:off x="10446842" y="3514701"/>
              <a:ext cx="988214" cy="261610"/>
            </a:xfrm>
            <a:prstGeom prst="rect">
              <a:avLst/>
            </a:prstGeom>
            <a:noFill/>
            <a:ln>
              <a:solidFill>
                <a:srgbClr val="00538E"/>
              </a:solidFill>
            </a:ln>
          </p:spPr>
          <p:txBody>
            <a:bodyPr wrap="square" rtlCol="0">
              <a:spAutoFit/>
            </a:bodyPr>
            <a:lstStyle/>
            <a:p>
              <a:r>
                <a:rPr lang="es-ES" sz="1100" dirty="0">
                  <a:solidFill>
                    <a:schemeClr val="bg1"/>
                  </a:solidFill>
                </a:rPr>
                <a:t>   10.244.0.4</a:t>
              </a:r>
            </a:p>
          </p:txBody>
        </p:sp>
      </p:grpSp>
      <p:cxnSp>
        <p:nvCxnSpPr>
          <p:cNvPr id="29" name="Conector recto 28">
            <a:extLst>
              <a:ext uri="{FF2B5EF4-FFF2-40B4-BE49-F238E27FC236}">
                <a16:creationId xmlns:a16="http://schemas.microsoft.com/office/drawing/2014/main" xmlns="" id="{67C32333-3C66-4F3B-9006-4D84B9A1AB12}"/>
              </a:ext>
            </a:extLst>
          </p:cNvPr>
          <p:cNvCxnSpPr>
            <a:cxnSpLocks/>
          </p:cNvCxnSpPr>
          <p:nvPr/>
        </p:nvCxnSpPr>
        <p:spPr>
          <a:xfrm>
            <a:off x="3494727" y="2557019"/>
            <a:ext cx="2118360" cy="0"/>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xmlns="" id="{463D7D75-084E-4FCC-9AA5-1161551774B6}"/>
              </a:ext>
            </a:extLst>
          </p:cNvPr>
          <p:cNvCxnSpPr>
            <a:cxnSpLocks/>
          </p:cNvCxnSpPr>
          <p:nvPr/>
        </p:nvCxnSpPr>
        <p:spPr>
          <a:xfrm>
            <a:off x="5613086" y="2557741"/>
            <a:ext cx="0" cy="154994"/>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xmlns="" id="{8C2F3E0A-050D-4E6E-AE0B-7E156FBCE0D7}"/>
              </a:ext>
            </a:extLst>
          </p:cNvPr>
          <p:cNvCxnSpPr>
            <a:cxnSpLocks/>
          </p:cNvCxnSpPr>
          <p:nvPr/>
        </p:nvCxnSpPr>
        <p:spPr>
          <a:xfrm>
            <a:off x="3482357" y="2557741"/>
            <a:ext cx="0" cy="154994"/>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xmlns="" id="{ACC61F31-90A2-42A1-8388-A810C5348472}"/>
              </a:ext>
            </a:extLst>
          </p:cNvPr>
          <p:cNvCxnSpPr>
            <a:cxnSpLocks/>
          </p:cNvCxnSpPr>
          <p:nvPr/>
        </p:nvCxnSpPr>
        <p:spPr>
          <a:xfrm>
            <a:off x="4622486" y="2417265"/>
            <a:ext cx="0" cy="246434"/>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48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Red en </a:t>
            </a:r>
            <a:r>
              <a:rPr lang="es-ES" dirty="0" err="1"/>
              <a:t>Cluster</a:t>
            </a:r>
            <a:endParaRPr lang="es-ES" dirty="0"/>
          </a:p>
        </p:txBody>
      </p:sp>
      <p:grpSp>
        <p:nvGrpSpPr>
          <p:cNvPr id="4" name="Grupo 3">
            <a:extLst>
              <a:ext uri="{FF2B5EF4-FFF2-40B4-BE49-F238E27FC236}">
                <a16:creationId xmlns:a16="http://schemas.microsoft.com/office/drawing/2014/main" xmlns="" id="{D5F165C6-76CB-41E0-9F53-46992553B22A}"/>
              </a:ext>
            </a:extLst>
          </p:cNvPr>
          <p:cNvGrpSpPr/>
          <p:nvPr/>
        </p:nvGrpSpPr>
        <p:grpSpPr>
          <a:xfrm>
            <a:off x="1661514" y="1641179"/>
            <a:ext cx="2362200" cy="3543930"/>
            <a:chOff x="5562600" y="1820550"/>
            <a:chExt cx="2362200" cy="3543930"/>
          </a:xfrm>
        </p:grpSpPr>
        <p:sp>
          <p:nvSpPr>
            <p:cNvPr id="5" name="Rectángulo 4">
              <a:extLst>
                <a:ext uri="{FF2B5EF4-FFF2-40B4-BE49-F238E27FC236}">
                  <a16:creationId xmlns:a16="http://schemas.microsoft.com/office/drawing/2014/main" xmlns="" id="{428DCED2-A64B-456D-B701-FD751804A697}"/>
                </a:ext>
              </a:extLst>
            </p:cNvPr>
            <p:cNvSpPr/>
            <p:nvPr/>
          </p:nvSpPr>
          <p:spPr>
            <a:xfrm>
              <a:off x="5562600" y="1820550"/>
              <a:ext cx="2362200" cy="3543930"/>
            </a:xfrm>
            <a:prstGeom prst="rect">
              <a:avLst/>
            </a:prstGeom>
            <a:solidFill>
              <a:schemeClr val="accent3">
                <a:lumMod val="20000"/>
                <a:lumOff val="80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srgbClr val="6063B4">
                      <a:lumMod val="50000"/>
                    </a:srgbClr>
                  </a:solidFill>
                  <a:effectLst/>
                  <a:uLnTx/>
                  <a:uFillTx/>
                  <a:latin typeface="Corbel" panose="020B0503020204020204"/>
                  <a:ea typeface="+mn-ea"/>
                  <a:cs typeface="+mn-cs"/>
                </a:rPr>
                <a:t>Node</a:t>
              </a: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p:txBody>
        </p:sp>
        <p:sp>
          <p:nvSpPr>
            <p:cNvPr id="6" name="Nube 5">
              <a:extLst>
                <a:ext uri="{FF2B5EF4-FFF2-40B4-BE49-F238E27FC236}">
                  <a16:creationId xmlns:a16="http://schemas.microsoft.com/office/drawing/2014/main" xmlns="" id="{B7F74E0A-C6C9-4282-AEC5-8D0EDE9B4353}"/>
                </a:ext>
              </a:extLst>
            </p:cNvPr>
            <p:cNvSpPr/>
            <p:nvPr/>
          </p:nvSpPr>
          <p:spPr>
            <a:xfrm>
              <a:off x="5857397" y="2220024"/>
              <a:ext cx="1917873" cy="810856"/>
            </a:xfrm>
            <a:prstGeom prst="cloud">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rPr>
                <a:t>10.244.0.0</a:t>
              </a:r>
            </a:p>
          </p:txBody>
        </p:sp>
        <p:pic>
          <p:nvPicPr>
            <p:cNvPr id="7" name="Imagen 6">
              <a:extLst>
                <a:ext uri="{FF2B5EF4-FFF2-40B4-BE49-F238E27FC236}">
                  <a16:creationId xmlns:a16="http://schemas.microsoft.com/office/drawing/2014/main" xmlns="" id="{AB2526EE-B567-4BE1-A97C-A4B424F1628C}"/>
                </a:ext>
              </a:extLst>
            </p:cNvPr>
            <p:cNvPicPr>
              <a:picLocks noChangeAspect="1"/>
            </p:cNvPicPr>
            <p:nvPr/>
          </p:nvPicPr>
          <p:blipFill>
            <a:blip r:embed="rId3"/>
            <a:stretch>
              <a:fillRect/>
            </a:stretch>
          </p:blipFill>
          <p:spPr>
            <a:xfrm>
              <a:off x="6212209" y="5010360"/>
              <a:ext cx="209810" cy="200737"/>
            </a:xfrm>
            <a:prstGeom prst="rect">
              <a:avLst/>
            </a:prstGeom>
          </p:spPr>
        </p:pic>
        <p:sp>
          <p:nvSpPr>
            <p:cNvPr id="8" name="CuadroTexto 7">
              <a:extLst>
                <a:ext uri="{FF2B5EF4-FFF2-40B4-BE49-F238E27FC236}">
                  <a16:creationId xmlns:a16="http://schemas.microsoft.com/office/drawing/2014/main" xmlns="" id="{31514F4E-3EB4-44D1-8BBB-D4A97D54B422}"/>
                </a:ext>
              </a:extLst>
            </p:cNvPr>
            <p:cNvSpPr txBox="1"/>
            <p:nvPr/>
          </p:nvSpPr>
          <p:spPr>
            <a:xfrm>
              <a:off x="5766443" y="1828406"/>
              <a:ext cx="1935480" cy="307777"/>
            </a:xfrm>
            <a:prstGeom prst="rect">
              <a:avLst/>
            </a:prstGeom>
            <a:noFill/>
            <a:ln>
              <a:solidFill>
                <a:srgbClr val="0070C0"/>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s-ES" sz="1400" b="0" i="0" u="none" strike="noStrike" kern="1200" cap="none" spc="0" normalizeH="0" baseline="0" noProof="0" dirty="0">
                  <a:ln>
                    <a:noFill/>
                  </a:ln>
                  <a:solidFill>
                    <a:srgbClr val="0070C0"/>
                  </a:solidFill>
                  <a:effectLst/>
                  <a:uLnTx/>
                  <a:uFillTx/>
                  <a:latin typeface="Corbel" panose="020B0503020204020204"/>
                  <a:ea typeface="+mn-ea"/>
                  <a:cs typeface="+mn-cs"/>
                </a:rPr>
                <a:t>192.168.1.2</a:t>
              </a:r>
            </a:p>
          </p:txBody>
        </p:sp>
        <p:grpSp>
          <p:nvGrpSpPr>
            <p:cNvPr id="9" name="Grupo 8">
              <a:extLst>
                <a:ext uri="{FF2B5EF4-FFF2-40B4-BE49-F238E27FC236}">
                  <a16:creationId xmlns:a16="http://schemas.microsoft.com/office/drawing/2014/main" xmlns="" id="{05D8C009-4074-4345-A76B-C65143E4F5AF}"/>
                </a:ext>
              </a:extLst>
            </p:cNvPr>
            <p:cNvGrpSpPr/>
            <p:nvPr/>
          </p:nvGrpSpPr>
          <p:grpSpPr>
            <a:xfrm>
              <a:off x="6119826" y="3349852"/>
              <a:ext cx="1259196" cy="1540224"/>
              <a:chOff x="10179198" y="1535413"/>
              <a:chExt cx="1259196" cy="1540224"/>
            </a:xfrm>
          </p:grpSpPr>
          <p:sp>
            <p:nvSpPr>
              <p:cNvPr id="11" name="Rectángulo 10">
                <a:extLst>
                  <a:ext uri="{FF2B5EF4-FFF2-40B4-BE49-F238E27FC236}">
                    <a16:creationId xmlns:a16="http://schemas.microsoft.com/office/drawing/2014/main" xmlns="" id="{6D183908-2A66-4145-8949-2355D2AC3D70}"/>
                  </a:ext>
                </a:extLst>
              </p:cNvPr>
              <p:cNvSpPr/>
              <p:nvPr/>
            </p:nvSpPr>
            <p:spPr>
              <a:xfrm>
                <a:off x="10179198" y="1535413"/>
                <a:ext cx="1259196" cy="15402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2" name="CuadroTexto 11">
                <a:extLst>
                  <a:ext uri="{FF2B5EF4-FFF2-40B4-BE49-F238E27FC236}">
                    <a16:creationId xmlns:a16="http://schemas.microsoft.com/office/drawing/2014/main" xmlns="" id="{691124A2-F54F-4857-803F-85A2E72365BD}"/>
                  </a:ext>
                </a:extLst>
              </p:cNvPr>
              <p:cNvSpPr txBox="1"/>
              <p:nvPr/>
            </p:nvSpPr>
            <p:spPr>
              <a:xfrm>
                <a:off x="10519885" y="2699234"/>
                <a:ext cx="632716" cy="369332"/>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13" name="Grupo 12">
                <a:extLst>
                  <a:ext uri="{FF2B5EF4-FFF2-40B4-BE49-F238E27FC236}">
                    <a16:creationId xmlns:a16="http://schemas.microsoft.com/office/drawing/2014/main" xmlns="" id="{D81F9D6C-6653-421B-ACA5-C64F963D55EE}"/>
                  </a:ext>
                </a:extLst>
              </p:cNvPr>
              <p:cNvGrpSpPr/>
              <p:nvPr/>
            </p:nvGrpSpPr>
            <p:grpSpPr>
              <a:xfrm>
                <a:off x="10450180" y="1989371"/>
                <a:ext cx="725626" cy="790892"/>
                <a:chOff x="7119314" y="2607628"/>
                <a:chExt cx="1012952" cy="889634"/>
              </a:xfrm>
            </p:grpSpPr>
            <p:pic>
              <p:nvPicPr>
                <p:cNvPr id="15" name="Imagen 14">
                  <a:extLst>
                    <a:ext uri="{FF2B5EF4-FFF2-40B4-BE49-F238E27FC236}">
                      <a16:creationId xmlns:a16="http://schemas.microsoft.com/office/drawing/2014/main" xmlns="" id="{221AB9D5-7EDC-4C11-A1F9-4A16A5E86CFA}"/>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16" name="Imagen 15">
                  <a:extLst>
                    <a:ext uri="{FF2B5EF4-FFF2-40B4-BE49-F238E27FC236}">
                      <a16:creationId xmlns:a16="http://schemas.microsoft.com/office/drawing/2014/main" xmlns="" id="{8F7CED90-5A97-45BC-B31E-A23110B76015}"/>
                    </a:ext>
                  </a:extLst>
                </p:cNvPr>
                <p:cNvPicPr>
                  <a:picLocks noChangeAspect="1"/>
                </p:cNvPicPr>
                <p:nvPr/>
              </p:nvPicPr>
              <p:blipFill>
                <a:blip r:embed="rId5"/>
                <a:stretch>
                  <a:fillRect/>
                </a:stretch>
              </p:blipFill>
              <p:spPr>
                <a:xfrm>
                  <a:off x="7246110" y="2653648"/>
                  <a:ext cx="797593" cy="797593"/>
                </a:xfrm>
                <a:prstGeom prst="rect">
                  <a:avLst/>
                </a:prstGeom>
              </p:spPr>
            </p:pic>
          </p:grpSp>
          <p:sp>
            <p:nvSpPr>
              <p:cNvPr id="14" name="CuadroTexto 13">
                <a:extLst>
                  <a:ext uri="{FF2B5EF4-FFF2-40B4-BE49-F238E27FC236}">
                    <a16:creationId xmlns:a16="http://schemas.microsoft.com/office/drawing/2014/main" xmlns="" id="{FAA824E2-C736-4A96-A9D0-353DDEFFBD01}"/>
                  </a:ext>
                </a:extLst>
              </p:cNvPr>
              <p:cNvSpPr txBox="1"/>
              <p:nvPr/>
            </p:nvSpPr>
            <p:spPr>
              <a:xfrm>
                <a:off x="10313020" y="1546882"/>
                <a:ext cx="988214" cy="261610"/>
              </a:xfrm>
              <a:prstGeom prst="rect">
                <a:avLst/>
              </a:prstGeom>
              <a:noFill/>
              <a:ln>
                <a:solidFill>
                  <a:srgbClr val="00538E"/>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rPr>
                  <a:t>   10.244.0.2</a:t>
                </a:r>
              </a:p>
            </p:txBody>
          </p:sp>
        </p:grpSp>
        <p:cxnSp>
          <p:nvCxnSpPr>
            <p:cNvPr id="10" name="Conector recto 9">
              <a:extLst>
                <a:ext uri="{FF2B5EF4-FFF2-40B4-BE49-F238E27FC236}">
                  <a16:creationId xmlns:a16="http://schemas.microsoft.com/office/drawing/2014/main" xmlns="" id="{D965C1B6-A17A-424A-A243-D4052D953867}"/>
                </a:ext>
              </a:extLst>
            </p:cNvPr>
            <p:cNvCxnSpPr>
              <a:cxnSpLocks/>
            </p:cNvCxnSpPr>
            <p:nvPr/>
          </p:nvCxnSpPr>
          <p:spPr>
            <a:xfrm>
              <a:off x="6784670" y="3065851"/>
              <a:ext cx="0" cy="246434"/>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7" name="Grupo 16">
            <a:extLst>
              <a:ext uri="{FF2B5EF4-FFF2-40B4-BE49-F238E27FC236}">
                <a16:creationId xmlns:a16="http://schemas.microsoft.com/office/drawing/2014/main" xmlns="" id="{0FCCC988-A9D8-4A98-9AAD-A69D63D36AD1}"/>
              </a:ext>
            </a:extLst>
          </p:cNvPr>
          <p:cNvGrpSpPr/>
          <p:nvPr/>
        </p:nvGrpSpPr>
        <p:grpSpPr>
          <a:xfrm>
            <a:off x="4919082" y="1641179"/>
            <a:ext cx="2362200" cy="3543930"/>
            <a:chOff x="8366767" y="1832019"/>
            <a:chExt cx="2362200" cy="3543930"/>
          </a:xfrm>
        </p:grpSpPr>
        <p:sp>
          <p:nvSpPr>
            <p:cNvPr id="18" name="Rectángulo 17">
              <a:extLst>
                <a:ext uri="{FF2B5EF4-FFF2-40B4-BE49-F238E27FC236}">
                  <a16:creationId xmlns:a16="http://schemas.microsoft.com/office/drawing/2014/main" xmlns="" id="{DCE27A83-0394-473E-BB3D-97B46EAAC8DB}"/>
                </a:ext>
              </a:extLst>
            </p:cNvPr>
            <p:cNvSpPr/>
            <p:nvPr/>
          </p:nvSpPr>
          <p:spPr>
            <a:xfrm>
              <a:off x="8366767" y="1832019"/>
              <a:ext cx="2362200" cy="3543930"/>
            </a:xfrm>
            <a:prstGeom prst="rect">
              <a:avLst/>
            </a:prstGeom>
            <a:solidFill>
              <a:schemeClr val="accent3">
                <a:lumMod val="20000"/>
                <a:lumOff val="80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srgbClr val="6063B4">
                      <a:lumMod val="50000"/>
                    </a:srgbClr>
                  </a:solidFill>
                  <a:effectLst/>
                  <a:uLnTx/>
                  <a:uFillTx/>
                  <a:latin typeface="Corbel" panose="020B0503020204020204"/>
                  <a:ea typeface="+mn-ea"/>
                  <a:cs typeface="+mn-cs"/>
                </a:rPr>
                <a:t>Node</a:t>
              </a: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p:txBody>
        </p:sp>
        <p:sp>
          <p:nvSpPr>
            <p:cNvPr id="19" name="Nube 18">
              <a:extLst>
                <a:ext uri="{FF2B5EF4-FFF2-40B4-BE49-F238E27FC236}">
                  <a16:creationId xmlns:a16="http://schemas.microsoft.com/office/drawing/2014/main" xmlns="" id="{0ACC8066-4052-4954-8436-25DBD2D97150}"/>
                </a:ext>
              </a:extLst>
            </p:cNvPr>
            <p:cNvSpPr/>
            <p:nvPr/>
          </p:nvSpPr>
          <p:spPr>
            <a:xfrm>
              <a:off x="8661564" y="2231493"/>
              <a:ext cx="1917873" cy="810856"/>
            </a:xfrm>
            <a:prstGeom prst="cloud">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rPr>
                <a:t>10.244.0.0</a:t>
              </a:r>
            </a:p>
          </p:txBody>
        </p:sp>
        <p:pic>
          <p:nvPicPr>
            <p:cNvPr id="20" name="Imagen 19">
              <a:extLst>
                <a:ext uri="{FF2B5EF4-FFF2-40B4-BE49-F238E27FC236}">
                  <a16:creationId xmlns:a16="http://schemas.microsoft.com/office/drawing/2014/main" xmlns="" id="{C1225847-7F45-48DE-A4E2-1F3C7C870EFD}"/>
                </a:ext>
              </a:extLst>
            </p:cNvPr>
            <p:cNvPicPr>
              <a:picLocks noChangeAspect="1"/>
            </p:cNvPicPr>
            <p:nvPr/>
          </p:nvPicPr>
          <p:blipFill>
            <a:blip r:embed="rId3"/>
            <a:stretch>
              <a:fillRect/>
            </a:stretch>
          </p:blipFill>
          <p:spPr>
            <a:xfrm>
              <a:off x="9016376" y="5021829"/>
              <a:ext cx="209810" cy="200737"/>
            </a:xfrm>
            <a:prstGeom prst="rect">
              <a:avLst/>
            </a:prstGeom>
          </p:spPr>
        </p:pic>
        <p:sp>
          <p:nvSpPr>
            <p:cNvPr id="21" name="CuadroTexto 20">
              <a:extLst>
                <a:ext uri="{FF2B5EF4-FFF2-40B4-BE49-F238E27FC236}">
                  <a16:creationId xmlns:a16="http://schemas.microsoft.com/office/drawing/2014/main" xmlns="" id="{AECFF546-E6F2-4BEB-884A-29DBF3F79FD7}"/>
                </a:ext>
              </a:extLst>
            </p:cNvPr>
            <p:cNvSpPr txBox="1"/>
            <p:nvPr/>
          </p:nvSpPr>
          <p:spPr>
            <a:xfrm>
              <a:off x="8570610" y="1839875"/>
              <a:ext cx="1935480" cy="307777"/>
            </a:xfrm>
            <a:prstGeom prst="rect">
              <a:avLst/>
            </a:prstGeom>
            <a:noFill/>
            <a:ln>
              <a:solidFill>
                <a:srgbClr val="0070C0"/>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s-ES" sz="1400" b="0" i="0" u="none" strike="noStrike" kern="1200" cap="none" spc="0" normalizeH="0" baseline="0" noProof="0" dirty="0">
                  <a:ln>
                    <a:noFill/>
                  </a:ln>
                  <a:solidFill>
                    <a:srgbClr val="0070C0"/>
                  </a:solidFill>
                  <a:effectLst/>
                  <a:uLnTx/>
                  <a:uFillTx/>
                  <a:latin typeface="Corbel" panose="020B0503020204020204"/>
                  <a:ea typeface="+mn-ea"/>
                  <a:cs typeface="+mn-cs"/>
                </a:rPr>
                <a:t>192.168.1.3</a:t>
              </a:r>
            </a:p>
          </p:txBody>
        </p:sp>
        <p:grpSp>
          <p:nvGrpSpPr>
            <p:cNvPr id="22" name="Grupo 21">
              <a:extLst>
                <a:ext uri="{FF2B5EF4-FFF2-40B4-BE49-F238E27FC236}">
                  <a16:creationId xmlns:a16="http://schemas.microsoft.com/office/drawing/2014/main" xmlns="" id="{9E59B189-0DAD-4CFA-80E4-1803FA1EDFAA}"/>
                </a:ext>
              </a:extLst>
            </p:cNvPr>
            <p:cNvGrpSpPr/>
            <p:nvPr/>
          </p:nvGrpSpPr>
          <p:grpSpPr>
            <a:xfrm>
              <a:off x="8923993" y="3361321"/>
              <a:ext cx="1259196" cy="1540224"/>
              <a:chOff x="10179198" y="1535413"/>
              <a:chExt cx="1259196" cy="1540224"/>
            </a:xfrm>
          </p:grpSpPr>
          <p:sp>
            <p:nvSpPr>
              <p:cNvPr id="24" name="Rectángulo 23">
                <a:extLst>
                  <a:ext uri="{FF2B5EF4-FFF2-40B4-BE49-F238E27FC236}">
                    <a16:creationId xmlns:a16="http://schemas.microsoft.com/office/drawing/2014/main" xmlns="" id="{991E9848-9D45-4160-813B-DD782C710657}"/>
                  </a:ext>
                </a:extLst>
              </p:cNvPr>
              <p:cNvSpPr/>
              <p:nvPr/>
            </p:nvSpPr>
            <p:spPr>
              <a:xfrm>
                <a:off x="10179198" y="1535413"/>
                <a:ext cx="1259196" cy="15402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5" name="CuadroTexto 24">
                <a:extLst>
                  <a:ext uri="{FF2B5EF4-FFF2-40B4-BE49-F238E27FC236}">
                    <a16:creationId xmlns:a16="http://schemas.microsoft.com/office/drawing/2014/main" xmlns="" id="{033A5B42-856C-4BE0-A763-B87B70696BC2}"/>
                  </a:ext>
                </a:extLst>
              </p:cNvPr>
              <p:cNvSpPr txBox="1"/>
              <p:nvPr/>
            </p:nvSpPr>
            <p:spPr>
              <a:xfrm>
                <a:off x="10519885" y="2699234"/>
                <a:ext cx="632716" cy="369332"/>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26" name="Grupo 25">
                <a:extLst>
                  <a:ext uri="{FF2B5EF4-FFF2-40B4-BE49-F238E27FC236}">
                    <a16:creationId xmlns:a16="http://schemas.microsoft.com/office/drawing/2014/main" xmlns="" id="{3C699085-2056-4680-B088-140952CC180F}"/>
                  </a:ext>
                </a:extLst>
              </p:cNvPr>
              <p:cNvGrpSpPr/>
              <p:nvPr/>
            </p:nvGrpSpPr>
            <p:grpSpPr>
              <a:xfrm>
                <a:off x="10450180" y="1989371"/>
                <a:ext cx="725626" cy="790892"/>
                <a:chOff x="7119314" y="2607628"/>
                <a:chExt cx="1012952" cy="889634"/>
              </a:xfrm>
            </p:grpSpPr>
            <p:pic>
              <p:nvPicPr>
                <p:cNvPr id="28" name="Imagen 27">
                  <a:extLst>
                    <a:ext uri="{FF2B5EF4-FFF2-40B4-BE49-F238E27FC236}">
                      <a16:creationId xmlns:a16="http://schemas.microsoft.com/office/drawing/2014/main" xmlns="" id="{67635AFC-C7F2-4C08-AAFB-D37D073E7323}"/>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29" name="Imagen 28">
                  <a:extLst>
                    <a:ext uri="{FF2B5EF4-FFF2-40B4-BE49-F238E27FC236}">
                      <a16:creationId xmlns:a16="http://schemas.microsoft.com/office/drawing/2014/main" xmlns="" id="{9FFC1ADD-36D2-4B00-83A0-AE53A620F99F}"/>
                    </a:ext>
                  </a:extLst>
                </p:cNvPr>
                <p:cNvPicPr>
                  <a:picLocks noChangeAspect="1"/>
                </p:cNvPicPr>
                <p:nvPr/>
              </p:nvPicPr>
              <p:blipFill>
                <a:blip r:embed="rId5"/>
                <a:stretch>
                  <a:fillRect/>
                </a:stretch>
              </p:blipFill>
              <p:spPr>
                <a:xfrm>
                  <a:off x="7246110" y="2653648"/>
                  <a:ext cx="797593" cy="797593"/>
                </a:xfrm>
                <a:prstGeom prst="rect">
                  <a:avLst/>
                </a:prstGeom>
              </p:spPr>
            </p:pic>
          </p:grpSp>
          <p:sp>
            <p:nvSpPr>
              <p:cNvPr id="27" name="CuadroTexto 26">
                <a:extLst>
                  <a:ext uri="{FF2B5EF4-FFF2-40B4-BE49-F238E27FC236}">
                    <a16:creationId xmlns:a16="http://schemas.microsoft.com/office/drawing/2014/main" xmlns="" id="{CD8E353D-83F0-4931-AD44-686BFD707DBB}"/>
                  </a:ext>
                </a:extLst>
              </p:cNvPr>
              <p:cNvSpPr txBox="1"/>
              <p:nvPr/>
            </p:nvSpPr>
            <p:spPr>
              <a:xfrm>
                <a:off x="10313020" y="1546882"/>
                <a:ext cx="988214" cy="261610"/>
              </a:xfrm>
              <a:prstGeom prst="rect">
                <a:avLst/>
              </a:prstGeom>
              <a:noFill/>
              <a:ln>
                <a:solidFill>
                  <a:srgbClr val="00538E"/>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rPr>
                  <a:t>   10.244.0.2</a:t>
                </a:r>
              </a:p>
            </p:txBody>
          </p:sp>
        </p:grpSp>
        <p:cxnSp>
          <p:nvCxnSpPr>
            <p:cNvPr id="23" name="Conector recto 22">
              <a:extLst>
                <a:ext uri="{FF2B5EF4-FFF2-40B4-BE49-F238E27FC236}">
                  <a16:creationId xmlns:a16="http://schemas.microsoft.com/office/drawing/2014/main" xmlns="" id="{E2A0476A-8AE4-42EA-A2E1-BAD1C3F95909}"/>
                </a:ext>
              </a:extLst>
            </p:cNvPr>
            <p:cNvCxnSpPr>
              <a:cxnSpLocks/>
            </p:cNvCxnSpPr>
            <p:nvPr/>
          </p:nvCxnSpPr>
          <p:spPr>
            <a:xfrm>
              <a:off x="9588837" y="3077320"/>
              <a:ext cx="0" cy="246434"/>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cxnSp>
        <p:nvCxnSpPr>
          <p:cNvPr id="30" name="Conector recto 29">
            <a:extLst>
              <a:ext uri="{FF2B5EF4-FFF2-40B4-BE49-F238E27FC236}">
                <a16:creationId xmlns:a16="http://schemas.microsoft.com/office/drawing/2014/main" xmlns="" id="{9C69768B-02CA-4807-8566-476B8330BEA3}"/>
              </a:ext>
            </a:extLst>
          </p:cNvPr>
          <p:cNvCxnSpPr>
            <a:cxnSpLocks/>
          </p:cNvCxnSpPr>
          <p:nvPr/>
        </p:nvCxnSpPr>
        <p:spPr>
          <a:xfrm flipH="1">
            <a:off x="3874184" y="2417634"/>
            <a:ext cx="1340184"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Signo de multiplicación 30">
            <a:extLst>
              <a:ext uri="{FF2B5EF4-FFF2-40B4-BE49-F238E27FC236}">
                <a16:creationId xmlns:a16="http://schemas.microsoft.com/office/drawing/2014/main" xmlns="" id="{E40D99B6-4739-4927-B2CE-4DDD665ABFE1}"/>
              </a:ext>
            </a:extLst>
          </p:cNvPr>
          <p:cNvSpPr/>
          <p:nvPr/>
        </p:nvSpPr>
        <p:spPr>
          <a:xfrm>
            <a:off x="4150481" y="2109924"/>
            <a:ext cx="672314" cy="67231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31">
            <a:extLst>
              <a:ext uri="{FF2B5EF4-FFF2-40B4-BE49-F238E27FC236}">
                <a16:creationId xmlns:a16="http://schemas.microsoft.com/office/drawing/2014/main" xmlns="" id="{CBA1221F-2DC9-40A8-8512-58DB726BC1A9}"/>
              </a:ext>
            </a:extLst>
          </p:cNvPr>
          <p:cNvSpPr/>
          <p:nvPr/>
        </p:nvSpPr>
        <p:spPr>
          <a:xfrm>
            <a:off x="1128114" y="1371600"/>
            <a:ext cx="6675120" cy="4114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99658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0344CBC8-7F82-4E80-8E3C-7CA9F6540E05}"/>
              </a:ext>
            </a:extLst>
          </p:cNvPr>
          <p:cNvPicPr>
            <a:picLocks noChangeAspect="1"/>
          </p:cNvPicPr>
          <p:nvPr/>
        </p:nvPicPr>
        <p:blipFill>
          <a:blip r:embed="rId3"/>
          <a:stretch>
            <a:fillRect/>
          </a:stretch>
        </p:blipFill>
        <p:spPr>
          <a:xfrm>
            <a:off x="152" y="1148840"/>
            <a:ext cx="9143848" cy="4050482"/>
          </a:xfrm>
          <a:prstGeom prst="rect">
            <a:avLst/>
          </a:prstGeom>
        </p:spPr>
      </p:pic>
    </p:spTree>
    <p:extLst>
      <p:ext uri="{BB962C8B-B14F-4D97-AF65-F5344CB8AC3E}">
        <p14:creationId xmlns:p14="http://schemas.microsoft.com/office/powerpoint/2010/main" val="880369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Red en </a:t>
            </a:r>
            <a:r>
              <a:rPr lang="es-ES" dirty="0" err="1"/>
              <a:t>Cluster</a:t>
            </a:r>
            <a:endParaRPr lang="es-ES" dirty="0"/>
          </a:p>
        </p:txBody>
      </p:sp>
      <p:grpSp>
        <p:nvGrpSpPr>
          <p:cNvPr id="3" name="Grupo 2">
            <a:extLst>
              <a:ext uri="{FF2B5EF4-FFF2-40B4-BE49-F238E27FC236}">
                <a16:creationId xmlns:a16="http://schemas.microsoft.com/office/drawing/2014/main" xmlns="" id="{170EA00B-DBAA-4FD0-A59E-479AA14B8D1E}"/>
              </a:ext>
            </a:extLst>
          </p:cNvPr>
          <p:cNvGrpSpPr/>
          <p:nvPr/>
        </p:nvGrpSpPr>
        <p:grpSpPr>
          <a:xfrm>
            <a:off x="1842268" y="1547613"/>
            <a:ext cx="2362200" cy="3543930"/>
            <a:chOff x="5562600" y="1820550"/>
            <a:chExt cx="2362200" cy="3543930"/>
          </a:xfrm>
        </p:grpSpPr>
        <p:sp>
          <p:nvSpPr>
            <p:cNvPr id="4" name="Rectángulo 3">
              <a:extLst>
                <a:ext uri="{FF2B5EF4-FFF2-40B4-BE49-F238E27FC236}">
                  <a16:creationId xmlns:a16="http://schemas.microsoft.com/office/drawing/2014/main" xmlns="" id="{CF6992ED-4487-43B8-BF66-92F2DCF70299}"/>
                </a:ext>
              </a:extLst>
            </p:cNvPr>
            <p:cNvSpPr/>
            <p:nvPr/>
          </p:nvSpPr>
          <p:spPr>
            <a:xfrm>
              <a:off x="5562600" y="1820550"/>
              <a:ext cx="2362200" cy="3543930"/>
            </a:xfrm>
            <a:prstGeom prst="rect">
              <a:avLst/>
            </a:prstGeom>
            <a:solidFill>
              <a:schemeClr val="accent3">
                <a:lumMod val="20000"/>
                <a:lumOff val="80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srgbClr val="6063B4">
                      <a:lumMod val="50000"/>
                    </a:srgbClr>
                  </a:solidFill>
                  <a:effectLst/>
                  <a:uLnTx/>
                  <a:uFillTx/>
                  <a:latin typeface="Corbel" panose="020B0503020204020204"/>
                  <a:ea typeface="+mn-ea"/>
                  <a:cs typeface="+mn-cs"/>
                </a:rPr>
                <a:t>Node</a:t>
              </a: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p:txBody>
        </p:sp>
        <p:sp>
          <p:nvSpPr>
            <p:cNvPr id="5" name="Nube 4">
              <a:extLst>
                <a:ext uri="{FF2B5EF4-FFF2-40B4-BE49-F238E27FC236}">
                  <a16:creationId xmlns:a16="http://schemas.microsoft.com/office/drawing/2014/main" xmlns="" id="{088DA157-8A08-44F9-B87D-DEF1FB54B6CE}"/>
                </a:ext>
              </a:extLst>
            </p:cNvPr>
            <p:cNvSpPr/>
            <p:nvPr/>
          </p:nvSpPr>
          <p:spPr>
            <a:xfrm>
              <a:off x="5857397" y="2220024"/>
              <a:ext cx="1917873" cy="810856"/>
            </a:xfrm>
            <a:prstGeom prst="cloud">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rPr>
                <a:t>10.244.0.0</a:t>
              </a:r>
            </a:p>
          </p:txBody>
        </p:sp>
        <p:pic>
          <p:nvPicPr>
            <p:cNvPr id="6" name="Imagen 5">
              <a:extLst>
                <a:ext uri="{FF2B5EF4-FFF2-40B4-BE49-F238E27FC236}">
                  <a16:creationId xmlns:a16="http://schemas.microsoft.com/office/drawing/2014/main" xmlns="" id="{63ED3B3B-3517-47B5-863E-241EF04FB642}"/>
                </a:ext>
              </a:extLst>
            </p:cNvPr>
            <p:cNvPicPr>
              <a:picLocks noChangeAspect="1"/>
            </p:cNvPicPr>
            <p:nvPr/>
          </p:nvPicPr>
          <p:blipFill>
            <a:blip r:embed="rId3"/>
            <a:stretch>
              <a:fillRect/>
            </a:stretch>
          </p:blipFill>
          <p:spPr>
            <a:xfrm>
              <a:off x="6212209" y="5010360"/>
              <a:ext cx="209810" cy="200737"/>
            </a:xfrm>
            <a:prstGeom prst="rect">
              <a:avLst/>
            </a:prstGeom>
          </p:spPr>
        </p:pic>
        <p:sp>
          <p:nvSpPr>
            <p:cNvPr id="7" name="CuadroTexto 6">
              <a:extLst>
                <a:ext uri="{FF2B5EF4-FFF2-40B4-BE49-F238E27FC236}">
                  <a16:creationId xmlns:a16="http://schemas.microsoft.com/office/drawing/2014/main" xmlns="" id="{423429D2-EAFD-41B6-B40E-A288AB9289F3}"/>
                </a:ext>
              </a:extLst>
            </p:cNvPr>
            <p:cNvSpPr txBox="1"/>
            <p:nvPr/>
          </p:nvSpPr>
          <p:spPr>
            <a:xfrm>
              <a:off x="5766443" y="1828406"/>
              <a:ext cx="1935480" cy="307777"/>
            </a:xfrm>
            <a:prstGeom prst="rect">
              <a:avLst/>
            </a:prstGeom>
            <a:noFill/>
            <a:ln>
              <a:solidFill>
                <a:srgbClr val="0070C0"/>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s-ES" sz="1400" b="0" i="0" u="none" strike="noStrike" kern="1200" cap="none" spc="0" normalizeH="0" baseline="0" noProof="0" dirty="0">
                  <a:ln>
                    <a:noFill/>
                  </a:ln>
                  <a:solidFill>
                    <a:srgbClr val="0070C0"/>
                  </a:solidFill>
                  <a:effectLst/>
                  <a:uLnTx/>
                  <a:uFillTx/>
                  <a:latin typeface="Corbel" panose="020B0503020204020204"/>
                  <a:ea typeface="+mn-ea"/>
                  <a:cs typeface="+mn-cs"/>
                </a:rPr>
                <a:t>192.168.1.2</a:t>
              </a:r>
            </a:p>
          </p:txBody>
        </p:sp>
        <p:grpSp>
          <p:nvGrpSpPr>
            <p:cNvPr id="8" name="Grupo 7">
              <a:extLst>
                <a:ext uri="{FF2B5EF4-FFF2-40B4-BE49-F238E27FC236}">
                  <a16:creationId xmlns:a16="http://schemas.microsoft.com/office/drawing/2014/main" xmlns="" id="{0FC59265-2039-432C-90E0-85BDBDCD0664}"/>
                </a:ext>
              </a:extLst>
            </p:cNvPr>
            <p:cNvGrpSpPr/>
            <p:nvPr/>
          </p:nvGrpSpPr>
          <p:grpSpPr>
            <a:xfrm>
              <a:off x="6119826" y="3349852"/>
              <a:ext cx="1259196" cy="1540224"/>
              <a:chOff x="10179198" y="1535413"/>
              <a:chExt cx="1259196" cy="1540224"/>
            </a:xfrm>
          </p:grpSpPr>
          <p:sp>
            <p:nvSpPr>
              <p:cNvPr id="10" name="Rectángulo 9">
                <a:extLst>
                  <a:ext uri="{FF2B5EF4-FFF2-40B4-BE49-F238E27FC236}">
                    <a16:creationId xmlns:a16="http://schemas.microsoft.com/office/drawing/2014/main" xmlns="" id="{751E2E24-A6EB-4450-A350-CBE03C046AB1}"/>
                  </a:ext>
                </a:extLst>
              </p:cNvPr>
              <p:cNvSpPr/>
              <p:nvPr/>
            </p:nvSpPr>
            <p:spPr>
              <a:xfrm>
                <a:off x="10179198" y="1535413"/>
                <a:ext cx="1259196" cy="15402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11" name="CuadroTexto 10">
                <a:extLst>
                  <a:ext uri="{FF2B5EF4-FFF2-40B4-BE49-F238E27FC236}">
                    <a16:creationId xmlns:a16="http://schemas.microsoft.com/office/drawing/2014/main" xmlns="" id="{1312C4C3-EE5E-4886-9FD9-5C036A623C62}"/>
                  </a:ext>
                </a:extLst>
              </p:cNvPr>
              <p:cNvSpPr txBox="1"/>
              <p:nvPr/>
            </p:nvSpPr>
            <p:spPr>
              <a:xfrm>
                <a:off x="10519885" y="2699234"/>
                <a:ext cx="632716" cy="369332"/>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12" name="Grupo 11">
                <a:extLst>
                  <a:ext uri="{FF2B5EF4-FFF2-40B4-BE49-F238E27FC236}">
                    <a16:creationId xmlns:a16="http://schemas.microsoft.com/office/drawing/2014/main" xmlns="" id="{8687A3A5-AE48-4DA0-A833-FBBFE4CB18E5}"/>
                  </a:ext>
                </a:extLst>
              </p:cNvPr>
              <p:cNvGrpSpPr/>
              <p:nvPr/>
            </p:nvGrpSpPr>
            <p:grpSpPr>
              <a:xfrm>
                <a:off x="10450180" y="1989371"/>
                <a:ext cx="725626" cy="790892"/>
                <a:chOff x="7119314" y="2607628"/>
                <a:chExt cx="1012952" cy="889634"/>
              </a:xfrm>
            </p:grpSpPr>
            <p:pic>
              <p:nvPicPr>
                <p:cNvPr id="14" name="Imagen 13">
                  <a:extLst>
                    <a:ext uri="{FF2B5EF4-FFF2-40B4-BE49-F238E27FC236}">
                      <a16:creationId xmlns:a16="http://schemas.microsoft.com/office/drawing/2014/main" xmlns="" id="{66C255F0-878B-4454-85C6-DC44DD660BE1}"/>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15" name="Imagen 14">
                  <a:extLst>
                    <a:ext uri="{FF2B5EF4-FFF2-40B4-BE49-F238E27FC236}">
                      <a16:creationId xmlns:a16="http://schemas.microsoft.com/office/drawing/2014/main" xmlns="" id="{4D6824FB-40C3-4677-BD8B-92B590ECAE33}"/>
                    </a:ext>
                  </a:extLst>
                </p:cNvPr>
                <p:cNvPicPr>
                  <a:picLocks noChangeAspect="1"/>
                </p:cNvPicPr>
                <p:nvPr/>
              </p:nvPicPr>
              <p:blipFill>
                <a:blip r:embed="rId5"/>
                <a:stretch>
                  <a:fillRect/>
                </a:stretch>
              </p:blipFill>
              <p:spPr>
                <a:xfrm>
                  <a:off x="7246110" y="2653648"/>
                  <a:ext cx="797593" cy="797593"/>
                </a:xfrm>
                <a:prstGeom prst="rect">
                  <a:avLst/>
                </a:prstGeom>
              </p:spPr>
            </p:pic>
          </p:grpSp>
          <p:sp>
            <p:nvSpPr>
              <p:cNvPr id="13" name="CuadroTexto 12">
                <a:extLst>
                  <a:ext uri="{FF2B5EF4-FFF2-40B4-BE49-F238E27FC236}">
                    <a16:creationId xmlns:a16="http://schemas.microsoft.com/office/drawing/2014/main" xmlns="" id="{2526AD9B-B68B-4B5C-8C06-63E05B32DDD4}"/>
                  </a:ext>
                </a:extLst>
              </p:cNvPr>
              <p:cNvSpPr txBox="1"/>
              <p:nvPr/>
            </p:nvSpPr>
            <p:spPr>
              <a:xfrm>
                <a:off x="10313020" y="1546882"/>
                <a:ext cx="988214" cy="261610"/>
              </a:xfrm>
              <a:prstGeom prst="rect">
                <a:avLst/>
              </a:prstGeom>
              <a:noFill/>
              <a:ln>
                <a:solidFill>
                  <a:srgbClr val="00538E"/>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rPr>
                  <a:t>   10.244.0.2</a:t>
                </a:r>
              </a:p>
            </p:txBody>
          </p:sp>
        </p:grpSp>
        <p:cxnSp>
          <p:nvCxnSpPr>
            <p:cNvPr id="9" name="Conector recto 8">
              <a:extLst>
                <a:ext uri="{FF2B5EF4-FFF2-40B4-BE49-F238E27FC236}">
                  <a16:creationId xmlns:a16="http://schemas.microsoft.com/office/drawing/2014/main" xmlns="" id="{D2F7720F-E323-4DF3-A6C2-98E06672F6D9}"/>
                </a:ext>
              </a:extLst>
            </p:cNvPr>
            <p:cNvCxnSpPr>
              <a:cxnSpLocks/>
            </p:cNvCxnSpPr>
            <p:nvPr/>
          </p:nvCxnSpPr>
          <p:spPr>
            <a:xfrm>
              <a:off x="6784670" y="3065851"/>
              <a:ext cx="0" cy="246434"/>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 name="Grupo 15">
            <a:extLst>
              <a:ext uri="{FF2B5EF4-FFF2-40B4-BE49-F238E27FC236}">
                <a16:creationId xmlns:a16="http://schemas.microsoft.com/office/drawing/2014/main" xmlns="" id="{B0D1D4C0-2A4E-483A-9273-CD08D3CAEBB9}"/>
              </a:ext>
            </a:extLst>
          </p:cNvPr>
          <p:cNvGrpSpPr/>
          <p:nvPr/>
        </p:nvGrpSpPr>
        <p:grpSpPr>
          <a:xfrm>
            <a:off x="5099836" y="1547613"/>
            <a:ext cx="2362200" cy="3543930"/>
            <a:chOff x="8366767" y="1832019"/>
            <a:chExt cx="2362200" cy="3543930"/>
          </a:xfrm>
        </p:grpSpPr>
        <p:sp>
          <p:nvSpPr>
            <p:cNvPr id="17" name="Rectángulo 16">
              <a:extLst>
                <a:ext uri="{FF2B5EF4-FFF2-40B4-BE49-F238E27FC236}">
                  <a16:creationId xmlns:a16="http://schemas.microsoft.com/office/drawing/2014/main" xmlns="" id="{D5D50D0C-7AF7-4933-8FE8-2C0ECE54B8A7}"/>
                </a:ext>
              </a:extLst>
            </p:cNvPr>
            <p:cNvSpPr/>
            <p:nvPr/>
          </p:nvSpPr>
          <p:spPr>
            <a:xfrm>
              <a:off x="8366767" y="1832019"/>
              <a:ext cx="2362200" cy="3543930"/>
            </a:xfrm>
            <a:prstGeom prst="rect">
              <a:avLst/>
            </a:prstGeom>
            <a:solidFill>
              <a:schemeClr val="accent3">
                <a:lumMod val="20000"/>
                <a:lumOff val="80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srgbClr val="6063B4">
                      <a:lumMod val="50000"/>
                    </a:srgbClr>
                  </a:solidFill>
                  <a:effectLst/>
                  <a:uLnTx/>
                  <a:uFillTx/>
                  <a:latin typeface="Corbel" panose="020B0503020204020204"/>
                  <a:ea typeface="+mn-ea"/>
                  <a:cs typeface="+mn-cs"/>
                </a:rPr>
                <a:t>Node</a:t>
              </a: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p:txBody>
        </p:sp>
        <p:sp>
          <p:nvSpPr>
            <p:cNvPr id="18" name="Nube 17">
              <a:extLst>
                <a:ext uri="{FF2B5EF4-FFF2-40B4-BE49-F238E27FC236}">
                  <a16:creationId xmlns:a16="http://schemas.microsoft.com/office/drawing/2014/main" xmlns="" id="{2A6450D5-7D16-4314-86BC-564F3BBAD77B}"/>
                </a:ext>
              </a:extLst>
            </p:cNvPr>
            <p:cNvSpPr/>
            <p:nvPr/>
          </p:nvSpPr>
          <p:spPr>
            <a:xfrm>
              <a:off x="8661564" y="2231493"/>
              <a:ext cx="1917873" cy="810856"/>
            </a:xfrm>
            <a:prstGeom prst="cloud">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rPr>
                <a:t>10.244.0.0</a:t>
              </a:r>
            </a:p>
          </p:txBody>
        </p:sp>
        <p:pic>
          <p:nvPicPr>
            <p:cNvPr id="19" name="Imagen 18">
              <a:extLst>
                <a:ext uri="{FF2B5EF4-FFF2-40B4-BE49-F238E27FC236}">
                  <a16:creationId xmlns:a16="http://schemas.microsoft.com/office/drawing/2014/main" xmlns="" id="{A6606E3A-F9CA-4B74-9CBD-C33E9790B09B}"/>
                </a:ext>
              </a:extLst>
            </p:cNvPr>
            <p:cNvPicPr>
              <a:picLocks noChangeAspect="1"/>
            </p:cNvPicPr>
            <p:nvPr/>
          </p:nvPicPr>
          <p:blipFill>
            <a:blip r:embed="rId3"/>
            <a:stretch>
              <a:fillRect/>
            </a:stretch>
          </p:blipFill>
          <p:spPr>
            <a:xfrm>
              <a:off x="9016376" y="5021829"/>
              <a:ext cx="209810" cy="200737"/>
            </a:xfrm>
            <a:prstGeom prst="rect">
              <a:avLst/>
            </a:prstGeom>
          </p:spPr>
        </p:pic>
        <p:sp>
          <p:nvSpPr>
            <p:cNvPr id="20" name="CuadroTexto 19">
              <a:extLst>
                <a:ext uri="{FF2B5EF4-FFF2-40B4-BE49-F238E27FC236}">
                  <a16:creationId xmlns:a16="http://schemas.microsoft.com/office/drawing/2014/main" xmlns="" id="{00A190DB-D54B-4D62-A8F5-9FA38DC06751}"/>
                </a:ext>
              </a:extLst>
            </p:cNvPr>
            <p:cNvSpPr txBox="1"/>
            <p:nvPr/>
          </p:nvSpPr>
          <p:spPr>
            <a:xfrm>
              <a:off x="8570610" y="1839875"/>
              <a:ext cx="1935480" cy="307777"/>
            </a:xfrm>
            <a:prstGeom prst="rect">
              <a:avLst/>
            </a:prstGeom>
            <a:noFill/>
            <a:ln>
              <a:solidFill>
                <a:srgbClr val="0070C0"/>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s-ES" sz="1400" b="0" i="0" u="none" strike="noStrike" kern="1200" cap="none" spc="0" normalizeH="0" baseline="0" noProof="0" dirty="0">
                  <a:ln>
                    <a:noFill/>
                  </a:ln>
                  <a:solidFill>
                    <a:srgbClr val="0070C0"/>
                  </a:solidFill>
                  <a:effectLst/>
                  <a:uLnTx/>
                  <a:uFillTx/>
                  <a:latin typeface="Corbel" panose="020B0503020204020204"/>
                  <a:ea typeface="+mn-ea"/>
                  <a:cs typeface="+mn-cs"/>
                </a:rPr>
                <a:t>192.168.1.3</a:t>
              </a:r>
            </a:p>
          </p:txBody>
        </p:sp>
        <p:grpSp>
          <p:nvGrpSpPr>
            <p:cNvPr id="21" name="Grupo 20">
              <a:extLst>
                <a:ext uri="{FF2B5EF4-FFF2-40B4-BE49-F238E27FC236}">
                  <a16:creationId xmlns:a16="http://schemas.microsoft.com/office/drawing/2014/main" xmlns="" id="{339D8572-0188-4E65-AC2A-6E5D32D799B6}"/>
                </a:ext>
              </a:extLst>
            </p:cNvPr>
            <p:cNvGrpSpPr/>
            <p:nvPr/>
          </p:nvGrpSpPr>
          <p:grpSpPr>
            <a:xfrm>
              <a:off x="8923993" y="3361321"/>
              <a:ext cx="1259196" cy="1540224"/>
              <a:chOff x="10179198" y="1535413"/>
              <a:chExt cx="1259196" cy="1540224"/>
            </a:xfrm>
          </p:grpSpPr>
          <p:sp>
            <p:nvSpPr>
              <p:cNvPr id="23" name="Rectángulo 22">
                <a:extLst>
                  <a:ext uri="{FF2B5EF4-FFF2-40B4-BE49-F238E27FC236}">
                    <a16:creationId xmlns:a16="http://schemas.microsoft.com/office/drawing/2014/main" xmlns="" id="{3D225431-0D5C-44B7-AF23-D190EF6BCAFA}"/>
                  </a:ext>
                </a:extLst>
              </p:cNvPr>
              <p:cNvSpPr/>
              <p:nvPr/>
            </p:nvSpPr>
            <p:spPr>
              <a:xfrm>
                <a:off x="10179198" y="1535413"/>
                <a:ext cx="1259196" cy="15402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4" name="CuadroTexto 23">
                <a:extLst>
                  <a:ext uri="{FF2B5EF4-FFF2-40B4-BE49-F238E27FC236}">
                    <a16:creationId xmlns:a16="http://schemas.microsoft.com/office/drawing/2014/main" xmlns="" id="{03F92C01-35E0-473D-AE58-55DFA14A5558}"/>
                  </a:ext>
                </a:extLst>
              </p:cNvPr>
              <p:cNvSpPr txBox="1"/>
              <p:nvPr/>
            </p:nvSpPr>
            <p:spPr>
              <a:xfrm>
                <a:off x="10519885" y="2699234"/>
                <a:ext cx="632716" cy="369332"/>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25" name="Grupo 24">
                <a:extLst>
                  <a:ext uri="{FF2B5EF4-FFF2-40B4-BE49-F238E27FC236}">
                    <a16:creationId xmlns:a16="http://schemas.microsoft.com/office/drawing/2014/main" xmlns="" id="{36B077E0-44D5-4217-AC41-49A30A28FAAE}"/>
                  </a:ext>
                </a:extLst>
              </p:cNvPr>
              <p:cNvGrpSpPr/>
              <p:nvPr/>
            </p:nvGrpSpPr>
            <p:grpSpPr>
              <a:xfrm>
                <a:off x="10450180" y="1989371"/>
                <a:ext cx="725626" cy="790892"/>
                <a:chOff x="7119314" y="2607628"/>
                <a:chExt cx="1012952" cy="889634"/>
              </a:xfrm>
            </p:grpSpPr>
            <p:pic>
              <p:nvPicPr>
                <p:cNvPr id="27" name="Imagen 26">
                  <a:extLst>
                    <a:ext uri="{FF2B5EF4-FFF2-40B4-BE49-F238E27FC236}">
                      <a16:creationId xmlns:a16="http://schemas.microsoft.com/office/drawing/2014/main" xmlns="" id="{E2319D28-5298-43F8-AE69-82E69761DADC}"/>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28" name="Imagen 27">
                  <a:extLst>
                    <a:ext uri="{FF2B5EF4-FFF2-40B4-BE49-F238E27FC236}">
                      <a16:creationId xmlns:a16="http://schemas.microsoft.com/office/drawing/2014/main" xmlns="" id="{C31F546E-9DBF-47F9-BB24-AAE0A6278230}"/>
                    </a:ext>
                  </a:extLst>
                </p:cNvPr>
                <p:cNvPicPr>
                  <a:picLocks noChangeAspect="1"/>
                </p:cNvPicPr>
                <p:nvPr/>
              </p:nvPicPr>
              <p:blipFill>
                <a:blip r:embed="rId5"/>
                <a:stretch>
                  <a:fillRect/>
                </a:stretch>
              </p:blipFill>
              <p:spPr>
                <a:xfrm>
                  <a:off x="7246110" y="2653648"/>
                  <a:ext cx="797593" cy="797593"/>
                </a:xfrm>
                <a:prstGeom prst="rect">
                  <a:avLst/>
                </a:prstGeom>
              </p:spPr>
            </p:pic>
          </p:grpSp>
          <p:sp>
            <p:nvSpPr>
              <p:cNvPr id="26" name="CuadroTexto 25">
                <a:extLst>
                  <a:ext uri="{FF2B5EF4-FFF2-40B4-BE49-F238E27FC236}">
                    <a16:creationId xmlns:a16="http://schemas.microsoft.com/office/drawing/2014/main" xmlns="" id="{CED98A87-C834-495D-BD82-708F65BEF203}"/>
                  </a:ext>
                </a:extLst>
              </p:cNvPr>
              <p:cNvSpPr txBox="1"/>
              <p:nvPr/>
            </p:nvSpPr>
            <p:spPr>
              <a:xfrm>
                <a:off x="10313020" y="1546882"/>
                <a:ext cx="988214" cy="261610"/>
              </a:xfrm>
              <a:prstGeom prst="rect">
                <a:avLst/>
              </a:prstGeom>
              <a:noFill/>
              <a:ln>
                <a:solidFill>
                  <a:srgbClr val="00538E"/>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rPr>
                  <a:t>   10.244.0.3</a:t>
                </a:r>
              </a:p>
            </p:txBody>
          </p:sp>
        </p:grpSp>
        <p:cxnSp>
          <p:nvCxnSpPr>
            <p:cNvPr id="22" name="Conector recto 21">
              <a:extLst>
                <a:ext uri="{FF2B5EF4-FFF2-40B4-BE49-F238E27FC236}">
                  <a16:creationId xmlns:a16="http://schemas.microsoft.com/office/drawing/2014/main" xmlns="" id="{A923AE76-4091-40A5-813E-26C0B74951FD}"/>
                </a:ext>
              </a:extLst>
            </p:cNvPr>
            <p:cNvCxnSpPr>
              <a:cxnSpLocks/>
            </p:cNvCxnSpPr>
            <p:nvPr/>
          </p:nvCxnSpPr>
          <p:spPr>
            <a:xfrm>
              <a:off x="9588837" y="3077320"/>
              <a:ext cx="0" cy="246434"/>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cxnSp>
        <p:nvCxnSpPr>
          <p:cNvPr id="29" name="Conector recto 28">
            <a:extLst>
              <a:ext uri="{FF2B5EF4-FFF2-40B4-BE49-F238E27FC236}">
                <a16:creationId xmlns:a16="http://schemas.microsoft.com/office/drawing/2014/main" xmlns="" id="{3E260A86-87A2-4D68-94BE-CC5F3719DF9F}"/>
              </a:ext>
            </a:extLst>
          </p:cNvPr>
          <p:cNvCxnSpPr>
            <a:cxnSpLocks/>
          </p:cNvCxnSpPr>
          <p:nvPr/>
        </p:nvCxnSpPr>
        <p:spPr>
          <a:xfrm flipH="1">
            <a:off x="4054938" y="2324068"/>
            <a:ext cx="1340184" cy="0"/>
          </a:xfrm>
          <a:prstGeom prst="line">
            <a:avLst/>
          </a:prstGeom>
          <a:ln w="127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30" name="Rectángulo 29">
            <a:extLst>
              <a:ext uri="{FF2B5EF4-FFF2-40B4-BE49-F238E27FC236}">
                <a16:creationId xmlns:a16="http://schemas.microsoft.com/office/drawing/2014/main" xmlns="" id="{A356FA48-51DD-4D8A-BC4B-BF4E1AEEA0DF}"/>
              </a:ext>
            </a:extLst>
          </p:cNvPr>
          <p:cNvSpPr/>
          <p:nvPr/>
        </p:nvSpPr>
        <p:spPr>
          <a:xfrm>
            <a:off x="1308868" y="1278034"/>
            <a:ext cx="6675120" cy="473382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0070C0"/>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0070C0"/>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0070C0"/>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0070C0"/>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0070C0"/>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0070C0"/>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0070C0"/>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0070C0"/>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0070C0"/>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0070C0"/>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0070C0"/>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0070C0"/>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0070C0"/>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0070C0"/>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0070C0"/>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r>
              <a:rPr lang="es-ES" dirty="0">
                <a:solidFill>
                  <a:srgbClr val="0070C0"/>
                </a:solidFill>
                <a:latin typeface="Corbel" panose="020B0503020204020204"/>
              </a:rPr>
              <a:t>K</a:t>
            </a:r>
            <a:r>
              <a:rPr kumimoji="0" lang="es-ES" sz="1800" b="0" i="0" u="none" strike="noStrike" kern="1200" cap="none" spc="0" normalizeH="0" baseline="0" noProof="0" dirty="0" err="1">
                <a:ln>
                  <a:noFill/>
                </a:ln>
                <a:solidFill>
                  <a:srgbClr val="0070C0"/>
                </a:solidFill>
                <a:effectLst/>
                <a:uLnTx/>
                <a:uFillTx/>
                <a:latin typeface="Corbel" panose="020B0503020204020204"/>
                <a:ea typeface="+mn-ea"/>
                <a:cs typeface="+mn-cs"/>
              </a:rPr>
              <a:t>ubernetes</a:t>
            </a:r>
            <a:r>
              <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rPr>
              <a:t> </a:t>
            </a:r>
            <a:r>
              <a:rPr kumimoji="0" lang="es-ES" sz="1800" b="0" i="0" u="none" strike="noStrike" kern="1200" cap="none" spc="0" normalizeH="0" baseline="0" noProof="0" dirty="0" err="1">
                <a:ln>
                  <a:noFill/>
                </a:ln>
                <a:solidFill>
                  <a:srgbClr val="0070C0"/>
                </a:solidFill>
                <a:effectLst/>
                <a:uLnTx/>
                <a:uFillTx/>
                <a:latin typeface="Corbel" panose="020B0503020204020204"/>
                <a:ea typeface="+mn-ea"/>
                <a:cs typeface="+mn-cs"/>
              </a:rPr>
              <a:t>Cluster</a:t>
            </a: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31" name="Hexágono 30">
            <a:extLst>
              <a:ext uri="{FF2B5EF4-FFF2-40B4-BE49-F238E27FC236}">
                <a16:creationId xmlns:a16="http://schemas.microsoft.com/office/drawing/2014/main" xmlns="" id="{13BF3EC7-F405-4592-8A86-64BA4B06ED39}"/>
              </a:ext>
            </a:extLst>
          </p:cNvPr>
          <p:cNvSpPr/>
          <p:nvPr/>
        </p:nvSpPr>
        <p:spPr>
          <a:xfrm>
            <a:off x="4264101" y="1989541"/>
            <a:ext cx="776101" cy="669053"/>
          </a:xfrm>
          <a:prstGeom prst="hexagon">
            <a:avLst/>
          </a:prstGeom>
          <a:solidFill>
            <a:srgbClr val="D4EBF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800" dirty="0" err="1">
                <a:solidFill>
                  <a:srgbClr val="0070C0"/>
                </a:solidFill>
              </a:rPr>
              <a:t>Routing</a:t>
            </a:r>
            <a:endParaRPr lang="es-ES" sz="800" dirty="0">
              <a:solidFill>
                <a:srgbClr val="0070C0"/>
              </a:solidFill>
            </a:endParaRPr>
          </a:p>
        </p:txBody>
      </p:sp>
      <p:cxnSp>
        <p:nvCxnSpPr>
          <p:cNvPr id="32" name="Conector recto 31">
            <a:extLst>
              <a:ext uri="{FF2B5EF4-FFF2-40B4-BE49-F238E27FC236}">
                <a16:creationId xmlns:a16="http://schemas.microsoft.com/office/drawing/2014/main" xmlns="" id="{B9B044AB-5F8D-4DAC-932D-918E4C480DD0}"/>
              </a:ext>
            </a:extLst>
          </p:cNvPr>
          <p:cNvCxnSpPr>
            <a:cxnSpLocks/>
            <a:stCxn id="33" idx="0"/>
          </p:cNvCxnSpPr>
          <p:nvPr/>
        </p:nvCxnSpPr>
        <p:spPr>
          <a:xfrm flipH="1" flipV="1">
            <a:off x="4649298" y="2628870"/>
            <a:ext cx="19990" cy="2779204"/>
          </a:xfrm>
          <a:prstGeom prst="line">
            <a:avLst/>
          </a:prstGeom>
          <a:ln w="127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33" name="Rectángulo 32">
            <a:extLst>
              <a:ext uri="{FF2B5EF4-FFF2-40B4-BE49-F238E27FC236}">
                <a16:creationId xmlns:a16="http://schemas.microsoft.com/office/drawing/2014/main" xmlns="" id="{C02AD70B-9F71-481B-822C-7AA80338CE2A}"/>
              </a:ext>
            </a:extLst>
          </p:cNvPr>
          <p:cNvSpPr/>
          <p:nvPr/>
        </p:nvSpPr>
        <p:spPr>
          <a:xfrm>
            <a:off x="1598428" y="5408074"/>
            <a:ext cx="6141720" cy="82937"/>
          </a:xfrm>
          <a:prstGeom prst="rect">
            <a:avLst/>
          </a:prstGeom>
          <a:solidFill>
            <a:srgbClr val="D4EBF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45139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Servicios</a:t>
            </a:r>
          </a:p>
        </p:txBody>
      </p:sp>
      <p:sp>
        <p:nvSpPr>
          <p:cNvPr id="3" name="Rectángulo 2">
            <a:extLst>
              <a:ext uri="{FF2B5EF4-FFF2-40B4-BE49-F238E27FC236}">
                <a16:creationId xmlns:a16="http://schemas.microsoft.com/office/drawing/2014/main" xmlns="" id="{4DE99810-45D5-4F6D-B17C-B5FC16595AD2}"/>
              </a:ext>
            </a:extLst>
          </p:cNvPr>
          <p:cNvSpPr/>
          <p:nvPr/>
        </p:nvSpPr>
        <p:spPr>
          <a:xfrm>
            <a:off x="2701656" y="2908626"/>
            <a:ext cx="1070195" cy="9133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cxnSp>
        <p:nvCxnSpPr>
          <p:cNvPr id="4" name="Conector recto 3">
            <a:extLst>
              <a:ext uri="{FF2B5EF4-FFF2-40B4-BE49-F238E27FC236}">
                <a16:creationId xmlns:a16="http://schemas.microsoft.com/office/drawing/2014/main" xmlns="" id="{7D1F4D02-D913-4E0E-A45F-CE2B13243ADA}"/>
              </a:ext>
            </a:extLst>
          </p:cNvPr>
          <p:cNvCxnSpPr>
            <a:cxnSpLocks/>
            <a:stCxn id="3" idx="0"/>
          </p:cNvCxnSpPr>
          <p:nvPr/>
        </p:nvCxnSpPr>
        <p:spPr>
          <a:xfrm flipH="1" flipV="1">
            <a:off x="3236752" y="2344392"/>
            <a:ext cx="2" cy="564234"/>
          </a:xfrm>
          <a:prstGeom prst="line">
            <a:avLst/>
          </a:prstGeom>
          <a:ln w="127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 name="Rectángulo 4">
            <a:extLst>
              <a:ext uri="{FF2B5EF4-FFF2-40B4-BE49-F238E27FC236}">
                <a16:creationId xmlns:a16="http://schemas.microsoft.com/office/drawing/2014/main" xmlns="" id="{50B3B686-1026-46FE-AFE3-47A95C2FD104}"/>
              </a:ext>
            </a:extLst>
          </p:cNvPr>
          <p:cNvSpPr/>
          <p:nvPr/>
        </p:nvSpPr>
        <p:spPr>
          <a:xfrm rot="2528784">
            <a:off x="1348182" y="3959708"/>
            <a:ext cx="1959331" cy="24979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chemeClr val="bg1"/>
                </a:solidFill>
                <a:effectLst/>
                <a:uLnTx/>
                <a:uFillTx/>
                <a:latin typeface="Corbel" panose="020B0503020204020204"/>
                <a:ea typeface="+mn-ea"/>
                <a:cs typeface="+mn-cs"/>
              </a:rPr>
              <a:t>Servicios</a:t>
            </a:r>
          </a:p>
        </p:txBody>
      </p:sp>
      <p:sp>
        <p:nvSpPr>
          <p:cNvPr id="6" name="Rectángulo 5">
            <a:extLst>
              <a:ext uri="{FF2B5EF4-FFF2-40B4-BE49-F238E27FC236}">
                <a16:creationId xmlns:a16="http://schemas.microsoft.com/office/drawing/2014/main" xmlns="" id="{BE60D444-580C-454E-8C83-27DBA432BA47}"/>
              </a:ext>
            </a:extLst>
          </p:cNvPr>
          <p:cNvSpPr/>
          <p:nvPr/>
        </p:nvSpPr>
        <p:spPr>
          <a:xfrm>
            <a:off x="1493572" y="1139841"/>
            <a:ext cx="3486363" cy="117721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7" name="Rectángulo 6">
            <a:extLst>
              <a:ext uri="{FF2B5EF4-FFF2-40B4-BE49-F238E27FC236}">
                <a16:creationId xmlns:a16="http://schemas.microsoft.com/office/drawing/2014/main" xmlns="" id="{7FABB42D-3034-43FF-A720-EADBF1163F92}"/>
              </a:ext>
            </a:extLst>
          </p:cNvPr>
          <p:cNvSpPr/>
          <p:nvPr/>
        </p:nvSpPr>
        <p:spPr>
          <a:xfrm>
            <a:off x="958474" y="4438673"/>
            <a:ext cx="1070195" cy="9133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8" name="Rectángulo 7">
            <a:extLst>
              <a:ext uri="{FF2B5EF4-FFF2-40B4-BE49-F238E27FC236}">
                <a16:creationId xmlns:a16="http://schemas.microsoft.com/office/drawing/2014/main" xmlns="" id="{E13C3FE5-46D8-411D-A62D-707260D2F897}"/>
              </a:ext>
            </a:extLst>
          </p:cNvPr>
          <p:cNvSpPr/>
          <p:nvPr/>
        </p:nvSpPr>
        <p:spPr>
          <a:xfrm>
            <a:off x="4296034" y="4438673"/>
            <a:ext cx="1070195" cy="9133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grpSp>
        <p:nvGrpSpPr>
          <p:cNvPr id="9" name="Grupo 8">
            <a:extLst>
              <a:ext uri="{FF2B5EF4-FFF2-40B4-BE49-F238E27FC236}">
                <a16:creationId xmlns:a16="http://schemas.microsoft.com/office/drawing/2014/main" xmlns="" id="{23FC9835-3CAC-45AF-AB3D-23E3BEAE033D}"/>
              </a:ext>
            </a:extLst>
          </p:cNvPr>
          <p:cNvGrpSpPr/>
          <p:nvPr/>
        </p:nvGrpSpPr>
        <p:grpSpPr>
          <a:xfrm>
            <a:off x="7192794" y="4438673"/>
            <a:ext cx="758941" cy="913353"/>
            <a:chOff x="10701539" y="4874608"/>
            <a:chExt cx="758941" cy="913353"/>
          </a:xfrm>
        </p:grpSpPr>
        <p:sp>
          <p:nvSpPr>
            <p:cNvPr id="10" name="Rectángulo 9">
              <a:extLst>
                <a:ext uri="{FF2B5EF4-FFF2-40B4-BE49-F238E27FC236}">
                  <a16:creationId xmlns:a16="http://schemas.microsoft.com/office/drawing/2014/main" xmlns="" id="{C0CC4C2E-C24B-406B-A364-F12E4384ACA9}"/>
                </a:ext>
              </a:extLst>
            </p:cNvPr>
            <p:cNvSpPr/>
            <p:nvPr/>
          </p:nvSpPr>
          <p:spPr>
            <a:xfrm>
              <a:off x="10701539" y="4874608"/>
              <a:ext cx="758941" cy="91335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11" name="Diagrama de flujo: disco magnético 10">
              <a:extLst>
                <a:ext uri="{FF2B5EF4-FFF2-40B4-BE49-F238E27FC236}">
                  <a16:creationId xmlns:a16="http://schemas.microsoft.com/office/drawing/2014/main" xmlns="" id="{A8496C5A-8496-4A41-9A03-5214259457A7}"/>
                </a:ext>
              </a:extLst>
            </p:cNvPr>
            <p:cNvSpPr/>
            <p:nvPr/>
          </p:nvSpPr>
          <p:spPr>
            <a:xfrm>
              <a:off x="10886381" y="4942569"/>
              <a:ext cx="389255" cy="260801"/>
            </a:xfrm>
            <a:prstGeom prst="flowChartMagneticDisk">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Diagrama de flujo: disco magnético 11">
              <a:extLst>
                <a:ext uri="{FF2B5EF4-FFF2-40B4-BE49-F238E27FC236}">
                  <a16:creationId xmlns:a16="http://schemas.microsoft.com/office/drawing/2014/main" xmlns="" id="{A3FCEFCB-28CA-449C-9439-4F7A882DEA49}"/>
                </a:ext>
              </a:extLst>
            </p:cNvPr>
            <p:cNvSpPr/>
            <p:nvPr/>
          </p:nvSpPr>
          <p:spPr>
            <a:xfrm>
              <a:off x="10886381" y="5201661"/>
              <a:ext cx="389255" cy="260801"/>
            </a:xfrm>
            <a:prstGeom prst="flowChartMagneticDisk">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Diagrama de flujo: disco magnético 12">
              <a:extLst>
                <a:ext uri="{FF2B5EF4-FFF2-40B4-BE49-F238E27FC236}">
                  <a16:creationId xmlns:a16="http://schemas.microsoft.com/office/drawing/2014/main" xmlns="" id="{D27E7821-1F41-4F27-AB22-3593A37719A2}"/>
                </a:ext>
              </a:extLst>
            </p:cNvPr>
            <p:cNvSpPr/>
            <p:nvPr/>
          </p:nvSpPr>
          <p:spPr>
            <a:xfrm>
              <a:off x="10886381" y="5475981"/>
              <a:ext cx="389255" cy="260801"/>
            </a:xfrm>
            <a:prstGeom prst="flowChartMagneticDisk">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4" name="Rectángulo 13">
            <a:extLst>
              <a:ext uri="{FF2B5EF4-FFF2-40B4-BE49-F238E27FC236}">
                <a16:creationId xmlns:a16="http://schemas.microsoft.com/office/drawing/2014/main" xmlns="" id="{21DB8AA3-7A43-4F4B-9A01-1D1BE17FAD61}"/>
              </a:ext>
            </a:extLst>
          </p:cNvPr>
          <p:cNvSpPr/>
          <p:nvPr/>
        </p:nvSpPr>
        <p:spPr>
          <a:xfrm rot="19183052">
            <a:off x="3237730" y="3928611"/>
            <a:ext cx="1959331" cy="24979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chemeClr val="bg1"/>
                </a:solidFill>
                <a:effectLst/>
                <a:uLnTx/>
                <a:uFillTx/>
                <a:latin typeface="Corbel" panose="020B0503020204020204"/>
                <a:ea typeface="+mn-ea"/>
                <a:cs typeface="+mn-cs"/>
              </a:rPr>
              <a:t>Servicios</a:t>
            </a:r>
          </a:p>
        </p:txBody>
      </p:sp>
      <p:sp>
        <p:nvSpPr>
          <p:cNvPr id="15" name="Rectángulo 14">
            <a:extLst>
              <a:ext uri="{FF2B5EF4-FFF2-40B4-BE49-F238E27FC236}">
                <a16:creationId xmlns:a16="http://schemas.microsoft.com/office/drawing/2014/main" xmlns="" id="{36D9607A-CE29-47DC-9E89-1BC072B9B905}"/>
              </a:ext>
            </a:extLst>
          </p:cNvPr>
          <p:cNvSpPr/>
          <p:nvPr/>
        </p:nvSpPr>
        <p:spPr>
          <a:xfrm>
            <a:off x="2257087" y="2486560"/>
            <a:ext cx="1959331" cy="24979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chemeClr val="bg1"/>
                </a:solidFill>
                <a:effectLst/>
                <a:uLnTx/>
                <a:uFillTx/>
                <a:latin typeface="Corbel" panose="020B0503020204020204"/>
                <a:ea typeface="+mn-ea"/>
                <a:cs typeface="+mn-cs"/>
              </a:rPr>
              <a:t>Servicios</a:t>
            </a:r>
          </a:p>
        </p:txBody>
      </p:sp>
      <p:sp>
        <p:nvSpPr>
          <p:cNvPr id="16" name="Rectángulo 15">
            <a:extLst>
              <a:ext uri="{FF2B5EF4-FFF2-40B4-BE49-F238E27FC236}">
                <a16:creationId xmlns:a16="http://schemas.microsoft.com/office/drawing/2014/main" xmlns="" id="{B4B92D7F-E70A-45A8-8B0B-3FA139A1AAB0}"/>
              </a:ext>
            </a:extLst>
          </p:cNvPr>
          <p:cNvSpPr/>
          <p:nvPr/>
        </p:nvSpPr>
        <p:spPr>
          <a:xfrm rot="5400000">
            <a:off x="5396080" y="4781553"/>
            <a:ext cx="1959331" cy="24979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schemeClr val="bg1"/>
                </a:solidFill>
                <a:effectLst/>
                <a:uLnTx/>
                <a:uFillTx/>
                <a:latin typeface="Corbel" panose="020B0503020204020204"/>
                <a:ea typeface="+mn-ea"/>
                <a:cs typeface="+mn-cs"/>
              </a:rPr>
              <a:t>Servicios</a:t>
            </a:r>
          </a:p>
        </p:txBody>
      </p:sp>
      <p:cxnSp>
        <p:nvCxnSpPr>
          <p:cNvPr id="17" name="Conector recto 16">
            <a:extLst>
              <a:ext uri="{FF2B5EF4-FFF2-40B4-BE49-F238E27FC236}">
                <a16:creationId xmlns:a16="http://schemas.microsoft.com/office/drawing/2014/main" xmlns="" id="{1547D648-844C-4F9A-A6BB-BBE8A074D804}"/>
              </a:ext>
            </a:extLst>
          </p:cNvPr>
          <p:cNvCxnSpPr>
            <a:cxnSpLocks/>
          </p:cNvCxnSpPr>
          <p:nvPr/>
        </p:nvCxnSpPr>
        <p:spPr>
          <a:xfrm flipV="1">
            <a:off x="2028669" y="3821979"/>
            <a:ext cx="680823" cy="616694"/>
          </a:xfrm>
          <a:prstGeom prst="line">
            <a:avLst/>
          </a:prstGeom>
          <a:ln w="127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xmlns="" id="{9264B844-D02C-4944-AC49-DC38D88F2F4C}"/>
              </a:ext>
            </a:extLst>
          </p:cNvPr>
          <p:cNvCxnSpPr>
            <a:cxnSpLocks/>
          </p:cNvCxnSpPr>
          <p:nvPr/>
        </p:nvCxnSpPr>
        <p:spPr>
          <a:xfrm flipH="1" flipV="1">
            <a:off x="3779687" y="3821979"/>
            <a:ext cx="516347" cy="616694"/>
          </a:xfrm>
          <a:prstGeom prst="line">
            <a:avLst/>
          </a:prstGeom>
          <a:ln w="127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xmlns="" id="{F634A4E8-0DCA-4F16-8363-35C3D1E89585}"/>
              </a:ext>
            </a:extLst>
          </p:cNvPr>
          <p:cNvCxnSpPr>
            <a:cxnSpLocks/>
            <a:stCxn id="8" idx="3"/>
            <a:endCxn id="10" idx="1"/>
          </p:cNvCxnSpPr>
          <p:nvPr/>
        </p:nvCxnSpPr>
        <p:spPr>
          <a:xfrm>
            <a:off x="5366229" y="4895350"/>
            <a:ext cx="1826565" cy="0"/>
          </a:xfrm>
          <a:prstGeom prst="line">
            <a:avLst/>
          </a:prstGeom>
          <a:ln w="127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20" name="Grupo 19">
            <a:extLst>
              <a:ext uri="{FF2B5EF4-FFF2-40B4-BE49-F238E27FC236}">
                <a16:creationId xmlns:a16="http://schemas.microsoft.com/office/drawing/2014/main" xmlns="" id="{6F89320C-87A1-4260-998B-1F6A37A3DFF3}"/>
              </a:ext>
            </a:extLst>
          </p:cNvPr>
          <p:cNvGrpSpPr/>
          <p:nvPr/>
        </p:nvGrpSpPr>
        <p:grpSpPr>
          <a:xfrm>
            <a:off x="1786912" y="1353198"/>
            <a:ext cx="2875102" cy="672207"/>
            <a:chOff x="5265177" y="1773893"/>
            <a:chExt cx="2875102" cy="672207"/>
          </a:xfrm>
        </p:grpSpPr>
        <p:grpSp>
          <p:nvGrpSpPr>
            <p:cNvPr id="21" name="Grupo 20">
              <a:extLst>
                <a:ext uri="{FF2B5EF4-FFF2-40B4-BE49-F238E27FC236}">
                  <a16:creationId xmlns:a16="http://schemas.microsoft.com/office/drawing/2014/main" xmlns="" id="{44AD550E-7D47-404C-8CD1-0EF47F084EFA}"/>
                </a:ext>
              </a:extLst>
            </p:cNvPr>
            <p:cNvGrpSpPr/>
            <p:nvPr/>
          </p:nvGrpSpPr>
          <p:grpSpPr>
            <a:xfrm>
              <a:off x="5265177" y="1773893"/>
              <a:ext cx="612648" cy="672207"/>
              <a:chOff x="9396741" y="1492176"/>
              <a:chExt cx="612648" cy="672207"/>
            </a:xfrm>
          </p:grpSpPr>
          <p:sp>
            <p:nvSpPr>
              <p:cNvPr id="31" name="Diagrama de flujo: retraso 30">
                <a:extLst>
                  <a:ext uri="{FF2B5EF4-FFF2-40B4-BE49-F238E27FC236}">
                    <a16:creationId xmlns:a16="http://schemas.microsoft.com/office/drawing/2014/main" xmlns="" id="{F9C73863-471E-46C5-9FBB-C1E446909454}"/>
                  </a:ext>
                </a:extLst>
              </p:cNvPr>
              <p:cNvSpPr/>
              <p:nvPr/>
            </p:nvSpPr>
            <p:spPr>
              <a:xfrm rot="16200000">
                <a:off x="9564819" y="1719814"/>
                <a:ext cx="276491" cy="612648"/>
              </a:xfrm>
              <a:prstGeom prst="flowChartDelay">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Diagrama de flujo: conector 31">
                <a:extLst>
                  <a:ext uri="{FF2B5EF4-FFF2-40B4-BE49-F238E27FC236}">
                    <a16:creationId xmlns:a16="http://schemas.microsoft.com/office/drawing/2014/main" xmlns="" id="{B30DF89B-FDBA-4E11-97A5-5622FB983752}"/>
                  </a:ext>
                </a:extLst>
              </p:cNvPr>
              <p:cNvSpPr/>
              <p:nvPr/>
            </p:nvSpPr>
            <p:spPr>
              <a:xfrm>
                <a:off x="9494520" y="1492176"/>
                <a:ext cx="406664" cy="37315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2" name="Grupo 21">
              <a:extLst>
                <a:ext uri="{FF2B5EF4-FFF2-40B4-BE49-F238E27FC236}">
                  <a16:creationId xmlns:a16="http://schemas.microsoft.com/office/drawing/2014/main" xmlns="" id="{3AC071AC-DA67-4A85-AEEB-AA8DB3B0D834}"/>
                </a:ext>
              </a:extLst>
            </p:cNvPr>
            <p:cNvGrpSpPr/>
            <p:nvPr/>
          </p:nvGrpSpPr>
          <p:grpSpPr>
            <a:xfrm>
              <a:off x="6034111" y="1773893"/>
              <a:ext cx="612648" cy="672207"/>
              <a:chOff x="9396741" y="1492176"/>
              <a:chExt cx="612648" cy="672207"/>
            </a:xfrm>
          </p:grpSpPr>
          <p:sp>
            <p:nvSpPr>
              <p:cNvPr id="29" name="Diagrama de flujo: retraso 28">
                <a:extLst>
                  <a:ext uri="{FF2B5EF4-FFF2-40B4-BE49-F238E27FC236}">
                    <a16:creationId xmlns:a16="http://schemas.microsoft.com/office/drawing/2014/main" xmlns="" id="{0845F572-A76C-4EE2-BE3E-FA6F6EBDB1BE}"/>
                  </a:ext>
                </a:extLst>
              </p:cNvPr>
              <p:cNvSpPr/>
              <p:nvPr/>
            </p:nvSpPr>
            <p:spPr>
              <a:xfrm rot="16200000">
                <a:off x="9564819" y="1719814"/>
                <a:ext cx="276491" cy="612648"/>
              </a:xfrm>
              <a:prstGeom prst="flowChartDelay">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Diagrama de flujo: conector 29">
                <a:extLst>
                  <a:ext uri="{FF2B5EF4-FFF2-40B4-BE49-F238E27FC236}">
                    <a16:creationId xmlns:a16="http://schemas.microsoft.com/office/drawing/2014/main" xmlns="" id="{DF80473B-71C7-4C7C-8F31-338A8D1329DE}"/>
                  </a:ext>
                </a:extLst>
              </p:cNvPr>
              <p:cNvSpPr/>
              <p:nvPr/>
            </p:nvSpPr>
            <p:spPr>
              <a:xfrm>
                <a:off x="9494520" y="1492176"/>
                <a:ext cx="406664" cy="37315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3" name="Grupo 22">
              <a:extLst>
                <a:ext uri="{FF2B5EF4-FFF2-40B4-BE49-F238E27FC236}">
                  <a16:creationId xmlns:a16="http://schemas.microsoft.com/office/drawing/2014/main" xmlns="" id="{CFE5D8F9-CBDF-4134-8A89-5282BBAC1D74}"/>
                </a:ext>
              </a:extLst>
            </p:cNvPr>
            <p:cNvGrpSpPr/>
            <p:nvPr/>
          </p:nvGrpSpPr>
          <p:grpSpPr>
            <a:xfrm>
              <a:off x="6758697" y="1773893"/>
              <a:ext cx="612648" cy="672207"/>
              <a:chOff x="9396741" y="1492176"/>
              <a:chExt cx="612648" cy="672207"/>
            </a:xfrm>
          </p:grpSpPr>
          <p:sp>
            <p:nvSpPr>
              <p:cNvPr id="27" name="Diagrama de flujo: retraso 26">
                <a:extLst>
                  <a:ext uri="{FF2B5EF4-FFF2-40B4-BE49-F238E27FC236}">
                    <a16:creationId xmlns:a16="http://schemas.microsoft.com/office/drawing/2014/main" xmlns="" id="{A29F5C4E-ECA2-48F3-8BC0-840370A1B97D}"/>
                  </a:ext>
                </a:extLst>
              </p:cNvPr>
              <p:cNvSpPr/>
              <p:nvPr/>
            </p:nvSpPr>
            <p:spPr>
              <a:xfrm rot="16200000">
                <a:off x="9564819" y="1719814"/>
                <a:ext cx="276491" cy="612648"/>
              </a:xfrm>
              <a:prstGeom prst="flowChartDelay">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Diagrama de flujo: conector 27">
                <a:extLst>
                  <a:ext uri="{FF2B5EF4-FFF2-40B4-BE49-F238E27FC236}">
                    <a16:creationId xmlns:a16="http://schemas.microsoft.com/office/drawing/2014/main" xmlns="" id="{33817CDE-DD2F-4A73-8227-728C526CACA2}"/>
                  </a:ext>
                </a:extLst>
              </p:cNvPr>
              <p:cNvSpPr/>
              <p:nvPr/>
            </p:nvSpPr>
            <p:spPr>
              <a:xfrm>
                <a:off x="9494520" y="1492176"/>
                <a:ext cx="406664" cy="37315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4" name="Grupo 23">
              <a:extLst>
                <a:ext uri="{FF2B5EF4-FFF2-40B4-BE49-F238E27FC236}">
                  <a16:creationId xmlns:a16="http://schemas.microsoft.com/office/drawing/2014/main" xmlns="" id="{B9F1D32C-570A-48FD-AE7D-B89543C7E657}"/>
                </a:ext>
              </a:extLst>
            </p:cNvPr>
            <p:cNvGrpSpPr/>
            <p:nvPr/>
          </p:nvGrpSpPr>
          <p:grpSpPr>
            <a:xfrm>
              <a:off x="7527631" y="1773893"/>
              <a:ext cx="612648" cy="672207"/>
              <a:chOff x="9396741" y="1492176"/>
              <a:chExt cx="612648" cy="672207"/>
            </a:xfrm>
          </p:grpSpPr>
          <p:sp>
            <p:nvSpPr>
              <p:cNvPr id="25" name="Diagrama de flujo: retraso 24">
                <a:extLst>
                  <a:ext uri="{FF2B5EF4-FFF2-40B4-BE49-F238E27FC236}">
                    <a16:creationId xmlns:a16="http://schemas.microsoft.com/office/drawing/2014/main" xmlns="" id="{F2451387-BD73-4C43-9DB4-18FF48886612}"/>
                  </a:ext>
                </a:extLst>
              </p:cNvPr>
              <p:cNvSpPr/>
              <p:nvPr/>
            </p:nvSpPr>
            <p:spPr>
              <a:xfrm rot="16200000">
                <a:off x="9564819" y="1719814"/>
                <a:ext cx="276491" cy="612648"/>
              </a:xfrm>
              <a:prstGeom prst="flowChartDelay">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Diagrama de flujo: conector 25">
                <a:extLst>
                  <a:ext uri="{FF2B5EF4-FFF2-40B4-BE49-F238E27FC236}">
                    <a16:creationId xmlns:a16="http://schemas.microsoft.com/office/drawing/2014/main" xmlns="" id="{813A5A9E-062F-4E55-9AC7-162B2AB5DB83}"/>
                  </a:ext>
                </a:extLst>
              </p:cNvPr>
              <p:cNvSpPr/>
              <p:nvPr/>
            </p:nvSpPr>
            <p:spPr>
              <a:xfrm>
                <a:off x="9494520" y="1492176"/>
                <a:ext cx="406664" cy="37315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spTree>
    <p:extLst>
      <p:ext uri="{BB962C8B-B14F-4D97-AF65-F5344CB8AC3E}">
        <p14:creationId xmlns:p14="http://schemas.microsoft.com/office/powerpoint/2010/main" val="926198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Servicios</a:t>
            </a:r>
          </a:p>
        </p:txBody>
      </p:sp>
      <p:grpSp>
        <p:nvGrpSpPr>
          <p:cNvPr id="3" name="Grupo 2">
            <a:extLst>
              <a:ext uri="{FF2B5EF4-FFF2-40B4-BE49-F238E27FC236}">
                <a16:creationId xmlns:a16="http://schemas.microsoft.com/office/drawing/2014/main" xmlns="" id="{2B65E4A6-5543-42B0-B2AB-2CC7407EEF13}"/>
              </a:ext>
            </a:extLst>
          </p:cNvPr>
          <p:cNvGrpSpPr/>
          <p:nvPr/>
        </p:nvGrpSpPr>
        <p:grpSpPr>
          <a:xfrm>
            <a:off x="743717" y="2756793"/>
            <a:ext cx="612648" cy="672207"/>
            <a:chOff x="9396741" y="1492176"/>
            <a:chExt cx="612648" cy="672207"/>
          </a:xfrm>
        </p:grpSpPr>
        <p:sp>
          <p:nvSpPr>
            <p:cNvPr id="4" name="Diagrama de flujo: retraso 3">
              <a:extLst>
                <a:ext uri="{FF2B5EF4-FFF2-40B4-BE49-F238E27FC236}">
                  <a16:creationId xmlns:a16="http://schemas.microsoft.com/office/drawing/2014/main" xmlns="" id="{88588FBC-BD1B-4238-91C9-6E762CE92CB6}"/>
                </a:ext>
              </a:extLst>
            </p:cNvPr>
            <p:cNvSpPr/>
            <p:nvPr/>
          </p:nvSpPr>
          <p:spPr>
            <a:xfrm rot="16200000">
              <a:off x="9564819" y="1719814"/>
              <a:ext cx="276491" cy="612648"/>
            </a:xfrm>
            <a:prstGeom prst="flowChartDelay">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5" name="Diagrama de flujo: conector 4">
              <a:extLst>
                <a:ext uri="{FF2B5EF4-FFF2-40B4-BE49-F238E27FC236}">
                  <a16:creationId xmlns:a16="http://schemas.microsoft.com/office/drawing/2014/main" xmlns="" id="{193DCA8E-E08B-4704-939A-C5A1C6248992}"/>
                </a:ext>
              </a:extLst>
            </p:cNvPr>
            <p:cNvSpPr/>
            <p:nvPr/>
          </p:nvSpPr>
          <p:spPr>
            <a:xfrm>
              <a:off x="9494520" y="1492176"/>
              <a:ext cx="406664" cy="37315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grpSp>
        <p:nvGrpSpPr>
          <p:cNvPr id="6" name="Grupo 5">
            <a:extLst>
              <a:ext uri="{FF2B5EF4-FFF2-40B4-BE49-F238E27FC236}">
                <a16:creationId xmlns:a16="http://schemas.microsoft.com/office/drawing/2014/main" xmlns="" id="{4F50EA78-70D8-4AC7-8976-851DB7859C5D}"/>
              </a:ext>
            </a:extLst>
          </p:cNvPr>
          <p:cNvGrpSpPr/>
          <p:nvPr/>
        </p:nvGrpSpPr>
        <p:grpSpPr>
          <a:xfrm>
            <a:off x="1529607" y="2439020"/>
            <a:ext cx="2225040" cy="1233819"/>
            <a:chOff x="2214699" y="2621280"/>
            <a:chExt cx="2225040" cy="1233819"/>
          </a:xfrm>
        </p:grpSpPr>
        <p:sp>
          <p:nvSpPr>
            <p:cNvPr id="7" name="Rectángulo: esquinas superiores redondeadas 6">
              <a:extLst>
                <a:ext uri="{FF2B5EF4-FFF2-40B4-BE49-F238E27FC236}">
                  <a16:creationId xmlns:a16="http://schemas.microsoft.com/office/drawing/2014/main" xmlns="" id="{3BC29495-FCC2-4ACA-88C4-3643E00CB16F}"/>
                </a:ext>
              </a:extLst>
            </p:cNvPr>
            <p:cNvSpPr/>
            <p:nvPr/>
          </p:nvSpPr>
          <p:spPr>
            <a:xfrm>
              <a:off x="2600600" y="2621280"/>
              <a:ext cx="1453239" cy="875982"/>
            </a:xfrm>
            <a:prstGeom prst="round2Same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esquinas superiores redondeadas 7">
              <a:extLst>
                <a:ext uri="{FF2B5EF4-FFF2-40B4-BE49-F238E27FC236}">
                  <a16:creationId xmlns:a16="http://schemas.microsoft.com/office/drawing/2014/main" xmlns="" id="{3DCADC65-7C9E-41C5-B2DD-32A30079E19D}"/>
                </a:ext>
              </a:extLst>
            </p:cNvPr>
            <p:cNvSpPr/>
            <p:nvPr/>
          </p:nvSpPr>
          <p:spPr>
            <a:xfrm rot="10800000">
              <a:off x="2214699" y="3626499"/>
              <a:ext cx="2225040" cy="228600"/>
            </a:xfrm>
            <a:prstGeom prst="round2Same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xmlns="" id="{B6167F8B-3B12-40B1-874D-69823DF02B8D}"/>
                </a:ext>
              </a:extLst>
            </p:cNvPr>
            <p:cNvSpPr/>
            <p:nvPr/>
          </p:nvSpPr>
          <p:spPr>
            <a:xfrm>
              <a:off x="3190625" y="3519818"/>
              <a:ext cx="167640" cy="228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0" name="Grupo 9">
            <a:extLst>
              <a:ext uri="{FF2B5EF4-FFF2-40B4-BE49-F238E27FC236}">
                <a16:creationId xmlns:a16="http://schemas.microsoft.com/office/drawing/2014/main" xmlns="" id="{65A09204-E423-43AE-A76C-9019378F6F3D}"/>
              </a:ext>
            </a:extLst>
          </p:cNvPr>
          <p:cNvGrpSpPr/>
          <p:nvPr/>
        </p:nvGrpSpPr>
        <p:grpSpPr>
          <a:xfrm>
            <a:off x="4859554" y="1565593"/>
            <a:ext cx="3105861" cy="3543930"/>
            <a:chOff x="6443806" y="1747853"/>
            <a:chExt cx="3105861" cy="3543930"/>
          </a:xfrm>
        </p:grpSpPr>
        <p:sp>
          <p:nvSpPr>
            <p:cNvPr id="11" name="Rectángulo 10">
              <a:extLst>
                <a:ext uri="{FF2B5EF4-FFF2-40B4-BE49-F238E27FC236}">
                  <a16:creationId xmlns:a16="http://schemas.microsoft.com/office/drawing/2014/main" xmlns="" id="{2A65AE2F-DD36-4A81-A858-02624337FC94}"/>
                </a:ext>
              </a:extLst>
            </p:cNvPr>
            <p:cNvSpPr/>
            <p:nvPr/>
          </p:nvSpPr>
          <p:spPr>
            <a:xfrm>
              <a:off x="6443806" y="1747853"/>
              <a:ext cx="3105861" cy="3543930"/>
            </a:xfrm>
            <a:prstGeom prst="rect">
              <a:avLst/>
            </a:prstGeom>
            <a:solidFill>
              <a:schemeClr val="accent3">
                <a:lumMod val="20000"/>
                <a:lumOff val="80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srgbClr val="6063B4">
                      <a:lumMod val="50000"/>
                    </a:srgbClr>
                  </a:solidFill>
                  <a:effectLst/>
                  <a:uLnTx/>
                  <a:uFillTx/>
                  <a:latin typeface="Corbel" panose="020B0503020204020204"/>
                  <a:ea typeface="+mn-ea"/>
                  <a:cs typeface="+mn-cs"/>
                </a:rPr>
                <a:t>Node</a:t>
              </a: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p:txBody>
        </p:sp>
        <p:sp>
          <p:nvSpPr>
            <p:cNvPr id="12" name="Nube 11">
              <a:extLst>
                <a:ext uri="{FF2B5EF4-FFF2-40B4-BE49-F238E27FC236}">
                  <a16:creationId xmlns:a16="http://schemas.microsoft.com/office/drawing/2014/main" xmlns="" id="{F3DE055B-015D-4240-8326-2BFE2094CC98}"/>
                </a:ext>
              </a:extLst>
            </p:cNvPr>
            <p:cNvSpPr/>
            <p:nvPr/>
          </p:nvSpPr>
          <p:spPr>
            <a:xfrm>
              <a:off x="7609560" y="2404344"/>
              <a:ext cx="1782017" cy="532307"/>
            </a:xfrm>
            <a:prstGeom prst="cloud">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rgbClr val="0070C0"/>
                  </a:solidFill>
                  <a:effectLst/>
                  <a:uLnTx/>
                  <a:uFillTx/>
                  <a:latin typeface="Corbel" panose="020B0503020204020204"/>
                  <a:ea typeface="+mn-ea"/>
                  <a:cs typeface="+mn-cs"/>
                </a:rPr>
                <a:t>10.244.0.0</a:t>
              </a:r>
            </a:p>
          </p:txBody>
        </p:sp>
        <p:pic>
          <p:nvPicPr>
            <p:cNvPr id="13" name="Imagen 12">
              <a:extLst>
                <a:ext uri="{FF2B5EF4-FFF2-40B4-BE49-F238E27FC236}">
                  <a16:creationId xmlns:a16="http://schemas.microsoft.com/office/drawing/2014/main" xmlns="" id="{6FD3E728-2E38-4752-B36B-D2580994262D}"/>
                </a:ext>
              </a:extLst>
            </p:cNvPr>
            <p:cNvPicPr>
              <a:picLocks noChangeAspect="1"/>
            </p:cNvPicPr>
            <p:nvPr/>
          </p:nvPicPr>
          <p:blipFill>
            <a:blip r:embed="rId3"/>
            <a:stretch>
              <a:fillRect/>
            </a:stretch>
          </p:blipFill>
          <p:spPr>
            <a:xfrm>
              <a:off x="7444830" y="4948679"/>
              <a:ext cx="209810" cy="200737"/>
            </a:xfrm>
            <a:prstGeom prst="rect">
              <a:avLst/>
            </a:prstGeom>
          </p:spPr>
        </p:pic>
        <p:sp>
          <p:nvSpPr>
            <p:cNvPr id="14" name="CuadroTexto 13">
              <a:extLst>
                <a:ext uri="{FF2B5EF4-FFF2-40B4-BE49-F238E27FC236}">
                  <a16:creationId xmlns:a16="http://schemas.microsoft.com/office/drawing/2014/main" xmlns="" id="{1CF34506-DF99-4E6A-82CC-6968C532A35A}"/>
                </a:ext>
              </a:extLst>
            </p:cNvPr>
            <p:cNvSpPr txBox="1"/>
            <p:nvPr/>
          </p:nvSpPr>
          <p:spPr>
            <a:xfrm>
              <a:off x="6528006" y="1749418"/>
              <a:ext cx="1935480" cy="307777"/>
            </a:xfrm>
            <a:prstGeom prst="rect">
              <a:avLst/>
            </a:prstGeom>
            <a:noFill/>
            <a:ln>
              <a:solidFill>
                <a:srgbClr val="0070C0"/>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s-ES" sz="1400" b="0" i="0" u="none" strike="noStrike" kern="1200" cap="none" spc="0" normalizeH="0" baseline="0" noProof="0" dirty="0">
                  <a:ln>
                    <a:noFill/>
                  </a:ln>
                  <a:solidFill>
                    <a:srgbClr val="0070C0"/>
                  </a:solidFill>
                  <a:effectLst/>
                  <a:uLnTx/>
                  <a:uFillTx/>
                  <a:latin typeface="Corbel" panose="020B0503020204020204"/>
                  <a:ea typeface="+mn-ea"/>
                  <a:cs typeface="+mn-cs"/>
                </a:rPr>
                <a:t>192.168.1.2</a:t>
              </a:r>
            </a:p>
          </p:txBody>
        </p:sp>
        <p:grpSp>
          <p:nvGrpSpPr>
            <p:cNvPr id="15" name="Grupo 14">
              <a:extLst>
                <a:ext uri="{FF2B5EF4-FFF2-40B4-BE49-F238E27FC236}">
                  <a16:creationId xmlns:a16="http://schemas.microsoft.com/office/drawing/2014/main" xmlns="" id="{DDD4F497-AA23-4647-826B-D4B7134983D7}"/>
                </a:ext>
              </a:extLst>
            </p:cNvPr>
            <p:cNvGrpSpPr/>
            <p:nvPr/>
          </p:nvGrpSpPr>
          <p:grpSpPr>
            <a:xfrm>
              <a:off x="7871989" y="3255624"/>
              <a:ext cx="1259196" cy="1540224"/>
              <a:chOff x="10179198" y="1535413"/>
              <a:chExt cx="1259196" cy="1540224"/>
            </a:xfrm>
          </p:grpSpPr>
          <p:sp>
            <p:nvSpPr>
              <p:cNvPr id="20" name="Rectángulo 19">
                <a:extLst>
                  <a:ext uri="{FF2B5EF4-FFF2-40B4-BE49-F238E27FC236}">
                    <a16:creationId xmlns:a16="http://schemas.microsoft.com/office/drawing/2014/main" xmlns="" id="{249811F9-DE9D-4985-9358-53A4EC809C2C}"/>
                  </a:ext>
                </a:extLst>
              </p:cNvPr>
              <p:cNvSpPr/>
              <p:nvPr/>
            </p:nvSpPr>
            <p:spPr>
              <a:xfrm>
                <a:off x="10179198" y="1535413"/>
                <a:ext cx="1259196" cy="15402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1" name="CuadroTexto 20">
                <a:extLst>
                  <a:ext uri="{FF2B5EF4-FFF2-40B4-BE49-F238E27FC236}">
                    <a16:creationId xmlns:a16="http://schemas.microsoft.com/office/drawing/2014/main" xmlns="" id="{AC5FCC5C-3316-4B52-B5FF-EBE694BCD38D}"/>
                  </a:ext>
                </a:extLst>
              </p:cNvPr>
              <p:cNvSpPr txBox="1"/>
              <p:nvPr/>
            </p:nvSpPr>
            <p:spPr>
              <a:xfrm>
                <a:off x="10519885" y="2699234"/>
                <a:ext cx="632716" cy="369332"/>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22" name="Grupo 21">
                <a:extLst>
                  <a:ext uri="{FF2B5EF4-FFF2-40B4-BE49-F238E27FC236}">
                    <a16:creationId xmlns:a16="http://schemas.microsoft.com/office/drawing/2014/main" xmlns="" id="{8CF6EB8A-EDB2-4811-809D-DE87C107EFB9}"/>
                  </a:ext>
                </a:extLst>
              </p:cNvPr>
              <p:cNvGrpSpPr/>
              <p:nvPr/>
            </p:nvGrpSpPr>
            <p:grpSpPr>
              <a:xfrm>
                <a:off x="10450180" y="1989371"/>
                <a:ext cx="725626" cy="790892"/>
                <a:chOff x="7119314" y="2607628"/>
                <a:chExt cx="1012952" cy="889634"/>
              </a:xfrm>
            </p:grpSpPr>
            <p:pic>
              <p:nvPicPr>
                <p:cNvPr id="24" name="Imagen 23">
                  <a:extLst>
                    <a:ext uri="{FF2B5EF4-FFF2-40B4-BE49-F238E27FC236}">
                      <a16:creationId xmlns:a16="http://schemas.microsoft.com/office/drawing/2014/main" xmlns="" id="{B3575A03-7EDF-4ADF-9E60-7D0AEFF51212}"/>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25" name="Imagen 24">
                  <a:extLst>
                    <a:ext uri="{FF2B5EF4-FFF2-40B4-BE49-F238E27FC236}">
                      <a16:creationId xmlns:a16="http://schemas.microsoft.com/office/drawing/2014/main" xmlns="" id="{4404ADAF-8A18-4E6F-BFB1-D18C506582D4}"/>
                    </a:ext>
                  </a:extLst>
                </p:cNvPr>
                <p:cNvPicPr>
                  <a:picLocks noChangeAspect="1"/>
                </p:cNvPicPr>
                <p:nvPr/>
              </p:nvPicPr>
              <p:blipFill>
                <a:blip r:embed="rId5"/>
                <a:stretch>
                  <a:fillRect/>
                </a:stretch>
              </p:blipFill>
              <p:spPr>
                <a:xfrm>
                  <a:off x="7246110" y="2653648"/>
                  <a:ext cx="797593" cy="797593"/>
                </a:xfrm>
                <a:prstGeom prst="rect">
                  <a:avLst/>
                </a:prstGeom>
              </p:spPr>
            </p:pic>
          </p:grpSp>
          <p:sp>
            <p:nvSpPr>
              <p:cNvPr id="23" name="CuadroTexto 22">
                <a:extLst>
                  <a:ext uri="{FF2B5EF4-FFF2-40B4-BE49-F238E27FC236}">
                    <a16:creationId xmlns:a16="http://schemas.microsoft.com/office/drawing/2014/main" xmlns="" id="{A9BCFEFD-26B0-4F84-A8A5-4572D03770D9}"/>
                  </a:ext>
                </a:extLst>
              </p:cNvPr>
              <p:cNvSpPr txBox="1"/>
              <p:nvPr/>
            </p:nvSpPr>
            <p:spPr>
              <a:xfrm>
                <a:off x="10313020" y="1546882"/>
                <a:ext cx="988214" cy="261610"/>
              </a:xfrm>
              <a:prstGeom prst="rect">
                <a:avLst/>
              </a:prstGeom>
              <a:noFill/>
              <a:ln>
                <a:solidFill>
                  <a:srgbClr val="00538E"/>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rPr>
                  <a:t>   10.244.0.2</a:t>
                </a:r>
              </a:p>
            </p:txBody>
          </p:sp>
        </p:grpSp>
        <p:cxnSp>
          <p:nvCxnSpPr>
            <p:cNvPr id="16" name="Conector recto 15">
              <a:extLst>
                <a:ext uri="{FF2B5EF4-FFF2-40B4-BE49-F238E27FC236}">
                  <a16:creationId xmlns:a16="http://schemas.microsoft.com/office/drawing/2014/main" xmlns="" id="{5C5BC9D0-3EC1-44A6-B232-85B7218AF4E6}"/>
                </a:ext>
              </a:extLst>
            </p:cNvPr>
            <p:cNvCxnSpPr>
              <a:cxnSpLocks/>
            </p:cNvCxnSpPr>
            <p:nvPr/>
          </p:nvCxnSpPr>
          <p:spPr>
            <a:xfrm>
              <a:off x="8536833" y="2971623"/>
              <a:ext cx="0" cy="246434"/>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7" name="Rectángulo 16">
              <a:extLst>
                <a:ext uri="{FF2B5EF4-FFF2-40B4-BE49-F238E27FC236}">
                  <a16:creationId xmlns:a16="http://schemas.microsoft.com/office/drawing/2014/main" xmlns="" id="{0F18860A-1609-4E43-870D-552B86FC3EEB}"/>
                </a:ext>
              </a:extLst>
            </p:cNvPr>
            <p:cNvSpPr/>
            <p:nvPr/>
          </p:nvSpPr>
          <p:spPr>
            <a:xfrm>
              <a:off x="6791341" y="2905924"/>
              <a:ext cx="1002234" cy="58530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0" normalizeH="0" baseline="0" noProof="0" dirty="0">
                  <a:ln>
                    <a:noFill/>
                  </a:ln>
                  <a:solidFill>
                    <a:prstClr val="white"/>
                  </a:solidFill>
                  <a:effectLst/>
                  <a:uLnTx/>
                  <a:uFillTx/>
                  <a:latin typeface="Corbel" panose="020B0503020204020204"/>
                  <a:ea typeface="+mn-ea"/>
                  <a:cs typeface="+mn-cs"/>
                </a:rPr>
                <a:t>Servicios</a:t>
              </a:r>
            </a:p>
          </p:txBody>
        </p:sp>
        <p:sp>
          <p:nvSpPr>
            <p:cNvPr id="18" name="CuadroTexto 17">
              <a:extLst>
                <a:ext uri="{FF2B5EF4-FFF2-40B4-BE49-F238E27FC236}">
                  <a16:creationId xmlns:a16="http://schemas.microsoft.com/office/drawing/2014/main" xmlns="" id="{3C1DF715-89A0-4D90-BA49-D090A90DE532}"/>
                </a:ext>
              </a:extLst>
            </p:cNvPr>
            <p:cNvSpPr txBox="1"/>
            <p:nvPr/>
          </p:nvSpPr>
          <p:spPr>
            <a:xfrm rot="16200000">
              <a:off x="5977779" y="2886107"/>
              <a:ext cx="1240525" cy="276999"/>
            </a:xfrm>
            <a:prstGeom prst="rect">
              <a:avLst/>
            </a:prstGeom>
            <a:noFill/>
            <a:ln>
              <a:solidFill>
                <a:srgbClr val="0070C0"/>
              </a:solidFill>
            </a:ln>
          </p:spPr>
          <p:txBody>
            <a:bodyPr wrap="square" rtlCol="0" anchor="ctr">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s-ES" sz="1200" dirty="0">
                  <a:solidFill>
                    <a:srgbClr val="0070C0"/>
                  </a:solidFill>
                  <a:latin typeface="Corbel" panose="020B0503020204020204"/>
                </a:rPr>
                <a:t>30008</a:t>
              </a:r>
              <a:endParaRPr kumimoji="0" lang="es-ES" sz="12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cxnSp>
          <p:nvCxnSpPr>
            <p:cNvPr id="19" name="Conector recto 18">
              <a:extLst>
                <a:ext uri="{FF2B5EF4-FFF2-40B4-BE49-F238E27FC236}">
                  <a16:creationId xmlns:a16="http://schemas.microsoft.com/office/drawing/2014/main" xmlns="" id="{F0E28B58-6521-4EB5-8A9A-B26568C19231}"/>
                </a:ext>
              </a:extLst>
            </p:cNvPr>
            <p:cNvCxnSpPr>
              <a:cxnSpLocks/>
            </p:cNvCxnSpPr>
            <p:nvPr/>
          </p:nvCxnSpPr>
          <p:spPr>
            <a:xfrm flipH="1" flipV="1">
              <a:off x="7800034" y="3117530"/>
              <a:ext cx="721559" cy="6493"/>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cxnSp>
        <p:nvCxnSpPr>
          <p:cNvPr id="26" name="Conector recto 25">
            <a:extLst>
              <a:ext uri="{FF2B5EF4-FFF2-40B4-BE49-F238E27FC236}">
                <a16:creationId xmlns:a16="http://schemas.microsoft.com/office/drawing/2014/main" xmlns="" id="{DA6531AA-1AB4-48BD-90FC-296E6DF1C328}"/>
              </a:ext>
            </a:extLst>
          </p:cNvPr>
          <p:cNvCxnSpPr>
            <a:cxnSpLocks/>
          </p:cNvCxnSpPr>
          <p:nvPr/>
        </p:nvCxnSpPr>
        <p:spPr>
          <a:xfrm flipH="1" flipV="1">
            <a:off x="3368747" y="2941763"/>
            <a:ext cx="1495955" cy="1"/>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xmlns="" id="{2E9B88C8-9512-4794-A850-BE3C7AA8BB25}"/>
              </a:ext>
            </a:extLst>
          </p:cNvPr>
          <p:cNvSpPr txBox="1"/>
          <p:nvPr/>
        </p:nvSpPr>
        <p:spPr>
          <a:xfrm>
            <a:off x="1621434" y="4020798"/>
            <a:ext cx="1935480" cy="307777"/>
          </a:xfrm>
          <a:prstGeom prst="rect">
            <a:avLst/>
          </a:prstGeom>
          <a:noFill/>
          <a:ln>
            <a:solidFill>
              <a:srgbClr val="0070C0"/>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s-ES" sz="1400" b="0" i="0" u="none" strike="noStrike" kern="1200" cap="none" spc="0" normalizeH="0" baseline="0" noProof="0" dirty="0">
                <a:ln>
                  <a:noFill/>
                </a:ln>
                <a:solidFill>
                  <a:srgbClr val="0070C0"/>
                </a:solidFill>
                <a:effectLst/>
                <a:uLnTx/>
                <a:uFillTx/>
                <a:latin typeface="Corbel" panose="020B0503020204020204"/>
                <a:ea typeface="+mn-ea"/>
                <a:cs typeface="+mn-cs"/>
              </a:rPr>
              <a:t>192.168.1.10</a:t>
            </a:r>
          </a:p>
        </p:txBody>
      </p:sp>
    </p:spTree>
    <p:extLst>
      <p:ext uri="{BB962C8B-B14F-4D97-AF65-F5344CB8AC3E}">
        <p14:creationId xmlns:p14="http://schemas.microsoft.com/office/powerpoint/2010/main" val="381442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Tipos de servicios</a:t>
            </a:r>
          </a:p>
        </p:txBody>
      </p:sp>
      <p:cxnSp>
        <p:nvCxnSpPr>
          <p:cNvPr id="3" name="Conector recto 2">
            <a:extLst>
              <a:ext uri="{FF2B5EF4-FFF2-40B4-BE49-F238E27FC236}">
                <a16:creationId xmlns:a16="http://schemas.microsoft.com/office/drawing/2014/main" xmlns="" id="{E9795368-7FF4-41EB-B86C-72204CF3A3AB}"/>
              </a:ext>
            </a:extLst>
          </p:cNvPr>
          <p:cNvCxnSpPr>
            <a:cxnSpLocks/>
          </p:cNvCxnSpPr>
          <p:nvPr/>
        </p:nvCxnSpPr>
        <p:spPr>
          <a:xfrm flipV="1">
            <a:off x="3183388" y="1390601"/>
            <a:ext cx="0" cy="2009589"/>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xmlns="" id="{4B3920E9-24B3-4A92-A8D8-D92C938E093C}"/>
              </a:ext>
            </a:extLst>
          </p:cNvPr>
          <p:cNvSpPr txBox="1"/>
          <p:nvPr/>
        </p:nvSpPr>
        <p:spPr>
          <a:xfrm>
            <a:off x="897388" y="3045062"/>
            <a:ext cx="1691640" cy="307777"/>
          </a:xfrm>
          <a:prstGeom prst="rect">
            <a:avLst/>
          </a:prstGeom>
          <a:noFill/>
          <a:ln>
            <a:no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orbel" panose="020B0503020204020204"/>
                <a:ea typeface="+mn-ea"/>
                <a:cs typeface="+mn-cs"/>
              </a:rPr>
              <a:t>            </a:t>
            </a:r>
            <a:r>
              <a:rPr lang="es-ES" sz="1400" dirty="0" err="1">
                <a:solidFill>
                  <a:srgbClr val="0070C0"/>
                </a:solidFill>
                <a:latin typeface="Corbel" panose="020B0503020204020204"/>
              </a:rPr>
              <a:t>NodePort</a:t>
            </a:r>
            <a:endParaRPr kumimoji="0" lang="es-ES" sz="14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5" name="Rectángulo 4">
            <a:extLst>
              <a:ext uri="{FF2B5EF4-FFF2-40B4-BE49-F238E27FC236}">
                <a16:creationId xmlns:a16="http://schemas.microsoft.com/office/drawing/2014/main" xmlns="" id="{4395DC95-8CBB-4FA8-81B6-E0E89F0EEEAE}"/>
              </a:ext>
            </a:extLst>
          </p:cNvPr>
          <p:cNvSpPr/>
          <p:nvPr/>
        </p:nvSpPr>
        <p:spPr>
          <a:xfrm>
            <a:off x="897388" y="1979782"/>
            <a:ext cx="1798320" cy="89208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xmlns="" id="{D92F9206-BE7C-449E-92B9-128389E342EB}"/>
              </a:ext>
            </a:extLst>
          </p:cNvPr>
          <p:cNvSpPr/>
          <p:nvPr/>
        </p:nvSpPr>
        <p:spPr>
          <a:xfrm>
            <a:off x="3671068" y="1979782"/>
            <a:ext cx="1798320" cy="89208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xmlns="" id="{DF45F920-624A-4CF3-B83F-03D4D501A756}"/>
              </a:ext>
            </a:extLst>
          </p:cNvPr>
          <p:cNvSpPr/>
          <p:nvPr/>
        </p:nvSpPr>
        <p:spPr>
          <a:xfrm>
            <a:off x="6444748" y="1979782"/>
            <a:ext cx="1798320" cy="89208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7">
            <a:extLst>
              <a:ext uri="{FF2B5EF4-FFF2-40B4-BE49-F238E27FC236}">
                <a16:creationId xmlns:a16="http://schemas.microsoft.com/office/drawing/2014/main" xmlns="" id="{916FAC9B-E892-4E18-96FD-9D6495BEC4ED}"/>
              </a:ext>
            </a:extLst>
          </p:cNvPr>
          <p:cNvCxnSpPr>
            <a:cxnSpLocks/>
          </p:cNvCxnSpPr>
          <p:nvPr/>
        </p:nvCxnSpPr>
        <p:spPr>
          <a:xfrm flipV="1">
            <a:off x="5957068" y="1390601"/>
            <a:ext cx="0" cy="2009589"/>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xmlns="" id="{F0C903A7-8450-41AA-B840-A455E0CD1E46}"/>
              </a:ext>
            </a:extLst>
          </p:cNvPr>
          <p:cNvSpPr txBox="1"/>
          <p:nvPr/>
        </p:nvSpPr>
        <p:spPr>
          <a:xfrm>
            <a:off x="3709169" y="3045062"/>
            <a:ext cx="1691640" cy="307777"/>
          </a:xfrm>
          <a:prstGeom prst="rect">
            <a:avLst/>
          </a:prstGeom>
          <a:noFill/>
          <a:ln>
            <a:no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s-ES" sz="1400" b="0" i="0" u="none" strike="noStrike" kern="1200" cap="none" spc="0" normalizeH="0" baseline="0" noProof="0" dirty="0" err="1">
                <a:ln>
                  <a:noFill/>
                </a:ln>
                <a:solidFill>
                  <a:srgbClr val="0070C0"/>
                </a:solidFill>
                <a:effectLst/>
                <a:uLnTx/>
                <a:uFillTx/>
                <a:latin typeface="Corbel" panose="020B0503020204020204"/>
                <a:ea typeface="+mn-ea"/>
                <a:cs typeface="+mn-cs"/>
              </a:rPr>
              <a:t>ClusterIP</a:t>
            </a:r>
            <a:endParaRPr kumimoji="0" lang="es-ES" sz="14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10" name="CuadroTexto 9">
            <a:extLst>
              <a:ext uri="{FF2B5EF4-FFF2-40B4-BE49-F238E27FC236}">
                <a16:creationId xmlns:a16="http://schemas.microsoft.com/office/drawing/2014/main" xmlns="" id="{F0A41069-7805-48A7-B380-0F7CEDF62704}"/>
              </a:ext>
            </a:extLst>
          </p:cNvPr>
          <p:cNvSpPr txBox="1"/>
          <p:nvPr/>
        </p:nvSpPr>
        <p:spPr>
          <a:xfrm>
            <a:off x="6444748" y="3045061"/>
            <a:ext cx="1691640" cy="307777"/>
          </a:xfrm>
          <a:prstGeom prst="rect">
            <a:avLst/>
          </a:prstGeom>
          <a:noFill/>
          <a:ln>
            <a:no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s-ES" sz="1400" b="0" i="0" u="none" strike="noStrike" kern="1200" cap="none" spc="0" normalizeH="0" baseline="0" noProof="0" dirty="0" err="1">
                <a:ln>
                  <a:noFill/>
                </a:ln>
                <a:solidFill>
                  <a:srgbClr val="0070C0"/>
                </a:solidFill>
                <a:effectLst/>
                <a:uLnTx/>
                <a:uFillTx/>
                <a:latin typeface="Corbel" panose="020B0503020204020204"/>
                <a:ea typeface="+mn-ea"/>
                <a:cs typeface="+mn-cs"/>
              </a:rPr>
              <a:t>LoadBalancer</a:t>
            </a:r>
            <a:endParaRPr kumimoji="0" lang="es-ES" sz="1400" b="0" i="0" u="none" strike="noStrike" kern="1200" cap="none" spc="0" normalizeH="0" baseline="0" noProof="0" dirty="0">
              <a:ln>
                <a:noFill/>
              </a:ln>
              <a:solidFill>
                <a:srgbClr val="0070C0"/>
              </a:solidFill>
              <a:effectLst/>
              <a:uLnTx/>
              <a:uFillTx/>
              <a:latin typeface="Corbel" panose="020B0503020204020204"/>
              <a:ea typeface="+mn-ea"/>
              <a:cs typeface="+mn-cs"/>
            </a:endParaRPr>
          </a:p>
        </p:txBody>
      </p:sp>
      <p:sp>
        <p:nvSpPr>
          <p:cNvPr id="11" name="Diagrama de flujo: conector 10">
            <a:extLst>
              <a:ext uri="{FF2B5EF4-FFF2-40B4-BE49-F238E27FC236}">
                <a16:creationId xmlns:a16="http://schemas.microsoft.com/office/drawing/2014/main" xmlns="" id="{F01C4C37-52C4-4089-A40E-8FD971876B24}"/>
              </a:ext>
            </a:extLst>
          </p:cNvPr>
          <p:cNvSpPr/>
          <p:nvPr/>
        </p:nvSpPr>
        <p:spPr>
          <a:xfrm>
            <a:off x="1449851" y="1713082"/>
            <a:ext cx="556252" cy="533400"/>
          </a:xfrm>
          <a:prstGeom prst="flowChartConnector">
            <a:avLst/>
          </a:prstGeom>
          <a:solidFill>
            <a:srgbClr val="D4E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Diagrama de flujo: conector 11">
            <a:extLst>
              <a:ext uri="{FF2B5EF4-FFF2-40B4-BE49-F238E27FC236}">
                <a16:creationId xmlns:a16="http://schemas.microsoft.com/office/drawing/2014/main" xmlns="" id="{0021C4D8-B0BF-4EC5-9F84-D13F26D4A502}"/>
              </a:ext>
            </a:extLst>
          </p:cNvPr>
          <p:cNvSpPr/>
          <p:nvPr/>
        </p:nvSpPr>
        <p:spPr>
          <a:xfrm>
            <a:off x="4292102" y="2165982"/>
            <a:ext cx="556252" cy="533400"/>
          </a:xfrm>
          <a:prstGeom prst="flowChartConnector">
            <a:avLst/>
          </a:prstGeom>
          <a:solidFill>
            <a:srgbClr val="D4E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Conector recto 12">
            <a:extLst>
              <a:ext uri="{FF2B5EF4-FFF2-40B4-BE49-F238E27FC236}">
                <a16:creationId xmlns:a16="http://schemas.microsoft.com/office/drawing/2014/main" xmlns="" id="{C3B9AE22-1CEA-45EC-B036-3CD16556F8DB}"/>
              </a:ext>
            </a:extLst>
          </p:cNvPr>
          <p:cNvCxnSpPr/>
          <p:nvPr/>
        </p:nvCxnSpPr>
        <p:spPr>
          <a:xfrm>
            <a:off x="6816225" y="1772659"/>
            <a:ext cx="1055366" cy="0"/>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4" name="Diagrama de flujo: conector 13">
            <a:extLst>
              <a:ext uri="{FF2B5EF4-FFF2-40B4-BE49-F238E27FC236}">
                <a16:creationId xmlns:a16="http://schemas.microsoft.com/office/drawing/2014/main" xmlns="" id="{BE0C4E86-AD66-4F93-AC1A-5D6139C17CE6}"/>
              </a:ext>
            </a:extLst>
          </p:cNvPr>
          <p:cNvSpPr/>
          <p:nvPr/>
        </p:nvSpPr>
        <p:spPr>
          <a:xfrm>
            <a:off x="7065782" y="1278923"/>
            <a:ext cx="556252" cy="533400"/>
          </a:xfrm>
          <a:prstGeom prst="flowChartConnector">
            <a:avLst/>
          </a:prstGeom>
          <a:solidFill>
            <a:srgbClr val="D4E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5" name="Conector recto 14">
            <a:extLst>
              <a:ext uri="{FF2B5EF4-FFF2-40B4-BE49-F238E27FC236}">
                <a16:creationId xmlns:a16="http://schemas.microsoft.com/office/drawing/2014/main" xmlns="" id="{8382B0BD-184F-420D-88DB-3237A58C403B}"/>
              </a:ext>
            </a:extLst>
          </p:cNvPr>
          <p:cNvCxnSpPr>
            <a:cxnSpLocks/>
          </p:cNvCxnSpPr>
          <p:nvPr/>
        </p:nvCxnSpPr>
        <p:spPr>
          <a:xfrm flipV="1">
            <a:off x="6816225" y="1772659"/>
            <a:ext cx="0" cy="152400"/>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xmlns="" id="{787E537C-A45A-4270-AAF6-C1E4B3D67294}"/>
              </a:ext>
            </a:extLst>
          </p:cNvPr>
          <p:cNvCxnSpPr>
            <a:cxnSpLocks/>
          </p:cNvCxnSpPr>
          <p:nvPr/>
        </p:nvCxnSpPr>
        <p:spPr>
          <a:xfrm flipV="1">
            <a:off x="7349625" y="1787899"/>
            <a:ext cx="0" cy="152400"/>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xmlns="" id="{3F02B1A0-4947-4B18-AB19-908F1274D33B}"/>
              </a:ext>
            </a:extLst>
          </p:cNvPr>
          <p:cNvCxnSpPr>
            <a:cxnSpLocks/>
          </p:cNvCxnSpPr>
          <p:nvPr/>
        </p:nvCxnSpPr>
        <p:spPr>
          <a:xfrm flipV="1">
            <a:off x="7867785" y="1803139"/>
            <a:ext cx="0" cy="152400"/>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8" name="Diagrama de flujo: conector 17">
            <a:extLst>
              <a:ext uri="{FF2B5EF4-FFF2-40B4-BE49-F238E27FC236}">
                <a16:creationId xmlns:a16="http://schemas.microsoft.com/office/drawing/2014/main" xmlns="" id="{9B1EFE11-4EE8-4A22-9597-F50CF33FBB6F}"/>
              </a:ext>
            </a:extLst>
          </p:cNvPr>
          <p:cNvSpPr/>
          <p:nvPr/>
        </p:nvSpPr>
        <p:spPr>
          <a:xfrm>
            <a:off x="6738124" y="1923494"/>
            <a:ext cx="156202" cy="149785"/>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Diagrama de flujo: conector 18">
            <a:extLst>
              <a:ext uri="{FF2B5EF4-FFF2-40B4-BE49-F238E27FC236}">
                <a16:creationId xmlns:a16="http://schemas.microsoft.com/office/drawing/2014/main" xmlns="" id="{E78B2428-C85E-4F9D-8526-BB8BD915DB23}"/>
              </a:ext>
            </a:extLst>
          </p:cNvPr>
          <p:cNvSpPr/>
          <p:nvPr/>
        </p:nvSpPr>
        <p:spPr>
          <a:xfrm>
            <a:off x="7271524" y="1908254"/>
            <a:ext cx="156202" cy="149785"/>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Diagrama de flujo: conector 19">
            <a:extLst>
              <a:ext uri="{FF2B5EF4-FFF2-40B4-BE49-F238E27FC236}">
                <a16:creationId xmlns:a16="http://schemas.microsoft.com/office/drawing/2014/main" xmlns="" id="{B494F169-39BB-440B-AD6C-B7F21BCC0726}"/>
              </a:ext>
            </a:extLst>
          </p:cNvPr>
          <p:cNvSpPr/>
          <p:nvPr/>
        </p:nvSpPr>
        <p:spPr>
          <a:xfrm>
            <a:off x="7789684" y="1908254"/>
            <a:ext cx="156202" cy="149785"/>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30654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Índice</a:t>
            </a:r>
          </a:p>
        </p:txBody>
      </p:sp>
      <p:sp>
        <p:nvSpPr>
          <p:cNvPr id="3" name="Marcador de contenido 2"/>
          <p:cNvSpPr txBox="1">
            <a:spLocks noGrp="1"/>
          </p:cNvSpPr>
          <p:nvPr>
            <p:ph idx="1"/>
          </p:nvPr>
        </p:nvSpPr>
        <p:spPr/>
        <p:txBody>
          <a:bodyPr>
            <a:normAutofit/>
          </a:bodyPr>
          <a:lstStyle/>
          <a:p>
            <a:pPr lvl="0"/>
            <a:r>
              <a:rPr lang="es-ES" dirty="0" err="1"/>
              <a:t>Kubernetes</a:t>
            </a:r>
            <a:endParaRPr lang="es-ES" dirty="0"/>
          </a:p>
          <a:p>
            <a:pPr lvl="1"/>
            <a:r>
              <a:rPr lang="es-ES" dirty="0"/>
              <a:t>Orquestación</a:t>
            </a:r>
          </a:p>
          <a:p>
            <a:pPr lvl="1"/>
            <a:r>
              <a:rPr lang="es-ES" dirty="0"/>
              <a:t>Conceptos básicos: </a:t>
            </a:r>
            <a:r>
              <a:rPr lang="es-ES" dirty="0" err="1"/>
              <a:t>Pod</a:t>
            </a:r>
            <a:r>
              <a:rPr lang="es-ES" dirty="0"/>
              <a:t>, Replicas, </a:t>
            </a:r>
            <a:r>
              <a:rPr lang="es-ES" dirty="0" err="1"/>
              <a:t>Deployments</a:t>
            </a:r>
            <a:endParaRPr lang="es-ES" dirty="0"/>
          </a:p>
          <a:p>
            <a:pPr lvl="1"/>
            <a:r>
              <a:rPr lang="es-ES" dirty="0"/>
              <a:t>Redes en </a:t>
            </a:r>
            <a:r>
              <a:rPr lang="es-ES" dirty="0" err="1"/>
              <a:t>kubernetes</a:t>
            </a:r>
            <a:endParaRPr lang="es-ES" dirty="0"/>
          </a:p>
          <a:p>
            <a:pPr lvl="1"/>
            <a:r>
              <a:rPr lang="es-ES" dirty="0"/>
              <a:t>Servicios</a:t>
            </a:r>
          </a:p>
          <a:p>
            <a:pPr lvl="1"/>
            <a:r>
              <a:rPr lang="es-ES" dirty="0" err="1"/>
              <a:t>Volumenes</a:t>
            </a:r>
            <a:r>
              <a:rPr lang="es-ES" dirty="0"/>
              <a:t> en </a:t>
            </a:r>
            <a:r>
              <a:rPr lang="es-ES" dirty="0" err="1"/>
              <a:t>Kubernetes</a:t>
            </a:r>
            <a:endParaRPr lang="es-ES" dirty="0"/>
          </a:p>
          <a:p>
            <a:pPr lvl="1"/>
            <a:r>
              <a:rPr lang="es-ES" dirty="0" err="1"/>
              <a:t>Secrets</a:t>
            </a:r>
            <a:endParaRPr lang="es-ES" dirty="0"/>
          </a:p>
          <a:p>
            <a:pPr lvl="1"/>
            <a:r>
              <a:rPr lang="es-ES" dirty="0" err="1"/>
              <a:t>Namespaces</a:t>
            </a:r>
            <a:endParaRPr lang="es-ES" dirty="0"/>
          </a:p>
          <a:p>
            <a:pPr lvl="1"/>
            <a:r>
              <a:rPr lang="es-ES" dirty="0" err="1"/>
              <a:t>Healthchecking</a:t>
            </a:r>
            <a:endParaRPr lang="es-ES" dirty="0"/>
          </a:p>
          <a:p>
            <a:pPr lvl="2"/>
            <a:r>
              <a:rPr lang="es-ES" dirty="0"/>
              <a:t>uso de </a:t>
            </a:r>
            <a:r>
              <a:rPr lang="es-ES" dirty="0" err="1"/>
              <a:t>Liveness</a:t>
            </a:r>
            <a:r>
              <a:rPr lang="es-ES" dirty="0"/>
              <a:t> y </a:t>
            </a:r>
            <a:r>
              <a:rPr lang="es-ES" dirty="0" err="1"/>
              <a:t>Readiness</a:t>
            </a:r>
            <a:r>
              <a:rPr lang="es-ES" dirty="0"/>
              <a:t>, estado de los </a:t>
            </a:r>
            <a:r>
              <a:rPr lang="es-ES" dirty="0" err="1"/>
              <a:t>pods</a:t>
            </a:r>
            <a:r>
              <a:rPr lang="es-ES" dirty="0"/>
              <a:t>, </a:t>
            </a:r>
            <a:r>
              <a:rPr lang="es-ES" dirty="0" err="1"/>
              <a:t>debugs</a:t>
            </a:r>
            <a:r>
              <a:rPr lang="es-ES" dirty="0"/>
              <a:t>.</a:t>
            </a:r>
          </a:p>
          <a:p>
            <a:pPr lvl="1"/>
            <a:r>
              <a:rPr lang="es-ES" dirty="0" err="1"/>
              <a:t>ConfigMap</a:t>
            </a:r>
            <a:endParaRPr lang="es-ES" dirty="0"/>
          </a:p>
          <a:p>
            <a:pPr lvl="1"/>
            <a:r>
              <a:rPr lang="es-ES" dirty="0" err="1"/>
              <a:t>Autoscale</a:t>
            </a:r>
            <a:r>
              <a:rPr lang="es-ES" dirty="0"/>
              <a:t>.</a:t>
            </a:r>
          </a:p>
          <a:p>
            <a:pPr lvl="1"/>
            <a:r>
              <a:rPr lang="es-ES" dirty="0"/>
              <a:t>Asignación y limitación de recursos a </a:t>
            </a:r>
            <a:r>
              <a:rPr lang="es-ES" dirty="0" err="1"/>
              <a:t>Pods</a:t>
            </a:r>
            <a:r>
              <a:rPr lang="es-ES" dirty="0"/>
              <a:t> y Contenedores.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Servicio de tipo </a:t>
            </a:r>
            <a:r>
              <a:rPr lang="es-ES" dirty="0" err="1"/>
              <a:t>NodePort</a:t>
            </a:r>
            <a:endParaRPr lang="es-ES" dirty="0"/>
          </a:p>
        </p:txBody>
      </p:sp>
      <p:pic>
        <p:nvPicPr>
          <p:cNvPr id="3" name="Imagen 2">
            <a:extLst>
              <a:ext uri="{FF2B5EF4-FFF2-40B4-BE49-F238E27FC236}">
                <a16:creationId xmlns:a16="http://schemas.microsoft.com/office/drawing/2014/main" xmlns="" id="{9E1356FA-AE2E-4D54-BEDF-476815D4B663}"/>
              </a:ext>
            </a:extLst>
          </p:cNvPr>
          <p:cNvPicPr>
            <a:picLocks noChangeAspect="1"/>
          </p:cNvPicPr>
          <p:nvPr/>
        </p:nvPicPr>
        <p:blipFill>
          <a:blip r:embed="rId3"/>
          <a:stretch>
            <a:fillRect/>
          </a:stretch>
        </p:blipFill>
        <p:spPr>
          <a:xfrm>
            <a:off x="1633537" y="1866900"/>
            <a:ext cx="5876925" cy="3124200"/>
          </a:xfrm>
          <a:prstGeom prst="rect">
            <a:avLst/>
          </a:prstGeom>
        </p:spPr>
      </p:pic>
    </p:spTree>
    <p:extLst>
      <p:ext uri="{BB962C8B-B14F-4D97-AF65-F5344CB8AC3E}">
        <p14:creationId xmlns:p14="http://schemas.microsoft.com/office/powerpoint/2010/main" val="622314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Servicio </a:t>
            </a:r>
            <a:r>
              <a:rPr lang="es-ES" dirty="0" err="1"/>
              <a:t>NodePort</a:t>
            </a:r>
            <a:endParaRPr lang="es-ES" dirty="0"/>
          </a:p>
        </p:txBody>
      </p:sp>
      <p:pic>
        <p:nvPicPr>
          <p:cNvPr id="22" name="Imagen 21">
            <a:extLst>
              <a:ext uri="{FF2B5EF4-FFF2-40B4-BE49-F238E27FC236}">
                <a16:creationId xmlns:a16="http://schemas.microsoft.com/office/drawing/2014/main" xmlns="" id="{072B72D7-589F-4DB1-9D99-895A5B97B73F}"/>
              </a:ext>
            </a:extLst>
          </p:cNvPr>
          <p:cNvPicPr>
            <a:picLocks noChangeAspect="1"/>
          </p:cNvPicPr>
          <p:nvPr/>
        </p:nvPicPr>
        <p:blipFill>
          <a:blip r:embed="rId3"/>
          <a:stretch>
            <a:fillRect/>
          </a:stretch>
        </p:blipFill>
        <p:spPr>
          <a:xfrm>
            <a:off x="0" y="1321344"/>
            <a:ext cx="9144000" cy="3349037"/>
          </a:xfrm>
          <a:prstGeom prst="rect">
            <a:avLst/>
          </a:prstGeom>
        </p:spPr>
      </p:pic>
    </p:spTree>
    <p:extLst>
      <p:ext uri="{BB962C8B-B14F-4D97-AF65-F5344CB8AC3E}">
        <p14:creationId xmlns:p14="http://schemas.microsoft.com/office/powerpoint/2010/main" val="2966396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Comandos</a:t>
            </a:r>
          </a:p>
        </p:txBody>
      </p:sp>
      <p:pic>
        <p:nvPicPr>
          <p:cNvPr id="3" name="Imagen 2">
            <a:extLst>
              <a:ext uri="{FF2B5EF4-FFF2-40B4-BE49-F238E27FC236}">
                <a16:creationId xmlns:a16="http://schemas.microsoft.com/office/drawing/2014/main" xmlns="" id="{0F9BC37D-B03F-475A-9A24-4E2B3A93C980}"/>
              </a:ext>
            </a:extLst>
          </p:cNvPr>
          <p:cNvPicPr>
            <a:picLocks noChangeAspect="1"/>
          </p:cNvPicPr>
          <p:nvPr/>
        </p:nvPicPr>
        <p:blipFill>
          <a:blip r:embed="rId3"/>
          <a:stretch>
            <a:fillRect/>
          </a:stretch>
        </p:blipFill>
        <p:spPr>
          <a:xfrm>
            <a:off x="0" y="1642773"/>
            <a:ext cx="9144000" cy="3572453"/>
          </a:xfrm>
          <a:prstGeom prst="rect">
            <a:avLst/>
          </a:prstGeom>
        </p:spPr>
      </p:pic>
    </p:spTree>
    <p:extLst>
      <p:ext uri="{BB962C8B-B14F-4D97-AF65-F5344CB8AC3E}">
        <p14:creationId xmlns:p14="http://schemas.microsoft.com/office/powerpoint/2010/main" val="1769831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err="1"/>
              <a:t>Cluster</a:t>
            </a:r>
            <a:r>
              <a:rPr lang="es-ES" dirty="0"/>
              <a:t> IP</a:t>
            </a:r>
          </a:p>
        </p:txBody>
      </p:sp>
      <p:pic>
        <p:nvPicPr>
          <p:cNvPr id="3" name="Imagen 2">
            <a:extLst>
              <a:ext uri="{FF2B5EF4-FFF2-40B4-BE49-F238E27FC236}">
                <a16:creationId xmlns:a16="http://schemas.microsoft.com/office/drawing/2014/main" xmlns="" id="{01FB85AD-6A33-4458-94F2-5F47764C5E77}"/>
              </a:ext>
            </a:extLst>
          </p:cNvPr>
          <p:cNvPicPr>
            <a:picLocks noChangeAspect="1"/>
          </p:cNvPicPr>
          <p:nvPr/>
        </p:nvPicPr>
        <p:blipFill>
          <a:blip r:embed="rId3"/>
          <a:stretch>
            <a:fillRect/>
          </a:stretch>
        </p:blipFill>
        <p:spPr>
          <a:xfrm>
            <a:off x="1111166" y="771512"/>
            <a:ext cx="6901866" cy="4690825"/>
          </a:xfrm>
          <a:prstGeom prst="rect">
            <a:avLst/>
          </a:prstGeom>
        </p:spPr>
      </p:pic>
    </p:spTree>
    <p:extLst>
      <p:ext uri="{BB962C8B-B14F-4D97-AF65-F5344CB8AC3E}">
        <p14:creationId xmlns:p14="http://schemas.microsoft.com/office/powerpoint/2010/main" val="41747247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Definición </a:t>
            </a:r>
            <a:r>
              <a:rPr lang="es-ES" dirty="0" err="1"/>
              <a:t>Cluster</a:t>
            </a:r>
            <a:r>
              <a:rPr lang="es-ES" dirty="0"/>
              <a:t> IP</a:t>
            </a:r>
          </a:p>
        </p:txBody>
      </p:sp>
      <p:pic>
        <p:nvPicPr>
          <p:cNvPr id="3" name="Imagen 2">
            <a:extLst>
              <a:ext uri="{FF2B5EF4-FFF2-40B4-BE49-F238E27FC236}">
                <a16:creationId xmlns:a16="http://schemas.microsoft.com/office/drawing/2014/main" xmlns="" id="{E1C01F41-1F0E-4A65-B7D5-325923DFF312}"/>
              </a:ext>
            </a:extLst>
          </p:cNvPr>
          <p:cNvPicPr>
            <a:picLocks noChangeAspect="1"/>
          </p:cNvPicPr>
          <p:nvPr/>
        </p:nvPicPr>
        <p:blipFill>
          <a:blip r:embed="rId3"/>
          <a:stretch>
            <a:fillRect/>
          </a:stretch>
        </p:blipFill>
        <p:spPr>
          <a:xfrm>
            <a:off x="0" y="1667312"/>
            <a:ext cx="9144000" cy="3523376"/>
          </a:xfrm>
          <a:prstGeom prst="rect">
            <a:avLst/>
          </a:prstGeom>
        </p:spPr>
      </p:pic>
    </p:spTree>
    <p:extLst>
      <p:ext uri="{BB962C8B-B14F-4D97-AF65-F5344CB8AC3E}">
        <p14:creationId xmlns:p14="http://schemas.microsoft.com/office/powerpoint/2010/main" val="3293937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Load </a:t>
            </a:r>
            <a:r>
              <a:rPr lang="es-ES" dirty="0" err="1"/>
              <a:t>Balancer</a:t>
            </a:r>
            <a:endParaRPr lang="es-ES" dirty="0"/>
          </a:p>
        </p:txBody>
      </p:sp>
      <p:cxnSp>
        <p:nvCxnSpPr>
          <p:cNvPr id="21" name="Conector recto 20">
            <a:extLst>
              <a:ext uri="{FF2B5EF4-FFF2-40B4-BE49-F238E27FC236}">
                <a16:creationId xmlns:a16="http://schemas.microsoft.com/office/drawing/2014/main" xmlns="" id="{17D81CE4-9493-4A61-B0D9-7CEB1C71D0FE}"/>
              </a:ext>
            </a:extLst>
          </p:cNvPr>
          <p:cNvCxnSpPr>
            <a:cxnSpLocks/>
          </p:cNvCxnSpPr>
          <p:nvPr/>
        </p:nvCxnSpPr>
        <p:spPr>
          <a:xfrm flipV="1">
            <a:off x="2579172" y="1147811"/>
            <a:ext cx="5123991" cy="32338"/>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xmlns="" id="{BBFDCDE3-F09C-4F8E-B5EE-654DF1733C8A}"/>
              </a:ext>
            </a:extLst>
          </p:cNvPr>
          <p:cNvSpPr/>
          <p:nvPr/>
        </p:nvSpPr>
        <p:spPr>
          <a:xfrm>
            <a:off x="672686" y="1556002"/>
            <a:ext cx="2362200" cy="4189649"/>
          </a:xfrm>
          <a:prstGeom prst="rect">
            <a:avLst/>
          </a:prstGeom>
          <a:solidFill>
            <a:schemeClr val="accent3">
              <a:lumMod val="20000"/>
              <a:lumOff val="80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6063B4">
                  <a:lumMod val="50000"/>
                </a:srgbClr>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srgbClr val="6063B4">
                    <a:lumMod val="50000"/>
                  </a:srgbClr>
                </a:solidFill>
                <a:effectLst/>
                <a:uLnTx/>
                <a:uFillTx/>
                <a:latin typeface="Corbel" panose="020B0503020204020204"/>
                <a:ea typeface="+mn-ea"/>
                <a:cs typeface="+mn-cs"/>
              </a:rPr>
              <a:t>Node</a:t>
            </a: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p:txBody>
      </p:sp>
      <p:pic>
        <p:nvPicPr>
          <p:cNvPr id="23" name="Imagen 22">
            <a:extLst>
              <a:ext uri="{FF2B5EF4-FFF2-40B4-BE49-F238E27FC236}">
                <a16:creationId xmlns:a16="http://schemas.microsoft.com/office/drawing/2014/main" xmlns="" id="{17D6667C-8DED-4690-BD26-3E9C91427118}"/>
              </a:ext>
            </a:extLst>
          </p:cNvPr>
          <p:cNvPicPr>
            <a:picLocks noChangeAspect="1"/>
          </p:cNvPicPr>
          <p:nvPr/>
        </p:nvPicPr>
        <p:blipFill>
          <a:blip r:embed="rId3"/>
          <a:stretch>
            <a:fillRect/>
          </a:stretch>
        </p:blipFill>
        <p:spPr>
          <a:xfrm>
            <a:off x="1322295" y="5462093"/>
            <a:ext cx="209810" cy="200737"/>
          </a:xfrm>
          <a:prstGeom prst="rect">
            <a:avLst/>
          </a:prstGeom>
        </p:spPr>
      </p:pic>
      <p:grpSp>
        <p:nvGrpSpPr>
          <p:cNvPr id="24" name="Grupo 23">
            <a:extLst>
              <a:ext uri="{FF2B5EF4-FFF2-40B4-BE49-F238E27FC236}">
                <a16:creationId xmlns:a16="http://schemas.microsoft.com/office/drawing/2014/main" xmlns="" id="{76167CE3-737F-416A-A863-2A8A3D67AD5F}"/>
              </a:ext>
            </a:extLst>
          </p:cNvPr>
          <p:cNvGrpSpPr/>
          <p:nvPr/>
        </p:nvGrpSpPr>
        <p:grpSpPr>
          <a:xfrm>
            <a:off x="1362778" y="2299144"/>
            <a:ext cx="982015" cy="1201182"/>
            <a:chOff x="10179198" y="1535413"/>
            <a:chExt cx="1259196" cy="1540224"/>
          </a:xfrm>
        </p:grpSpPr>
        <p:sp>
          <p:nvSpPr>
            <p:cNvPr id="25" name="Rectángulo 24">
              <a:extLst>
                <a:ext uri="{FF2B5EF4-FFF2-40B4-BE49-F238E27FC236}">
                  <a16:creationId xmlns:a16="http://schemas.microsoft.com/office/drawing/2014/main" xmlns="" id="{3D5232DF-8ACA-4719-B17A-5BDEAC8220BB}"/>
                </a:ext>
              </a:extLst>
            </p:cNvPr>
            <p:cNvSpPr/>
            <p:nvPr/>
          </p:nvSpPr>
          <p:spPr>
            <a:xfrm>
              <a:off x="10179198" y="1535413"/>
              <a:ext cx="1259196" cy="15402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26" name="CuadroTexto 25">
              <a:extLst>
                <a:ext uri="{FF2B5EF4-FFF2-40B4-BE49-F238E27FC236}">
                  <a16:creationId xmlns:a16="http://schemas.microsoft.com/office/drawing/2014/main" xmlns="" id="{612147F3-C059-4049-B9FE-FC82538F6A8E}"/>
                </a:ext>
              </a:extLst>
            </p:cNvPr>
            <p:cNvSpPr txBox="1"/>
            <p:nvPr/>
          </p:nvSpPr>
          <p:spPr>
            <a:xfrm>
              <a:off x="10519885" y="2699234"/>
              <a:ext cx="632716" cy="265417"/>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27" name="Grupo 26">
              <a:extLst>
                <a:ext uri="{FF2B5EF4-FFF2-40B4-BE49-F238E27FC236}">
                  <a16:creationId xmlns:a16="http://schemas.microsoft.com/office/drawing/2014/main" xmlns="" id="{7491F6A3-8B41-43B6-BAFC-785136B09E0B}"/>
                </a:ext>
              </a:extLst>
            </p:cNvPr>
            <p:cNvGrpSpPr/>
            <p:nvPr/>
          </p:nvGrpSpPr>
          <p:grpSpPr>
            <a:xfrm>
              <a:off x="10450180" y="1989371"/>
              <a:ext cx="725626" cy="790892"/>
              <a:chOff x="7119314" y="2607628"/>
              <a:chExt cx="1012952" cy="889634"/>
            </a:xfrm>
          </p:grpSpPr>
          <p:pic>
            <p:nvPicPr>
              <p:cNvPr id="29" name="Imagen 28">
                <a:extLst>
                  <a:ext uri="{FF2B5EF4-FFF2-40B4-BE49-F238E27FC236}">
                    <a16:creationId xmlns:a16="http://schemas.microsoft.com/office/drawing/2014/main" xmlns="" id="{98AEC015-55EB-481A-BFF6-398A4E67126B}"/>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30" name="Imagen 29">
                <a:extLst>
                  <a:ext uri="{FF2B5EF4-FFF2-40B4-BE49-F238E27FC236}">
                    <a16:creationId xmlns:a16="http://schemas.microsoft.com/office/drawing/2014/main" xmlns="" id="{BE6599A9-3D24-411E-ADFD-ED645A4C4678}"/>
                  </a:ext>
                </a:extLst>
              </p:cNvPr>
              <p:cNvPicPr>
                <a:picLocks noChangeAspect="1"/>
              </p:cNvPicPr>
              <p:nvPr/>
            </p:nvPicPr>
            <p:blipFill>
              <a:blip r:embed="rId5"/>
              <a:stretch>
                <a:fillRect/>
              </a:stretch>
            </p:blipFill>
            <p:spPr>
              <a:xfrm>
                <a:off x="7246110" y="2653648"/>
                <a:ext cx="797593" cy="797593"/>
              </a:xfrm>
              <a:prstGeom prst="rect">
                <a:avLst/>
              </a:prstGeom>
            </p:spPr>
          </p:pic>
        </p:grpSp>
        <p:sp>
          <p:nvSpPr>
            <p:cNvPr id="28" name="CuadroTexto 27">
              <a:extLst>
                <a:ext uri="{FF2B5EF4-FFF2-40B4-BE49-F238E27FC236}">
                  <a16:creationId xmlns:a16="http://schemas.microsoft.com/office/drawing/2014/main" xmlns="" id="{8DE0F61A-05B5-46CF-A312-929881EB908E}"/>
                </a:ext>
              </a:extLst>
            </p:cNvPr>
            <p:cNvSpPr txBox="1"/>
            <p:nvPr/>
          </p:nvSpPr>
          <p:spPr>
            <a:xfrm>
              <a:off x="10313020" y="1546882"/>
              <a:ext cx="988214" cy="335451"/>
            </a:xfrm>
            <a:prstGeom prst="rect">
              <a:avLst/>
            </a:prstGeom>
            <a:noFill/>
            <a:ln>
              <a:solidFill>
                <a:srgbClr val="00538E"/>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rPr>
                <a:t>   </a:t>
              </a:r>
              <a:r>
                <a:rPr kumimoji="0" lang="es-ES" sz="900" b="0" i="0" u="none" strike="noStrike" kern="1200" cap="none" spc="0" normalizeH="0" baseline="0" noProof="0" dirty="0">
                  <a:ln>
                    <a:noFill/>
                  </a:ln>
                  <a:solidFill>
                    <a:prstClr val="white"/>
                  </a:solidFill>
                  <a:effectLst/>
                  <a:uLnTx/>
                  <a:uFillTx/>
                  <a:latin typeface="Corbel" panose="020B0503020204020204"/>
                  <a:ea typeface="+mn-ea"/>
                  <a:cs typeface="+mn-cs"/>
                </a:rPr>
                <a:t>10.244.0.3</a:t>
              </a:r>
            </a:p>
          </p:txBody>
        </p:sp>
      </p:grpSp>
      <p:cxnSp>
        <p:nvCxnSpPr>
          <p:cNvPr id="31" name="Conector recto 30">
            <a:extLst>
              <a:ext uri="{FF2B5EF4-FFF2-40B4-BE49-F238E27FC236}">
                <a16:creationId xmlns:a16="http://schemas.microsoft.com/office/drawing/2014/main" xmlns="" id="{8572F84F-1B9B-4F5D-A4A0-CFF6B3DE17C0}"/>
              </a:ext>
            </a:extLst>
          </p:cNvPr>
          <p:cNvCxnSpPr>
            <a:cxnSpLocks/>
            <a:endCxn id="53" idx="0"/>
          </p:cNvCxnSpPr>
          <p:nvPr/>
        </p:nvCxnSpPr>
        <p:spPr>
          <a:xfrm>
            <a:off x="4421468" y="463464"/>
            <a:ext cx="13601" cy="1100395"/>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32" name="Rectángulo 31">
            <a:extLst>
              <a:ext uri="{FF2B5EF4-FFF2-40B4-BE49-F238E27FC236}">
                <a16:creationId xmlns:a16="http://schemas.microsoft.com/office/drawing/2014/main" xmlns="" id="{5D479342-DB22-474A-ADCB-65F683161468}"/>
              </a:ext>
            </a:extLst>
          </p:cNvPr>
          <p:cNvSpPr/>
          <p:nvPr/>
        </p:nvSpPr>
        <p:spPr>
          <a:xfrm>
            <a:off x="233915" y="1073485"/>
            <a:ext cx="8790287" cy="5088214"/>
          </a:xfrm>
          <a:prstGeom prst="rect">
            <a:avLst/>
          </a:prstGeom>
          <a:noFill/>
          <a:ln>
            <a:solidFill>
              <a:srgbClr val="0070C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33" name="CuadroTexto 32">
            <a:extLst>
              <a:ext uri="{FF2B5EF4-FFF2-40B4-BE49-F238E27FC236}">
                <a16:creationId xmlns:a16="http://schemas.microsoft.com/office/drawing/2014/main" xmlns="" id="{E64B485D-E36D-48E6-8C2A-E9D5F3CFA52E}"/>
              </a:ext>
            </a:extLst>
          </p:cNvPr>
          <p:cNvSpPr txBox="1"/>
          <p:nvPr/>
        </p:nvSpPr>
        <p:spPr>
          <a:xfrm>
            <a:off x="876529" y="1563859"/>
            <a:ext cx="1935480" cy="307777"/>
          </a:xfrm>
          <a:prstGeom prst="rect">
            <a:avLst/>
          </a:prstGeom>
          <a:noFill/>
          <a:ln>
            <a:solidFill>
              <a:srgbClr val="0070C0"/>
            </a:solidFill>
          </a:ln>
        </p:spPr>
        <p:txBody>
          <a:bodyPr wrap="square" rtlCol="0">
            <a:spAutoFit/>
          </a:bodyPr>
          <a:lstStyle/>
          <a:p>
            <a:pPr marL="0" marR="0" lvl="0" indent="0" defTabSz="932742"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s-ES" sz="1400" b="0" i="0" u="none" strike="noStrike" kern="1200" cap="none" spc="0" normalizeH="0" baseline="0" noProof="0" dirty="0">
                <a:ln>
                  <a:noFill/>
                </a:ln>
                <a:solidFill>
                  <a:srgbClr val="0070C0"/>
                </a:solidFill>
                <a:effectLst/>
                <a:uLnTx/>
                <a:uFillTx/>
                <a:latin typeface="Corbel" panose="020B0503020204020204"/>
                <a:ea typeface="+mn-ea"/>
                <a:cs typeface="+mn-cs"/>
              </a:rPr>
              <a:t>192.168.1.2</a:t>
            </a:r>
          </a:p>
        </p:txBody>
      </p:sp>
      <p:sp>
        <p:nvSpPr>
          <p:cNvPr id="34" name="CuadroTexto 33">
            <a:extLst>
              <a:ext uri="{FF2B5EF4-FFF2-40B4-BE49-F238E27FC236}">
                <a16:creationId xmlns:a16="http://schemas.microsoft.com/office/drawing/2014/main" xmlns="" id="{D1933311-0072-4200-9B7C-2902C49F5122}"/>
              </a:ext>
            </a:extLst>
          </p:cNvPr>
          <p:cNvSpPr txBox="1"/>
          <p:nvPr/>
        </p:nvSpPr>
        <p:spPr>
          <a:xfrm>
            <a:off x="2169226" y="1576459"/>
            <a:ext cx="639763" cy="307777"/>
          </a:xfrm>
          <a:prstGeom prst="rect">
            <a:avLst/>
          </a:prstGeom>
          <a:noFill/>
          <a:ln>
            <a:solidFill>
              <a:srgbClr val="0070C0"/>
            </a:solidFill>
          </a:ln>
        </p:spPr>
        <p:txBody>
          <a:bodyPr wrap="square" rtlCol="0">
            <a:spAutoFit/>
          </a:bodyPr>
          <a:lstStyle/>
          <a:p>
            <a:r>
              <a:rPr lang="es-ES" sz="1400" dirty="0">
                <a:solidFill>
                  <a:srgbClr val="0070C0"/>
                </a:solidFill>
              </a:rPr>
              <a:t>30008</a:t>
            </a:r>
          </a:p>
        </p:txBody>
      </p:sp>
      <p:sp>
        <p:nvSpPr>
          <p:cNvPr id="35" name="CuadroTexto 34">
            <a:extLst>
              <a:ext uri="{FF2B5EF4-FFF2-40B4-BE49-F238E27FC236}">
                <a16:creationId xmlns:a16="http://schemas.microsoft.com/office/drawing/2014/main" xmlns="" id="{CEFEE037-09B6-432C-AFCB-EA1BBA077249}"/>
              </a:ext>
            </a:extLst>
          </p:cNvPr>
          <p:cNvSpPr txBox="1"/>
          <p:nvPr/>
        </p:nvSpPr>
        <p:spPr>
          <a:xfrm>
            <a:off x="3490798" y="916353"/>
            <a:ext cx="1935480" cy="307777"/>
          </a:xfrm>
          <a:prstGeom prst="rect">
            <a:avLst/>
          </a:prstGeom>
          <a:solidFill>
            <a:srgbClr val="7FC2D9"/>
          </a:solidFill>
          <a:ln>
            <a:solidFill>
              <a:srgbClr val="0070C0"/>
            </a:solidFill>
          </a:ln>
        </p:spPr>
        <p:txBody>
          <a:bodyPr wrap="square" rtlCol="0" anchor="ctr">
            <a:spAutoFit/>
          </a:bodyPr>
          <a:lstStyle/>
          <a:p>
            <a:pPr marL="0" marR="0" lvl="0" indent="0" defTabSz="932742" rtl="0" eaLnBrk="1" fontAlgn="auto" latinLnBrk="0" hangingPunct="1">
              <a:lnSpc>
                <a:spcPct val="100000"/>
              </a:lnSpc>
              <a:spcBef>
                <a:spcPts val="0"/>
              </a:spcBef>
              <a:spcAft>
                <a:spcPts val="0"/>
              </a:spcAft>
              <a:buClrTx/>
              <a:buSzTx/>
              <a:buFontTx/>
              <a:buNone/>
              <a:tabLst/>
              <a:defRPr/>
            </a:pPr>
            <a:r>
              <a:rPr lang="es-ES" sz="1400" dirty="0">
                <a:solidFill>
                  <a:schemeClr val="bg1"/>
                </a:solidFill>
                <a:latin typeface="Corbel" panose="020B0503020204020204"/>
              </a:rPr>
              <a:t>          Load </a:t>
            </a:r>
            <a:r>
              <a:rPr lang="es-ES" sz="1400" dirty="0" err="1">
                <a:solidFill>
                  <a:schemeClr val="bg1"/>
                </a:solidFill>
                <a:latin typeface="Corbel" panose="020B0503020204020204"/>
              </a:rPr>
              <a:t>Balancer</a:t>
            </a:r>
            <a:endParaRPr kumimoji="0" lang="es-ES" sz="1400" b="0" i="0" u="none" strike="noStrike" kern="1200" cap="none" spc="0" normalizeH="0" baseline="0" noProof="0" dirty="0">
              <a:ln>
                <a:noFill/>
              </a:ln>
              <a:solidFill>
                <a:schemeClr val="bg1"/>
              </a:solidFill>
              <a:effectLst/>
              <a:uLnTx/>
              <a:uFillTx/>
              <a:latin typeface="Corbel" panose="020B0503020204020204"/>
            </a:endParaRPr>
          </a:p>
        </p:txBody>
      </p:sp>
      <p:grpSp>
        <p:nvGrpSpPr>
          <p:cNvPr id="36" name="Grupo 35">
            <a:extLst>
              <a:ext uri="{FF2B5EF4-FFF2-40B4-BE49-F238E27FC236}">
                <a16:creationId xmlns:a16="http://schemas.microsoft.com/office/drawing/2014/main" xmlns="" id="{D01B26D2-EE38-4830-B78D-EC6E2F40019B}"/>
              </a:ext>
            </a:extLst>
          </p:cNvPr>
          <p:cNvGrpSpPr/>
          <p:nvPr/>
        </p:nvGrpSpPr>
        <p:grpSpPr>
          <a:xfrm>
            <a:off x="1362778" y="4129389"/>
            <a:ext cx="982015" cy="1201182"/>
            <a:chOff x="10179198" y="1535413"/>
            <a:chExt cx="1259196" cy="1540224"/>
          </a:xfrm>
        </p:grpSpPr>
        <p:sp>
          <p:nvSpPr>
            <p:cNvPr id="37" name="Rectángulo 36">
              <a:extLst>
                <a:ext uri="{FF2B5EF4-FFF2-40B4-BE49-F238E27FC236}">
                  <a16:creationId xmlns:a16="http://schemas.microsoft.com/office/drawing/2014/main" xmlns="" id="{C6E0B59A-A048-43E3-9980-5E80F52B5885}"/>
                </a:ext>
              </a:extLst>
            </p:cNvPr>
            <p:cNvSpPr/>
            <p:nvPr/>
          </p:nvSpPr>
          <p:spPr>
            <a:xfrm>
              <a:off x="10179198" y="1535413"/>
              <a:ext cx="1259196" cy="15402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38" name="CuadroTexto 37">
              <a:extLst>
                <a:ext uri="{FF2B5EF4-FFF2-40B4-BE49-F238E27FC236}">
                  <a16:creationId xmlns:a16="http://schemas.microsoft.com/office/drawing/2014/main" xmlns="" id="{2DD75C9D-2A74-4660-BA39-914E17AEED7E}"/>
                </a:ext>
              </a:extLst>
            </p:cNvPr>
            <p:cNvSpPr txBox="1"/>
            <p:nvPr/>
          </p:nvSpPr>
          <p:spPr>
            <a:xfrm>
              <a:off x="10519885" y="2699234"/>
              <a:ext cx="632716" cy="265417"/>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39" name="Grupo 38">
              <a:extLst>
                <a:ext uri="{FF2B5EF4-FFF2-40B4-BE49-F238E27FC236}">
                  <a16:creationId xmlns:a16="http://schemas.microsoft.com/office/drawing/2014/main" xmlns="" id="{D80BE6DB-D65D-4466-B953-7C5D93B4F81F}"/>
                </a:ext>
              </a:extLst>
            </p:cNvPr>
            <p:cNvGrpSpPr/>
            <p:nvPr/>
          </p:nvGrpSpPr>
          <p:grpSpPr>
            <a:xfrm>
              <a:off x="10450180" y="1989371"/>
              <a:ext cx="725626" cy="790892"/>
              <a:chOff x="7119314" y="2607628"/>
              <a:chExt cx="1012952" cy="889634"/>
            </a:xfrm>
          </p:grpSpPr>
          <p:pic>
            <p:nvPicPr>
              <p:cNvPr id="41" name="Imagen 40">
                <a:extLst>
                  <a:ext uri="{FF2B5EF4-FFF2-40B4-BE49-F238E27FC236}">
                    <a16:creationId xmlns:a16="http://schemas.microsoft.com/office/drawing/2014/main" xmlns="" id="{76104CF8-333A-4DBB-AA78-DFB9E44B8354}"/>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42" name="Imagen 41">
                <a:extLst>
                  <a:ext uri="{FF2B5EF4-FFF2-40B4-BE49-F238E27FC236}">
                    <a16:creationId xmlns:a16="http://schemas.microsoft.com/office/drawing/2014/main" xmlns="" id="{05242932-B230-451A-B515-CA64867A4570}"/>
                  </a:ext>
                </a:extLst>
              </p:cNvPr>
              <p:cNvPicPr>
                <a:picLocks noChangeAspect="1"/>
              </p:cNvPicPr>
              <p:nvPr/>
            </p:nvPicPr>
            <p:blipFill>
              <a:blip r:embed="rId5"/>
              <a:stretch>
                <a:fillRect/>
              </a:stretch>
            </p:blipFill>
            <p:spPr>
              <a:xfrm>
                <a:off x="7246110" y="2653648"/>
                <a:ext cx="797593" cy="797593"/>
              </a:xfrm>
              <a:prstGeom prst="rect">
                <a:avLst/>
              </a:prstGeom>
            </p:spPr>
          </p:pic>
        </p:grpSp>
        <p:sp>
          <p:nvSpPr>
            <p:cNvPr id="40" name="CuadroTexto 39">
              <a:extLst>
                <a:ext uri="{FF2B5EF4-FFF2-40B4-BE49-F238E27FC236}">
                  <a16:creationId xmlns:a16="http://schemas.microsoft.com/office/drawing/2014/main" xmlns="" id="{5C150172-B446-444C-884A-9B9B3C5C15B1}"/>
                </a:ext>
              </a:extLst>
            </p:cNvPr>
            <p:cNvSpPr txBox="1"/>
            <p:nvPr/>
          </p:nvSpPr>
          <p:spPr>
            <a:xfrm>
              <a:off x="10313020" y="1546882"/>
              <a:ext cx="988214" cy="335451"/>
            </a:xfrm>
            <a:prstGeom prst="rect">
              <a:avLst/>
            </a:prstGeom>
            <a:noFill/>
            <a:ln>
              <a:solidFill>
                <a:srgbClr val="00538E"/>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rPr>
                <a:t>   </a:t>
              </a:r>
              <a:r>
                <a:rPr kumimoji="0" lang="es-ES" sz="900" b="0" i="0" u="none" strike="noStrike" kern="1200" cap="none" spc="0" normalizeH="0" baseline="0" noProof="0" dirty="0">
                  <a:ln>
                    <a:noFill/>
                  </a:ln>
                  <a:solidFill>
                    <a:prstClr val="white"/>
                  </a:solidFill>
                  <a:effectLst/>
                  <a:uLnTx/>
                  <a:uFillTx/>
                  <a:latin typeface="Corbel" panose="020B0503020204020204"/>
                  <a:ea typeface="+mn-ea"/>
                  <a:cs typeface="+mn-cs"/>
                </a:rPr>
                <a:t>10.244.0.4</a:t>
              </a:r>
            </a:p>
          </p:txBody>
        </p:sp>
      </p:grpSp>
      <p:sp>
        <p:nvSpPr>
          <p:cNvPr id="43" name="Rectángulo 42">
            <a:extLst>
              <a:ext uri="{FF2B5EF4-FFF2-40B4-BE49-F238E27FC236}">
                <a16:creationId xmlns:a16="http://schemas.microsoft.com/office/drawing/2014/main" xmlns="" id="{743E684D-B554-4577-89E5-0FD6B86F13DD}"/>
              </a:ext>
            </a:extLst>
          </p:cNvPr>
          <p:cNvSpPr/>
          <p:nvPr/>
        </p:nvSpPr>
        <p:spPr>
          <a:xfrm>
            <a:off x="1362778" y="4129389"/>
            <a:ext cx="982015" cy="1201182"/>
          </a:xfrm>
          <a:prstGeom prst="rect">
            <a:avLst/>
          </a:prstGeom>
          <a:solidFill>
            <a:srgbClr val="FF00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Rectángulo 43">
            <a:extLst>
              <a:ext uri="{FF2B5EF4-FFF2-40B4-BE49-F238E27FC236}">
                <a16:creationId xmlns:a16="http://schemas.microsoft.com/office/drawing/2014/main" xmlns="" id="{763B922C-F1CB-4A3B-8CB8-C41770432A3C}"/>
              </a:ext>
            </a:extLst>
          </p:cNvPr>
          <p:cNvSpPr/>
          <p:nvPr/>
        </p:nvSpPr>
        <p:spPr>
          <a:xfrm>
            <a:off x="3263486" y="1556002"/>
            <a:ext cx="2362200" cy="4189649"/>
          </a:xfrm>
          <a:prstGeom prst="rect">
            <a:avLst/>
          </a:prstGeom>
          <a:solidFill>
            <a:schemeClr val="accent3">
              <a:lumMod val="20000"/>
              <a:lumOff val="80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6063B4">
                  <a:lumMod val="50000"/>
                </a:srgbClr>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srgbClr val="6063B4">
                    <a:lumMod val="50000"/>
                  </a:srgbClr>
                </a:solidFill>
                <a:effectLst/>
                <a:uLnTx/>
                <a:uFillTx/>
                <a:latin typeface="Corbel" panose="020B0503020204020204"/>
                <a:ea typeface="+mn-ea"/>
                <a:cs typeface="+mn-cs"/>
              </a:rPr>
              <a:t>Node</a:t>
            </a: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p:txBody>
      </p:sp>
      <p:pic>
        <p:nvPicPr>
          <p:cNvPr id="45" name="Imagen 44">
            <a:extLst>
              <a:ext uri="{FF2B5EF4-FFF2-40B4-BE49-F238E27FC236}">
                <a16:creationId xmlns:a16="http://schemas.microsoft.com/office/drawing/2014/main" xmlns="" id="{7847B473-A555-4636-8C74-3C6AD9FBB051}"/>
              </a:ext>
            </a:extLst>
          </p:cNvPr>
          <p:cNvPicPr>
            <a:picLocks noChangeAspect="1"/>
          </p:cNvPicPr>
          <p:nvPr/>
        </p:nvPicPr>
        <p:blipFill>
          <a:blip r:embed="rId3"/>
          <a:stretch>
            <a:fillRect/>
          </a:stretch>
        </p:blipFill>
        <p:spPr>
          <a:xfrm>
            <a:off x="3913095" y="5462093"/>
            <a:ext cx="209810" cy="200737"/>
          </a:xfrm>
          <a:prstGeom prst="rect">
            <a:avLst/>
          </a:prstGeom>
        </p:spPr>
      </p:pic>
      <p:grpSp>
        <p:nvGrpSpPr>
          <p:cNvPr id="46" name="Grupo 45">
            <a:extLst>
              <a:ext uri="{FF2B5EF4-FFF2-40B4-BE49-F238E27FC236}">
                <a16:creationId xmlns:a16="http://schemas.microsoft.com/office/drawing/2014/main" xmlns="" id="{75F772DA-A358-40FB-B181-E62121323EBF}"/>
              </a:ext>
            </a:extLst>
          </p:cNvPr>
          <p:cNvGrpSpPr/>
          <p:nvPr/>
        </p:nvGrpSpPr>
        <p:grpSpPr>
          <a:xfrm>
            <a:off x="3953578" y="2299144"/>
            <a:ext cx="982015" cy="1201182"/>
            <a:chOff x="10179198" y="1535413"/>
            <a:chExt cx="1259196" cy="1540224"/>
          </a:xfrm>
        </p:grpSpPr>
        <p:sp>
          <p:nvSpPr>
            <p:cNvPr id="47" name="Rectángulo 46">
              <a:extLst>
                <a:ext uri="{FF2B5EF4-FFF2-40B4-BE49-F238E27FC236}">
                  <a16:creationId xmlns:a16="http://schemas.microsoft.com/office/drawing/2014/main" xmlns="" id="{0A330A06-FAF9-4F95-8DE5-1C53028BD94A}"/>
                </a:ext>
              </a:extLst>
            </p:cNvPr>
            <p:cNvSpPr/>
            <p:nvPr/>
          </p:nvSpPr>
          <p:spPr>
            <a:xfrm>
              <a:off x="10179198" y="1535413"/>
              <a:ext cx="1259196" cy="15402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48" name="CuadroTexto 47">
              <a:extLst>
                <a:ext uri="{FF2B5EF4-FFF2-40B4-BE49-F238E27FC236}">
                  <a16:creationId xmlns:a16="http://schemas.microsoft.com/office/drawing/2014/main" xmlns="" id="{64D16E9C-124F-408E-BA33-DB3F07318843}"/>
                </a:ext>
              </a:extLst>
            </p:cNvPr>
            <p:cNvSpPr txBox="1"/>
            <p:nvPr/>
          </p:nvSpPr>
          <p:spPr>
            <a:xfrm>
              <a:off x="10519885" y="2699234"/>
              <a:ext cx="632716" cy="265417"/>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49" name="Grupo 48">
              <a:extLst>
                <a:ext uri="{FF2B5EF4-FFF2-40B4-BE49-F238E27FC236}">
                  <a16:creationId xmlns:a16="http://schemas.microsoft.com/office/drawing/2014/main" xmlns="" id="{569D9FE6-E8B2-4F9B-ABE8-9FB603FE0592}"/>
                </a:ext>
              </a:extLst>
            </p:cNvPr>
            <p:cNvGrpSpPr/>
            <p:nvPr/>
          </p:nvGrpSpPr>
          <p:grpSpPr>
            <a:xfrm>
              <a:off x="10450180" y="1989371"/>
              <a:ext cx="725626" cy="790892"/>
              <a:chOff x="7119314" y="2607628"/>
              <a:chExt cx="1012952" cy="889634"/>
            </a:xfrm>
          </p:grpSpPr>
          <p:pic>
            <p:nvPicPr>
              <p:cNvPr id="51" name="Imagen 50">
                <a:extLst>
                  <a:ext uri="{FF2B5EF4-FFF2-40B4-BE49-F238E27FC236}">
                    <a16:creationId xmlns:a16="http://schemas.microsoft.com/office/drawing/2014/main" xmlns="" id="{C27B82C8-845C-4267-950A-7D5F4799F873}"/>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52" name="Imagen 51">
                <a:extLst>
                  <a:ext uri="{FF2B5EF4-FFF2-40B4-BE49-F238E27FC236}">
                    <a16:creationId xmlns:a16="http://schemas.microsoft.com/office/drawing/2014/main" xmlns="" id="{1A2B99AC-3518-4587-8CC5-8EF7462FD34D}"/>
                  </a:ext>
                </a:extLst>
              </p:cNvPr>
              <p:cNvPicPr>
                <a:picLocks noChangeAspect="1"/>
              </p:cNvPicPr>
              <p:nvPr/>
            </p:nvPicPr>
            <p:blipFill>
              <a:blip r:embed="rId5"/>
              <a:stretch>
                <a:fillRect/>
              </a:stretch>
            </p:blipFill>
            <p:spPr>
              <a:xfrm>
                <a:off x="7246110" y="2653648"/>
                <a:ext cx="797593" cy="797593"/>
              </a:xfrm>
              <a:prstGeom prst="rect">
                <a:avLst/>
              </a:prstGeom>
            </p:spPr>
          </p:pic>
        </p:grpSp>
        <p:sp>
          <p:nvSpPr>
            <p:cNvPr id="50" name="CuadroTexto 49">
              <a:extLst>
                <a:ext uri="{FF2B5EF4-FFF2-40B4-BE49-F238E27FC236}">
                  <a16:creationId xmlns:a16="http://schemas.microsoft.com/office/drawing/2014/main" xmlns="" id="{06053E43-A7B7-406F-8175-CC2C41E5667D}"/>
                </a:ext>
              </a:extLst>
            </p:cNvPr>
            <p:cNvSpPr txBox="1"/>
            <p:nvPr/>
          </p:nvSpPr>
          <p:spPr>
            <a:xfrm>
              <a:off x="10313020" y="1546882"/>
              <a:ext cx="988214" cy="335451"/>
            </a:xfrm>
            <a:prstGeom prst="rect">
              <a:avLst/>
            </a:prstGeom>
            <a:noFill/>
            <a:ln>
              <a:solidFill>
                <a:srgbClr val="00538E"/>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rPr>
                <a:t>   </a:t>
              </a:r>
              <a:r>
                <a:rPr kumimoji="0" lang="es-ES" sz="900" b="0" i="0" u="none" strike="noStrike" kern="1200" cap="none" spc="0" normalizeH="0" baseline="0" noProof="0" dirty="0">
                  <a:ln>
                    <a:noFill/>
                  </a:ln>
                  <a:solidFill>
                    <a:prstClr val="white"/>
                  </a:solidFill>
                  <a:effectLst/>
                  <a:uLnTx/>
                  <a:uFillTx/>
                  <a:latin typeface="Corbel" panose="020B0503020204020204"/>
                  <a:ea typeface="+mn-ea"/>
                  <a:cs typeface="+mn-cs"/>
                </a:rPr>
                <a:t>10.244.0.3</a:t>
              </a:r>
            </a:p>
          </p:txBody>
        </p:sp>
      </p:grpSp>
      <p:sp>
        <p:nvSpPr>
          <p:cNvPr id="53" name="CuadroTexto 52">
            <a:extLst>
              <a:ext uri="{FF2B5EF4-FFF2-40B4-BE49-F238E27FC236}">
                <a16:creationId xmlns:a16="http://schemas.microsoft.com/office/drawing/2014/main" xmlns="" id="{7D58DF2C-8CE2-4A15-971E-7C0FBAA62219}"/>
              </a:ext>
            </a:extLst>
          </p:cNvPr>
          <p:cNvSpPr txBox="1"/>
          <p:nvPr/>
        </p:nvSpPr>
        <p:spPr>
          <a:xfrm>
            <a:off x="3467329" y="1563859"/>
            <a:ext cx="1935480" cy="307777"/>
          </a:xfrm>
          <a:prstGeom prst="rect">
            <a:avLst/>
          </a:prstGeom>
          <a:noFill/>
          <a:ln>
            <a:solidFill>
              <a:srgbClr val="0070C0"/>
            </a:solidFill>
          </a:ln>
        </p:spPr>
        <p:txBody>
          <a:bodyPr wrap="square" rtlCol="0">
            <a:spAutoFit/>
          </a:bodyPr>
          <a:lstStyle/>
          <a:p>
            <a:pPr marL="0" marR="0" lvl="0" indent="0" defTabSz="932742"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s-ES" sz="1400" b="0" i="0" u="none" strike="noStrike" kern="1200" cap="none" spc="0" normalizeH="0" baseline="0" noProof="0" dirty="0">
                <a:ln>
                  <a:noFill/>
                </a:ln>
                <a:solidFill>
                  <a:srgbClr val="0070C0"/>
                </a:solidFill>
                <a:effectLst/>
                <a:uLnTx/>
                <a:uFillTx/>
                <a:latin typeface="Corbel" panose="020B0503020204020204"/>
                <a:ea typeface="+mn-ea"/>
                <a:cs typeface="+mn-cs"/>
              </a:rPr>
              <a:t>192.168.1.3</a:t>
            </a:r>
          </a:p>
        </p:txBody>
      </p:sp>
      <p:sp>
        <p:nvSpPr>
          <p:cNvPr id="54" name="CuadroTexto 53">
            <a:extLst>
              <a:ext uri="{FF2B5EF4-FFF2-40B4-BE49-F238E27FC236}">
                <a16:creationId xmlns:a16="http://schemas.microsoft.com/office/drawing/2014/main" xmlns="" id="{CFF71033-BDA1-4873-85D4-BACBB0678DC1}"/>
              </a:ext>
            </a:extLst>
          </p:cNvPr>
          <p:cNvSpPr txBox="1"/>
          <p:nvPr/>
        </p:nvSpPr>
        <p:spPr>
          <a:xfrm>
            <a:off x="4760026" y="1576459"/>
            <a:ext cx="639763" cy="307777"/>
          </a:xfrm>
          <a:prstGeom prst="rect">
            <a:avLst/>
          </a:prstGeom>
          <a:noFill/>
          <a:ln>
            <a:solidFill>
              <a:srgbClr val="0070C0"/>
            </a:solidFill>
          </a:ln>
        </p:spPr>
        <p:txBody>
          <a:bodyPr wrap="square" rtlCol="0">
            <a:spAutoFit/>
          </a:bodyPr>
          <a:lstStyle/>
          <a:p>
            <a:r>
              <a:rPr lang="es-ES" sz="1400" dirty="0">
                <a:solidFill>
                  <a:srgbClr val="0070C0"/>
                </a:solidFill>
              </a:rPr>
              <a:t>30008</a:t>
            </a:r>
          </a:p>
        </p:txBody>
      </p:sp>
      <p:grpSp>
        <p:nvGrpSpPr>
          <p:cNvPr id="55" name="Grupo 54">
            <a:extLst>
              <a:ext uri="{FF2B5EF4-FFF2-40B4-BE49-F238E27FC236}">
                <a16:creationId xmlns:a16="http://schemas.microsoft.com/office/drawing/2014/main" xmlns="" id="{5A59E261-426A-4B83-BBF0-269659A9C57F}"/>
              </a:ext>
            </a:extLst>
          </p:cNvPr>
          <p:cNvGrpSpPr/>
          <p:nvPr/>
        </p:nvGrpSpPr>
        <p:grpSpPr>
          <a:xfrm>
            <a:off x="3953578" y="4129389"/>
            <a:ext cx="982015" cy="1201182"/>
            <a:chOff x="10179198" y="1535413"/>
            <a:chExt cx="1259196" cy="1540224"/>
          </a:xfrm>
        </p:grpSpPr>
        <p:sp>
          <p:nvSpPr>
            <p:cNvPr id="56" name="Rectángulo 55">
              <a:extLst>
                <a:ext uri="{FF2B5EF4-FFF2-40B4-BE49-F238E27FC236}">
                  <a16:creationId xmlns:a16="http://schemas.microsoft.com/office/drawing/2014/main" xmlns="" id="{FE903DB9-5F0F-4C8D-9E2D-B956CD268A66}"/>
                </a:ext>
              </a:extLst>
            </p:cNvPr>
            <p:cNvSpPr/>
            <p:nvPr/>
          </p:nvSpPr>
          <p:spPr>
            <a:xfrm>
              <a:off x="10179198" y="1535413"/>
              <a:ext cx="1259196" cy="15402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57" name="CuadroTexto 56">
              <a:extLst>
                <a:ext uri="{FF2B5EF4-FFF2-40B4-BE49-F238E27FC236}">
                  <a16:creationId xmlns:a16="http://schemas.microsoft.com/office/drawing/2014/main" xmlns="" id="{9364A955-CF1D-452E-99F0-BA50D46C630B}"/>
                </a:ext>
              </a:extLst>
            </p:cNvPr>
            <p:cNvSpPr txBox="1"/>
            <p:nvPr/>
          </p:nvSpPr>
          <p:spPr>
            <a:xfrm>
              <a:off x="10519885" y="2699234"/>
              <a:ext cx="632716" cy="265417"/>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58" name="Grupo 57">
              <a:extLst>
                <a:ext uri="{FF2B5EF4-FFF2-40B4-BE49-F238E27FC236}">
                  <a16:creationId xmlns:a16="http://schemas.microsoft.com/office/drawing/2014/main" xmlns="" id="{FC821D37-2343-41E1-9C4A-69657E5BA276}"/>
                </a:ext>
              </a:extLst>
            </p:cNvPr>
            <p:cNvGrpSpPr/>
            <p:nvPr/>
          </p:nvGrpSpPr>
          <p:grpSpPr>
            <a:xfrm>
              <a:off x="10450180" y="1989371"/>
              <a:ext cx="725626" cy="790892"/>
              <a:chOff x="7119314" y="2607628"/>
              <a:chExt cx="1012952" cy="889634"/>
            </a:xfrm>
          </p:grpSpPr>
          <p:pic>
            <p:nvPicPr>
              <p:cNvPr id="60" name="Imagen 59">
                <a:extLst>
                  <a:ext uri="{FF2B5EF4-FFF2-40B4-BE49-F238E27FC236}">
                    <a16:creationId xmlns:a16="http://schemas.microsoft.com/office/drawing/2014/main" xmlns="" id="{640C4723-4B45-4B69-BE46-514FA3886CF2}"/>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61" name="Imagen 60">
                <a:extLst>
                  <a:ext uri="{FF2B5EF4-FFF2-40B4-BE49-F238E27FC236}">
                    <a16:creationId xmlns:a16="http://schemas.microsoft.com/office/drawing/2014/main" xmlns="" id="{36EE2807-BC47-478A-92E6-05EEB0ECFE11}"/>
                  </a:ext>
                </a:extLst>
              </p:cNvPr>
              <p:cNvPicPr>
                <a:picLocks noChangeAspect="1"/>
              </p:cNvPicPr>
              <p:nvPr/>
            </p:nvPicPr>
            <p:blipFill>
              <a:blip r:embed="rId5"/>
              <a:stretch>
                <a:fillRect/>
              </a:stretch>
            </p:blipFill>
            <p:spPr>
              <a:xfrm>
                <a:off x="7246110" y="2653648"/>
                <a:ext cx="797593" cy="797593"/>
              </a:xfrm>
              <a:prstGeom prst="rect">
                <a:avLst/>
              </a:prstGeom>
            </p:spPr>
          </p:pic>
        </p:grpSp>
        <p:sp>
          <p:nvSpPr>
            <p:cNvPr id="59" name="CuadroTexto 58">
              <a:extLst>
                <a:ext uri="{FF2B5EF4-FFF2-40B4-BE49-F238E27FC236}">
                  <a16:creationId xmlns:a16="http://schemas.microsoft.com/office/drawing/2014/main" xmlns="" id="{77117FD4-5C36-4DDF-83A6-E125D7DFFE8F}"/>
                </a:ext>
              </a:extLst>
            </p:cNvPr>
            <p:cNvSpPr txBox="1"/>
            <p:nvPr/>
          </p:nvSpPr>
          <p:spPr>
            <a:xfrm>
              <a:off x="10313020" y="1546882"/>
              <a:ext cx="988214" cy="335451"/>
            </a:xfrm>
            <a:prstGeom prst="rect">
              <a:avLst/>
            </a:prstGeom>
            <a:noFill/>
            <a:ln>
              <a:solidFill>
                <a:srgbClr val="00538E"/>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rPr>
                <a:t>   </a:t>
              </a:r>
              <a:r>
                <a:rPr kumimoji="0" lang="es-ES" sz="900" b="0" i="0" u="none" strike="noStrike" kern="1200" cap="none" spc="0" normalizeH="0" baseline="0" noProof="0" dirty="0">
                  <a:ln>
                    <a:noFill/>
                  </a:ln>
                  <a:solidFill>
                    <a:prstClr val="white"/>
                  </a:solidFill>
                  <a:effectLst/>
                  <a:uLnTx/>
                  <a:uFillTx/>
                  <a:latin typeface="Corbel" panose="020B0503020204020204"/>
                  <a:ea typeface="+mn-ea"/>
                  <a:cs typeface="+mn-cs"/>
                </a:rPr>
                <a:t>10.244.0.4</a:t>
              </a:r>
            </a:p>
          </p:txBody>
        </p:sp>
      </p:grpSp>
      <p:sp>
        <p:nvSpPr>
          <p:cNvPr id="62" name="Rectángulo 61">
            <a:extLst>
              <a:ext uri="{FF2B5EF4-FFF2-40B4-BE49-F238E27FC236}">
                <a16:creationId xmlns:a16="http://schemas.microsoft.com/office/drawing/2014/main" xmlns="" id="{A87B2026-0DC7-43AB-9939-72C9CD85C490}"/>
              </a:ext>
            </a:extLst>
          </p:cNvPr>
          <p:cNvSpPr/>
          <p:nvPr/>
        </p:nvSpPr>
        <p:spPr>
          <a:xfrm>
            <a:off x="3953578" y="4129389"/>
            <a:ext cx="982015" cy="1201182"/>
          </a:xfrm>
          <a:prstGeom prst="rect">
            <a:avLst/>
          </a:prstGeom>
          <a:solidFill>
            <a:srgbClr val="FF00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3" name="Rectángulo 62">
            <a:extLst>
              <a:ext uri="{FF2B5EF4-FFF2-40B4-BE49-F238E27FC236}">
                <a16:creationId xmlns:a16="http://schemas.microsoft.com/office/drawing/2014/main" xmlns="" id="{0B7C58C6-8142-41E1-B282-9D32506202E1}"/>
              </a:ext>
            </a:extLst>
          </p:cNvPr>
          <p:cNvSpPr/>
          <p:nvPr/>
        </p:nvSpPr>
        <p:spPr>
          <a:xfrm>
            <a:off x="5886742" y="1556002"/>
            <a:ext cx="2362200" cy="4189649"/>
          </a:xfrm>
          <a:prstGeom prst="rect">
            <a:avLst/>
          </a:prstGeom>
          <a:solidFill>
            <a:schemeClr val="accent3">
              <a:lumMod val="20000"/>
              <a:lumOff val="80000"/>
            </a:schemeClr>
          </a:solidFill>
          <a:ln w="31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s-ES" dirty="0">
              <a:solidFill>
                <a:srgbClr val="6063B4">
                  <a:lumMod val="50000"/>
                </a:srgbClr>
              </a:solidFill>
              <a:latin typeface="Corbel" panose="020B0503020204020204"/>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err="1">
                <a:ln>
                  <a:noFill/>
                </a:ln>
                <a:solidFill>
                  <a:srgbClr val="6063B4">
                    <a:lumMod val="50000"/>
                  </a:srgbClr>
                </a:solidFill>
                <a:effectLst/>
                <a:uLnTx/>
                <a:uFillTx/>
                <a:latin typeface="Corbel" panose="020B0503020204020204"/>
                <a:ea typeface="+mn-ea"/>
                <a:cs typeface="+mn-cs"/>
              </a:rPr>
              <a:t>Node</a:t>
            </a:r>
            <a:endParaRPr kumimoji="0" lang="es-ES" sz="1800" b="0" i="0" u="none" strike="noStrike" kern="1200" cap="none" spc="0" normalizeH="0" baseline="0" noProof="0" dirty="0">
              <a:ln>
                <a:noFill/>
              </a:ln>
              <a:solidFill>
                <a:srgbClr val="6063B4">
                  <a:lumMod val="50000"/>
                </a:srgbClr>
              </a:solidFill>
              <a:effectLst/>
              <a:uLnTx/>
              <a:uFillTx/>
              <a:latin typeface="Corbel" panose="020B0503020204020204"/>
              <a:ea typeface="+mn-ea"/>
              <a:cs typeface="+mn-cs"/>
            </a:endParaRPr>
          </a:p>
        </p:txBody>
      </p:sp>
      <p:pic>
        <p:nvPicPr>
          <p:cNvPr id="64" name="Imagen 63">
            <a:extLst>
              <a:ext uri="{FF2B5EF4-FFF2-40B4-BE49-F238E27FC236}">
                <a16:creationId xmlns:a16="http://schemas.microsoft.com/office/drawing/2014/main" xmlns="" id="{9E01B750-0E67-44BC-8C09-B92F3A32672C}"/>
              </a:ext>
            </a:extLst>
          </p:cNvPr>
          <p:cNvPicPr>
            <a:picLocks noChangeAspect="1"/>
          </p:cNvPicPr>
          <p:nvPr/>
        </p:nvPicPr>
        <p:blipFill>
          <a:blip r:embed="rId3"/>
          <a:stretch>
            <a:fillRect/>
          </a:stretch>
        </p:blipFill>
        <p:spPr>
          <a:xfrm>
            <a:off x="6536351" y="5462093"/>
            <a:ext cx="209810" cy="200737"/>
          </a:xfrm>
          <a:prstGeom prst="rect">
            <a:avLst/>
          </a:prstGeom>
        </p:spPr>
      </p:pic>
      <p:grpSp>
        <p:nvGrpSpPr>
          <p:cNvPr id="65" name="Grupo 64">
            <a:extLst>
              <a:ext uri="{FF2B5EF4-FFF2-40B4-BE49-F238E27FC236}">
                <a16:creationId xmlns:a16="http://schemas.microsoft.com/office/drawing/2014/main" xmlns="" id="{BE709744-C036-4E3B-8885-DEA563938F6C}"/>
              </a:ext>
            </a:extLst>
          </p:cNvPr>
          <p:cNvGrpSpPr/>
          <p:nvPr/>
        </p:nvGrpSpPr>
        <p:grpSpPr>
          <a:xfrm>
            <a:off x="6576834" y="2299144"/>
            <a:ext cx="982015" cy="1201182"/>
            <a:chOff x="10179198" y="1535413"/>
            <a:chExt cx="1259196" cy="1540224"/>
          </a:xfrm>
        </p:grpSpPr>
        <p:sp>
          <p:nvSpPr>
            <p:cNvPr id="66" name="Rectángulo 65">
              <a:extLst>
                <a:ext uri="{FF2B5EF4-FFF2-40B4-BE49-F238E27FC236}">
                  <a16:creationId xmlns:a16="http://schemas.microsoft.com/office/drawing/2014/main" xmlns="" id="{CCAC8281-84D6-4092-A4CB-78E880FEBB77}"/>
                </a:ext>
              </a:extLst>
            </p:cNvPr>
            <p:cNvSpPr/>
            <p:nvPr/>
          </p:nvSpPr>
          <p:spPr>
            <a:xfrm>
              <a:off x="10179198" y="1535413"/>
              <a:ext cx="1259196" cy="15402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67" name="CuadroTexto 66">
              <a:extLst>
                <a:ext uri="{FF2B5EF4-FFF2-40B4-BE49-F238E27FC236}">
                  <a16:creationId xmlns:a16="http://schemas.microsoft.com/office/drawing/2014/main" xmlns="" id="{DA2FC25C-903C-4BC3-95E8-C20BC1E01C16}"/>
                </a:ext>
              </a:extLst>
            </p:cNvPr>
            <p:cNvSpPr txBox="1"/>
            <p:nvPr/>
          </p:nvSpPr>
          <p:spPr>
            <a:xfrm>
              <a:off x="10519885" y="2699234"/>
              <a:ext cx="632716" cy="265417"/>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68" name="Grupo 67">
              <a:extLst>
                <a:ext uri="{FF2B5EF4-FFF2-40B4-BE49-F238E27FC236}">
                  <a16:creationId xmlns:a16="http://schemas.microsoft.com/office/drawing/2014/main" xmlns="" id="{80DD19BD-1ECE-4A08-8012-94C03ADB8139}"/>
                </a:ext>
              </a:extLst>
            </p:cNvPr>
            <p:cNvGrpSpPr/>
            <p:nvPr/>
          </p:nvGrpSpPr>
          <p:grpSpPr>
            <a:xfrm>
              <a:off x="10450180" y="1989371"/>
              <a:ext cx="725626" cy="790892"/>
              <a:chOff x="7119314" y="2607628"/>
              <a:chExt cx="1012952" cy="889634"/>
            </a:xfrm>
          </p:grpSpPr>
          <p:pic>
            <p:nvPicPr>
              <p:cNvPr id="70" name="Imagen 69">
                <a:extLst>
                  <a:ext uri="{FF2B5EF4-FFF2-40B4-BE49-F238E27FC236}">
                    <a16:creationId xmlns:a16="http://schemas.microsoft.com/office/drawing/2014/main" xmlns="" id="{3E5ACB62-B02C-40B7-9470-8EAE307E5737}"/>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71" name="Imagen 70">
                <a:extLst>
                  <a:ext uri="{FF2B5EF4-FFF2-40B4-BE49-F238E27FC236}">
                    <a16:creationId xmlns:a16="http://schemas.microsoft.com/office/drawing/2014/main" xmlns="" id="{C9484BE6-CE70-43F3-A516-84DDE893F7ED}"/>
                  </a:ext>
                </a:extLst>
              </p:cNvPr>
              <p:cNvPicPr>
                <a:picLocks noChangeAspect="1"/>
              </p:cNvPicPr>
              <p:nvPr/>
            </p:nvPicPr>
            <p:blipFill>
              <a:blip r:embed="rId5"/>
              <a:stretch>
                <a:fillRect/>
              </a:stretch>
            </p:blipFill>
            <p:spPr>
              <a:xfrm>
                <a:off x="7246110" y="2653648"/>
                <a:ext cx="797593" cy="797593"/>
              </a:xfrm>
              <a:prstGeom prst="rect">
                <a:avLst/>
              </a:prstGeom>
            </p:spPr>
          </p:pic>
        </p:grpSp>
        <p:sp>
          <p:nvSpPr>
            <p:cNvPr id="69" name="CuadroTexto 68">
              <a:extLst>
                <a:ext uri="{FF2B5EF4-FFF2-40B4-BE49-F238E27FC236}">
                  <a16:creationId xmlns:a16="http://schemas.microsoft.com/office/drawing/2014/main" xmlns="" id="{51CAC4F9-8B17-4A6F-BFE2-EC04B30ED140}"/>
                </a:ext>
              </a:extLst>
            </p:cNvPr>
            <p:cNvSpPr txBox="1"/>
            <p:nvPr/>
          </p:nvSpPr>
          <p:spPr>
            <a:xfrm>
              <a:off x="10313020" y="1546882"/>
              <a:ext cx="988214" cy="335451"/>
            </a:xfrm>
            <a:prstGeom prst="rect">
              <a:avLst/>
            </a:prstGeom>
            <a:noFill/>
            <a:ln>
              <a:solidFill>
                <a:srgbClr val="00538E"/>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rPr>
                <a:t>   </a:t>
              </a:r>
              <a:r>
                <a:rPr kumimoji="0" lang="es-ES" sz="900" b="0" i="0" u="none" strike="noStrike" kern="1200" cap="none" spc="0" normalizeH="0" baseline="0" noProof="0" dirty="0">
                  <a:ln>
                    <a:noFill/>
                  </a:ln>
                  <a:solidFill>
                    <a:prstClr val="white"/>
                  </a:solidFill>
                  <a:effectLst/>
                  <a:uLnTx/>
                  <a:uFillTx/>
                  <a:latin typeface="Corbel" panose="020B0503020204020204"/>
                  <a:ea typeface="+mn-ea"/>
                  <a:cs typeface="+mn-cs"/>
                </a:rPr>
                <a:t>10.244.0.3</a:t>
              </a:r>
            </a:p>
          </p:txBody>
        </p:sp>
      </p:grpSp>
      <p:sp>
        <p:nvSpPr>
          <p:cNvPr id="72" name="CuadroTexto 71">
            <a:extLst>
              <a:ext uri="{FF2B5EF4-FFF2-40B4-BE49-F238E27FC236}">
                <a16:creationId xmlns:a16="http://schemas.microsoft.com/office/drawing/2014/main" xmlns="" id="{58D378EB-878E-4719-A082-B4CFD13E5798}"/>
              </a:ext>
            </a:extLst>
          </p:cNvPr>
          <p:cNvSpPr txBox="1"/>
          <p:nvPr/>
        </p:nvSpPr>
        <p:spPr>
          <a:xfrm>
            <a:off x="6090585" y="1563859"/>
            <a:ext cx="1935480" cy="307777"/>
          </a:xfrm>
          <a:prstGeom prst="rect">
            <a:avLst/>
          </a:prstGeom>
          <a:noFill/>
          <a:ln>
            <a:solidFill>
              <a:srgbClr val="0070C0"/>
            </a:solidFill>
          </a:ln>
        </p:spPr>
        <p:txBody>
          <a:bodyPr wrap="square" rtlCol="0">
            <a:spAutoFit/>
          </a:bodyPr>
          <a:lstStyle/>
          <a:p>
            <a:pPr marL="0" marR="0" lvl="0" indent="0" defTabSz="932742"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s-ES" sz="1400" b="0" i="0" u="none" strike="noStrike" kern="1200" cap="none" spc="0" normalizeH="0" baseline="0" noProof="0" dirty="0">
                <a:ln>
                  <a:noFill/>
                </a:ln>
                <a:solidFill>
                  <a:srgbClr val="0070C0"/>
                </a:solidFill>
                <a:effectLst/>
                <a:uLnTx/>
                <a:uFillTx/>
                <a:latin typeface="Corbel" panose="020B0503020204020204"/>
                <a:ea typeface="+mn-ea"/>
                <a:cs typeface="+mn-cs"/>
              </a:rPr>
              <a:t>192.168.1.4</a:t>
            </a:r>
          </a:p>
        </p:txBody>
      </p:sp>
      <p:sp>
        <p:nvSpPr>
          <p:cNvPr id="73" name="CuadroTexto 72">
            <a:extLst>
              <a:ext uri="{FF2B5EF4-FFF2-40B4-BE49-F238E27FC236}">
                <a16:creationId xmlns:a16="http://schemas.microsoft.com/office/drawing/2014/main" xmlns="" id="{88B511FF-35DB-481E-89D0-1037842945FD}"/>
              </a:ext>
            </a:extLst>
          </p:cNvPr>
          <p:cNvSpPr txBox="1"/>
          <p:nvPr/>
        </p:nvSpPr>
        <p:spPr>
          <a:xfrm>
            <a:off x="7383282" y="1576459"/>
            <a:ext cx="639763" cy="307777"/>
          </a:xfrm>
          <a:prstGeom prst="rect">
            <a:avLst/>
          </a:prstGeom>
          <a:noFill/>
          <a:ln>
            <a:solidFill>
              <a:srgbClr val="0070C0"/>
            </a:solidFill>
          </a:ln>
        </p:spPr>
        <p:txBody>
          <a:bodyPr wrap="square" rtlCol="0">
            <a:spAutoFit/>
          </a:bodyPr>
          <a:lstStyle/>
          <a:p>
            <a:r>
              <a:rPr lang="es-ES" sz="1400" dirty="0">
                <a:solidFill>
                  <a:srgbClr val="0070C0"/>
                </a:solidFill>
              </a:rPr>
              <a:t>30008</a:t>
            </a:r>
          </a:p>
        </p:txBody>
      </p:sp>
      <p:grpSp>
        <p:nvGrpSpPr>
          <p:cNvPr id="74" name="Grupo 73">
            <a:extLst>
              <a:ext uri="{FF2B5EF4-FFF2-40B4-BE49-F238E27FC236}">
                <a16:creationId xmlns:a16="http://schemas.microsoft.com/office/drawing/2014/main" xmlns="" id="{B86A96B8-6294-4FEE-9DDD-7FC9111AE51A}"/>
              </a:ext>
            </a:extLst>
          </p:cNvPr>
          <p:cNvGrpSpPr/>
          <p:nvPr/>
        </p:nvGrpSpPr>
        <p:grpSpPr>
          <a:xfrm>
            <a:off x="6576834" y="4129389"/>
            <a:ext cx="982015" cy="1201182"/>
            <a:chOff x="10179198" y="1535413"/>
            <a:chExt cx="1259196" cy="1540224"/>
          </a:xfrm>
        </p:grpSpPr>
        <p:sp>
          <p:nvSpPr>
            <p:cNvPr id="75" name="Rectángulo 74">
              <a:extLst>
                <a:ext uri="{FF2B5EF4-FFF2-40B4-BE49-F238E27FC236}">
                  <a16:creationId xmlns:a16="http://schemas.microsoft.com/office/drawing/2014/main" xmlns="" id="{41C52C57-C1EB-48C1-BB9E-6CABB58BE973}"/>
                </a:ext>
              </a:extLst>
            </p:cNvPr>
            <p:cNvSpPr/>
            <p:nvPr/>
          </p:nvSpPr>
          <p:spPr>
            <a:xfrm>
              <a:off x="10179198" y="1535413"/>
              <a:ext cx="1259196" cy="15402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76" name="CuadroTexto 75">
              <a:extLst>
                <a:ext uri="{FF2B5EF4-FFF2-40B4-BE49-F238E27FC236}">
                  <a16:creationId xmlns:a16="http://schemas.microsoft.com/office/drawing/2014/main" xmlns="" id="{9810C783-DE31-4D77-8B59-CD6257987A92}"/>
                </a:ext>
              </a:extLst>
            </p:cNvPr>
            <p:cNvSpPr txBox="1"/>
            <p:nvPr/>
          </p:nvSpPr>
          <p:spPr>
            <a:xfrm>
              <a:off x="10519885" y="2699234"/>
              <a:ext cx="632716" cy="265417"/>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err="1">
                  <a:ln>
                    <a:noFill/>
                  </a:ln>
                  <a:solidFill>
                    <a:prstClr val="white"/>
                  </a:solidFill>
                  <a:effectLst/>
                  <a:uLnTx/>
                  <a:uFillTx/>
                  <a:latin typeface="Corbel" panose="020B0503020204020204"/>
                  <a:ea typeface="+mn-ea"/>
                  <a:cs typeface="+mn-cs"/>
                </a:rPr>
                <a:t>Pod</a:t>
              </a:r>
              <a:endPar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77" name="Grupo 76">
              <a:extLst>
                <a:ext uri="{FF2B5EF4-FFF2-40B4-BE49-F238E27FC236}">
                  <a16:creationId xmlns:a16="http://schemas.microsoft.com/office/drawing/2014/main" xmlns="" id="{2E74344E-C941-400D-9AB1-102ABB61E94C}"/>
                </a:ext>
              </a:extLst>
            </p:cNvPr>
            <p:cNvGrpSpPr/>
            <p:nvPr/>
          </p:nvGrpSpPr>
          <p:grpSpPr>
            <a:xfrm>
              <a:off x="10450180" y="1989371"/>
              <a:ext cx="725626" cy="790892"/>
              <a:chOff x="7119314" y="2607628"/>
              <a:chExt cx="1012952" cy="889634"/>
            </a:xfrm>
          </p:grpSpPr>
          <p:pic>
            <p:nvPicPr>
              <p:cNvPr id="79" name="Imagen 78">
                <a:extLst>
                  <a:ext uri="{FF2B5EF4-FFF2-40B4-BE49-F238E27FC236}">
                    <a16:creationId xmlns:a16="http://schemas.microsoft.com/office/drawing/2014/main" xmlns="" id="{B30D72F8-3DBB-4490-91A2-21E848F47BE8}"/>
                  </a:ext>
                </a:extLst>
              </p:cNvPr>
              <p:cNvPicPr>
                <a:picLocks noChangeAspect="1"/>
              </p:cNvPicPr>
              <p:nvPr/>
            </p:nvPicPr>
            <p:blipFill>
              <a:blip r:embed="rId4"/>
              <a:stretch>
                <a:fillRect/>
              </a:stretch>
            </p:blipFill>
            <p:spPr>
              <a:xfrm flipH="1">
                <a:off x="7119314" y="2607628"/>
                <a:ext cx="1012952" cy="889634"/>
              </a:xfrm>
              <a:prstGeom prst="rect">
                <a:avLst/>
              </a:prstGeom>
            </p:spPr>
          </p:pic>
          <p:pic>
            <p:nvPicPr>
              <p:cNvPr id="80" name="Imagen 79">
                <a:extLst>
                  <a:ext uri="{FF2B5EF4-FFF2-40B4-BE49-F238E27FC236}">
                    <a16:creationId xmlns:a16="http://schemas.microsoft.com/office/drawing/2014/main" xmlns="" id="{3CF8E4EE-589D-4900-8424-B10D9676BAF4}"/>
                  </a:ext>
                </a:extLst>
              </p:cNvPr>
              <p:cNvPicPr>
                <a:picLocks noChangeAspect="1"/>
              </p:cNvPicPr>
              <p:nvPr/>
            </p:nvPicPr>
            <p:blipFill>
              <a:blip r:embed="rId5"/>
              <a:stretch>
                <a:fillRect/>
              </a:stretch>
            </p:blipFill>
            <p:spPr>
              <a:xfrm>
                <a:off x="7246110" y="2653648"/>
                <a:ext cx="797593" cy="797593"/>
              </a:xfrm>
              <a:prstGeom prst="rect">
                <a:avLst/>
              </a:prstGeom>
            </p:spPr>
          </p:pic>
        </p:grpSp>
        <p:sp>
          <p:nvSpPr>
            <p:cNvPr id="78" name="CuadroTexto 77">
              <a:extLst>
                <a:ext uri="{FF2B5EF4-FFF2-40B4-BE49-F238E27FC236}">
                  <a16:creationId xmlns:a16="http://schemas.microsoft.com/office/drawing/2014/main" xmlns="" id="{764AAF1F-8930-436E-8CBC-0AA2E5944D4A}"/>
                </a:ext>
              </a:extLst>
            </p:cNvPr>
            <p:cNvSpPr txBox="1"/>
            <p:nvPr/>
          </p:nvSpPr>
          <p:spPr>
            <a:xfrm>
              <a:off x="10313020" y="1546882"/>
              <a:ext cx="988214" cy="335451"/>
            </a:xfrm>
            <a:prstGeom prst="rect">
              <a:avLst/>
            </a:prstGeom>
            <a:noFill/>
            <a:ln>
              <a:solidFill>
                <a:srgbClr val="00538E"/>
              </a:solidFill>
            </a:ln>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s-ES" sz="1100" b="0" i="0" u="none" strike="noStrike" kern="1200" cap="none" spc="0" normalizeH="0" baseline="0" noProof="0" dirty="0">
                  <a:ln>
                    <a:noFill/>
                  </a:ln>
                  <a:solidFill>
                    <a:prstClr val="white"/>
                  </a:solidFill>
                  <a:effectLst/>
                  <a:uLnTx/>
                  <a:uFillTx/>
                  <a:latin typeface="Corbel" panose="020B0503020204020204"/>
                  <a:ea typeface="+mn-ea"/>
                  <a:cs typeface="+mn-cs"/>
                </a:rPr>
                <a:t>   </a:t>
              </a:r>
              <a:r>
                <a:rPr kumimoji="0" lang="es-ES" sz="900" b="0" i="0" u="none" strike="noStrike" kern="1200" cap="none" spc="0" normalizeH="0" baseline="0" noProof="0" dirty="0">
                  <a:ln>
                    <a:noFill/>
                  </a:ln>
                  <a:solidFill>
                    <a:prstClr val="white"/>
                  </a:solidFill>
                  <a:effectLst/>
                  <a:uLnTx/>
                  <a:uFillTx/>
                  <a:latin typeface="Corbel" panose="020B0503020204020204"/>
                  <a:ea typeface="+mn-ea"/>
                  <a:cs typeface="+mn-cs"/>
                </a:rPr>
                <a:t>10.244.0.4</a:t>
              </a:r>
            </a:p>
          </p:txBody>
        </p:sp>
      </p:grpSp>
      <p:sp>
        <p:nvSpPr>
          <p:cNvPr id="81" name="Rectángulo 80">
            <a:extLst>
              <a:ext uri="{FF2B5EF4-FFF2-40B4-BE49-F238E27FC236}">
                <a16:creationId xmlns:a16="http://schemas.microsoft.com/office/drawing/2014/main" xmlns="" id="{71300AB5-A397-4D65-863A-EAB2F24B0006}"/>
              </a:ext>
            </a:extLst>
          </p:cNvPr>
          <p:cNvSpPr/>
          <p:nvPr/>
        </p:nvSpPr>
        <p:spPr>
          <a:xfrm>
            <a:off x="6576834" y="4129389"/>
            <a:ext cx="982015" cy="1201182"/>
          </a:xfrm>
          <a:prstGeom prst="rect">
            <a:avLst/>
          </a:prstGeom>
          <a:solidFill>
            <a:srgbClr val="FF00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CuadroTexto 81">
            <a:extLst>
              <a:ext uri="{FF2B5EF4-FFF2-40B4-BE49-F238E27FC236}">
                <a16:creationId xmlns:a16="http://schemas.microsoft.com/office/drawing/2014/main" xmlns="" id="{07E7AB08-A2B1-4772-B50B-979B7D062688}"/>
              </a:ext>
            </a:extLst>
          </p:cNvPr>
          <p:cNvSpPr txBox="1"/>
          <p:nvPr/>
        </p:nvSpPr>
        <p:spPr>
          <a:xfrm>
            <a:off x="2266408" y="1912941"/>
            <a:ext cx="4334989" cy="276999"/>
          </a:xfrm>
          <a:prstGeom prst="rect">
            <a:avLst/>
          </a:prstGeom>
          <a:solidFill>
            <a:srgbClr val="7FC2D9"/>
          </a:solidFill>
          <a:ln>
            <a:solidFill>
              <a:srgbClr val="0070C0"/>
            </a:solidFill>
          </a:ln>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s-ES" sz="1200" b="0" i="0" u="none" strike="noStrike" kern="1200" cap="none" spc="0" normalizeH="0" baseline="0" noProof="0" dirty="0" err="1">
                <a:ln>
                  <a:noFill/>
                </a:ln>
                <a:effectLst/>
                <a:uLnTx/>
                <a:uFillTx/>
                <a:latin typeface="Corbel" panose="020B0503020204020204"/>
                <a:ea typeface="+mn-ea"/>
                <a:cs typeface="+mn-cs"/>
              </a:rPr>
              <a:t>Service</a:t>
            </a:r>
            <a:r>
              <a:rPr kumimoji="0" lang="es-ES" sz="1200" b="0" i="0" u="none" strike="noStrike" kern="1200" cap="none" spc="0" normalizeH="0" baseline="0" noProof="0" dirty="0">
                <a:ln>
                  <a:noFill/>
                </a:ln>
                <a:effectLst/>
                <a:uLnTx/>
                <a:uFillTx/>
                <a:latin typeface="Corbel" panose="020B0503020204020204"/>
                <a:ea typeface="+mn-ea"/>
                <a:cs typeface="+mn-cs"/>
              </a:rPr>
              <a:t>  -  </a:t>
            </a:r>
            <a:r>
              <a:rPr kumimoji="0" lang="es-ES" sz="1200" b="0" i="0" u="none" strike="noStrike" kern="1200" cap="none" spc="0" normalizeH="0" baseline="0" noProof="0" dirty="0" err="1">
                <a:ln>
                  <a:noFill/>
                </a:ln>
                <a:effectLst/>
                <a:uLnTx/>
                <a:uFillTx/>
                <a:latin typeface="Corbel" panose="020B0503020204020204"/>
                <a:ea typeface="+mn-ea"/>
                <a:cs typeface="+mn-cs"/>
              </a:rPr>
              <a:t>NodePor</a:t>
            </a:r>
            <a:r>
              <a:rPr kumimoji="0" lang="es-ES" sz="1200" b="0" i="0" u="none" strike="noStrike" kern="1200" cap="none" spc="0" normalizeH="0" baseline="0" noProof="0" dirty="0" err="1">
                <a:ln>
                  <a:noFill/>
                </a:ln>
                <a:effectLst/>
                <a:uLnTx/>
                <a:uFillTx/>
                <a:latin typeface="Corbel" panose="020B0503020204020204"/>
              </a:rPr>
              <a:t>t</a:t>
            </a:r>
            <a:endParaRPr kumimoji="0" lang="es-ES" sz="1200" b="0" i="0" u="none" strike="noStrike" kern="1200" cap="none" spc="0" normalizeH="0" baseline="0" noProof="0" dirty="0">
              <a:ln>
                <a:noFill/>
              </a:ln>
              <a:effectLst/>
              <a:uLnTx/>
              <a:uFillTx/>
              <a:latin typeface="Corbel" panose="020B0503020204020204"/>
            </a:endParaRPr>
          </a:p>
        </p:txBody>
      </p:sp>
      <p:grpSp>
        <p:nvGrpSpPr>
          <p:cNvPr id="83" name="Grupo 82">
            <a:extLst>
              <a:ext uri="{FF2B5EF4-FFF2-40B4-BE49-F238E27FC236}">
                <a16:creationId xmlns:a16="http://schemas.microsoft.com/office/drawing/2014/main" xmlns="" id="{A3EF0DAB-029C-4238-9A14-BB24A3F4C9FF}"/>
              </a:ext>
            </a:extLst>
          </p:cNvPr>
          <p:cNvGrpSpPr/>
          <p:nvPr/>
        </p:nvGrpSpPr>
        <p:grpSpPr>
          <a:xfrm>
            <a:off x="4237300" y="172717"/>
            <a:ext cx="395537" cy="433989"/>
            <a:chOff x="9396741" y="1492176"/>
            <a:chExt cx="612648" cy="672207"/>
          </a:xfrm>
        </p:grpSpPr>
        <p:sp>
          <p:nvSpPr>
            <p:cNvPr id="84" name="Diagrama de flujo: retraso 83">
              <a:extLst>
                <a:ext uri="{FF2B5EF4-FFF2-40B4-BE49-F238E27FC236}">
                  <a16:creationId xmlns:a16="http://schemas.microsoft.com/office/drawing/2014/main" xmlns="" id="{BEE8D327-392D-4EC7-8AE4-D09984C4E3ED}"/>
                </a:ext>
              </a:extLst>
            </p:cNvPr>
            <p:cNvSpPr/>
            <p:nvPr/>
          </p:nvSpPr>
          <p:spPr>
            <a:xfrm rot="16200000">
              <a:off x="9564819" y="1719814"/>
              <a:ext cx="276491" cy="612648"/>
            </a:xfrm>
            <a:prstGeom prst="flowChartDelay">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85" name="Diagrama de flujo: conector 84">
              <a:extLst>
                <a:ext uri="{FF2B5EF4-FFF2-40B4-BE49-F238E27FC236}">
                  <a16:creationId xmlns:a16="http://schemas.microsoft.com/office/drawing/2014/main" xmlns="" id="{E6E127EC-B936-4640-8CA5-E76EBE542566}"/>
                </a:ext>
              </a:extLst>
            </p:cNvPr>
            <p:cNvSpPr/>
            <p:nvPr/>
          </p:nvSpPr>
          <p:spPr>
            <a:xfrm>
              <a:off x="9494520" y="1492176"/>
              <a:ext cx="406664" cy="37315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grpSp>
      <p:sp>
        <p:nvSpPr>
          <p:cNvPr id="86" name="CuadroTexto 85">
            <a:extLst>
              <a:ext uri="{FF2B5EF4-FFF2-40B4-BE49-F238E27FC236}">
                <a16:creationId xmlns:a16="http://schemas.microsoft.com/office/drawing/2014/main" xmlns="" id="{C4625A5F-21E2-400D-A5AA-60C773B3E81F}"/>
              </a:ext>
            </a:extLst>
          </p:cNvPr>
          <p:cNvSpPr txBox="1"/>
          <p:nvPr/>
        </p:nvSpPr>
        <p:spPr>
          <a:xfrm>
            <a:off x="2281648" y="3680781"/>
            <a:ext cx="4334989" cy="276999"/>
          </a:xfrm>
          <a:prstGeom prst="rect">
            <a:avLst/>
          </a:prstGeom>
          <a:noFill/>
          <a:ln>
            <a:noFill/>
          </a:ln>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s-ES" sz="1200" b="0" i="0" u="none" strike="noStrike" kern="1200" cap="none" spc="0" normalizeH="0" baseline="0" noProof="0" dirty="0" err="1">
                <a:ln>
                  <a:noFill/>
                </a:ln>
                <a:effectLst/>
                <a:uLnTx/>
                <a:uFillTx/>
                <a:latin typeface="Corbel" panose="020B0503020204020204"/>
                <a:ea typeface="+mn-ea"/>
                <a:cs typeface="+mn-cs"/>
              </a:rPr>
              <a:t>Service</a:t>
            </a:r>
            <a:r>
              <a:rPr kumimoji="0" lang="es-ES" sz="1200" b="0" i="0" u="none" strike="noStrike" kern="1200" cap="none" spc="0" normalizeH="0" baseline="0" noProof="0" dirty="0">
                <a:ln>
                  <a:noFill/>
                </a:ln>
                <a:effectLst/>
                <a:uLnTx/>
                <a:uFillTx/>
                <a:latin typeface="Corbel" panose="020B0503020204020204"/>
                <a:ea typeface="+mn-ea"/>
                <a:cs typeface="+mn-cs"/>
              </a:rPr>
              <a:t>  -  </a:t>
            </a:r>
            <a:r>
              <a:rPr lang="es-ES" sz="1200" dirty="0" err="1">
                <a:latin typeface="Corbel" panose="020B0503020204020204"/>
              </a:rPr>
              <a:t>ClusterIP</a:t>
            </a:r>
            <a:endParaRPr kumimoji="0" lang="es-ES" sz="1200" b="0" i="0" u="none" strike="noStrike" kern="1200" cap="none" spc="0" normalizeH="0" baseline="0" noProof="0" dirty="0">
              <a:ln>
                <a:noFill/>
              </a:ln>
              <a:effectLst/>
              <a:uLnTx/>
              <a:uFillTx/>
              <a:latin typeface="Corbel" panose="020B0503020204020204"/>
            </a:endParaRPr>
          </a:p>
        </p:txBody>
      </p:sp>
      <p:sp>
        <p:nvSpPr>
          <p:cNvPr id="87" name="Rectángulo 86">
            <a:extLst>
              <a:ext uri="{FF2B5EF4-FFF2-40B4-BE49-F238E27FC236}">
                <a16:creationId xmlns:a16="http://schemas.microsoft.com/office/drawing/2014/main" xmlns="" id="{A45637A4-F9DD-4757-8DD6-AABF6F9FDF8C}"/>
              </a:ext>
            </a:extLst>
          </p:cNvPr>
          <p:cNvSpPr/>
          <p:nvPr/>
        </p:nvSpPr>
        <p:spPr>
          <a:xfrm>
            <a:off x="2266408" y="3681306"/>
            <a:ext cx="4350229" cy="276999"/>
          </a:xfrm>
          <a:prstGeom prst="rect">
            <a:avLst/>
          </a:prstGeom>
          <a:solidFill>
            <a:srgbClr val="FF000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8" name="Conector recto 87">
            <a:extLst>
              <a:ext uri="{FF2B5EF4-FFF2-40B4-BE49-F238E27FC236}">
                <a16:creationId xmlns:a16="http://schemas.microsoft.com/office/drawing/2014/main" xmlns="" id="{4E5CCEC5-638E-445D-8A1C-31BB65F1F2E3}"/>
              </a:ext>
            </a:extLst>
          </p:cNvPr>
          <p:cNvCxnSpPr>
            <a:cxnSpLocks/>
            <a:endCxn id="73" idx="0"/>
          </p:cNvCxnSpPr>
          <p:nvPr/>
        </p:nvCxnSpPr>
        <p:spPr>
          <a:xfrm>
            <a:off x="7696362" y="1180149"/>
            <a:ext cx="6802" cy="396310"/>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89" name="Conector recto 88">
            <a:extLst>
              <a:ext uri="{FF2B5EF4-FFF2-40B4-BE49-F238E27FC236}">
                <a16:creationId xmlns:a16="http://schemas.microsoft.com/office/drawing/2014/main" xmlns="" id="{51D0173D-FCC1-4F6B-A4F0-143D6E64208D}"/>
              </a:ext>
            </a:extLst>
          </p:cNvPr>
          <p:cNvCxnSpPr>
            <a:cxnSpLocks/>
          </p:cNvCxnSpPr>
          <p:nvPr/>
        </p:nvCxnSpPr>
        <p:spPr>
          <a:xfrm>
            <a:off x="2575771" y="1162867"/>
            <a:ext cx="6802" cy="396310"/>
          </a:xfrm>
          <a:prstGeom prst="line">
            <a:avLst/>
          </a:prstGeom>
          <a:ln>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90" name="Grupo 89">
            <a:extLst>
              <a:ext uri="{FF2B5EF4-FFF2-40B4-BE49-F238E27FC236}">
                <a16:creationId xmlns:a16="http://schemas.microsoft.com/office/drawing/2014/main" xmlns="" id="{352069F9-B96E-4CDF-81FA-DF5518C2817E}"/>
              </a:ext>
            </a:extLst>
          </p:cNvPr>
          <p:cNvGrpSpPr/>
          <p:nvPr/>
        </p:nvGrpSpPr>
        <p:grpSpPr>
          <a:xfrm>
            <a:off x="1853785" y="3499938"/>
            <a:ext cx="8162477" cy="448648"/>
            <a:chOff x="1853785" y="3500326"/>
            <a:chExt cx="8162477" cy="448648"/>
          </a:xfrm>
        </p:grpSpPr>
        <p:cxnSp>
          <p:nvCxnSpPr>
            <p:cNvPr id="91" name="Conector: angular 90">
              <a:extLst>
                <a:ext uri="{FF2B5EF4-FFF2-40B4-BE49-F238E27FC236}">
                  <a16:creationId xmlns:a16="http://schemas.microsoft.com/office/drawing/2014/main" xmlns="" id="{F7C4BCB7-CEA6-4644-B13F-97027A8A1EF1}"/>
                </a:ext>
              </a:extLst>
            </p:cNvPr>
            <p:cNvCxnSpPr>
              <a:stCxn id="25" idx="2"/>
              <a:endCxn id="87" idx="0"/>
            </p:cNvCxnSpPr>
            <p:nvPr/>
          </p:nvCxnSpPr>
          <p:spPr>
            <a:xfrm rot="16200000" flipH="1">
              <a:off x="3057164" y="2296947"/>
              <a:ext cx="180980" cy="2587737"/>
            </a:xfrm>
            <a:prstGeom prst="bentConnector3">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92" name="Conector: angular 91">
              <a:extLst>
                <a:ext uri="{FF2B5EF4-FFF2-40B4-BE49-F238E27FC236}">
                  <a16:creationId xmlns:a16="http://schemas.microsoft.com/office/drawing/2014/main" xmlns="" id="{85EF3DF7-BD9D-4533-ABE9-54E1A1ECE8B8}"/>
                </a:ext>
              </a:extLst>
            </p:cNvPr>
            <p:cNvCxnSpPr>
              <a:cxnSpLocks/>
            </p:cNvCxnSpPr>
            <p:nvPr/>
          </p:nvCxnSpPr>
          <p:spPr>
            <a:xfrm rot="5400000">
              <a:off x="8612613" y="2545324"/>
              <a:ext cx="180980" cy="2626319"/>
            </a:xfrm>
            <a:prstGeom prst="bentConnector3">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grpSp>
      <p:grpSp>
        <p:nvGrpSpPr>
          <p:cNvPr id="93" name="Grupo 92">
            <a:extLst>
              <a:ext uri="{FF2B5EF4-FFF2-40B4-BE49-F238E27FC236}">
                <a16:creationId xmlns:a16="http://schemas.microsoft.com/office/drawing/2014/main" xmlns="" id="{EEC3AEC8-1C9D-4455-AFDD-14B0AB5F548A}"/>
              </a:ext>
            </a:extLst>
          </p:cNvPr>
          <p:cNvGrpSpPr/>
          <p:nvPr/>
        </p:nvGrpSpPr>
        <p:grpSpPr>
          <a:xfrm rot="10800000">
            <a:off x="1853785" y="3941898"/>
            <a:ext cx="5238523" cy="181368"/>
            <a:chOff x="4777739" y="3767994"/>
            <a:chExt cx="5238523" cy="181368"/>
          </a:xfrm>
        </p:grpSpPr>
        <p:cxnSp>
          <p:nvCxnSpPr>
            <p:cNvPr id="94" name="Conector: angular 93">
              <a:extLst>
                <a:ext uri="{FF2B5EF4-FFF2-40B4-BE49-F238E27FC236}">
                  <a16:creationId xmlns:a16="http://schemas.microsoft.com/office/drawing/2014/main" xmlns="" id="{111D35D8-BFBF-443E-8229-1ABBB1ADF580}"/>
                </a:ext>
              </a:extLst>
            </p:cNvPr>
            <p:cNvCxnSpPr/>
            <p:nvPr/>
          </p:nvCxnSpPr>
          <p:spPr>
            <a:xfrm rot="16200000" flipH="1">
              <a:off x="5981118" y="2565003"/>
              <a:ext cx="180980" cy="2587737"/>
            </a:xfrm>
            <a:prstGeom prst="bentConnector3">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95" name="Conector: angular 94">
              <a:extLst>
                <a:ext uri="{FF2B5EF4-FFF2-40B4-BE49-F238E27FC236}">
                  <a16:creationId xmlns:a16="http://schemas.microsoft.com/office/drawing/2014/main" xmlns="" id="{68F44DB0-D8D2-4AC3-838A-F7AE6AD42CFC}"/>
                </a:ext>
              </a:extLst>
            </p:cNvPr>
            <p:cNvCxnSpPr>
              <a:cxnSpLocks/>
            </p:cNvCxnSpPr>
            <p:nvPr/>
          </p:nvCxnSpPr>
          <p:spPr>
            <a:xfrm rot="5400000">
              <a:off x="8612613" y="2545324"/>
              <a:ext cx="180980" cy="2626319"/>
            </a:xfrm>
            <a:prstGeom prst="bentConnector3">
              <a:avLst/>
            </a:prstGeom>
            <a:ln>
              <a:solidFill>
                <a:srgbClr val="FF0000"/>
              </a:solidFill>
              <a:prstDash val="dashDot"/>
            </a:ln>
          </p:spPr>
          <p:style>
            <a:lnRef idx="1">
              <a:schemeClr val="accent1"/>
            </a:lnRef>
            <a:fillRef idx="0">
              <a:schemeClr val="accent1"/>
            </a:fillRef>
            <a:effectRef idx="0">
              <a:schemeClr val="accent1"/>
            </a:effectRef>
            <a:fontRef idx="minor">
              <a:schemeClr val="tx1"/>
            </a:fontRef>
          </p:style>
        </p:cxnSp>
      </p:grpSp>
      <p:grpSp>
        <p:nvGrpSpPr>
          <p:cNvPr id="96" name="Grupo 95">
            <a:extLst>
              <a:ext uri="{FF2B5EF4-FFF2-40B4-BE49-F238E27FC236}">
                <a16:creationId xmlns:a16="http://schemas.microsoft.com/office/drawing/2014/main" xmlns="" id="{D03D8C5B-63F6-4CA4-8C06-B1FB50A1CFB9}"/>
              </a:ext>
            </a:extLst>
          </p:cNvPr>
          <p:cNvGrpSpPr/>
          <p:nvPr/>
        </p:nvGrpSpPr>
        <p:grpSpPr>
          <a:xfrm rot="10800000">
            <a:off x="1853785" y="2097858"/>
            <a:ext cx="5238523" cy="181368"/>
            <a:chOff x="4777739" y="3767994"/>
            <a:chExt cx="5238523" cy="181368"/>
          </a:xfrm>
        </p:grpSpPr>
        <p:cxnSp>
          <p:nvCxnSpPr>
            <p:cNvPr id="97" name="Conector: angular 96">
              <a:extLst>
                <a:ext uri="{FF2B5EF4-FFF2-40B4-BE49-F238E27FC236}">
                  <a16:creationId xmlns:a16="http://schemas.microsoft.com/office/drawing/2014/main" xmlns="" id="{5998BAE1-80FD-4D57-90B3-CE1B532F4B8D}"/>
                </a:ext>
              </a:extLst>
            </p:cNvPr>
            <p:cNvCxnSpPr/>
            <p:nvPr/>
          </p:nvCxnSpPr>
          <p:spPr>
            <a:xfrm rot="16200000" flipH="1">
              <a:off x="5981118" y="2565003"/>
              <a:ext cx="180980" cy="2587737"/>
            </a:xfrm>
            <a:prstGeom prst="bentConnector3">
              <a:avLst/>
            </a:prstGeom>
            <a:ln>
              <a:solidFill>
                <a:srgbClr val="00B0F0"/>
              </a:solidFill>
              <a:prstDash val="dashDot"/>
            </a:ln>
          </p:spPr>
          <p:style>
            <a:lnRef idx="1">
              <a:schemeClr val="accent1"/>
            </a:lnRef>
            <a:fillRef idx="0">
              <a:schemeClr val="accent1"/>
            </a:fillRef>
            <a:effectRef idx="0">
              <a:schemeClr val="accent1"/>
            </a:effectRef>
            <a:fontRef idx="minor">
              <a:schemeClr val="tx1"/>
            </a:fontRef>
          </p:style>
        </p:cxnSp>
        <p:cxnSp>
          <p:nvCxnSpPr>
            <p:cNvPr id="98" name="Conector: angular 97">
              <a:extLst>
                <a:ext uri="{FF2B5EF4-FFF2-40B4-BE49-F238E27FC236}">
                  <a16:creationId xmlns:a16="http://schemas.microsoft.com/office/drawing/2014/main" xmlns="" id="{2899A67F-A3F1-433F-9195-EB92EA310B07}"/>
                </a:ext>
              </a:extLst>
            </p:cNvPr>
            <p:cNvCxnSpPr>
              <a:cxnSpLocks/>
            </p:cNvCxnSpPr>
            <p:nvPr/>
          </p:nvCxnSpPr>
          <p:spPr>
            <a:xfrm rot="5400000">
              <a:off x="8612613" y="2545324"/>
              <a:ext cx="180980" cy="2626319"/>
            </a:xfrm>
            <a:prstGeom prst="bentConnector3">
              <a:avLst/>
            </a:prstGeom>
            <a:ln>
              <a:solidFill>
                <a:srgbClr val="00B0F0"/>
              </a:solidFill>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227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500"/>
                                        <p:tgtEl>
                                          <p:spTgt spid="9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fade">
                                      <p:cBhvr>
                                        <p:cTn id="24" dur="500"/>
                                        <p:tgtEl>
                                          <p:spTgt spid="87"/>
                                        </p:tgtEl>
                                      </p:cBhvr>
                                    </p:animEffect>
                                  </p:childTnLst>
                                </p:cTn>
                              </p:par>
                              <p:par>
                                <p:cTn id="25" presetID="10" presetClass="entr" presetSubtype="0"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fade">
                                      <p:cBhvr>
                                        <p:cTn id="27" dur="500"/>
                                        <p:tgtEl>
                                          <p:spTgt spid="90"/>
                                        </p:tgtEl>
                                      </p:cBhvr>
                                    </p:animEffect>
                                  </p:childTnLst>
                                </p:cTn>
                              </p:par>
                              <p:par>
                                <p:cTn id="28" presetID="10" presetClass="entr" presetSubtype="0"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fade">
                                      <p:cBhvr>
                                        <p:cTn id="30" dur="500"/>
                                        <p:tgtEl>
                                          <p:spTgt spid="9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fade">
                                      <p:cBhvr>
                                        <p:cTn id="35" dur="500"/>
                                        <p:tgtEl>
                                          <p:spTgt spid="89"/>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fade">
                                      <p:cBhvr>
                                        <p:cTn id="41" dur="500"/>
                                        <p:tgtEl>
                                          <p:spTgt spid="8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54" grpId="0" animBg="1"/>
      <p:bldP spid="73" grpId="0" animBg="1"/>
      <p:bldP spid="82" grpId="0" animBg="1"/>
      <p:bldP spid="8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Tipos de servicios</a:t>
            </a:r>
          </a:p>
        </p:txBody>
      </p:sp>
      <p:pic>
        <p:nvPicPr>
          <p:cNvPr id="5" name="Imagen 4">
            <a:extLst>
              <a:ext uri="{FF2B5EF4-FFF2-40B4-BE49-F238E27FC236}">
                <a16:creationId xmlns:a16="http://schemas.microsoft.com/office/drawing/2014/main" xmlns="" id="{32497756-9625-4B08-89B9-0CEE1D54AEDB}"/>
              </a:ext>
            </a:extLst>
          </p:cNvPr>
          <p:cNvPicPr>
            <a:picLocks noChangeAspect="1"/>
          </p:cNvPicPr>
          <p:nvPr/>
        </p:nvPicPr>
        <p:blipFill>
          <a:blip r:embed="rId3"/>
          <a:stretch>
            <a:fillRect/>
          </a:stretch>
        </p:blipFill>
        <p:spPr>
          <a:xfrm>
            <a:off x="161925" y="1450557"/>
            <a:ext cx="8982075" cy="3571875"/>
          </a:xfrm>
          <a:prstGeom prst="rect">
            <a:avLst/>
          </a:prstGeom>
        </p:spPr>
      </p:pic>
    </p:spTree>
    <p:extLst>
      <p:ext uri="{BB962C8B-B14F-4D97-AF65-F5344CB8AC3E}">
        <p14:creationId xmlns:p14="http://schemas.microsoft.com/office/powerpoint/2010/main" val="33146484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dirty="0" err="1"/>
              <a:t>Volumenes</a:t>
            </a:r>
            <a:endParaRPr lang="es-ES" dirty="0"/>
          </a:p>
        </p:txBody>
      </p:sp>
      <p:sp>
        <p:nvSpPr>
          <p:cNvPr id="3" name="Marcador de contenido 2"/>
          <p:cNvSpPr txBox="1">
            <a:spLocks noGrp="1"/>
          </p:cNvSpPr>
          <p:nvPr>
            <p:ph idx="1"/>
          </p:nvPr>
        </p:nvSpPr>
        <p:spPr/>
        <p:txBody>
          <a:bodyPr>
            <a:normAutofit lnSpcReduction="10000"/>
          </a:bodyPr>
          <a:lstStyle/>
          <a:p>
            <a:r>
              <a:rPr lang="en-US" dirty="0"/>
              <a:t>Volumes can be considered just a directory, with some data, which containers in a pod can access</a:t>
            </a:r>
          </a:p>
          <a:p>
            <a:r>
              <a:rPr lang="en-US" dirty="0"/>
              <a:t>Kubernetes supports multiple types of volumes that take care of how that data is stored, persisted, and made available</a:t>
            </a:r>
          </a:p>
          <a:p>
            <a:pPr lvl="1"/>
            <a:r>
              <a:rPr lang="en-US" dirty="0"/>
              <a:t>Support for a variety of cloud providers’ block store products</a:t>
            </a:r>
          </a:p>
          <a:p>
            <a:pPr lvl="1"/>
            <a:r>
              <a:rPr lang="es-ES" dirty="0" err="1"/>
              <a:t>Support</a:t>
            </a:r>
            <a:r>
              <a:rPr lang="es-ES" dirty="0"/>
              <a:t> </a:t>
            </a:r>
            <a:r>
              <a:rPr lang="es-ES" dirty="0" err="1"/>
              <a:t>for</a:t>
            </a:r>
            <a:r>
              <a:rPr lang="es-ES" dirty="0"/>
              <a:t> SAN-</a:t>
            </a:r>
            <a:r>
              <a:rPr lang="es-ES" dirty="0" err="1"/>
              <a:t>type</a:t>
            </a:r>
            <a:r>
              <a:rPr lang="es-ES" dirty="0"/>
              <a:t> hardware, file </a:t>
            </a:r>
            <a:r>
              <a:rPr lang="es-ES" dirty="0" err="1"/>
              <a:t>systems</a:t>
            </a:r>
            <a:r>
              <a:rPr lang="es-ES" dirty="0"/>
              <a:t>, </a:t>
            </a:r>
            <a:r>
              <a:rPr lang="es-ES" dirty="0" err="1"/>
              <a:t>etc</a:t>
            </a:r>
            <a:endParaRPr lang="es-ES" dirty="0"/>
          </a:p>
          <a:p>
            <a:pPr lvl="1"/>
            <a:r>
              <a:rPr lang="en-US" dirty="0"/>
              <a:t>Support for local volumes (for testing/</a:t>
            </a:r>
            <a:r>
              <a:rPr lang="en-US" dirty="0" err="1"/>
              <a:t>minikube</a:t>
            </a:r>
            <a:r>
              <a:rPr lang="en-US" dirty="0"/>
              <a:t> only! Not production)</a:t>
            </a:r>
          </a:p>
          <a:p>
            <a:r>
              <a:rPr lang="en-US" dirty="0"/>
              <a:t>Certain types of Volumes can also provide sharing of files between Pods by being mounted to multiple Pods simultaneously</a:t>
            </a:r>
            <a:endParaRPr lang="es-ES" dirty="0"/>
          </a:p>
        </p:txBody>
      </p:sp>
    </p:spTree>
    <p:extLst>
      <p:ext uri="{BB962C8B-B14F-4D97-AF65-F5344CB8AC3E}">
        <p14:creationId xmlns:p14="http://schemas.microsoft.com/office/powerpoint/2010/main" val="1369811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Tipos de </a:t>
            </a:r>
            <a:r>
              <a:rPr lang="es-ES" dirty="0" err="1"/>
              <a:t>volumenes</a:t>
            </a:r>
            <a:endParaRPr lang="es-ES" dirty="0"/>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628650" y="1018906"/>
            <a:ext cx="8254096" cy="5158057"/>
          </a:xfrm>
        </p:spPr>
        <p:txBody>
          <a:bodyPr>
            <a:normAutofit/>
          </a:bodyPr>
          <a:lstStyle/>
          <a:p>
            <a:r>
              <a:rPr lang="es-ES" dirty="0"/>
              <a:t>Cloud </a:t>
            </a:r>
            <a:r>
              <a:rPr lang="es-ES" dirty="0" err="1"/>
              <a:t>Provider</a:t>
            </a:r>
            <a:endParaRPr lang="es-ES" dirty="0"/>
          </a:p>
          <a:p>
            <a:pPr lvl="1"/>
            <a:r>
              <a:rPr lang="es-ES" dirty="0"/>
              <a:t>Azure Disk &amp; Azure File</a:t>
            </a:r>
          </a:p>
          <a:p>
            <a:pPr lvl="1"/>
            <a:r>
              <a:rPr lang="es-ES" dirty="0"/>
              <a:t>AWS EBS</a:t>
            </a:r>
          </a:p>
          <a:p>
            <a:pPr lvl="1"/>
            <a:r>
              <a:rPr lang="es-ES" dirty="0"/>
              <a:t>Google Compute </a:t>
            </a:r>
            <a:r>
              <a:rPr lang="es-ES" dirty="0" err="1"/>
              <a:t>Engine</a:t>
            </a:r>
            <a:r>
              <a:rPr lang="es-ES" dirty="0"/>
              <a:t> </a:t>
            </a:r>
            <a:r>
              <a:rPr lang="es-ES" dirty="0" err="1"/>
              <a:t>Persistent</a:t>
            </a:r>
            <a:r>
              <a:rPr lang="es-ES" dirty="0"/>
              <a:t> Disk</a:t>
            </a:r>
          </a:p>
          <a:p>
            <a:r>
              <a:rPr lang="es-ES" dirty="0"/>
              <a:t>SAN/File </a:t>
            </a:r>
            <a:r>
              <a:rPr lang="es-ES" dirty="0" err="1"/>
              <a:t>System</a:t>
            </a:r>
            <a:r>
              <a:rPr lang="es-ES" dirty="0"/>
              <a:t>/Hardware</a:t>
            </a:r>
          </a:p>
          <a:p>
            <a:pPr lvl="1"/>
            <a:r>
              <a:rPr lang="es-ES" dirty="0" err="1"/>
              <a:t>CephFS</a:t>
            </a:r>
            <a:endParaRPr lang="es-ES" dirty="0"/>
          </a:p>
          <a:p>
            <a:pPr lvl="1"/>
            <a:r>
              <a:rPr lang="es-ES" dirty="0" err="1"/>
              <a:t>Fibre</a:t>
            </a:r>
            <a:r>
              <a:rPr lang="es-ES" dirty="0"/>
              <a:t> </a:t>
            </a:r>
            <a:r>
              <a:rPr lang="es-ES" dirty="0" err="1"/>
              <a:t>Channel</a:t>
            </a:r>
            <a:endParaRPr lang="es-ES" dirty="0"/>
          </a:p>
          <a:p>
            <a:pPr lvl="1"/>
            <a:r>
              <a:rPr lang="es-ES" dirty="0" err="1"/>
              <a:t>GlusterFS</a:t>
            </a:r>
            <a:endParaRPr lang="es-ES" dirty="0"/>
          </a:p>
          <a:p>
            <a:pPr lvl="1"/>
            <a:r>
              <a:rPr lang="es-ES" dirty="0"/>
              <a:t>NFS</a:t>
            </a:r>
          </a:p>
          <a:p>
            <a:pPr lvl="1"/>
            <a:r>
              <a:rPr lang="es-ES" dirty="0" err="1"/>
              <a:t>iSCSI</a:t>
            </a:r>
            <a:endParaRPr lang="es-ES" dirty="0"/>
          </a:p>
          <a:p>
            <a:pPr lvl="1"/>
            <a:r>
              <a:rPr lang="en-US" dirty="0"/>
              <a:t>Local </a:t>
            </a:r>
            <a:r>
              <a:rPr lang="en-US" i="1" dirty="0"/>
              <a:t>(For development/</a:t>
            </a:r>
            <a:r>
              <a:rPr lang="en-US" i="1" dirty="0" err="1"/>
              <a:t>minikube</a:t>
            </a:r>
            <a:r>
              <a:rPr lang="en-US" i="1" dirty="0"/>
              <a:t> only - not supported in production)</a:t>
            </a:r>
            <a:endParaRPr lang="es-ES" dirty="0"/>
          </a:p>
        </p:txBody>
      </p:sp>
    </p:spTree>
    <p:extLst>
      <p:ext uri="{BB962C8B-B14F-4D97-AF65-F5344CB8AC3E}">
        <p14:creationId xmlns:p14="http://schemas.microsoft.com/office/powerpoint/2010/main" val="2917426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Como se usan</a:t>
            </a:r>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628650" y="1018906"/>
            <a:ext cx="8254096" cy="5158057"/>
          </a:xfrm>
        </p:spPr>
        <p:txBody>
          <a:bodyPr>
            <a:normAutofit fontScale="92500" lnSpcReduction="10000"/>
          </a:bodyPr>
          <a:lstStyle/>
          <a:p>
            <a:r>
              <a:rPr lang="en-US" dirty="0"/>
              <a:t>Pods can specify what volumes they need and where to mount them</a:t>
            </a:r>
          </a:p>
          <a:p>
            <a:pPr lvl="1"/>
            <a:r>
              <a:rPr lang="en-US" dirty="0"/>
              <a:t>Using the </a:t>
            </a:r>
            <a:r>
              <a:rPr lang="en-US" dirty="0" err="1"/>
              <a:t>spec.volumes</a:t>
            </a:r>
            <a:r>
              <a:rPr lang="en-US" dirty="0"/>
              <a:t> field (what volumes they need)</a:t>
            </a:r>
          </a:p>
          <a:p>
            <a:pPr lvl="1"/>
            <a:r>
              <a:rPr lang="en-US" dirty="0"/>
              <a:t>Using the </a:t>
            </a:r>
            <a:r>
              <a:rPr lang="en-US" dirty="0" err="1"/>
              <a:t>spec.containers.volumeMounts</a:t>
            </a:r>
            <a:r>
              <a:rPr lang="en-US" dirty="0"/>
              <a:t> field (where to mount them)</a:t>
            </a:r>
          </a:p>
          <a:p>
            <a:r>
              <a:rPr lang="en-US" dirty="0"/>
              <a:t>Processes in the container then see a filesystem view of the data in that Volume</a:t>
            </a:r>
          </a:p>
          <a:p>
            <a:r>
              <a:rPr lang="en-US" dirty="0"/>
              <a:t>Using Volumes lets us separate stateless portions of our application (the code) from stateful data</a:t>
            </a:r>
          </a:p>
          <a:p>
            <a:r>
              <a:rPr lang="en-US" dirty="0"/>
              <a:t>The infrastructure can be scaled, maintained, and live separately from the data it works on/with</a:t>
            </a:r>
          </a:p>
          <a:p>
            <a:r>
              <a:rPr lang="en-US" dirty="0"/>
              <a:t>Also may ease portability, backup, recovery, and other management tasks in well-architected systems</a:t>
            </a:r>
            <a:endParaRPr lang="es-ES" dirty="0"/>
          </a:p>
        </p:txBody>
      </p:sp>
    </p:spTree>
    <p:extLst>
      <p:ext uri="{BB962C8B-B14F-4D97-AF65-F5344CB8AC3E}">
        <p14:creationId xmlns:p14="http://schemas.microsoft.com/office/powerpoint/2010/main" val="939183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p:txBody>
          <a:bodyPr/>
          <a:lstStyle/>
          <a:p>
            <a:r>
              <a:rPr lang="es-ES" dirty="0"/>
              <a:t>Orquestación de contenedores</a:t>
            </a:r>
          </a:p>
        </p:txBody>
      </p:sp>
      <p:pic>
        <p:nvPicPr>
          <p:cNvPr id="69" name="Imagen 68">
            <a:extLst>
              <a:ext uri="{FF2B5EF4-FFF2-40B4-BE49-F238E27FC236}">
                <a16:creationId xmlns:a16="http://schemas.microsoft.com/office/drawing/2014/main" xmlns="" id="{3DC82FBF-84D4-4356-80B4-CF4D023D795E}"/>
              </a:ext>
            </a:extLst>
          </p:cNvPr>
          <p:cNvPicPr>
            <a:picLocks noChangeAspect="1"/>
          </p:cNvPicPr>
          <p:nvPr/>
        </p:nvPicPr>
        <p:blipFill>
          <a:blip r:embed="rId3"/>
          <a:stretch>
            <a:fillRect/>
          </a:stretch>
        </p:blipFill>
        <p:spPr>
          <a:xfrm>
            <a:off x="1598771" y="1324319"/>
            <a:ext cx="353938" cy="630933"/>
          </a:xfrm>
          <a:prstGeom prst="rect">
            <a:avLst/>
          </a:prstGeom>
        </p:spPr>
      </p:pic>
      <p:pic>
        <p:nvPicPr>
          <p:cNvPr id="70" name="Imagen 69">
            <a:extLst>
              <a:ext uri="{FF2B5EF4-FFF2-40B4-BE49-F238E27FC236}">
                <a16:creationId xmlns:a16="http://schemas.microsoft.com/office/drawing/2014/main" xmlns="" id="{C5F29143-569A-4F23-AF43-C795B9152AA4}"/>
              </a:ext>
            </a:extLst>
          </p:cNvPr>
          <p:cNvPicPr>
            <a:picLocks noChangeAspect="1"/>
          </p:cNvPicPr>
          <p:nvPr/>
        </p:nvPicPr>
        <p:blipFill>
          <a:blip r:embed="rId3"/>
          <a:stretch>
            <a:fillRect/>
          </a:stretch>
        </p:blipFill>
        <p:spPr>
          <a:xfrm>
            <a:off x="2355328" y="1324317"/>
            <a:ext cx="353938" cy="630933"/>
          </a:xfrm>
          <a:prstGeom prst="rect">
            <a:avLst/>
          </a:prstGeom>
        </p:spPr>
      </p:pic>
      <p:pic>
        <p:nvPicPr>
          <p:cNvPr id="71" name="Imagen 70">
            <a:extLst>
              <a:ext uri="{FF2B5EF4-FFF2-40B4-BE49-F238E27FC236}">
                <a16:creationId xmlns:a16="http://schemas.microsoft.com/office/drawing/2014/main" xmlns="" id="{5B0E22B5-9C82-4129-8803-8D30A047063E}"/>
              </a:ext>
            </a:extLst>
          </p:cNvPr>
          <p:cNvPicPr>
            <a:picLocks noChangeAspect="1"/>
          </p:cNvPicPr>
          <p:nvPr/>
        </p:nvPicPr>
        <p:blipFill>
          <a:blip r:embed="rId3"/>
          <a:stretch>
            <a:fillRect/>
          </a:stretch>
        </p:blipFill>
        <p:spPr>
          <a:xfrm>
            <a:off x="3111885" y="1324317"/>
            <a:ext cx="353938" cy="630933"/>
          </a:xfrm>
          <a:prstGeom prst="rect">
            <a:avLst/>
          </a:prstGeom>
        </p:spPr>
      </p:pic>
      <p:pic>
        <p:nvPicPr>
          <p:cNvPr id="72" name="Imagen 71">
            <a:extLst>
              <a:ext uri="{FF2B5EF4-FFF2-40B4-BE49-F238E27FC236}">
                <a16:creationId xmlns:a16="http://schemas.microsoft.com/office/drawing/2014/main" xmlns="" id="{0FDCFEF6-238B-4691-BE84-9DF9D1473E20}"/>
              </a:ext>
            </a:extLst>
          </p:cNvPr>
          <p:cNvPicPr>
            <a:picLocks noChangeAspect="1"/>
          </p:cNvPicPr>
          <p:nvPr/>
        </p:nvPicPr>
        <p:blipFill>
          <a:blip r:embed="rId3"/>
          <a:stretch>
            <a:fillRect/>
          </a:stretch>
        </p:blipFill>
        <p:spPr>
          <a:xfrm>
            <a:off x="3868442" y="1324317"/>
            <a:ext cx="353938" cy="630933"/>
          </a:xfrm>
          <a:prstGeom prst="rect">
            <a:avLst/>
          </a:prstGeom>
        </p:spPr>
      </p:pic>
      <p:pic>
        <p:nvPicPr>
          <p:cNvPr id="73" name="Imagen 72">
            <a:extLst>
              <a:ext uri="{FF2B5EF4-FFF2-40B4-BE49-F238E27FC236}">
                <a16:creationId xmlns:a16="http://schemas.microsoft.com/office/drawing/2014/main" xmlns="" id="{03F7D781-14D6-43C4-972E-19F4CF29574C}"/>
              </a:ext>
            </a:extLst>
          </p:cNvPr>
          <p:cNvPicPr>
            <a:picLocks noChangeAspect="1"/>
          </p:cNvPicPr>
          <p:nvPr/>
        </p:nvPicPr>
        <p:blipFill>
          <a:blip r:embed="rId3"/>
          <a:stretch>
            <a:fillRect/>
          </a:stretch>
        </p:blipFill>
        <p:spPr>
          <a:xfrm>
            <a:off x="4624999" y="1324318"/>
            <a:ext cx="353938" cy="630933"/>
          </a:xfrm>
          <a:prstGeom prst="rect">
            <a:avLst/>
          </a:prstGeom>
        </p:spPr>
      </p:pic>
      <p:pic>
        <p:nvPicPr>
          <p:cNvPr id="74" name="Imagen 73">
            <a:extLst>
              <a:ext uri="{FF2B5EF4-FFF2-40B4-BE49-F238E27FC236}">
                <a16:creationId xmlns:a16="http://schemas.microsoft.com/office/drawing/2014/main" xmlns="" id="{F36D111F-1F5D-4D34-9898-9FB2768BB8C4}"/>
              </a:ext>
            </a:extLst>
          </p:cNvPr>
          <p:cNvPicPr>
            <a:picLocks noChangeAspect="1"/>
          </p:cNvPicPr>
          <p:nvPr/>
        </p:nvPicPr>
        <p:blipFill>
          <a:blip r:embed="rId3"/>
          <a:stretch>
            <a:fillRect/>
          </a:stretch>
        </p:blipFill>
        <p:spPr>
          <a:xfrm>
            <a:off x="5381556" y="1324318"/>
            <a:ext cx="353938" cy="630933"/>
          </a:xfrm>
          <a:prstGeom prst="rect">
            <a:avLst/>
          </a:prstGeom>
        </p:spPr>
      </p:pic>
      <p:pic>
        <p:nvPicPr>
          <p:cNvPr id="75" name="Imagen 74">
            <a:extLst>
              <a:ext uri="{FF2B5EF4-FFF2-40B4-BE49-F238E27FC236}">
                <a16:creationId xmlns:a16="http://schemas.microsoft.com/office/drawing/2014/main" xmlns="" id="{3E3576F0-5353-4FBB-A25E-975F003236CE}"/>
              </a:ext>
            </a:extLst>
          </p:cNvPr>
          <p:cNvPicPr>
            <a:picLocks noChangeAspect="1"/>
          </p:cNvPicPr>
          <p:nvPr/>
        </p:nvPicPr>
        <p:blipFill>
          <a:blip r:embed="rId3"/>
          <a:stretch>
            <a:fillRect/>
          </a:stretch>
        </p:blipFill>
        <p:spPr>
          <a:xfrm>
            <a:off x="6138113" y="1324318"/>
            <a:ext cx="353938" cy="630933"/>
          </a:xfrm>
          <a:prstGeom prst="rect">
            <a:avLst/>
          </a:prstGeom>
        </p:spPr>
      </p:pic>
      <p:pic>
        <p:nvPicPr>
          <p:cNvPr id="76" name="Imagen 75">
            <a:extLst>
              <a:ext uri="{FF2B5EF4-FFF2-40B4-BE49-F238E27FC236}">
                <a16:creationId xmlns:a16="http://schemas.microsoft.com/office/drawing/2014/main" xmlns="" id="{A13C26BF-871E-4A4B-B440-6E7E491885A2}"/>
              </a:ext>
            </a:extLst>
          </p:cNvPr>
          <p:cNvPicPr>
            <a:picLocks noChangeAspect="1"/>
          </p:cNvPicPr>
          <p:nvPr/>
        </p:nvPicPr>
        <p:blipFill>
          <a:blip r:embed="rId3"/>
          <a:stretch>
            <a:fillRect/>
          </a:stretch>
        </p:blipFill>
        <p:spPr>
          <a:xfrm>
            <a:off x="6894671" y="1324319"/>
            <a:ext cx="353938" cy="630933"/>
          </a:xfrm>
          <a:prstGeom prst="rect">
            <a:avLst/>
          </a:prstGeom>
        </p:spPr>
      </p:pic>
      <p:sp>
        <p:nvSpPr>
          <p:cNvPr id="77" name="Flecha: hacia abajo 76">
            <a:extLst>
              <a:ext uri="{FF2B5EF4-FFF2-40B4-BE49-F238E27FC236}">
                <a16:creationId xmlns:a16="http://schemas.microsoft.com/office/drawing/2014/main" xmlns="" id="{9CCE8D0E-D158-49F9-9439-71FBC812183B}"/>
              </a:ext>
            </a:extLst>
          </p:cNvPr>
          <p:cNvSpPr/>
          <p:nvPr/>
        </p:nvSpPr>
        <p:spPr>
          <a:xfrm>
            <a:off x="1699540" y="2021927"/>
            <a:ext cx="152400" cy="8382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Flecha: hacia abajo 77">
            <a:extLst>
              <a:ext uri="{FF2B5EF4-FFF2-40B4-BE49-F238E27FC236}">
                <a16:creationId xmlns:a16="http://schemas.microsoft.com/office/drawing/2014/main" xmlns="" id="{73ED22A6-CB52-4C9B-A156-F6C94DE3C012}"/>
              </a:ext>
            </a:extLst>
          </p:cNvPr>
          <p:cNvSpPr/>
          <p:nvPr/>
        </p:nvSpPr>
        <p:spPr>
          <a:xfrm>
            <a:off x="2450655" y="2021927"/>
            <a:ext cx="152400" cy="8382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Flecha: hacia abajo 78">
            <a:extLst>
              <a:ext uri="{FF2B5EF4-FFF2-40B4-BE49-F238E27FC236}">
                <a16:creationId xmlns:a16="http://schemas.microsoft.com/office/drawing/2014/main" xmlns="" id="{EAADB7AD-C7AC-42FD-B1E7-8B8DF2E7B2AC}"/>
              </a:ext>
            </a:extLst>
          </p:cNvPr>
          <p:cNvSpPr/>
          <p:nvPr/>
        </p:nvSpPr>
        <p:spPr>
          <a:xfrm>
            <a:off x="3212654" y="2012402"/>
            <a:ext cx="152400" cy="8382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Flecha: hacia abajo 79">
            <a:extLst>
              <a:ext uri="{FF2B5EF4-FFF2-40B4-BE49-F238E27FC236}">
                <a16:creationId xmlns:a16="http://schemas.microsoft.com/office/drawing/2014/main" xmlns="" id="{B678091E-1C6A-41AC-AAAD-DF89CC43DB85}"/>
              </a:ext>
            </a:extLst>
          </p:cNvPr>
          <p:cNvSpPr/>
          <p:nvPr/>
        </p:nvSpPr>
        <p:spPr>
          <a:xfrm>
            <a:off x="3997927" y="2012402"/>
            <a:ext cx="152400" cy="8382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Flecha: hacia abajo 80">
            <a:extLst>
              <a:ext uri="{FF2B5EF4-FFF2-40B4-BE49-F238E27FC236}">
                <a16:creationId xmlns:a16="http://schemas.microsoft.com/office/drawing/2014/main" xmlns="" id="{9B53BE2B-7EAD-4079-957C-886FA498BA88}"/>
              </a:ext>
            </a:extLst>
          </p:cNvPr>
          <p:cNvSpPr/>
          <p:nvPr/>
        </p:nvSpPr>
        <p:spPr>
          <a:xfrm>
            <a:off x="4720325" y="2021927"/>
            <a:ext cx="152400" cy="8382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Flecha: hacia abajo 81">
            <a:extLst>
              <a:ext uri="{FF2B5EF4-FFF2-40B4-BE49-F238E27FC236}">
                <a16:creationId xmlns:a16="http://schemas.microsoft.com/office/drawing/2014/main" xmlns="" id="{F1DDA063-F487-40A9-8931-A43C9321D1D1}"/>
              </a:ext>
            </a:extLst>
          </p:cNvPr>
          <p:cNvSpPr/>
          <p:nvPr/>
        </p:nvSpPr>
        <p:spPr>
          <a:xfrm>
            <a:off x="5482325" y="2012402"/>
            <a:ext cx="152400" cy="8382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Flecha: hacia abajo 82">
            <a:extLst>
              <a:ext uri="{FF2B5EF4-FFF2-40B4-BE49-F238E27FC236}">
                <a16:creationId xmlns:a16="http://schemas.microsoft.com/office/drawing/2014/main" xmlns="" id="{48A87CBE-5AD7-482B-8F7B-63EDB1FBD5C6}"/>
              </a:ext>
            </a:extLst>
          </p:cNvPr>
          <p:cNvSpPr/>
          <p:nvPr/>
        </p:nvSpPr>
        <p:spPr>
          <a:xfrm>
            <a:off x="6233440" y="2021927"/>
            <a:ext cx="152400" cy="8382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4" name="Flecha: hacia abajo 83">
            <a:extLst>
              <a:ext uri="{FF2B5EF4-FFF2-40B4-BE49-F238E27FC236}">
                <a16:creationId xmlns:a16="http://schemas.microsoft.com/office/drawing/2014/main" xmlns="" id="{82B8491A-63B5-4BDD-A739-654EF0FCA0F6}"/>
              </a:ext>
            </a:extLst>
          </p:cNvPr>
          <p:cNvSpPr/>
          <p:nvPr/>
        </p:nvSpPr>
        <p:spPr>
          <a:xfrm>
            <a:off x="6995440" y="2021927"/>
            <a:ext cx="152400" cy="8382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Rectángulo 84">
            <a:extLst>
              <a:ext uri="{FF2B5EF4-FFF2-40B4-BE49-F238E27FC236}">
                <a16:creationId xmlns:a16="http://schemas.microsoft.com/office/drawing/2014/main" xmlns="" id="{D225D5B9-9DD9-448C-BBE1-AFD13EFC62FA}"/>
              </a:ext>
            </a:extLst>
          </p:cNvPr>
          <p:cNvSpPr/>
          <p:nvPr/>
        </p:nvSpPr>
        <p:spPr>
          <a:xfrm>
            <a:off x="1303068" y="3044274"/>
            <a:ext cx="1491128" cy="2476499"/>
          </a:xfrm>
          <a:prstGeom prst="rect">
            <a:avLst/>
          </a:prstGeom>
          <a:noFill/>
          <a:ln>
            <a:solidFill>
              <a:schemeClr val="accent3">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lang="es-ES" dirty="0">
                <a:solidFill>
                  <a:schemeClr val="accent3">
                    <a:lumMod val="60000"/>
                    <a:lumOff val="40000"/>
                  </a:schemeClr>
                </a:solidFill>
                <a:latin typeface="Corbel" panose="020B0503020204020204"/>
              </a:rPr>
              <a:t>Host</a:t>
            </a:r>
            <a:endParaRPr kumimoji="0" lang="es-ES" sz="1800" b="0" i="0" u="none" strike="noStrike" kern="1200" cap="none" spc="0" normalizeH="0" baseline="0" noProof="0" dirty="0">
              <a:ln>
                <a:noFill/>
              </a:ln>
              <a:solidFill>
                <a:schemeClr val="accent3">
                  <a:lumMod val="60000"/>
                  <a:lumOff val="40000"/>
                </a:schemeClr>
              </a:solidFill>
              <a:effectLst/>
              <a:uLnTx/>
              <a:uFillTx/>
              <a:latin typeface="Corbel" panose="020B0503020204020204"/>
            </a:endParaRPr>
          </a:p>
        </p:txBody>
      </p:sp>
      <p:sp>
        <p:nvSpPr>
          <p:cNvPr id="86" name="Rectángulo 85">
            <a:extLst>
              <a:ext uri="{FF2B5EF4-FFF2-40B4-BE49-F238E27FC236}">
                <a16:creationId xmlns:a16="http://schemas.microsoft.com/office/drawing/2014/main" xmlns="" id="{1B834931-326C-424E-81BA-AEEE265E7A5E}"/>
              </a:ext>
            </a:extLst>
          </p:cNvPr>
          <p:cNvSpPr/>
          <p:nvPr/>
        </p:nvSpPr>
        <p:spPr>
          <a:xfrm>
            <a:off x="2886199" y="3044275"/>
            <a:ext cx="1491127" cy="2476499"/>
          </a:xfrm>
          <a:prstGeom prst="rect">
            <a:avLst/>
          </a:prstGeom>
          <a:noFill/>
          <a:ln>
            <a:solidFill>
              <a:schemeClr val="accent3">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lang="es-ES" dirty="0">
                <a:solidFill>
                  <a:schemeClr val="accent3">
                    <a:lumMod val="60000"/>
                    <a:lumOff val="40000"/>
                  </a:schemeClr>
                </a:solidFill>
                <a:latin typeface="Corbel" panose="020B0503020204020204"/>
              </a:rPr>
              <a:t>Host</a:t>
            </a:r>
            <a:endParaRPr kumimoji="0" lang="es-ES" sz="1800" b="0" i="0" u="none" strike="noStrike" kern="1200" cap="none" spc="0" normalizeH="0" baseline="0" noProof="0" dirty="0">
              <a:ln>
                <a:noFill/>
              </a:ln>
              <a:solidFill>
                <a:schemeClr val="accent3">
                  <a:lumMod val="60000"/>
                  <a:lumOff val="40000"/>
                </a:schemeClr>
              </a:solidFill>
              <a:effectLst/>
              <a:uLnTx/>
              <a:uFillTx/>
              <a:latin typeface="Corbel" panose="020B0503020204020204"/>
            </a:endParaRPr>
          </a:p>
        </p:txBody>
      </p:sp>
      <p:sp>
        <p:nvSpPr>
          <p:cNvPr id="87" name="Rectángulo 86">
            <a:extLst>
              <a:ext uri="{FF2B5EF4-FFF2-40B4-BE49-F238E27FC236}">
                <a16:creationId xmlns:a16="http://schemas.microsoft.com/office/drawing/2014/main" xmlns="" id="{3DD6877F-CA09-4219-BFA4-0F3FEC7205A8}"/>
              </a:ext>
            </a:extLst>
          </p:cNvPr>
          <p:cNvSpPr/>
          <p:nvPr/>
        </p:nvSpPr>
        <p:spPr>
          <a:xfrm>
            <a:off x="4516492" y="3044276"/>
            <a:ext cx="1491128" cy="2476499"/>
          </a:xfrm>
          <a:prstGeom prst="rect">
            <a:avLst/>
          </a:prstGeom>
          <a:noFill/>
          <a:ln>
            <a:solidFill>
              <a:schemeClr val="accent3">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lang="es-ES" dirty="0">
                <a:solidFill>
                  <a:schemeClr val="accent3">
                    <a:lumMod val="60000"/>
                    <a:lumOff val="40000"/>
                  </a:schemeClr>
                </a:solidFill>
                <a:latin typeface="Corbel" panose="020B0503020204020204"/>
              </a:rPr>
              <a:t>Host</a:t>
            </a:r>
            <a:endParaRPr kumimoji="0" lang="es-ES" sz="1800" b="0" i="0" u="none" strike="noStrike" kern="1200" cap="none" spc="0" normalizeH="0" baseline="0" noProof="0" dirty="0">
              <a:ln>
                <a:noFill/>
              </a:ln>
              <a:solidFill>
                <a:schemeClr val="accent3">
                  <a:lumMod val="60000"/>
                  <a:lumOff val="40000"/>
                </a:schemeClr>
              </a:solidFill>
              <a:effectLst/>
              <a:uLnTx/>
              <a:uFillTx/>
              <a:latin typeface="Corbel" panose="020B0503020204020204"/>
            </a:endParaRPr>
          </a:p>
        </p:txBody>
      </p:sp>
      <p:sp>
        <p:nvSpPr>
          <p:cNvPr id="88" name="Rectángulo 87">
            <a:extLst>
              <a:ext uri="{FF2B5EF4-FFF2-40B4-BE49-F238E27FC236}">
                <a16:creationId xmlns:a16="http://schemas.microsoft.com/office/drawing/2014/main" xmlns="" id="{91CFA5C3-FA94-4255-B3D8-16810A8F0254}"/>
              </a:ext>
            </a:extLst>
          </p:cNvPr>
          <p:cNvSpPr/>
          <p:nvPr/>
        </p:nvSpPr>
        <p:spPr>
          <a:xfrm>
            <a:off x="6138113" y="3044277"/>
            <a:ext cx="1491127" cy="2476499"/>
          </a:xfrm>
          <a:prstGeom prst="rect">
            <a:avLst/>
          </a:prstGeom>
          <a:noFill/>
          <a:ln>
            <a:solidFill>
              <a:schemeClr val="accent3">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r>
              <a:rPr lang="es-ES" dirty="0">
                <a:solidFill>
                  <a:schemeClr val="accent3">
                    <a:lumMod val="60000"/>
                    <a:lumOff val="40000"/>
                  </a:schemeClr>
                </a:solidFill>
                <a:latin typeface="Corbel" panose="020B0503020204020204"/>
              </a:rPr>
              <a:t>Host</a:t>
            </a:r>
            <a:endParaRPr kumimoji="0" lang="es-ES" sz="1800" b="0" i="0" u="none" strike="noStrike" kern="1200" cap="none" spc="0" normalizeH="0" baseline="0" noProof="0" dirty="0">
              <a:ln>
                <a:noFill/>
              </a:ln>
              <a:solidFill>
                <a:schemeClr val="accent3">
                  <a:lumMod val="60000"/>
                  <a:lumOff val="40000"/>
                </a:schemeClr>
              </a:solidFill>
              <a:effectLst/>
              <a:uLnTx/>
              <a:uFillTx/>
              <a:latin typeface="Corbel" panose="020B0503020204020204"/>
            </a:endParaRPr>
          </a:p>
        </p:txBody>
      </p:sp>
      <p:sp>
        <p:nvSpPr>
          <p:cNvPr id="89" name="Rectángulo 88">
            <a:extLst>
              <a:ext uri="{FF2B5EF4-FFF2-40B4-BE49-F238E27FC236}">
                <a16:creationId xmlns:a16="http://schemas.microsoft.com/office/drawing/2014/main" xmlns="" id="{A674EAF6-3523-4D4E-8FCF-095FE6C4E881}"/>
              </a:ext>
            </a:extLst>
          </p:cNvPr>
          <p:cNvSpPr/>
          <p:nvPr/>
        </p:nvSpPr>
        <p:spPr>
          <a:xfrm>
            <a:off x="1303068" y="5617518"/>
            <a:ext cx="6326172" cy="364717"/>
          </a:xfrm>
          <a:prstGeom prst="rect">
            <a:avLst/>
          </a:prstGeom>
          <a:solidFill>
            <a:schemeClr val="accent3">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s-ES" dirty="0" err="1">
                <a:solidFill>
                  <a:prstClr val="white"/>
                </a:solidFill>
                <a:latin typeface="Corbel" panose="020B0503020204020204"/>
              </a:rPr>
              <a:t>Orchestration</a:t>
            </a: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pic>
        <p:nvPicPr>
          <p:cNvPr id="90" name="Imagen 89">
            <a:extLst>
              <a:ext uri="{FF2B5EF4-FFF2-40B4-BE49-F238E27FC236}">
                <a16:creationId xmlns:a16="http://schemas.microsoft.com/office/drawing/2014/main" xmlns="" id="{49C5416E-676C-4614-9580-8CD491F3A3D0}"/>
              </a:ext>
            </a:extLst>
          </p:cNvPr>
          <p:cNvPicPr>
            <a:picLocks noChangeAspect="1"/>
          </p:cNvPicPr>
          <p:nvPr/>
        </p:nvPicPr>
        <p:blipFill>
          <a:blip r:embed="rId4"/>
          <a:stretch>
            <a:fillRect/>
          </a:stretch>
        </p:blipFill>
        <p:spPr>
          <a:xfrm>
            <a:off x="1563462" y="3127807"/>
            <a:ext cx="220313" cy="217969"/>
          </a:xfrm>
          <a:prstGeom prst="rect">
            <a:avLst/>
          </a:prstGeom>
        </p:spPr>
      </p:pic>
      <p:pic>
        <p:nvPicPr>
          <p:cNvPr id="91" name="Imagen 90">
            <a:extLst>
              <a:ext uri="{FF2B5EF4-FFF2-40B4-BE49-F238E27FC236}">
                <a16:creationId xmlns:a16="http://schemas.microsoft.com/office/drawing/2014/main" xmlns="" id="{6A1ADD99-2CA4-44FE-AAD4-B2D9C89E7623}"/>
              </a:ext>
            </a:extLst>
          </p:cNvPr>
          <p:cNvPicPr>
            <a:picLocks noChangeAspect="1"/>
          </p:cNvPicPr>
          <p:nvPr/>
        </p:nvPicPr>
        <p:blipFill>
          <a:blip r:embed="rId4"/>
          <a:stretch>
            <a:fillRect/>
          </a:stretch>
        </p:blipFill>
        <p:spPr>
          <a:xfrm>
            <a:off x="1880181" y="3127807"/>
            <a:ext cx="220313" cy="217969"/>
          </a:xfrm>
          <a:prstGeom prst="rect">
            <a:avLst/>
          </a:prstGeom>
        </p:spPr>
      </p:pic>
      <p:pic>
        <p:nvPicPr>
          <p:cNvPr id="92" name="Imagen 91">
            <a:extLst>
              <a:ext uri="{FF2B5EF4-FFF2-40B4-BE49-F238E27FC236}">
                <a16:creationId xmlns:a16="http://schemas.microsoft.com/office/drawing/2014/main" xmlns="" id="{588B8576-F3FB-44A9-9959-89BF05C6A520}"/>
              </a:ext>
            </a:extLst>
          </p:cNvPr>
          <p:cNvPicPr>
            <a:picLocks noChangeAspect="1"/>
          </p:cNvPicPr>
          <p:nvPr/>
        </p:nvPicPr>
        <p:blipFill>
          <a:blip r:embed="rId4"/>
          <a:stretch>
            <a:fillRect/>
          </a:stretch>
        </p:blipFill>
        <p:spPr>
          <a:xfrm>
            <a:off x="2196900" y="3127807"/>
            <a:ext cx="220313" cy="217969"/>
          </a:xfrm>
          <a:prstGeom prst="rect">
            <a:avLst/>
          </a:prstGeom>
        </p:spPr>
      </p:pic>
      <p:pic>
        <p:nvPicPr>
          <p:cNvPr id="93" name="Imagen 92">
            <a:extLst>
              <a:ext uri="{FF2B5EF4-FFF2-40B4-BE49-F238E27FC236}">
                <a16:creationId xmlns:a16="http://schemas.microsoft.com/office/drawing/2014/main" xmlns="" id="{5545ECA4-B097-435F-A8B9-483C0EF58C31}"/>
              </a:ext>
            </a:extLst>
          </p:cNvPr>
          <p:cNvPicPr>
            <a:picLocks noChangeAspect="1"/>
          </p:cNvPicPr>
          <p:nvPr/>
        </p:nvPicPr>
        <p:blipFill>
          <a:blip r:embed="rId4"/>
          <a:stretch>
            <a:fillRect/>
          </a:stretch>
        </p:blipFill>
        <p:spPr>
          <a:xfrm>
            <a:off x="3314239" y="3127807"/>
            <a:ext cx="220313" cy="217969"/>
          </a:xfrm>
          <a:prstGeom prst="rect">
            <a:avLst/>
          </a:prstGeom>
        </p:spPr>
      </p:pic>
      <p:pic>
        <p:nvPicPr>
          <p:cNvPr id="94" name="Imagen 93">
            <a:extLst>
              <a:ext uri="{FF2B5EF4-FFF2-40B4-BE49-F238E27FC236}">
                <a16:creationId xmlns:a16="http://schemas.microsoft.com/office/drawing/2014/main" xmlns="" id="{1AC8275C-9E2F-4EA8-AA48-7282737AA726}"/>
              </a:ext>
            </a:extLst>
          </p:cNvPr>
          <p:cNvPicPr>
            <a:picLocks noChangeAspect="1"/>
          </p:cNvPicPr>
          <p:nvPr/>
        </p:nvPicPr>
        <p:blipFill>
          <a:blip r:embed="rId4"/>
          <a:stretch>
            <a:fillRect/>
          </a:stretch>
        </p:blipFill>
        <p:spPr>
          <a:xfrm>
            <a:off x="3682328" y="3127807"/>
            <a:ext cx="220313" cy="217969"/>
          </a:xfrm>
          <a:prstGeom prst="rect">
            <a:avLst/>
          </a:prstGeom>
        </p:spPr>
      </p:pic>
      <p:pic>
        <p:nvPicPr>
          <p:cNvPr id="95" name="Imagen 94">
            <a:extLst>
              <a:ext uri="{FF2B5EF4-FFF2-40B4-BE49-F238E27FC236}">
                <a16:creationId xmlns:a16="http://schemas.microsoft.com/office/drawing/2014/main" xmlns="" id="{B2D87A6F-5C7A-4C52-9376-10ABE97B3077}"/>
              </a:ext>
            </a:extLst>
          </p:cNvPr>
          <p:cNvPicPr>
            <a:picLocks noChangeAspect="1"/>
          </p:cNvPicPr>
          <p:nvPr/>
        </p:nvPicPr>
        <p:blipFill>
          <a:blip r:embed="rId4"/>
          <a:stretch>
            <a:fillRect/>
          </a:stretch>
        </p:blipFill>
        <p:spPr>
          <a:xfrm>
            <a:off x="4050417" y="3127807"/>
            <a:ext cx="220313" cy="217969"/>
          </a:xfrm>
          <a:prstGeom prst="rect">
            <a:avLst/>
          </a:prstGeom>
        </p:spPr>
      </p:pic>
      <p:pic>
        <p:nvPicPr>
          <p:cNvPr id="96" name="Imagen 95">
            <a:extLst>
              <a:ext uri="{FF2B5EF4-FFF2-40B4-BE49-F238E27FC236}">
                <a16:creationId xmlns:a16="http://schemas.microsoft.com/office/drawing/2014/main" xmlns="" id="{B1DDAD17-E325-4BBE-BF20-CB956F4FC3FB}"/>
              </a:ext>
            </a:extLst>
          </p:cNvPr>
          <p:cNvPicPr>
            <a:picLocks noChangeAspect="1"/>
          </p:cNvPicPr>
          <p:nvPr/>
        </p:nvPicPr>
        <p:blipFill>
          <a:blip r:embed="rId4"/>
          <a:stretch>
            <a:fillRect/>
          </a:stretch>
        </p:blipFill>
        <p:spPr>
          <a:xfrm>
            <a:off x="4649148" y="3127807"/>
            <a:ext cx="220313" cy="217969"/>
          </a:xfrm>
          <a:prstGeom prst="rect">
            <a:avLst/>
          </a:prstGeom>
        </p:spPr>
      </p:pic>
      <p:pic>
        <p:nvPicPr>
          <p:cNvPr id="97" name="Imagen 96">
            <a:extLst>
              <a:ext uri="{FF2B5EF4-FFF2-40B4-BE49-F238E27FC236}">
                <a16:creationId xmlns:a16="http://schemas.microsoft.com/office/drawing/2014/main" xmlns="" id="{29F1CF11-7F0B-40E9-9D3B-F53F993C8062}"/>
              </a:ext>
            </a:extLst>
          </p:cNvPr>
          <p:cNvPicPr>
            <a:picLocks noChangeAspect="1"/>
          </p:cNvPicPr>
          <p:nvPr/>
        </p:nvPicPr>
        <p:blipFill>
          <a:blip r:embed="rId4"/>
          <a:stretch>
            <a:fillRect/>
          </a:stretch>
        </p:blipFill>
        <p:spPr>
          <a:xfrm>
            <a:off x="4994586" y="3127807"/>
            <a:ext cx="220313" cy="217969"/>
          </a:xfrm>
          <a:prstGeom prst="rect">
            <a:avLst/>
          </a:prstGeom>
        </p:spPr>
      </p:pic>
      <p:pic>
        <p:nvPicPr>
          <p:cNvPr id="98" name="Imagen 97">
            <a:extLst>
              <a:ext uri="{FF2B5EF4-FFF2-40B4-BE49-F238E27FC236}">
                <a16:creationId xmlns:a16="http://schemas.microsoft.com/office/drawing/2014/main" xmlns="" id="{610AE044-3F21-453B-8E23-DF07872633B1}"/>
              </a:ext>
            </a:extLst>
          </p:cNvPr>
          <p:cNvPicPr>
            <a:picLocks noChangeAspect="1"/>
          </p:cNvPicPr>
          <p:nvPr/>
        </p:nvPicPr>
        <p:blipFill>
          <a:blip r:embed="rId4"/>
          <a:stretch>
            <a:fillRect/>
          </a:stretch>
        </p:blipFill>
        <p:spPr>
          <a:xfrm>
            <a:off x="5340024" y="3127807"/>
            <a:ext cx="220313" cy="217969"/>
          </a:xfrm>
          <a:prstGeom prst="rect">
            <a:avLst/>
          </a:prstGeom>
        </p:spPr>
      </p:pic>
      <p:pic>
        <p:nvPicPr>
          <p:cNvPr id="99" name="Imagen 98">
            <a:extLst>
              <a:ext uri="{FF2B5EF4-FFF2-40B4-BE49-F238E27FC236}">
                <a16:creationId xmlns:a16="http://schemas.microsoft.com/office/drawing/2014/main" xmlns="" id="{A968D8E9-2EC8-4E1E-9EB4-1C2B62D8D79F}"/>
              </a:ext>
            </a:extLst>
          </p:cNvPr>
          <p:cNvPicPr>
            <a:picLocks noChangeAspect="1"/>
          </p:cNvPicPr>
          <p:nvPr/>
        </p:nvPicPr>
        <p:blipFill>
          <a:blip r:embed="rId4"/>
          <a:stretch>
            <a:fillRect/>
          </a:stretch>
        </p:blipFill>
        <p:spPr>
          <a:xfrm>
            <a:off x="5685461" y="3127807"/>
            <a:ext cx="220313" cy="217969"/>
          </a:xfrm>
          <a:prstGeom prst="rect">
            <a:avLst/>
          </a:prstGeom>
        </p:spPr>
      </p:pic>
      <p:pic>
        <p:nvPicPr>
          <p:cNvPr id="100" name="Imagen 99">
            <a:extLst>
              <a:ext uri="{FF2B5EF4-FFF2-40B4-BE49-F238E27FC236}">
                <a16:creationId xmlns:a16="http://schemas.microsoft.com/office/drawing/2014/main" xmlns="" id="{4A8D8039-20E4-42A8-8185-B262A538DFF5}"/>
              </a:ext>
            </a:extLst>
          </p:cNvPr>
          <p:cNvPicPr>
            <a:picLocks noChangeAspect="1"/>
          </p:cNvPicPr>
          <p:nvPr/>
        </p:nvPicPr>
        <p:blipFill>
          <a:blip r:embed="rId4"/>
          <a:stretch>
            <a:fillRect/>
          </a:stretch>
        </p:blipFill>
        <p:spPr>
          <a:xfrm>
            <a:off x="6884068" y="3127807"/>
            <a:ext cx="220313" cy="217969"/>
          </a:xfrm>
          <a:prstGeom prst="rect">
            <a:avLst/>
          </a:prstGeom>
        </p:spPr>
      </p:pic>
      <p:pic>
        <p:nvPicPr>
          <p:cNvPr id="101" name="Imagen 100">
            <a:extLst>
              <a:ext uri="{FF2B5EF4-FFF2-40B4-BE49-F238E27FC236}">
                <a16:creationId xmlns:a16="http://schemas.microsoft.com/office/drawing/2014/main" xmlns="" id="{E874A101-F887-4141-BCC5-22C536DB7DE3}"/>
              </a:ext>
            </a:extLst>
          </p:cNvPr>
          <p:cNvPicPr>
            <a:picLocks noChangeAspect="1"/>
          </p:cNvPicPr>
          <p:nvPr/>
        </p:nvPicPr>
        <p:blipFill>
          <a:blip r:embed="rId4"/>
          <a:stretch>
            <a:fillRect/>
          </a:stretch>
        </p:blipFill>
        <p:spPr>
          <a:xfrm>
            <a:off x="6202809" y="3127807"/>
            <a:ext cx="220313" cy="217969"/>
          </a:xfrm>
          <a:prstGeom prst="rect">
            <a:avLst/>
          </a:prstGeom>
        </p:spPr>
      </p:pic>
      <p:pic>
        <p:nvPicPr>
          <p:cNvPr id="102" name="Imagen 101">
            <a:extLst>
              <a:ext uri="{FF2B5EF4-FFF2-40B4-BE49-F238E27FC236}">
                <a16:creationId xmlns:a16="http://schemas.microsoft.com/office/drawing/2014/main" xmlns="" id="{222DB823-23C9-446A-9C1E-A9B67468A223}"/>
              </a:ext>
            </a:extLst>
          </p:cNvPr>
          <p:cNvPicPr>
            <a:picLocks noChangeAspect="1"/>
          </p:cNvPicPr>
          <p:nvPr/>
        </p:nvPicPr>
        <p:blipFill>
          <a:blip r:embed="rId4"/>
          <a:stretch>
            <a:fillRect/>
          </a:stretch>
        </p:blipFill>
        <p:spPr>
          <a:xfrm>
            <a:off x="6549057" y="3127807"/>
            <a:ext cx="220313" cy="217969"/>
          </a:xfrm>
          <a:prstGeom prst="rect">
            <a:avLst/>
          </a:prstGeom>
        </p:spPr>
      </p:pic>
      <p:pic>
        <p:nvPicPr>
          <p:cNvPr id="103" name="Imagen 102">
            <a:extLst>
              <a:ext uri="{FF2B5EF4-FFF2-40B4-BE49-F238E27FC236}">
                <a16:creationId xmlns:a16="http://schemas.microsoft.com/office/drawing/2014/main" xmlns="" id="{91F1FC88-732B-4FAC-B2AC-BD01C4DCB01F}"/>
              </a:ext>
            </a:extLst>
          </p:cNvPr>
          <p:cNvPicPr>
            <a:picLocks noChangeAspect="1"/>
          </p:cNvPicPr>
          <p:nvPr/>
        </p:nvPicPr>
        <p:blipFill>
          <a:blip r:embed="rId4"/>
          <a:stretch>
            <a:fillRect/>
          </a:stretch>
        </p:blipFill>
        <p:spPr>
          <a:xfrm>
            <a:off x="2513618" y="3127807"/>
            <a:ext cx="220313" cy="217969"/>
          </a:xfrm>
          <a:prstGeom prst="rect">
            <a:avLst/>
          </a:prstGeom>
        </p:spPr>
      </p:pic>
      <p:pic>
        <p:nvPicPr>
          <p:cNvPr id="104" name="Imagen 103">
            <a:extLst>
              <a:ext uri="{FF2B5EF4-FFF2-40B4-BE49-F238E27FC236}">
                <a16:creationId xmlns:a16="http://schemas.microsoft.com/office/drawing/2014/main" xmlns="" id="{7A9C2DB5-522F-4DE7-B3EC-67ABC43B2ED9}"/>
              </a:ext>
            </a:extLst>
          </p:cNvPr>
          <p:cNvPicPr>
            <a:picLocks noChangeAspect="1"/>
          </p:cNvPicPr>
          <p:nvPr/>
        </p:nvPicPr>
        <p:blipFill>
          <a:blip r:embed="rId4"/>
          <a:stretch>
            <a:fillRect/>
          </a:stretch>
        </p:blipFill>
        <p:spPr>
          <a:xfrm>
            <a:off x="2946150" y="3127807"/>
            <a:ext cx="220313" cy="217969"/>
          </a:xfrm>
          <a:prstGeom prst="rect">
            <a:avLst/>
          </a:prstGeom>
        </p:spPr>
      </p:pic>
      <p:pic>
        <p:nvPicPr>
          <p:cNvPr id="105" name="Imagen 104">
            <a:extLst>
              <a:ext uri="{FF2B5EF4-FFF2-40B4-BE49-F238E27FC236}">
                <a16:creationId xmlns:a16="http://schemas.microsoft.com/office/drawing/2014/main" xmlns="" id="{4BA0A96E-87F7-4CCC-A3DE-E9C628C3B920}"/>
              </a:ext>
            </a:extLst>
          </p:cNvPr>
          <p:cNvPicPr>
            <a:picLocks noChangeAspect="1"/>
          </p:cNvPicPr>
          <p:nvPr/>
        </p:nvPicPr>
        <p:blipFill>
          <a:blip r:embed="rId4"/>
          <a:stretch>
            <a:fillRect/>
          </a:stretch>
        </p:blipFill>
        <p:spPr>
          <a:xfrm>
            <a:off x="3630584" y="4064554"/>
            <a:ext cx="220313" cy="217969"/>
          </a:xfrm>
          <a:prstGeom prst="rect">
            <a:avLst/>
          </a:prstGeom>
        </p:spPr>
      </p:pic>
      <p:pic>
        <p:nvPicPr>
          <p:cNvPr id="106" name="Imagen 105">
            <a:extLst>
              <a:ext uri="{FF2B5EF4-FFF2-40B4-BE49-F238E27FC236}">
                <a16:creationId xmlns:a16="http://schemas.microsoft.com/office/drawing/2014/main" xmlns="" id="{D794127A-E339-4CF2-9D10-05139C02621F}"/>
              </a:ext>
            </a:extLst>
          </p:cNvPr>
          <p:cNvPicPr>
            <a:picLocks noChangeAspect="1"/>
          </p:cNvPicPr>
          <p:nvPr/>
        </p:nvPicPr>
        <p:blipFill>
          <a:blip r:embed="rId4"/>
          <a:stretch>
            <a:fillRect/>
          </a:stretch>
        </p:blipFill>
        <p:spPr>
          <a:xfrm>
            <a:off x="6549057" y="4064553"/>
            <a:ext cx="220313" cy="217969"/>
          </a:xfrm>
          <a:prstGeom prst="rect">
            <a:avLst/>
          </a:prstGeom>
        </p:spPr>
      </p:pic>
      <p:cxnSp>
        <p:nvCxnSpPr>
          <p:cNvPr id="107" name="Conector: angular 106">
            <a:extLst>
              <a:ext uri="{FF2B5EF4-FFF2-40B4-BE49-F238E27FC236}">
                <a16:creationId xmlns:a16="http://schemas.microsoft.com/office/drawing/2014/main" xmlns="" id="{B61ACF76-7569-43A4-9F6A-35A630F968FD}"/>
              </a:ext>
            </a:extLst>
          </p:cNvPr>
          <p:cNvCxnSpPr>
            <a:cxnSpLocks/>
            <a:stCxn id="93" idx="2"/>
            <a:endCxn id="105" idx="1"/>
          </p:cNvCxnSpPr>
          <p:nvPr/>
        </p:nvCxnSpPr>
        <p:spPr>
          <a:xfrm rot="16200000" flipH="1">
            <a:off x="3113609" y="3656563"/>
            <a:ext cx="827763" cy="206188"/>
          </a:xfrm>
          <a:prstGeom prst="bent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Conector: angular 107">
            <a:extLst>
              <a:ext uri="{FF2B5EF4-FFF2-40B4-BE49-F238E27FC236}">
                <a16:creationId xmlns:a16="http://schemas.microsoft.com/office/drawing/2014/main" xmlns="" id="{3EFEF492-F164-47BD-A92C-5418219EED6D}"/>
              </a:ext>
            </a:extLst>
          </p:cNvPr>
          <p:cNvCxnSpPr>
            <a:stCxn id="100" idx="2"/>
            <a:endCxn id="106" idx="3"/>
          </p:cNvCxnSpPr>
          <p:nvPr/>
        </p:nvCxnSpPr>
        <p:spPr>
          <a:xfrm rot="5400000">
            <a:off x="6467917" y="3647230"/>
            <a:ext cx="827762" cy="224855"/>
          </a:xfrm>
          <a:prstGeom prst="bent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429296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Persistencia de </a:t>
            </a:r>
            <a:r>
              <a:rPr lang="es-ES" dirty="0" err="1"/>
              <a:t>volumenes</a:t>
            </a:r>
            <a:endParaRPr lang="es-ES" dirty="0"/>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628650" y="1018906"/>
            <a:ext cx="8254096" cy="5158057"/>
          </a:xfrm>
        </p:spPr>
        <p:txBody>
          <a:bodyPr>
            <a:normAutofit lnSpcReduction="10000"/>
          </a:bodyPr>
          <a:lstStyle/>
          <a:p>
            <a:r>
              <a:rPr lang="en-US" dirty="0" err="1"/>
              <a:t>PersistentVolumes</a:t>
            </a:r>
            <a:r>
              <a:rPr lang="en-US" dirty="0"/>
              <a:t> are a Volumes designed to provide persistent disk-like functionality</a:t>
            </a:r>
          </a:p>
          <a:p>
            <a:r>
              <a:rPr lang="en-US" dirty="0"/>
              <a:t>Using them involves:</a:t>
            </a:r>
          </a:p>
          <a:p>
            <a:pPr lvl="1"/>
            <a:r>
              <a:rPr lang="en-US" dirty="0"/>
              <a:t>Provisioning a </a:t>
            </a:r>
            <a:r>
              <a:rPr lang="en-US" dirty="0" err="1"/>
              <a:t>PersistentVolume</a:t>
            </a:r>
            <a:r>
              <a:rPr lang="en-US" dirty="0"/>
              <a:t> (akin to creating/installing a disk in a virtual machine or hardware server)</a:t>
            </a:r>
          </a:p>
          <a:p>
            <a:pPr lvl="1"/>
            <a:r>
              <a:rPr lang="en-US" dirty="0"/>
              <a:t>Establishing a </a:t>
            </a:r>
            <a:r>
              <a:rPr lang="en-US" dirty="0" err="1"/>
              <a:t>PersistentVolumeClaim</a:t>
            </a:r>
            <a:r>
              <a:rPr lang="en-US" dirty="0"/>
              <a:t> (it is a request for storage by a user/Pod)</a:t>
            </a:r>
          </a:p>
          <a:p>
            <a:r>
              <a:rPr lang="en-US" dirty="0"/>
              <a:t>By examining available </a:t>
            </a:r>
            <a:r>
              <a:rPr lang="en-US" dirty="0" err="1"/>
              <a:t>PersistentVolumes</a:t>
            </a:r>
            <a:r>
              <a:rPr lang="en-US" dirty="0"/>
              <a:t> and demands from </a:t>
            </a:r>
            <a:r>
              <a:rPr lang="en-US" dirty="0" err="1"/>
              <a:t>PersistentVolumeClaims</a:t>
            </a:r>
            <a:r>
              <a:rPr lang="en-US" dirty="0"/>
              <a:t> by running Pods, Kubernetes binds available volumes to Pods based on the options specified by the </a:t>
            </a:r>
            <a:r>
              <a:rPr lang="en-US" dirty="0" err="1"/>
              <a:t>PersistentVolumeClaims</a:t>
            </a:r>
            <a:r>
              <a:rPr lang="en-US" dirty="0"/>
              <a:t> to matching </a:t>
            </a:r>
            <a:r>
              <a:rPr lang="en-US" dirty="0" err="1"/>
              <a:t>PersistentVolumes</a:t>
            </a:r>
            <a:r>
              <a:rPr lang="en-US" dirty="0"/>
              <a:t> (e.g. by name, storage size, storage class, etc. asked for in the Claims)</a:t>
            </a:r>
            <a:endParaRPr lang="es-ES" dirty="0"/>
          </a:p>
        </p:txBody>
      </p:sp>
    </p:spTree>
    <p:extLst>
      <p:ext uri="{BB962C8B-B14F-4D97-AF65-F5344CB8AC3E}">
        <p14:creationId xmlns:p14="http://schemas.microsoft.com/office/powerpoint/2010/main" val="42588635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Crear </a:t>
            </a:r>
            <a:r>
              <a:rPr lang="es-ES" dirty="0" err="1"/>
              <a:t>Volumenes</a:t>
            </a:r>
            <a:endParaRPr lang="es-ES" dirty="0"/>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362496" y="1539820"/>
            <a:ext cx="4426429" cy="2880233"/>
          </a:xfrm>
        </p:spPr>
        <p:txBody>
          <a:bodyPr>
            <a:normAutofit fontScale="77500" lnSpcReduction="20000"/>
          </a:bodyPr>
          <a:lstStyle/>
          <a:p>
            <a:r>
              <a:rPr lang="en-US" sz="2600" dirty="0" err="1"/>
              <a:t>PersistentVolumes</a:t>
            </a:r>
            <a:r>
              <a:rPr lang="en-US" sz="2600" dirty="0"/>
              <a:t> are defined using a “</a:t>
            </a:r>
            <a:r>
              <a:rPr lang="en-US" sz="2600" dirty="0" err="1"/>
              <a:t>PersistentVolume</a:t>
            </a:r>
            <a:r>
              <a:rPr lang="en-US" sz="2600" dirty="0"/>
              <a:t>” definition that specifies their type, size, and how they can be accessed</a:t>
            </a:r>
          </a:p>
          <a:p>
            <a:r>
              <a:rPr lang="en-US" sz="2600" dirty="0"/>
              <a:t>Their type and access type is highly dependent </a:t>
            </a:r>
            <a:r>
              <a:rPr lang="es-ES" sz="2600" dirty="0" err="1"/>
              <a:t>on</a:t>
            </a:r>
            <a:r>
              <a:rPr lang="es-ES" sz="2600" dirty="0"/>
              <a:t> </a:t>
            </a:r>
            <a:r>
              <a:rPr lang="es-ES" sz="2600" dirty="0" err="1"/>
              <a:t>the</a:t>
            </a:r>
            <a:r>
              <a:rPr lang="es-ES" sz="2600" dirty="0"/>
              <a:t> </a:t>
            </a:r>
            <a:r>
              <a:rPr lang="es-ES" sz="2600" dirty="0" err="1"/>
              <a:t>underlying</a:t>
            </a:r>
            <a:r>
              <a:rPr lang="es-ES" sz="2600" dirty="0"/>
              <a:t> media</a:t>
            </a:r>
          </a:p>
          <a:p>
            <a:pPr lvl="1"/>
            <a:r>
              <a:rPr lang="es-ES" dirty="0"/>
              <a:t>Local Disk</a:t>
            </a:r>
          </a:p>
          <a:p>
            <a:pPr lvl="1"/>
            <a:r>
              <a:rPr lang="es-ES" dirty="0"/>
              <a:t>Network Mount</a:t>
            </a:r>
          </a:p>
          <a:p>
            <a:pPr lvl="1"/>
            <a:r>
              <a:rPr lang="es-ES" dirty="0"/>
              <a:t>Cloud Block Storage </a:t>
            </a:r>
            <a:r>
              <a:rPr lang="es-ES" dirty="0" err="1"/>
              <a:t>Service</a:t>
            </a:r>
            <a:endParaRPr lang="es-ES" dirty="0"/>
          </a:p>
          <a:p>
            <a:pPr lvl="1"/>
            <a:r>
              <a:rPr lang="en-US" dirty="0"/>
              <a:t>Directory on the Host (testing only, not for production!)</a:t>
            </a:r>
            <a:endParaRPr lang="es-ES" sz="1600" dirty="0"/>
          </a:p>
        </p:txBody>
      </p:sp>
      <p:pic>
        <p:nvPicPr>
          <p:cNvPr id="4" name="Imagen 3">
            <a:extLst>
              <a:ext uri="{FF2B5EF4-FFF2-40B4-BE49-F238E27FC236}">
                <a16:creationId xmlns:a16="http://schemas.microsoft.com/office/drawing/2014/main" xmlns="" id="{463E8A46-76AB-45CD-B3F9-21BDA899F4F9}"/>
              </a:ext>
            </a:extLst>
          </p:cNvPr>
          <p:cNvPicPr>
            <a:picLocks noChangeAspect="1"/>
          </p:cNvPicPr>
          <p:nvPr/>
        </p:nvPicPr>
        <p:blipFill>
          <a:blip r:embed="rId3"/>
          <a:stretch>
            <a:fillRect/>
          </a:stretch>
        </p:blipFill>
        <p:spPr>
          <a:xfrm>
            <a:off x="5363148" y="1539820"/>
            <a:ext cx="3381375" cy="3209925"/>
          </a:xfrm>
          <a:prstGeom prst="rect">
            <a:avLst/>
          </a:prstGeom>
        </p:spPr>
      </p:pic>
    </p:spTree>
    <p:extLst>
      <p:ext uri="{BB962C8B-B14F-4D97-AF65-F5344CB8AC3E}">
        <p14:creationId xmlns:p14="http://schemas.microsoft.com/office/powerpoint/2010/main" val="42684715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Crear </a:t>
            </a:r>
            <a:r>
              <a:rPr lang="es-ES" dirty="0" err="1"/>
              <a:t>Volumenes</a:t>
            </a:r>
            <a:endParaRPr lang="es-ES" dirty="0"/>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362496" y="1539820"/>
            <a:ext cx="4426429" cy="2880233"/>
          </a:xfrm>
        </p:spPr>
        <p:txBody>
          <a:bodyPr>
            <a:normAutofit fontScale="92500" lnSpcReduction="20000"/>
          </a:bodyPr>
          <a:lstStyle/>
          <a:p>
            <a:r>
              <a:rPr lang="en-US" sz="2600" dirty="0" err="1"/>
              <a:t>PersistentVolumeClaims</a:t>
            </a:r>
            <a:r>
              <a:rPr lang="en-US" sz="2600" dirty="0"/>
              <a:t> are defined using a “</a:t>
            </a:r>
            <a:r>
              <a:rPr lang="en-US" sz="2600" dirty="0" err="1"/>
              <a:t>PersistentVolumeClaim</a:t>
            </a:r>
            <a:r>
              <a:rPr lang="en-US" sz="2600" dirty="0"/>
              <a:t>” as type an it is a request for storage.</a:t>
            </a:r>
          </a:p>
          <a:p>
            <a:r>
              <a:rPr lang="es-ES" sz="2600" dirty="0"/>
              <a:t>Access </a:t>
            </a:r>
            <a:r>
              <a:rPr lang="es-ES" sz="2600" dirty="0" err="1"/>
              <a:t>mode</a:t>
            </a:r>
            <a:endParaRPr lang="es-ES" sz="2600" dirty="0"/>
          </a:p>
          <a:p>
            <a:pPr lvl="1"/>
            <a:r>
              <a:rPr lang="es-ES" dirty="0" err="1"/>
              <a:t>ReadWriteOnce</a:t>
            </a:r>
            <a:endParaRPr lang="es-ES" dirty="0"/>
          </a:p>
          <a:p>
            <a:pPr lvl="1"/>
            <a:r>
              <a:rPr lang="es-ES" dirty="0" err="1"/>
              <a:t>ReadOnlyMany</a:t>
            </a:r>
            <a:endParaRPr lang="es-ES" dirty="0"/>
          </a:p>
          <a:p>
            <a:pPr lvl="1"/>
            <a:r>
              <a:rPr lang="es-ES" dirty="0" err="1"/>
              <a:t>ReadWriteMany</a:t>
            </a:r>
            <a:endParaRPr lang="es-ES" dirty="0"/>
          </a:p>
        </p:txBody>
      </p:sp>
      <p:pic>
        <p:nvPicPr>
          <p:cNvPr id="5" name="Imagen 4">
            <a:extLst>
              <a:ext uri="{FF2B5EF4-FFF2-40B4-BE49-F238E27FC236}">
                <a16:creationId xmlns:a16="http://schemas.microsoft.com/office/drawing/2014/main" xmlns="" id="{081FA52C-ED88-4FAB-B157-D2F4C3216626}"/>
              </a:ext>
            </a:extLst>
          </p:cNvPr>
          <p:cNvPicPr>
            <a:picLocks noChangeAspect="1"/>
          </p:cNvPicPr>
          <p:nvPr/>
        </p:nvPicPr>
        <p:blipFill>
          <a:blip r:embed="rId3"/>
          <a:stretch>
            <a:fillRect/>
          </a:stretch>
        </p:blipFill>
        <p:spPr>
          <a:xfrm>
            <a:off x="5256806" y="1539820"/>
            <a:ext cx="3645610" cy="2880233"/>
          </a:xfrm>
          <a:prstGeom prst="rect">
            <a:avLst/>
          </a:prstGeom>
        </p:spPr>
      </p:pic>
    </p:spTree>
    <p:extLst>
      <p:ext uri="{BB962C8B-B14F-4D97-AF65-F5344CB8AC3E}">
        <p14:creationId xmlns:p14="http://schemas.microsoft.com/office/powerpoint/2010/main" val="1570636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err="1"/>
              <a:t>Secrets</a:t>
            </a:r>
            <a:endParaRPr lang="es-ES" dirty="0"/>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628650" y="1018906"/>
            <a:ext cx="8254096" cy="5158057"/>
          </a:xfrm>
        </p:spPr>
        <p:txBody>
          <a:bodyPr>
            <a:normAutofit lnSpcReduction="10000"/>
          </a:bodyPr>
          <a:lstStyle/>
          <a:p>
            <a:r>
              <a:rPr lang="en-US" dirty="0"/>
              <a:t>Secrets contain small amounts of data</a:t>
            </a:r>
          </a:p>
          <a:p>
            <a:r>
              <a:rPr lang="en-US" dirty="0"/>
              <a:t>Secrets can be delivered to a pod in the form of:</a:t>
            </a:r>
          </a:p>
          <a:p>
            <a:pPr lvl="1"/>
            <a:r>
              <a:rPr lang="en-US" dirty="0"/>
              <a:t>A file placed on a volume at runtime containing the secret data (useful </a:t>
            </a:r>
            <a:r>
              <a:rPr lang="es-ES" dirty="0" err="1"/>
              <a:t>for</a:t>
            </a:r>
            <a:r>
              <a:rPr lang="es-ES" dirty="0"/>
              <a:t> </a:t>
            </a:r>
            <a:r>
              <a:rPr lang="es-ES" dirty="0" err="1"/>
              <a:t>certificates</a:t>
            </a:r>
            <a:r>
              <a:rPr lang="es-ES" dirty="0"/>
              <a:t>)</a:t>
            </a:r>
          </a:p>
          <a:p>
            <a:pPr lvl="1"/>
            <a:r>
              <a:rPr lang="en-US" dirty="0"/>
              <a:t>An environment variable referenced by the Pod and inserted at runtime into the environment by the </a:t>
            </a:r>
            <a:r>
              <a:rPr lang="en-US" dirty="0" err="1"/>
              <a:t>kubelet</a:t>
            </a:r>
            <a:r>
              <a:rPr lang="en-US" dirty="0"/>
              <a:t> running the Pod - just like </a:t>
            </a:r>
            <a:r>
              <a:rPr lang="es-ES" dirty="0" err="1"/>
              <a:t>any</a:t>
            </a:r>
            <a:r>
              <a:rPr lang="es-ES" dirty="0"/>
              <a:t> </a:t>
            </a:r>
            <a:r>
              <a:rPr lang="es-ES" dirty="0" err="1"/>
              <a:t>other</a:t>
            </a:r>
            <a:r>
              <a:rPr lang="es-ES" dirty="0"/>
              <a:t> </a:t>
            </a:r>
            <a:r>
              <a:rPr lang="es-ES" dirty="0" err="1"/>
              <a:t>environment</a:t>
            </a:r>
            <a:r>
              <a:rPr lang="es-ES" dirty="0"/>
              <a:t> variable</a:t>
            </a:r>
          </a:p>
          <a:p>
            <a:r>
              <a:rPr lang="en-US" dirty="0"/>
              <a:t>Kubernetes provides separation for secrets, it does not provide strong </a:t>
            </a:r>
            <a:r>
              <a:rPr lang="es-ES" dirty="0" err="1"/>
              <a:t>encryption</a:t>
            </a:r>
            <a:endParaRPr lang="es-ES" dirty="0"/>
          </a:p>
          <a:p>
            <a:r>
              <a:rPr lang="en-US" dirty="0"/>
              <a:t>Secrets are typically Base64 encoded strings stored separately from configuration and injected at runtime</a:t>
            </a:r>
          </a:p>
          <a:p>
            <a:r>
              <a:rPr lang="en-US" dirty="0"/>
              <a:t>You can encode it manually or use Kubernetes’ tools to do it for you</a:t>
            </a:r>
            <a:endParaRPr lang="es-ES" dirty="0"/>
          </a:p>
          <a:p>
            <a:pPr marL="457200" lvl="1" indent="0">
              <a:buNone/>
            </a:pPr>
            <a:endParaRPr lang="es-ES" dirty="0"/>
          </a:p>
        </p:txBody>
      </p:sp>
    </p:spTree>
    <p:extLst>
      <p:ext uri="{BB962C8B-B14F-4D97-AF65-F5344CB8AC3E}">
        <p14:creationId xmlns:p14="http://schemas.microsoft.com/office/powerpoint/2010/main" val="8439330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Creando un </a:t>
            </a:r>
            <a:r>
              <a:rPr lang="es-ES" dirty="0" err="1"/>
              <a:t>Secret</a:t>
            </a:r>
            <a:endParaRPr lang="es-ES" dirty="0"/>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628650" y="1018906"/>
            <a:ext cx="8254096" cy="5158057"/>
          </a:xfrm>
        </p:spPr>
        <p:txBody>
          <a:bodyPr>
            <a:normAutofit/>
          </a:bodyPr>
          <a:lstStyle/>
          <a:p>
            <a:r>
              <a:rPr lang="en-US" dirty="0"/>
              <a:t>You guessed it: </a:t>
            </a:r>
            <a:r>
              <a:rPr lang="en-US" dirty="0" err="1"/>
              <a:t>kubectl</a:t>
            </a:r>
            <a:r>
              <a:rPr lang="en-US" dirty="0"/>
              <a:t> will help you here!</a:t>
            </a:r>
          </a:p>
          <a:p>
            <a:r>
              <a:rPr lang="en-US" dirty="0"/>
              <a:t>Creating a secret using </a:t>
            </a:r>
            <a:r>
              <a:rPr lang="en-US" dirty="0" err="1"/>
              <a:t>kubectl</a:t>
            </a:r>
            <a:r>
              <a:rPr lang="en-US" dirty="0"/>
              <a:t> From a file (creates a secret named generic </a:t>
            </a:r>
            <a:r>
              <a:rPr lang="en-US" dirty="0" err="1"/>
              <a:t>db</a:t>
            </a:r>
            <a:r>
              <a:rPr lang="en-US" dirty="0"/>
              <a:t>-user-pass with the username from the username.txt file and password from the </a:t>
            </a:r>
            <a:r>
              <a:rPr lang="es-ES" dirty="0"/>
              <a:t>password.txt file)</a:t>
            </a:r>
          </a:p>
          <a:p>
            <a:endParaRPr lang="es-ES" dirty="0"/>
          </a:p>
          <a:p>
            <a:r>
              <a:rPr lang="en-US" dirty="0"/>
              <a:t>From the a literal on the command line</a:t>
            </a:r>
          </a:p>
        </p:txBody>
      </p:sp>
      <p:sp>
        <p:nvSpPr>
          <p:cNvPr id="4" name="Rectángulo 3">
            <a:extLst>
              <a:ext uri="{FF2B5EF4-FFF2-40B4-BE49-F238E27FC236}">
                <a16:creationId xmlns:a16="http://schemas.microsoft.com/office/drawing/2014/main" xmlns="" id="{1934FFC8-9E9E-49AC-A5C2-F6A2982B9676}"/>
              </a:ext>
            </a:extLst>
          </p:cNvPr>
          <p:cNvSpPr/>
          <p:nvPr/>
        </p:nvSpPr>
        <p:spPr>
          <a:xfrm>
            <a:off x="605928" y="3259723"/>
            <a:ext cx="8276818" cy="338554"/>
          </a:xfrm>
          <a:prstGeom prst="rect">
            <a:avLst/>
          </a:prstGeom>
          <a:solidFill>
            <a:schemeClr val="tx1"/>
          </a:solidFill>
        </p:spPr>
        <p:txBody>
          <a:bodyPr wrap="none" lIns="91440" tIns="45720" rIns="91440" bIns="45720">
            <a:spAutoFit/>
          </a:bodyPr>
          <a:lstStyle/>
          <a:p>
            <a:r>
              <a:rPr lang="es-ES" sz="1600" dirty="0" err="1">
                <a:solidFill>
                  <a:schemeClr val="bg1"/>
                </a:solidFill>
              </a:rPr>
              <a:t>kubectl</a:t>
            </a:r>
            <a:r>
              <a:rPr lang="es-ES" sz="1600" dirty="0">
                <a:solidFill>
                  <a:schemeClr val="bg1"/>
                </a:solidFill>
              </a:rPr>
              <a:t> </a:t>
            </a:r>
            <a:r>
              <a:rPr lang="es-ES" sz="1600" dirty="0" err="1">
                <a:solidFill>
                  <a:schemeClr val="bg1"/>
                </a:solidFill>
              </a:rPr>
              <a:t>create</a:t>
            </a:r>
            <a:r>
              <a:rPr lang="es-ES" sz="1600" dirty="0">
                <a:solidFill>
                  <a:schemeClr val="bg1"/>
                </a:solidFill>
              </a:rPr>
              <a:t> </a:t>
            </a:r>
            <a:r>
              <a:rPr lang="es-ES" sz="1600" dirty="0" err="1">
                <a:solidFill>
                  <a:schemeClr val="bg1"/>
                </a:solidFill>
              </a:rPr>
              <a:t>secret</a:t>
            </a:r>
            <a:r>
              <a:rPr lang="es-ES" sz="1600" dirty="0">
                <a:solidFill>
                  <a:schemeClr val="bg1"/>
                </a:solidFill>
              </a:rPr>
              <a:t> </a:t>
            </a:r>
            <a:r>
              <a:rPr lang="es-ES" sz="1600" dirty="0" err="1">
                <a:solidFill>
                  <a:schemeClr val="bg1"/>
                </a:solidFill>
              </a:rPr>
              <a:t>generic</a:t>
            </a:r>
            <a:r>
              <a:rPr lang="es-ES" sz="1600" dirty="0">
                <a:solidFill>
                  <a:schemeClr val="bg1"/>
                </a:solidFill>
              </a:rPr>
              <a:t> </a:t>
            </a:r>
            <a:r>
              <a:rPr lang="es-ES" sz="1600" dirty="0" err="1">
                <a:solidFill>
                  <a:schemeClr val="bg1"/>
                </a:solidFill>
              </a:rPr>
              <a:t>db-user-pass</a:t>
            </a:r>
            <a:r>
              <a:rPr lang="es-ES" sz="1600" dirty="0">
                <a:solidFill>
                  <a:schemeClr val="bg1"/>
                </a:solidFill>
              </a:rPr>
              <a:t> --</a:t>
            </a:r>
            <a:r>
              <a:rPr lang="es-ES" sz="1600" dirty="0" err="1">
                <a:solidFill>
                  <a:schemeClr val="bg1"/>
                </a:solidFill>
              </a:rPr>
              <a:t>from</a:t>
            </a:r>
            <a:r>
              <a:rPr lang="es-ES" sz="1600" dirty="0">
                <a:solidFill>
                  <a:schemeClr val="bg1"/>
                </a:solidFill>
              </a:rPr>
              <a:t>-file=./username.txt --</a:t>
            </a:r>
            <a:r>
              <a:rPr lang="es-ES" sz="1600" dirty="0" err="1">
                <a:solidFill>
                  <a:schemeClr val="bg1"/>
                </a:solidFill>
              </a:rPr>
              <a:t>from</a:t>
            </a:r>
            <a:r>
              <a:rPr lang="es-ES" sz="1600" dirty="0">
                <a:solidFill>
                  <a:schemeClr val="bg1"/>
                </a:solidFill>
              </a:rPr>
              <a:t>-file=./password.txt</a:t>
            </a:r>
            <a:endParaRPr lang="es-ES" sz="4800" b="0" cap="none" spc="0" dirty="0">
              <a:ln w="0"/>
              <a:solidFill>
                <a:schemeClr val="bg1"/>
              </a:solidFill>
              <a:effectLst>
                <a:outerShdw blurRad="38100" dist="19050" dir="2700000" algn="tl" rotWithShape="0">
                  <a:schemeClr val="dk1">
                    <a:alpha val="40000"/>
                  </a:schemeClr>
                </a:outerShdw>
              </a:effectLst>
            </a:endParaRPr>
          </a:p>
        </p:txBody>
      </p:sp>
      <p:sp>
        <p:nvSpPr>
          <p:cNvPr id="5" name="Rectángulo 4">
            <a:extLst>
              <a:ext uri="{FF2B5EF4-FFF2-40B4-BE49-F238E27FC236}">
                <a16:creationId xmlns:a16="http://schemas.microsoft.com/office/drawing/2014/main" xmlns="" id="{003CA35D-33BC-47CB-BFF0-782D67510804}"/>
              </a:ext>
            </a:extLst>
          </p:cNvPr>
          <p:cNvSpPr/>
          <p:nvPr/>
        </p:nvSpPr>
        <p:spPr>
          <a:xfrm>
            <a:off x="605928" y="4379789"/>
            <a:ext cx="8276818" cy="338554"/>
          </a:xfrm>
          <a:prstGeom prst="rect">
            <a:avLst/>
          </a:prstGeom>
          <a:solidFill>
            <a:schemeClr val="tx1"/>
          </a:solidFill>
        </p:spPr>
        <p:txBody>
          <a:bodyPr wrap="square" lIns="91440" tIns="45720" rIns="91440" bIns="45720">
            <a:spAutoFit/>
          </a:bodyPr>
          <a:lstStyle/>
          <a:p>
            <a:r>
              <a:rPr lang="en-US" sz="1600" dirty="0" err="1">
                <a:solidFill>
                  <a:schemeClr val="bg1"/>
                </a:solidFill>
              </a:rPr>
              <a:t>kubectl</a:t>
            </a:r>
            <a:r>
              <a:rPr lang="en-US" sz="1600" dirty="0">
                <a:solidFill>
                  <a:schemeClr val="bg1"/>
                </a:solidFill>
              </a:rPr>
              <a:t> create secret generic </a:t>
            </a:r>
            <a:r>
              <a:rPr lang="en-US" sz="1600" dirty="0" err="1">
                <a:solidFill>
                  <a:schemeClr val="bg1"/>
                </a:solidFill>
              </a:rPr>
              <a:t>mysql</a:t>
            </a:r>
            <a:r>
              <a:rPr lang="en-US" sz="1600" dirty="0">
                <a:solidFill>
                  <a:schemeClr val="bg1"/>
                </a:solidFill>
              </a:rPr>
              <a:t>-pass --from-literal=password=YOUR_PASSWORD</a:t>
            </a:r>
            <a:endParaRPr lang="es-ES" sz="4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52057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Usar </a:t>
            </a:r>
            <a:r>
              <a:rPr lang="es-ES" dirty="0" err="1"/>
              <a:t>secret</a:t>
            </a:r>
            <a:r>
              <a:rPr lang="es-ES" dirty="0"/>
              <a:t> como variable de entorno</a:t>
            </a:r>
          </a:p>
        </p:txBody>
      </p:sp>
      <p:pic>
        <p:nvPicPr>
          <p:cNvPr id="4" name="Imagen 3">
            <a:extLst>
              <a:ext uri="{FF2B5EF4-FFF2-40B4-BE49-F238E27FC236}">
                <a16:creationId xmlns:a16="http://schemas.microsoft.com/office/drawing/2014/main" xmlns="" id="{FCBEADB3-9552-4673-8E11-E3F8132BBD9C}"/>
              </a:ext>
            </a:extLst>
          </p:cNvPr>
          <p:cNvPicPr>
            <a:picLocks noChangeAspect="1"/>
          </p:cNvPicPr>
          <p:nvPr/>
        </p:nvPicPr>
        <p:blipFill>
          <a:blip r:embed="rId3"/>
          <a:stretch>
            <a:fillRect/>
          </a:stretch>
        </p:blipFill>
        <p:spPr>
          <a:xfrm>
            <a:off x="2101592" y="1409699"/>
            <a:ext cx="5139180" cy="4355687"/>
          </a:xfrm>
          <a:prstGeom prst="rect">
            <a:avLst/>
          </a:prstGeom>
        </p:spPr>
      </p:pic>
      <p:sp>
        <p:nvSpPr>
          <p:cNvPr id="5" name="Rectángulo 4">
            <a:extLst>
              <a:ext uri="{FF2B5EF4-FFF2-40B4-BE49-F238E27FC236}">
                <a16:creationId xmlns:a16="http://schemas.microsoft.com/office/drawing/2014/main" xmlns="" id="{BDD0A5C9-4B9F-45AB-AD76-0F9A01131792}"/>
              </a:ext>
            </a:extLst>
          </p:cNvPr>
          <p:cNvSpPr/>
          <p:nvPr/>
        </p:nvSpPr>
        <p:spPr>
          <a:xfrm>
            <a:off x="3062177" y="3891516"/>
            <a:ext cx="3444949" cy="1350335"/>
          </a:xfrm>
          <a:prstGeom prst="rect">
            <a:avLst/>
          </a:prstGeom>
          <a:solidFill>
            <a:srgbClr val="FFC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82329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Usar </a:t>
            </a:r>
            <a:r>
              <a:rPr lang="es-ES" dirty="0" err="1"/>
              <a:t>secret</a:t>
            </a:r>
            <a:r>
              <a:rPr lang="es-ES" dirty="0"/>
              <a:t> como un fichero</a:t>
            </a:r>
          </a:p>
        </p:txBody>
      </p:sp>
      <p:pic>
        <p:nvPicPr>
          <p:cNvPr id="4" name="Marcador de contenido 3">
            <a:extLst>
              <a:ext uri="{FF2B5EF4-FFF2-40B4-BE49-F238E27FC236}">
                <a16:creationId xmlns:a16="http://schemas.microsoft.com/office/drawing/2014/main" xmlns="" id="{859E9376-D027-4963-9694-ABBDC9AED851}"/>
              </a:ext>
            </a:extLst>
          </p:cNvPr>
          <p:cNvPicPr>
            <a:picLocks noGrp="1" noChangeAspect="1"/>
          </p:cNvPicPr>
          <p:nvPr>
            <p:ph idx="1"/>
          </p:nvPr>
        </p:nvPicPr>
        <p:blipFill>
          <a:blip r:embed="rId3"/>
          <a:stretch>
            <a:fillRect/>
          </a:stretch>
        </p:blipFill>
        <p:spPr>
          <a:xfrm>
            <a:off x="1793786" y="1169581"/>
            <a:ext cx="5556428" cy="4556271"/>
          </a:xfrm>
          <a:prstGeom prst="rect">
            <a:avLst/>
          </a:prstGeom>
        </p:spPr>
      </p:pic>
      <p:sp>
        <p:nvSpPr>
          <p:cNvPr id="5" name="Rectángulo 4">
            <a:extLst>
              <a:ext uri="{FF2B5EF4-FFF2-40B4-BE49-F238E27FC236}">
                <a16:creationId xmlns:a16="http://schemas.microsoft.com/office/drawing/2014/main" xmlns="" id="{9C2435E8-8913-4663-85C9-239D1FEE2979}"/>
              </a:ext>
            </a:extLst>
          </p:cNvPr>
          <p:cNvSpPr/>
          <p:nvPr/>
        </p:nvSpPr>
        <p:spPr>
          <a:xfrm>
            <a:off x="2658139" y="5071731"/>
            <a:ext cx="3827721" cy="754911"/>
          </a:xfrm>
          <a:prstGeom prst="rect">
            <a:avLst/>
          </a:prstGeom>
          <a:solidFill>
            <a:srgbClr val="FFC00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354170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Espacios de Nombres</a:t>
            </a:r>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628650" y="1018906"/>
            <a:ext cx="8254096" cy="5158057"/>
          </a:xfrm>
        </p:spPr>
        <p:txBody>
          <a:bodyPr>
            <a:normAutofit/>
          </a:bodyPr>
          <a:lstStyle/>
          <a:p>
            <a:r>
              <a:rPr lang="en-US" dirty="0"/>
              <a:t>Namespaces create multiple virtual clusters on the same physical clusters, these virtual clusters are called namespaces</a:t>
            </a:r>
          </a:p>
          <a:p>
            <a:r>
              <a:rPr lang="en-US" dirty="0"/>
              <a:t>Namespaces provide separation, when you start to need them, start </a:t>
            </a:r>
            <a:r>
              <a:rPr lang="es-ES" dirty="0" err="1"/>
              <a:t>using</a:t>
            </a:r>
            <a:r>
              <a:rPr lang="es-ES" dirty="0"/>
              <a:t> </a:t>
            </a:r>
            <a:r>
              <a:rPr lang="es-ES" dirty="0" err="1"/>
              <a:t>them</a:t>
            </a:r>
            <a:endParaRPr lang="es-ES" dirty="0"/>
          </a:p>
          <a:p>
            <a:r>
              <a:rPr lang="en-US" dirty="0"/>
              <a:t>Until then, using “default” is just fine</a:t>
            </a:r>
            <a:endParaRPr lang="es-ES" dirty="0"/>
          </a:p>
        </p:txBody>
      </p:sp>
    </p:spTree>
    <p:extLst>
      <p:ext uri="{BB962C8B-B14F-4D97-AF65-F5344CB8AC3E}">
        <p14:creationId xmlns:p14="http://schemas.microsoft.com/office/powerpoint/2010/main" val="23461309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Limitación de recursos</a:t>
            </a:r>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628650" y="1018906"/>
            <a:ext cx="8254096" cy="5158057"/>
          </a:xfrm>
        </p:spPr>
        <p:txBody>
          <a:bodyPr>
            <a:normAutofit/>
          </a:bodyPr>
          <a:lstStyle/>
          <a:p>
            <a:r>
              <a:rPr lang="en-US" dirty="0"/>
              <a:t>Namespaces can be assigned </a:t>
            </a:r>
            <a:r>
              <a:rPr lang="en-US" dirty="0" err="1"/>
              <a:t>ResourceQuota</a:t>
            </a:r>
            <a:r>
              <a:rPr lang="en-US" dirty="0"/>
              <a:t> objects</a:t>
            </a:r>
          </a:p>
          <a:p>
            <a:r>
              <a:rPr lang="en-US" dirty="0"/>
              <a:t>Each namespace should have at most one (but it is not required)</a:t>
            </a:r>
          </a:p>
          <a:p>
            <a:r>
              <a:rPr lang="en-US" dirty="0"/>
              <a:t>This will limit the amount of usage allowed by the objects in that namespace</a:t>
            </a:r>
          </a:p>
          <a:p>
            <a:pPr lvl="1"/>
            <a:r>
              <a:rPr lang="es-ES" dirty="0" err="1"/>
              <a:t>You</a:t>
            </a:r>
            <a:r>
              <a:rPr lang="es-ES" dirty="0"/>
              <a:t> can </a:t>
            </a:r>
            <a:r>
              <a:rPr lang="es-ES" dirty="0" err="1"/>
              <a:t>limit</a:t>
            </a:r>
            <a:r>
              <a:rPr lang="es-ES" dirty="0"/>
              <a:t>:</a:t>
            </a:r>
          </a:p>
          <a:p>
            <a:pPr lvl="1"/>
            <a:r>
              <a:rPr lang="es-ES" dirty="0"/>
              <a:t>Compute</a:t>
            </a:r>
          </a:p>
          <a:p>
            <a:pPr lvl="1"/>
            <a:r>
              <a:rPr lang="es-ES" dirty="0"/>
              <a:t>Storage</a:t>
            </a:r>
          </a:p>
          <a:p>
            <a:pPr lvl="1"/>
            <a:r>
              <a:rPr lang="es-ES" dirty="0" err="1"/>
              <a:t>Memory</a:t>
            </a:r>
            <a:endParaRPr lang="es-ES" dirty="0"/>
          </a:p>
          <a:p>
            <a:pPr lvl="1"/>
            <a:r>
              <a:rPr lang="en-US" dirty="0"/>
              <a:t>How many objects can exist</a:t>
            </a:r>
            <a:endParaRPr lang="es-ES" dirty="0"/>
          </a:p>
        </p:txBody>
      </p:sp>
    </p:spTree>
    <p:extLst>
      <p:ext uri="{BB962C8B-B14F-4D97-AF65-F5344CB8AC3E}">
        <p14:creationId xmlns:p14="http://schemas.microsoft.com/office/powerpoint/2010/main" val="215553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Limitación de recursos</a:t>
            </a:r>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628650" y="1018906"/>
            <a:ext cx="8254096" cy="5158057"/>
          </a:xfrm>
        </p:spPr>
        <p:txBody>
          <a:bodyPr>
            <a:normAutofit/>
          </a:bodyPr>
          <a:lstStyle/>
          <a:p>
            <a:endParaRPr lang="es-ES" dirty="0"/>
          </a:p>
        </p:txBody>
      </p:sp>
      <p:pic>
        <p:nvPicPr>
          <p:cNvPr id="4" name="Imagen 3">
            <a:extLst>
              <a:ext uri="{FF2B5EF4-FFF2-40B4-BE49-F238E27FC236}">
                <a16:creationId xmlns:a16="http://schemas.microsoft.com/office/drawing/2014/main" xmlns="" id="{6B5ECD4E-9346-4CDD-8EF1-B56835D9F752}"/>
              </a:ext>
            </a:extLst>
          </p:cNvPr>
          <p:cNvPicPr>
            <a:picLocks noChangeAspect="1"/>
          </p:cNvPicPr>
          <p:nvPr/>
        </p:nvPicPr>
        <p:blipFill>
          <a:blip r:embed="rId3"/>
          <a:stretch>
            <a:fillRect/>
          </a:stretch>
        </p:blipFill>
        <p:spPr>
          <a:xfrm>
            <a:off x="2258421" y="1722363"/>
            <a:ext cx="5154671" cy="4359460"/>
          </a:xfrm>
          <a:prstGeom prst="rect">
            <a:avLst/>
          </a:prstGeom>
        </p:spPr>
      </p:pic>
    </p:spTree>
    <p:extLst>
      <p:ext uri="{BB962C8B-B14F-4D97-AF65-F5344CB8AC3E}">
        <p14:creationId xmlns:p14="http://schemas.microsoft.com/office/powerpoint/2010/main" val="14646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Tecnologías de orquestación</a:t>
            </a:r>
          </a:p>
        </p:txBody>
      </p:sp>
      <p:pic>
        <p:nvPicPr>
          <p:cNvPr id="43" name="Imagen 42">
            <a:extLst>
              <a:ext uri="{FF2B5EF4-FFF2-40B4-BE49-F238E27FC236}">
                <a16:creationId xmlns:a16="http://schemas.microsoft.com/office/drawing/2014/main" xmlns="" id="{87CCBA91-51EE-41DE-ADF3-C19AB7325526}"/>
              </a:ext>
            </a:extLst>
          </p:cNvPr>
          <p:cNvPicPr>
            <a:picLocks noChangeAspect="1"/>
          </p:cNvPicPr>
          <p:nvPr/>
        </p:nvPicPr>
        <p:blipFill>
          <a:blip r:embed="rId3"/>
          <a:stretch>
            <a:fillRect/>
          </a:stretch>
        </p:blipFill>
        <p:spPr>
          <a:xfrm>
            <a:off x="6751583" y="2146477"/>
            <a:ext cx="1608322" cy="1805023"/>
          </a:xfrm>
          <a:prstGeom prst="rect">
            <a:avLst/>
          </a:prstGeom>
        </p:spPr>
      </p:pic>
      <p:pic>
        <p:nvPicPr>
          <p:cNvPr id="44" name="Imagen 43">
            <a:extLst>
              <a:ext uri="{FF2B5EF4-FFF2-40B4-BE49-F238E27FC236}">
                <a16:creationId xmlns:a16="http://schemas.microsoft.com/office/drawing/2014/main" xmlns="" id="{FFD8DAC4-FCC4-4310-BBCF-6928D4B171C3}"/>
              </a:ext>
            </a:extLst>
          </p:cNvPr>
          <p:cNvPicPr>
            <a:picLocks noChangeAspect="1"/>
          </p:cNvPicPr>
          <p:nvPr/>
        </p:nvPicPr>
        <p:blipFill>
          <a:blip r:embed="rId4"/>
          <a:stretch>
            <a:fillRect/>
          </a:stretch>
        </p:blipFill>
        <p:spPr>
          <a:xfrm>
            <a:off x="3874757" y="2146477"/>
            <a:ext cx="1941787" cy="1882171"/>
          </a:xfrm>
          <a:prstGeom prst="rect">
            <a:avLst/>
          </a:prstGeom>
        </p:spPr>
      </p:pic>
      <p:pic>
        <p:nvPicPr>
          <p:cNvPr id="45" name="Imagen 44">
            <a:extLst>
              <a:ext uri="{FF2B5EF4-FFF2-40B4-BE49-F238E27FC236}">
                <a16:creationId xmlns:a16="http://schemas.microsoft.com/office/drawing/2014/main" xmlns="" id="{C16AC0D9-CAE7-4834-BF96-ACE29D7B908F}"/>
              </a:ext>
            </a:extLst>
          </p:cNvPr>
          <p:cNvPicPr>
            <a:picLocks noChangeAspect="1"/>
          </p:cNvPicPr>
          <p:nvPr/>
        </p:nvPicPr>
        <p:blipFill>
          <a:blip r:embed="rId5"/>
          <a:stretch>
            <a:fillRect/>
          </a:stretch>
        </p:blipFill>
        <p:spPr>
          <a:xfrm>
            <a:off x="502254" y="2336059"/>
            <a:ext cx="2904983" cy="1754847"/>
          </a:xfrm>
          <a:prstGeom prst="rect">
            <a:avLst/>
          </a:prstGeom>
        </p:spPr>
      </p:pic>
      <p:sp>
        <p:nvSpPr>
          <p:cNvPr id="46" name="CuadroTexto 45">
            <a:extLst>
              <a:ext uri="{FF2B5EF4-FFF2-40B4-BE49-F238E27FC236}">
                <a16:creationId xmlns:a16="http://schemas.microsoft.com/office/drawing/2014/main" xmlns="" id="{B80978E5-BD8B-423B-8C82-149F88C2DAC1}"/>
              </a:ext>
            </a:extLst>
          </p:cNvPr>
          <p:cNvSpPr txBox="1"/>
          <p:nvPr/>
        </p:nvSpPr>
        <p:spPr>
          <a:xfrm>
            <a:off x="1074683" y="4164396"/>
            <a:ext cx="1578766" cy="369332"/>
          </a:xfrm>
          <a:prstGeom prst="rect">
            <a:avLst/>
          </a:prstGeom>
          <a:noFill/>
        </p:spPr>
        <p:txBody>
          <a:bodyPr wrap="none" rtlCol="0">
            <a:spAutoFit/>
          </a:bodyPr>
          <a:lstStyle/>
          <a:p>
            <a:r>
              <a:rPr lang="es-ES" dirty="0"/>
              <a:t>Docker </a:t>
            </a:r>
            <a:r>
              <a:rPr lang="es-ES" dirty="0" err="1"/>
              <a:t>Swarm</a:t>
            </a:r>
            <a:endParaRPr lang="es-ES" dirty="0"/>
          </a:p>
        </p:txBody>
      </p:sp>
      <p:sp>
        <p:nvSpPr>
          <p:cNvPr id="47" name="CuadroTexto 46">
            <a:extLst>
              <a:ext uri="{FF2B5EF4-FFF2-40B4-BE49-F238E27FC236}">
                <a16:creationId xmlns:a16="http://schemas.microsoft.com/office/drawing/2014/main" xmlns="" id="{B7D62054-04E0-4800-8E9F-B54987C20198}"/>
              </a:ext>
            </a:extLst>
          </p:cNvPr>
          <p:cNvSpPr txBox="1"/>
          <p:nvPr/>
        </p:nvSpPr>
        <p:spPr>
          <a:xfrm>
            <a:off x="4244745" y="4164396"/>
            <a:ext cx="1258678" cy="369332"/>
          </a:xfrm>
          <a:prstGeom prst="rect">
            <a:avLst/>
          </a:prstGeom>
          <a:noFill/>
        </p:spPr>
        <p:txBody>
          <a:bodyPr wrap="none" rtlCol="0">
            <a:spAutoFit/>
          </a:bodyPr>
          <a:lstStyle/>
          <a:p>
            <a:r>
              <a:rPr lang="es-ES" dirty="0" err="1"/>
              <a:t>kubernetes</a:t>
            </a:r>
            <a:endParaRPr lang="es-ES" dirty="0"/>
          </a:p>
        </p:txBody>
      </p:sp>
      <p:sp>
        <p:nvSpPr>
          <p:cNvPr id="48" name="CuadroTexto 47">
            <a:extLst>
              <a:ext uri="{FF2B5EF4-FFF2-40B4-BE49-F238E27FC236}">
                <a16:creationId xmlns:a16="http://schemas.microsoft.com/office/drawing/2014/main" xmlns="" id="{159393CF-8E3A-4A5E-B293-FAEF07830F3F}"/>
              </a:ext>
            </a:extLst>
          </p:cNvPr>
          <p:cNvSpPr txBox="1"/>
          <p:nvPr/>
        </p:nvSpPr>
        <p:spPr>
          <a:xfrm>
            <a:off x="7094720" y="4164396"/>
            <a:ext cx="922047" cy="369332"/>
          </a:xfrm>
          <a:prstGeom prst="rect">
            <a:avLst/>
          </a:prstGeom>
          <a:noFill/>
        </p:spPr>
        <p:txBody>
          <a:bodyPr wrap="none" rtlCol="0">
            <a:spAutoFit/>
          </a:bodyPr>
          <a:lstStyle/>
          <a:p>
            <a:r>
              <a:rPr lang="es-ES" dirty="0"/>
              <a:t>MESOS</a:t>
            </a:r>
          </a:p>
        </p:txBody>
      </p:sp>
    </p:spTree>
    <p:extLst>
      <p:ext uri="{BB962C8B-B14F-4D97-AF65-F5344CB8AC3E}">
        <p14:creationId xmlns:p14="http://schemas.microsoft.com/office/powerpoint/2010/main" val="4802624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¿Como usarlo?</a:t>
            </a:r>
          </a:p>
        </p:txBody>
      </p:sp>
      <p:pic>
        <p:nvPicPr>
          <p:cNvPr id="6" name="Imagen 5">
            <a:extLst>
              <a:ext uri="{FF2B5EF4-FFF2-40B4-BE49-F238E27FC236}">
                <a16:creationId xmlns:a16="http://schemas.microsoft.com/office/drawing/2014/main" xmlns="" id="{0A174843-5CFE-4150-928A-E6B9D6751A54}"/>
              </a:ext>
            </a:extLst>
          </p:cNvPr>
          <p:cNvPicPr>
            <a:picLocks noChangeAspect="1"/>
          </p:cNvPicPr>
          <p:nvPr/>
        </p:nvPicPr>
        <p:blipFill>
          <a:blip r:embed="rId3"/>
          <a:stretch>
            <a:fillRect/>
          </a:stretch>
        </p:blipFill>
        <p:spPr>
          <a:xfrm>
            <a:off x="2266950" y="1209675"/>
            <a:ext cx="4610100" cy="4438650"/>
          </a:xfrm>
          <a:prstGeom prst="rect">
            <a:avLst/>
          </a:prstGeom>
        </p:spPr>
      </p:pic>
      <p:sp>
        <p:nvSpPr>
          <p:cNvPr id="9" name="Rectángulo 8">
            <a:extLst>
              <a:ext uri="{FF2B5EF4-FFF2-40B4-BE49-F238E27FC236}">
                <a16:creationId xmlns:a16="http://schemas.microsoft.com/office/drawing/2014/main" xmlns="" id="{6C9AAF5B-182D-4708-A5E4-F69D3642AEBC}"/>
              </a:ext>
            </a:extLst>
          </p:cNvPr>
          <p:cNvSpPr/>
          <p:nvPr/>
        </p:nvSpPr>
        <p:spPr>
          <a:xfrm>
            <a:off x="2898475" y="4054415"/>
            <a:ext cx="3209027" cy="1466491"/>
          </a:xfrm>
          <a:prstGeom prst="rect">
            <a:avLst/>
          </a:prstGeom>
          <a:solidFill>
            <a:srgbClr val="FFC00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983291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Comandos para crear espacios de nombres</a:t>
            </a:r>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628650" y="1018906"/>
            <a:ext cx="8254096" cy="5158057"/>
          </a:xfrm>
        </p:spPr>
        <p:txBody>
          <a:bodyPr>
            <a:normAutofit/>
          </a:bodyPr>
          <a:lstStyle/>
          <a:p>
            <a:r>
              <a:rPr lang="en-US" dirty="0"/>
              <a:t>Similar to Kubernetes commands for other types of objects</a:t>
            </a:r>
          </a:p>
          <a:p>
            <a:pPr lvl="1"/>
            <a:r>
              <a:rPr lang="es-ES" dirty="0"/>
              <a:t>Use </a:t>
            </a:r>
            <a:r>
              <a:rPr lang="es-ES" dirty="0" err="1"/>
              <a:t>kubectl</a:t>
            </a:r>
            <a:endParaRPr lang="es-ES" dirty="0"/>
          </a:p>
          <a:p>
            <a:pPr marL="457200" lvl="1" indent="0">
              <a:buNone/>
            </a:pPr>
            <a:endParaRPr lang="es-ES" dirty="0"/>
          </a:p>
          <a:p>
            <a:pPr lvl="1"/>
            <a:r>
              <a:rPr lang="es-ES" dirty="0" err="1"/>
              <a:t>Create</a:t>
            </a:r>
            <a:r>
              <a:rPr lang="es-ES" dirty="0"/>
              <a:t> a </a:t>
            </a:r>
            <a:r>
              <a:rPr lang="es-ES" dirty="0" err="1"/>
              <a:t>namespace</a:t>
            </a:r>
            <a:endParaRPr lang="es-ES" dirty="0"/>
          </a:p>
        </p:txBody>
      </p:sp>
      <p:sp>
        <p:nvSpPr>
          <p:cNvPr id="4" name="CuadroTexto 3">
            <a:extLst>
              <a:ext uri="{FF2B5EF4-FFF2-40B4-BE49-F238E27FC236}">
                <a16:creationId xmlns:a16="http://schemas.microsoft.com/office/drawing/2014/main" xmlns="" id="{97CD608A-D996-4625-AA8E-125E1A773477}"/>
              </a:ext>
            </a:extLst>
          </p:cNvPr>
          <p:cNvSpPr txBox="1"/>
          <p:nvPr/>
        </p:nvSpPr>
        <p:spPr>
          <a:xfrm>
            <a:off x="1722475" y="2286000"/>
            <a:ext cx="4741041" cy="369332"/>
          </a:xfrm>
          <a:prstGeom prst="rect">
            <a:avLst/>
          </a:prstGeom>
          <a:solidFill>
            <a:schemeClr val="tx1"/>
          </a:solidFill>
        </p:spPr>
        <p:txBody>
          <a:bodyPr wrap="none" rtlCol="0">
            <a:spAutoFit/>
          </a:bodyPr>
          <a:lstStyle/>
          <a:p>
            <a:r>
              <a:rPr lang="en-US" dirty="0">
                <a:solidFill>
                  <a:schemeClr val="bg1"/>
                </a:solidFill>
              </a:rPr>
              <a:t> </a:t>
            </a:r>
            <a:r>
              <a:rPr lang="en-US" dirty="0" err="1">
                <a:solidFill>
                  <a:schemeClr val="bg1"/>
                </a:solidFill>
              </a:rPr>
              <a:t>kubectl</a:t>
            </a:r>
            <a:r>
              <a:rPr lang="en-US" dirty="0">
                <a:solidFill>
                  <a:schemeClr val="bg1"/>
                </a:solidFill>
              </a:rPr>
              <a:t> create namespace &lt;namespace name&gt;</a:t>
            </a:r>
            <a:endParaRPr lang="es-ES" dirty="0">
              <a:solidFill>
                <a:schemeClr val="bg1"/>
              </a:solidFill>
            </a:endParaRPr>
          </a:p>
        </p:txBody>
      </p:sp>
      <p:sp>
        <p:nvSpPr>
          <p:cNvPr id="5" name="CuadroTexto 4">
            <a:extLst>
              <a:ext uri="{FF2B5EF4-FFF2-40B4-BE49-F238E27FC236}">
                <a16:creationId xmlns:a16="http://schemas.microsoft.com/office/drawing/2014/main" xmlns="" id="{B8D316DD-A79F-443E-959F-5BEADBD16E2B}"/>
              </a:ext>
            </a:extLst>
          </p:cNvPr>
          <p:cNvSpPr txBox="1"/>
          <p:nvPr/>
        </p:nvSpPr>
        <p:spPr>
          <a:xfrm>
            <a:off x="1722475" y="3059668"/>
            <a:ext cx="4741041" cy="369332"/>
          </a:xfrm>
          <a:prstGeom prst="rect">
            <a:avLst/>
          </a:prstGeom>
          <a:solidFill>
            <a:schemeClr val="tx1"/>
          </a:solidFill>
        </p:spPr>
        <p:txBody>
          <a:bodyPr wrap="square" rtlCol="0">
            <a:spAutoFit/>
          </a:bodyPr>
          <a:lstStyle/>
          <a:p>
            <a:r>
              <a:rPr lang="es-ES" dirty="0" err="1">
                <a:solidFill>
                  <a:schemeClr val="bg1"/>
                </a:solidFill>
              </a:rPr>
              <a:t>kubectl</a:t>
            </a:r>
            <a:r>
              <a:rPr lang="es-ES" dirty="0">
                <a:solidFill>
                  <a:schemeClr val="bg1"/>
                </a:solidFill>
              </a:rPr>
              <a:t> </a:t>
            </a:r>
            <a:r>
              <a:rPr lang="es-ES" dirty="0" err="1">
                <a:solidFill>
                  <a:schemeClr val="bg1"/>
                </a:solidFill>
              </a:rPr>
              <a:t>get</a:t>
            </a:r>
            <a:r>
              <a:rPr lang="es-ES" dirty="0">
                <a:solidFill>
                  <a:schemeClr val="bg1"/>
                </a:solidFill>
              </a:rPr>
              <a:t> </a:t>
            </a:r>
            <a:r>
              <a:rPr lang="es-ES" dirty="0" err="1">
                <a:solidFill>
                  <a:schemeClr val="bg1"/>
                </a:solidFill>
              </a:rPr>
              <a:t>namespace</a:t>
            </a:r>
            <a:endParaRPr lang="es-ES" dirty="0">
              <a:solidFill>
                <a:schemeClr val="bg1"/>
              </a:solidFill>
            </a:endParaRPr>
          </a:p>
        </p:txBody>
      </p:sp>
    </p:spTree>
    <p:extLst>
      <p:ext uri="{BB962C8B-B14F-4D97-AF65-F5344CB8AC3E}">
        <p14:creationId xmlns:p14="http://schemas.microsoft.com/office/powerpoint/2010/main" val="8848746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Hagamos una prueba</a:t>
            </a:r>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628650" y="1018906"/>
            <a:ext cx="8254096" cy="5158057"/>
          </a:xfrm>
        </p:spPr>
        <p:txBody>
          <a:bodyPr>
            <a:normAutofit/>
          </a:bodyPr>
          <a:lstStyle/>
          <a:p>
            <a:r>
              <a:rPr lang="en-US" dirty="0"/>
              <a:t>Let’s examine a deployment that requests a certain amount of CPU (200m per container with 3 replicas, for a total of 600m of CPU) in a namespace that only has 400m of CPU allocated using resource limits</a:t>
            </a:r>
          </a:p>
          <a:p>
            <a:r>
              <a:rPr lang="en-US" dirty="0"/>
              <a:t>Let’s examine how Kubernetes handles this</a:t>
            </a:r>
          </a:p>
          <a:p>
            <a:r>
              <a:rPr lang="es-ES" dirty="0" err="1"/>
              <a:t>Our</a:t>
            </a:r>
            <a:r>
              <a:rPr lang="es-ES" dirty="0"/>
              <a:t> </a:t>
            </a:r>
            <a:r>
              <a:rPr lang="es-ES" dirty="0" err="1"/>
              <a:t>Steps</a:t>
            </a:r>
            <a:r>
              <a:rPr lang="es-ES" dirty="0"/>
              <a:t> Will </a:t>
            </a:r>
            <a:r>
              <a:rPr lang="es-ES" dirty="0" err="1"/>
              <a:t>Include</a:t>
            </a:r>
            <a:endParaRPr lang="es-ES" dirty="0"/>
          </a:p>
          <a:p>
            <a:pPr lvl="1"/>
            <a:r>
              <a:rPr lang="es-ES" dirty="0"/>
              <a:t>1.Create a </a:t>
            </a:r>
            <a:r>
              <a:rPr lang="es-ES" dirty="0" err="1"/>
              <a:t>namespace</a:t>
            </a:r>
            <a:endParaRPr lang="es-ES" dirty="0"/>
          </a:p>
          <a:p>
            <a:pPr lvl="1"/>
            <a:r>
              <a:rPr lang="en-US" dirty="0"/>
              <a:t>2.Assign the namespace a 400m CPU resource limit</a:t>
            </a:r>
          </a:p>
          <a:p>
            <a:pPr lvl="1"/>
            <a:r>
              <a:rPr lang="en-US" dirty="0"/>
              <a:t>3.Deploy Tomcat (as we have in the past) into this new namespace but this time with 3 replicas </a:t>
            </a:r>
            <a:r>
              <a:rPr lang="es-ES" dirty="0" err="1"/>
              <a:t>requesting</a:t>
            </a:r>
            <a:r>
              <a:rPr lang="es-ES" dirty="0"/>
              <a:t> 200m CPU </a:t>
            </a:r>
            <a:r>
              <a:rPr lang="es-ES" dirty="0" err="1"/>
              <a:t>each</a:t>
            </a:r>
            <a:endParaRPr lang="es-ES" dirty="0"/>
          </a:p>
          <a:p>
            <a:pPr lvl="1"/>
            <a:r>
              <a:rPr lang="en-US" dirty="0"/>
              <a:t>4.Use </a:t>
            </a:r>
            <a:r>
              <a:rPr lang="en-US" dirty="0" err="1"/>
              <a:t>kubectl</a:t>
            </a:r>
            <a:r>
              <a:rPr lang="en-US" dirty="0"/>
              <a:t> to examine deployment status</a:t>
            </a:r>
            <a:endParaRPr lang="es-ES" dirty="0"/>
          </a:p>
        </p:txBody>
      </p:sp>
    </p:spTree>
    <p:extLst>
      <p:ext uri="{BB962C8B-B14F-4D97-AF65-F5344CB8AC3E}">
        <p14:creationId xmlns:p14="http://schemas.microsoft.com/office/powerpoint/2010/main" val="42594647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Pasos a seguir</a:t>
            </a:r>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628650" y="878288"/>
            <a:ext cx="8254096" cy="5158057"/>
          </a:xfrm>
        </p:spPr>
        <p:txBody>
          <a:bodyPr>
            <a:normAutofit/>
          </a:bodyPr>
          <a:lstStyle/>
          <a:p>
            <a:r>
              <a:rPr lang="es-ES" dirty="0" err="1"/>
              <a:t>Create</a:t>
            </a:r>
            <a:r>
              <a:rPr lang="es-ES" dirty="0"/>
              <a:t> </a:t>
            </a:r>
            <a:r>
              <a:rPr lang="es-ES" dirty="0" err="1"/>
              <a:t>the</a:t>
            </a:r>
            <a:r>
              <a:rPr lang="es-ES" dirty="0"/>
              <a:t> </a:t>
            </a:r>
            <a:r>
              <a:rPr lang="es-ES" dirty="0" err="1"/>
              <a:t>name</a:t>
            </a:r>
            <a:r>
              <a:rPr lang="es-ES" dirty="0"/>
              <a:t> </a:t>
            </a:r>
            <a:r>
              <a:rPr lang="es-ES" dirty="0" err="1"/>
              <a:t>spaces</a:t>
            </a:r>
            <a:r>
              <a:rPr lang="es-ES" dirty="0"/>
              <a:t>:</a:t>
            </a:r>
          </a:p>
          <a:p>
            <a:endParaRPr lang="es-ES" dirty="0"/>
          </a:p>
          <a:p>
            <a:r>
              <a:rPr lang="es-ES" dirty="0" err="1"/>
              <a:t>Create</a:t>
            </a:r>
            <a:r>
              <a:rPr lang="es-ES" dirty="0"/>
              <a:t> </a:t>
            </a:r>
            <a:r>
              <a:rPr lang="es-ES" dirty="0" err="1"/>
              <a:t>resource</a:t>
            </a:r>
            <a:r>
              <a:rPr lang="es-ES" dirty="0"/>
              <a:t> </a:t>
            </a:r>
            <a:r>
              <a:rPr lang="es-ES" dirty="0" err="1"/>
              <a:t>limits</a:t>
            </a:r>
            <a:r>
              <a:rPr lang="es-ES" dirty="0"/>
              <a:t>:</a:t>
            </a:r>
          </a:p>
          <a:p>
            <a:endParaRPr lang="es-ES" dirty="0"/>
          </a:p>
          <a:p>
            <a:r>
              <a:rPr lang="es-ES" dirty="0" err="1"/>
              <a:t>Deploy</a:t>
            </a:r>
            <a:r>
              <a:rPr lang="es-ES" dirty="0"/>
              <a:t> Tomcat:</a:t>
            </a:r>
          </a:p>
          <a:p>
            <a:endParaRPr lang="es-ES" dirty="0"/>
          </a:p>
          <a:p>
            <a:r>
              <a:rPr lang="es-ES" dirty="0" err="1"/>
              <a:t>Review</a:t>
            </a:r>
            <a:r>
              <a:rPr lang="es-ES" dirty="0"/>
              <a:t> </a:t>
            </a:r>
            <a:r>
              <a:rPr lang="es-ES" dirty="0" err="1"/>
              <a:t>the</a:t>
            </a:r>
            <a:r>
              <a:rPr lang="es-ES" dirty="0"/>
              <a:t> </a:t>
            </a:r>
            <a:r>
              <a:rPr lang="es-ES" dirty="0" err="1"/>
              <a:t>deployment</a:t>
            </a:r>
            <a:r>
              <a:rPr lang="es-ES" dirty="0"/>
              <a:t> </a:t>
            </a:r>
            <a:r>
              <a:rPr lang="es-ES" dirty="0" err="1"/>
              <a:t>state</a:t>
            </a:r>
            <a:endParaRPr lang="es-ES" dirty="0"/>
          </a:p>
          <a:p>
            <a:endParaRPr lang="es-ES" dirty="0"/>
          </a:p>
        </p:txBody>
      </p:sp>
      <p:sp>
        <p:nvSpPr>
          <p:cNvPr id="4" name="CuadroTexto 3">
            <a:extLst>
              <a:ext uri="{FF2B5EF4-FFF2-40B4-BE49-F238E27FC236}">
                <a16:creationId xmlns:a16="http://schemas.microsoft.com/office/drawing/2014/main" xmlns="" id="{0499B05E-4E6F-4D3F-A950-95F5ABC8E72E}"/>
              </a:ext>
            </a:extLst>
          </p:cNvPr>
          <p:cNvSpPr txBox="1"/>
          <p:nvPr/>
        </p:nvSpPr>
        <p:spPr>
          <a:xfrm>
            <a:off x="852776" y="1443669"/>
            <a:ext cx="4486998" cy="369332"/>
          </a:xfrm>
          <a:prstGeom prst="rect">
            <a:avLst/>
          </a:prstGeom>
          <a:solidFill>
            <a:schemeClr val="tx1"/>
          </a:solidFill>
        </p:spPr>
        <p:txBody>
          <a:bodyPr wrap="none" rtlCol="0">
            <a:spAutoFit/>
          </a:bodyPr>
          <a:lstStyle/>
          <a:p>
            <a:r>
              <a:rPr lang="es-ES" dirty="0" err="1">
                <a:solidFill>
                  <a:schemeClr val="bg1"/>
                </a:solidFill>
              </a:rPr>
              <a:t>kubectl</a:t>
            </a:r>
            <a:r>
              <a:rPr lang="es-ES" dirty="0">
                <a:solidFill>
                  <a:schemeClr val="bg1"/>
                </a:solidFill>
              </a:rPr>
              <a:t> </a:t>
            </a:r>
            <a:r>
              <a:rPr lang="es-ES" dirty="0" err="1">
                <a:solidFill>
                  <a:schemeClr val="bg1"/>
                </a:solidFill>
              </a:rPr>
              <a:t>create</a:t>
            </a:r>
            <a:r>
              <a:rPr lang="es-ES" dirty="0">
                <a:solidFill>
                  <a:schemeClr val="bg1"/>
                </a:solidFill>
              </a:rPr>
              <a:t> </a:t>
            </a:r>
            <a:r>
              <a:rPr lang="es-ES" dirty="0" err="1">
                <a:solidFill>
                  <a:schemeClr val="bg1"/>
                </a:solidFill>
              </a:rPr>
              <a:t>namespace</a:t>
            </a:r>
            <a:r>
              <a:rPr lang="es-ES" dirty="0">
                <a:solidFill>
                  <a:schemeClr val="bg1"/>
                </a:solidFill>
              </a:rPr>
              <a:t> </a:t>
            </a:r>
            <a:r>
              <a:rPr lang="es-ES" dirty="0" err="1">
                <a:solidFill>
                  <a:schemeClr val="bg1"/>
                </a:solidFill>
              </a:rPr>
              <a:t>cpu-limited-tomcat</a:t>
            </a:r>
            <a:endParaRPr lang="es-ES" dirty="0">
              <a:solidFill>
                <a:schemeClr val="bg1"/>
              </a:solidFill>
            </a:endParaRPr>
          </a:p>
        </p:txBody>
      </p:sp>
      <p:sp>
        <p:nvSpPr>
          <p:cNvPr id="5" name="CuadroTexto 4">
            <a:extLst>
              <a:ext uri="{FF2B5EF4-FFF2-40B4-BE49-F238E27FC236}">
                <a16:creationId xmlns:a16="http://schemas.microsoft.com/office/drawing/2014/main" xmlns="" id="{F268F6E9-5CEE-4C7D-A432-EAF056AB5790}"/>
              </a:ext>
            </a:extLst>
          </p:cNvPr>
          <p:cNvSpPr txBox="1"/>
          <p:nvPr/>
        </p:nvSpPr>
        <p:spPr>
          <a:xfrm>
            <a:off x="839128" y="2431336"/>
            <a:ext cx="6567439" cy="369332"/>
          </a:xfrm>
          <a:prstGeom prst="rect">
            <a:avLst/>
          </a:prstGeom>
          <a:solidFill>
            <a:schemeClr val="tx1"/>
          </a:solidFill>
        </p:spPr>
        <p:txBody>
          <a:bodyPr wrap="none" rtlCol="0">
            <a:spAutoFit/>
          </a:bodyPr>
          <a:lstStyle/>
          <a:p>
            <a:r>
              <a:rPr lang="es-ES" dirty="0" err="1">
                <a:solidFill>
                  <a:schemeClr val="bg1"/>
                </a:solidFill>
              </a:rPr>
              <a:t>kubectl</a:t>
            </a:r>
            <a:r>
              <a:rPr lang="es-ES" dirty="0">
                <a:solidFill>
                  <a:schemeClr val="bg1"/>
                </a:solidFill>
              </a:rPr>
              <a:t> </a:t>
            </a:r>
            <a:r>
              <a:rPr lang="es-ES" dirty="0" err="1">
                <a:solidFill>
                  <a:schemeClr val="bg1"/>
                </a:solidFill>
              </a:rPr>
              <a:t>create</a:t>
            </a:r>
            <a:r>
              <a:rPr lang="es-ES" dirty="0">
                <a:solidFill>
                  <a:schemeClr val="bg1"/>
                </a:solidFill>
              </a:rPr>
              <a:t> -f ./</a:t>
            </a:r>
            <a:r>
              <a:rPr lang="es-ES" dirty="0" err="1">
                <a:solidFill>
                  <a:schemeClr val="bg1"/>
                </a:solidFill>
              </a:rPr>
              <a:t>cpu-limits.yaml</a:t>
            </a:r>
            <a:r>
              <a:rPr lang="es-ES" dirty="0">
                <a:solidFill>
                  <a:schemeClr val="bg1"/>
                </a:solidFill>
              </a:rPr>
              <a:t> —</a:t>
            </a:r>
            <a:r>
              <a:rPr lang="es-ES" dirty="0" err="1">
                <a:solidFill>
                  <a:schemeClr val="bg1"/>
                </a:solidFill>
              </a:rPr>
              <a:t>namespace</a:t>
            </a:r>
            <a:r>
              <a:rPr lang="es-ES" dirty="0">
                <a:solidFill>
                  <a:schemeClr val="bg1"/>
                </a:solidFill>
              </a:rPr>
              <a:t>=</a:t>
            </a:r>
            <a:r>
              <a:rPr lang="es-ES" dirty="0" err="1">
                <a:solidFill>
                  <a:schemeClr val="bg1"/>
                </a:solidFill>
              </a:rPr>
              <a:t>cpu-limited-tomcat</a:t>
            </a:r>
            <a:endParaRPr lang="es-ES" dirty="0">
              <a:solidFill>
                <a:schemeClr val="bg1"/>
              </a:solidFill>
            </a:endParaRPr>
          </a:p>
        </p:txBody>
      </p:sp>
      <p:sp>
        <p:nvSpPr>
          <p:cNvPr id="7" name="CuadroTexto 6">
            <a:extLst>
              <a:ext uri="{FF2B5EF4-FFF2-40B4-BE49-F238E27FC236}">
                <a16:creationId xmlns:a16="http://schemas.microsoft.com/office/drawing/2014/main" xmlns="" id="{3389237E-741D-4048-9EF0-458611D321B1}"/>
              </a:ext>
            </a:extLst>
          </p:cNvPr>
          <p:cNvSpPr txBox="1"/>
          <p:nvPr/>
        </p:nvSpPr>
        <p:spPr>
          <a:xfrm>
            <a:off x="852776" y="3486377"/>
            <a:ext cx="7438447" cy="369332"/>
          </a:xfrm>
          <a:prstGeom prst="rect">
            <a:avLst/>
          </a:prstGeom>
          <a:solidFill>
            <a:schemeClr val="tx1"/>
          </a:solidFill>
        </p:spPr>
        <p:txBody>
          <a:bodyPr wrap="none" rtlCol="0">
            <a:spAutoFit/>
          </a:bodyPr>
          <a:lstStyle/>
          <a:p>
            <a:r>
              <a:rPr lang="es-ES" dirty="0" err="1">
                <a:solidFill>
                  <a:schemeClr val="bg1"/>
                </a:solidFill>
              </a:rPr>
              <a:t>kubectl</a:t>
            </a:r>
            <a:r>
              <a:rPr lang="es-ES" dirty="0">
                <a:solidFill>
                  <a:schemeClr val="bg1"/>
                </a:solidFill>
              </a:rPr>
              <a:t> </a:t>
            </a:r>
            <a:r>
              <a:rPr lang="es-ES" dirty="0" err="1">
                <a:solidFill>
                  <a:schemeClr val="bg1"/>
                </a:solidFill>
              </a:rPr>
              <a:t>apply</a:t>
            </a:r>
            <a:r>
              <a:rPr lang="es-ES" dirty="0">
                <a:solidFill>
                  <a:schemeClr val="bg1"/>
                </a:solidFill>
              </a:rPr>
              <a:t> -f ./</a:t>
            </a:r>
            <a:r>
              <a:rPr lang="es-ES" dirty="0" err="1">
                <a:solidFill>
                  <a:schemeClr val="bg1"/>
                </a:solidFill>
              </a:rPr>
              <a:t>tomcat-deployment.yaml</a:t>
            </a:r>
            <a:r>
              <a:rPr lang="es-ES" dirty="0">
                <a:solidFill>
                  <a:schemeClr val="bg1"/>
                </a:solidFill>
              </a:rPr>
              <a:t> —</a:t>
            </a:r>
            <a:r>
              <a:rPr lang="es-ES" dirty="0" err="1">
                <a:solidFill>
                  <a:schemeClr val="bg1"/>
                </a:solidFill>
              </a:rPr>
              <a:t>namespace</a:t>
            </a:r>
            <a:r>
              <a:rPr lang="es-ES" dirty="0">
                <a:solidFill>
                  <a:schemeClr val="bg1"/>
                </a:solidFill>
              </a:rPr>
              <a:t>=</a:t>
            </a:r>
            <a:r>
              <a:rPr lang="es-ES" dirty="0" err="1">
                <a:solidFill>
                  <a:schemeClr val="bg1"/>
                </a:solidFill>
              </a:rPr>
              <a:t>cpu-limited-tomcat</a:t>
            </a:r>
            <a:endParaRPr lang="es-ES" dirty="0">
              <a:solidFill>
                <a:schemeClr val="bg1"/>
              </a:solidFill>
            </a:endParaRPr>
          </a:p>
        </p:txBody>
      </p:sp>
      <p:sp>
        <p:nvSpPr>
          <p:cNvPr id="8" name="CuadroTexto 7">
            <a:extLst>
              <a:ext uri="{FF2B5EF4-FFF2-40B4-BE49-F238E27FC236}">
                <a16:creationId xmlns:a16="http://schemas.microsoft.com/office/drawing/2014/main" xmlns="" id="{237D6571-C6E8-42AD-8D81-266B37EE6BFC}"/>
              </a:ext>
            </a:extLst>
          </p:cNvPr>
          <p:cNvSpPr txBox="1"/>
          <p:nvPr/>
        </p:nvSpPr>
        <p:spPr>
          <a:xfrm>
            <a:off x="813549" y="4723047"/>
            <a:ext cx="8069197" cy="369332"/>
          </a:xfrm>
          <a:prstGeom prst="rect">
            <a:avLst/>
          </a:prstGeom>
          <a:solidFill>
            <a:schemeClr val="tx1"/>
          </a:solidFill>
        </p:spPr>
        <p:txBody>
          <a:bodyPr wrap="none" rtlCol="0">
            <a:spAutoFit/>
          </a:bodyPr>
          <a:lstStyle/>
          <a:p>
            <a:r>
              <a:rPr lang="en-US" dirty="0" err="1">
                <a:solidFill>
                  <a:schemeClr val="bg1"/>
                </a:solidFill>
              </a:rPr>
              <a:t>kubectl</a:t>
            </a:r>
            <a:r>
              <a:rPr lang="en-US" dirty="0">
                <a:solidFill>
                  <a:schemeClr val="bg1"/>
                </a:solidFill>
              </a:rPr>
              <a:t> describe deployment tomcat-deployment —namespace=</a:t>
            </a:r>
            <a:r>
              <a:rPr lang="en-US" dirty="0" err="1">
                <a:solidFill>
                  <a:schemeClr val="bg1"/>
                </a:solidFill>
              </a:rPr>
              <a:t>cpu</a:t>
            </a:r>
            <a:r>
              <a:rPr lang="en-US" dirty="0">
                <a:solidFill>
                  <a:schemeClr val="bg1"/>
                </a:solidFill>
              </a:rPr>
              <a:t>-limited-tomcat</a:t>
            </a:r>
            <a:endParaRPr lang="es-ES" dirty="0">
              <a:solidFill>
                <a:schemeClr val="bg1"/>
              </a:solidFill>
            </a:endParaRPr>
          </a:p>
        </p:txBody>
      </p:sp>
    </p:spTree>
    <p:extLst>
      <p:ext uri="{BB962C8B-B14F-4D97-AF65-F5344CB8AC3E}">
        <p14:creationId xmlns:p14="http://schemas.microsoft.com/office/powerpoint/2010/main" val="19387411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err="1"/>
              <a:t>Autoescalado</a:t>
            </a:r>
            <a:endParaRPr lang="es-ES" dirty="0"/>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628650" y="1018906"/>
            <a:ext cx="8254096" cy="5158057"/>
          </a:xfrm>
        </p:spPr>
        <p:txBody>
          <a:bodyPr>
            <a:normAutofit/>
          </a:bodyPr>
          <a:lstStyle/>
          <a:p>
            <a:r>
              <a:rPr lang="en-US" dirty="0"/>
              <a:t>The Horizontal Pod </a:t>
            </a:r>
            <a:r>
              <a:rPr lang="en-US" dirty="0" err="1"/>
              <a:t>Autoscaler</a:t>
            </a:r>
            <a:r>
              <a:rPr lang="en-US" dirty="0"/>
              <a:t> (HPA) is a Kubernetes facility that adjusts the number of replicas of a Pod to match observed average CPU utilization to a target specified by the user</a:t>
            </a:r>
          </a:p>
          <a:p>
            <a:r>
              <a:rPr lang="en-US" dirty="0"/>
              <a:t>There are a variety of configurable options - quite a few - the key takeaway is to know that HPA will create new Pods (or remove Pods) from a replica to maintain average CPU utilization across all Pods to a level specified when you create your HPA - subject to conditions you </a:t>
            </a:r>
            <a:r>
              <a:rPr lang="es-ES" dirty="0" err="1"/>
              <a:t>specify</a:t>
            </a:r>
            <a:endParaRPr lang="es-ES" dirty="0"/>
          </a:p>
        </p:txBody>
      </p:sp>
    </p:spTree>
    <p:extLst>
      <p:ext uri="{BB962C8B-B14F-4D97-AF65-F5344CB8AC3E}">
        <p14:creationId xmlns:p14="http://schemas.microsoft.com/office/powerpoint/2010/main" val="39805550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Creando un HPA</a:t>
            </a:r>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628650" y="1018906"/>
            <a:ext cx="8254096" cy="5158057"/>
          </a:xfrm>
        </p:spPr>
        <p:txBody>
          <a:bodyPr>
            <a:normAutofit/>
          </a:bodyPr>
          <a:lstStyle/>
          <a:p>
            <a:r>
              <a:rPr lang="en-US" dirty="0" err="1"/>
              <a:t>kubectl</a:t>
            </a:r>
            <a:r>
              <a:rPr lang="en-US" dirty="0"/>
              <a:t> </a:t>
            </a:r>
            <a:r>
              <a:rPr lang="en-US" dirty="0" err="1"/>
              <a:t>autoscale</a:t>
            </a:r>
            <a:r>
              <a:rPr lang="en-US" dirty="0"/>
              <a:t> provides the needed functions to create an HPA </a:t>
            </a:r>
          </a:p>
          <a:p>
            <a:r>
              <a:rPr lang="en-US" dirty="0"/>
              <a:t>To create an </a:t>
            </a:r>
            <a:r>
              <a:rPr lang="en-US" dirty="0" err="1"/>
              <a:t>autoscaler</a:t>
            </a:r>
            <a:r>
              <a:rPr lang="en-US" dirty="0"/>
              <a:t> on our deployment that targets CPU utilization to an average of 50% per Pod, within the parameters of a minimum of 1 pod and up to a maximum of 10 Pods</a:t>
            </a:r>
            <a:endParaRPr lang="es-ES" dirty="0"/>
          </a:p>
        </p:txBody>
      </p:sp>
      <p:sp>
        <p:nvSpPr>
          <p:cNvPr id="4" name="CuadroTexto 3">
            <a:extLst>
              <a:ext uri="{FF2B5EF4-FFF2-40B4-BE49-F238E27FC236}">
                <a16:creationId xmlns:a16="http://schemas.microsoft.com/office/drawing/2014/main" xmlns="" id="{FC0E71D0-0D11-47B1-9C60-374B44FB877F}"/>
              </a:ext>
            </a:extLst>
          </p:cNvPr>
          <p:cNvSpPr txBox="1"/>
          <p:nvPr/>
        </p:nvSpPr>
        <p:spPr>
          <a:xfrm>
            <a:off x="854027" y="3861810"/>
            <a:ext cx="7435946" cy="369332"/>
          </a:xfrm>
          <a:prstGeom prst="rect">
            <a:avLst/>
          </a:prstGeom>
          <a:solidFill>
            <a:schemeClr val="tx1"/>
          </a:solidFill>
        </p:spPr>
        <p:txBody>
          <a:bodyPr wrap="none" rtlCol="0">
            <a:spAutoFit/>
          </a:bodyPr>
          <a:lstStyle/>
          <a:p>
            <a:r>
              <a:rPr lang="en-US" dirty="0" err="1">
                <a:solidFill>
                  <a:schemeClr val="bg1"/>
                </a:solidFill>
              </a:rPr>
              <a:t>kubectl</a:t>
            </a:r>
            <a:r>
              <a:rPr lang="en-US" dirty="0">
                <a:solidFill>
                  <a:schemeClr val="bg1"/>
                </a:solidFill>
              </a:rPr>
              <a:t> </a:t>
            </a:r>
            <a:r>
              <a:rPr lang="en-US" dirty="0" err="1">
                <a:solidFill>
                  <a:schemeClr val="bg1"/>
                </a:solidFill>
              </a:rPr>
              <a:t>autoscale</a:t>
            </a:r>
            <a:r>
              <a:rPr lang="en-US" dirty="0">
                <a:solidFill>
                  <a:schemeClr val="bg1"/>
                </a:solidFill>
              </a:rPr>
              <a:t> deployment </a:t>
            </a:r>
            <a:r>
              <a:rPr lang="en-US" dirty="0" err="1">
                <a:solidFill>
                  <a:schemeClr val="bg1"/>
                </a:solidFill>
              </a:rPr>
              <a:t>wordpress</a:t>
            </a:r>
            <a:r>
              <a:rPr lang="en-US" dirty="0">
                <a:solidFill>
                  <a:schemeClr val="bg1"/>
                </a:solidFill>
              </a:rPr>
              <a:t> --</a:t>
            </a:r>
            <a:r>
              <a:rPr lang="en-US" dirty="0" err="1">
                <a:solidFill>
                  <a:schemeClr val="bg1"/>
                </a:solidFill>
              </a:rPr>
              <a:t>cpu</a:t>
            </a:r>
            <a:r>
              <a:rPr lang="en-US" dirty="0">
                <a:solidFill>
                  <a:schemeClr val="bg1"/>
                </a:solidFill>
              </a:rPr>
              <a:t>-percent=50 --min=1 --max=10</a:t>
            </a:r>
            <a:endParaRPr lang="es-ES" dirty="0">
              <a:solidFill>
                <a:schemeClr val="bg1"/>
              </a:solidFill>
            </a:endParaRPr>
          </a:p>
        </p:txBody>
      </p:sp>
    </p:spTree>
    <p:extLst>
      <p:ext uri="{BB962C8B-B14F-4D97-AF65-F5344CB8AC3E}">
        <p14:creationId xmlns:p14="http://schemas.microsoft.com/office/powerpoint/2010/main" val="27086171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Estresemos a </a:t>
            </a:r>
            <a:r>
              <a:rPr lang="es-ES" dirty="0" err="1"/>
              <a:t>Wordpress</a:t>
            </a:r>
            <a:endParaRPr lang="es-ES" dirty="0"/>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628650" y="1018906"/>
            <a:ext cx="8254096" cy="5158057"/>
          </a:xfrm>
        </p:spPr>
        <p:txBody>
          <a:bodyPr>
            <a:normAutofit/>
          </a:bodyPr>
          <a:lstStyle/>
          <a:p>
            <a:r>
              <a:rPr lang="en-US" sz="2000" dirty="0"/>
              <a:t>Artificially limit our </a:t>
            </a:r>
            <a:r>
              <a:rPr lang="en-US" sz="2000" dirty="0" err="1"/>
              <a:t>Wordpress</a:t>
            </a:r>
            <a:r>
              <a:rPr lang="en-US" sz="2000" dirty="0"/>
              <a:t> Pod so we can stress it easily</a:t>
            </a:r>
          </a:p>
          <a:p>
            <a:endParaRPr lang="en-US" sz="2000" dirty="0"/>
          </a:p>
          <a:p>
            <a:r>
              <a:rPr lang="en-US" sz="2000" dirty="0"/>
              <a:t>Add an HPA to enable auto-scaling on our WordPress installation to keep CPU at 50% average (or lower), with a minimum of 1 Pod and max of 5 Pods</a:t>
            </a:r>
          </a:p>
          <a:p>
            <a:endParaRPr lang="en-US" sz="2000" dirty="0"/>
          </a:p>
          <a:p>
            <a:r>
              <a:rPr lang="en-US" sz="2400" dirty="0"/>
              <a:t>Simulate load using an infinite HTTP request loop from a worker Pod on our cluster to WordPress to spike our CPU and see how HPA responds. Use other terminal.</a:t>
            </a:r>
          </a:p>
          <a:p>
            <a:endParaRPr lang="en-US" sz="2400" dirty="0"/>
          </a:p>
          <a:p>
            <a:endParaRPr lang="en-US" sz="2400" dirty="0"/>
          </a:p>
          <a:p>
            <a:r>
              <a:rPr lang="en-US" sz="2400" dirty="0"/>
              <a:t>Check the HPA status (immediately and after about a minute)</a:t>
            </a:r>
            <a:endParaRPr lang="en-US" sz="2000" dirty="0"/>
          </a:p>
          <a:p>
            <a:endParaRPr lang="en-US" sz="2000" dirty="0"/>
          </a:p>
          <a:p>
            <a:endParaRPr lang="es-ES" sz="2000" dirty="0"/>
          </a:p>
        </p:txBody>
      </p:sp>
      <p:sp>
        <p:nvSpPr>
          <p:cNvPr id="4" name="CuadroTexto 3">
            <a:extLst>
              <a:ext uri="{FF2B5EF4-FFF2-40B4-BE49-F238E27FC236}">
                <a16:creationId xmlns:a16="http://schemas.microsoft.com/office/drawing/2014/main" xmlns="" id="{976405A0-2C7E-41D7-941F-8BA873AA5796}"/>
              </a:ext>
            </a:extLst>
          </p:cNvPr>
          <p:cNvSpPr txBox="1"/>
          <p:nvPr/>
        </p:nvSpPr>
        <p:spPr>
          <a:xfrm>
            <a:off x="970985" y="2348751"/>
            <a:ext cx="7435946" cy="369332"/>
          </a:xfrm>
          <a:prstGeom prst="rect">
            <a:avLst/>
          </a:prstGeom>
          <a:solidFill>
            <a:schemeClr val="tx1"/>
          </a:solidFill>
        </p:spPr>
        <p:txBody>
          <a:bodyPr wrap="none" rtlCol="0">
            <a:spAutoFit/>
          </a:bodyPr>
          <a:lstStyle/>
          <a:p>
            <a:r>
              <a:rPr lang="en-US" dirty="0" err="1">
                <a:solidFill>
                  <a:schemeClr val="bg1"/>
                </a:solidFill>
              </a:rPr>
              <a:t>kubectl</a:t>
            </a:r>
            <a:r>
              <a:rPr lang="en-US" dirty="0">
                <a:solidFill>
                  <a:schemeClr val="bg1"/>
                </a:solidFill>
              </a:rPr>
              <a:t> </a:t>
            </a:r>
            <a:r>
              <a:rPr lang="en-US" dirty="0" err="1">
                <a:solidFill>
                  <a:schemeClr val="bg1"/>
                </a:solidFill>
              </a:rPr>
              <a:t>autoscale</a:t>
            </a:r>
            <a:r>
              <a:rPr lang="en-US" dirty="0">
                <a:solidFill>
                  <a:schemeClr val="bg1"/>
                </a:solidFill>
              </a:rPr>
              <a:t> deployment </a:t>
            </a:r>
            <a:r>
              <a:rPr lang="en-US" dirty="0" err="1">
                <a:solidFill>
                  <a:schemeClr val="bg1"/>
                </a:solidFill>
              </a:rPr>
              <a:t>wordpress</a:t>
            </a:r>
            <a:r>
              <a:rPr lang="en-US" dirty="0">
                <a:solidFill>
                  <a:schemeClr val="bg1"/>
                </a:solidFill>
              </a:rPr>
              <a:t> --</a:t>
            </a:r>
            <a:r>
              <a:rPr lang="en-US" dirty="0" err="1">
                <a:solidFill>
                  <a:schemeClr val="bg1"/>
                </a:solidFill>
              </a:rPr>
              <a:t>cpu</a:t>
            </a:r>
            <a:r>
              <a:rPr lang="en-US" dirty="0">
                <a:solidFill>
                  <a:schemeClr val="bg1"/>
                </a:solidFill>
              </a:rPr>
              <a:t>-percent=50 --min=1 --max=5</a:t>
            </a:r>
            <a:endParaRPr lang="es-ES" dirty="0">
              <a:solidFill>
                <a:schemeClr val="bg1"/>
              </a:solidFill>
            </a:endParaRPr>
          </a:p>
        </p:txBody>
      </p:sp>
      <p:sp>
        <p:nvSpPr>
          <p:cNvPr id="5" name="CuadroTexto 4">
            <a:extLst>
              <a:ext uri="{FF2B5EF4-FFF2-40B4-BE49-F238E27FC236}">
                <a16:creationId xmlns:a16="http://schemas.microsoft.com/office/drawing/2014/main" xmlns="" id="{0599A572-E00E-4538-80F4-12E73C5F2EA3}"/>
              </a:ext>
            </a:extLst>
          </p:cNvPr>
          <p:cNvSpPr txBox="1"/>
          <p:nvPr/>
        </p:nvSpPr>
        <p:spPr>
          <a:xfrm>
            <a:off x="970985" y="1362554"/>
            <a:ext cx="4510145" cy="369332"/>
          </a:xfrm>
          <a:prstGeom prst="rect">
            <a:avLst/>
          </a:prstGeom>
          <a:solidFill>
            <a:schemeClr val="tx1"/>
          </a:solidFill>
        </p:spPr>
        <p:txBody>
          <a:bodyPr wrap="none" rtlCol="0">
            <a:spAutoFit/>
          </a:bodyPr>
          <a:lstStyle/>
          <a:p>
            <a:r>
              <a:rPr lang="en-US" dirty="0" err="1">
                <a:solidFill>
                  <a:schemeClr val="bg1"/>
                </a:solidFill>
              </a:rPr>
              <a:t>kubectl</a:t>
            </a:r>
            <a:r>
              <a:rPr lang="en-US" dirty="0">
                <a:solidFill>
                  <a:schemeClr val="bg1"/>
                </a:solidFill>
              </a:rPr>
              <a:t> apply -f ./</a:t>
            </a:r>
            <a:r>
              <a:rPr lang="en-US" dirty="0" err="1">
                <a:solidFill>
                  <a:schemeClr val="bg1"/>
                </a:solidFill>
              </a:rPr>
              <a:t>wordpress-deployment.yaml</a:t>
            </a:r>
            <a:endParaRPr lang="es-ES" dirty="0">
              <a:solidFill>
                <a:schemeClr val="bg1"/>
              </a:solidFill>
            </a:endParaRPr>
          </a:p>
        </p:txBody>
      </p:sp>
      <p:sp>
        <p:nvSpPr>
          <p:cNvPr id="6" name="CuadroTexto 5">
            <a:extLst>
              <a:ext uri="{FF2B5EF4-FFF2-40B4-BE49-F238E27FC236}">
                <a16:creationId xmlns:a16="http://schemas.microsoft.com/office/drawing/2014/main" xmlns="" id="{A46A1916-659D-4291-9228-F44CEBBA3859}"/>
              </a:ext>
            </a:extLst>
          </p:cNvPr>
          <p:cNvSpPr txBox="1"/>
          <p:nvPr/>
        </p:nvSpPr>
        <p:spPr>
          <a:xfrm>
            <a:off x="970985" y="3985858"/>
            <a:ext cx="5713231" cy="923330"/>
          </a:xfrm>
          <a:prstGeom prst="rect">
            <a:avLst/>
          </a:prstGeom>
          <a:solidFill>
            <a:schemeClr val="tx1"/>
          </a:solidFill>
        </p:spPr>
        <p:txBody>
          <a:bodyPr wrap="none" rtlCol="0">
            <a:spAutoFit/>
          </a:bodyPr>
          <a:lstStyle/>
          <a:p>
            <a:r>
              <a:rPr lang="en-US" dirty="0" err="1">
                <a:solidFill>
                  <a:schemeClr val="bg1"/>
                </a:solidFill>
              </a:rPr>
              <a:t>kubectl</a:t>
            </a:r>
            <a:r>
              <a:rPr lang="en-US" dirty="0">
                <a:solidFill>
                  <a:schemeClr val="bg1"/>
                </a:solidFill>
              </a:rPr>
              <a:t> run -</a:t>
            </a:r>
            <a:r>
              <a:rPr lang="en-US" dirty="0" err="1">
                <a:solidFill>
                  <a:schemeClr val="bg1"/>
                </a:solidFill>
              </a:rPr>
              <a:t>i</a:t>
            </a:r>
            <a:r>
              <a:rPr lang="en-US" dirty="0">
                <a:solidFill>
                  <a:schemeClr val="bg1"/>
                </a:solidFill>
              </a:rPr>
              <a:t> --</a:t>
            </a:r>
            <a:r>
              <a:rPr lang="en-US" dirty="0" err="1">
                <a:solidFill>
                  <a:schemeClr val="bg1"/>
                </a:solidFill>
              </a:rPr>
              <a:t>tty</a:t>
            </a:r>
            <a:r>
              <a:rPr lang="en-US" dirty="0">
                <a:solidFill>
                  <a:schemeClr val="bg1"/>
                </a:solidFill>
              </a:rPr>
              <a:t> load-generator --image=</a:t>
            </a:r>
            <a:r>
              <a:rPr lang="en-US" dirty="0" err="1">
                <a:solidFill>
                  <a:schemeClr val="bg1"/>
                </a:solidFill>
              </a:rPr>
              <a:t>busybox</a:t>
            </a:r>
            <a:r>
              <a:rPr lang="en-US" dirty="0">
                <a:solidFill>
                  <a:schemeClr val="bg1"/>
                </a:solidFill>
              </a:rPr>
              <a:t> /bin/</a:t>
            </a:r>
            <a:r>
              <a:rPr lang="en-US" dirty="0" err="1">
                <a:solidFill>
                  <a:schemeClr val="bg1"/>
                </a:solidFill>
              </a:rPr>
              <a:t>sh</a:t>
            </a:r>
            <a:endParaRPr lang="en-US" dirty="0">
              <a:solidFill>
                <a:schemeClr val="bg1"/>
              </a:solidFill>
            </a:endParaRPr>
          </a:p>
          <a:p>
            <a:endParaRPr lang="en-US" dirty="0">
              <a:solidFill>
                <a:schemeClr val="bg1"/>
              </a:solidFill>
            </a:endParaRPr>
          </a:p>
          <a:p>
            <a:r>
              <a:rPr lang="en-US" dirty="0">
                <a:solidFill>
                  <a:schemeClr val="bg1"/>
                </a:solidFill>
              </a:rPr>
              <a:t>while true; do </a:t>
            </a:r>
            <a:r>
              <a:rPr lang="en-US" dirty="0" err="1">
                <a:solidFill>
                  <a:schemeClr val="bg1"/>
                </a:solidFill>
              </a:rPr>
              <a:t>wget</a:t>
            </a:r>
            <a:r>
              <a:rPr lang="en-US" dirty="0">
                <a:solidFill>
                  <a:schemeClr val="bg1"/>
                </a:solidFill>
              </a:rPr>
              <a:t> -q -O- http://[IP]:[PORT]; done</a:t>
            </a:r>
            <a:endParaRPr lang="es-ES" dirty="0">
              <a:solidFill>
                <a:schemeClr val="bg1"/>
              </a:solidFill>
            </a:endParaRPr>
          </a:p>
        </p:txBody>
      </p:sp>
      <p:sp>
        <p:nvSpPr>
          <p:cNvPr id="7" name="CuadroTexto 6">
            <a:extLst>
              <a:ext uri="{FF2B5EF4-FFF2-40B4-BE49-F238E27FC236}">
                <a16:creationId xmlns:a16="http://schemas.microsoft.com/office/drawing/2014/main" xmlns="" id="{0FED2934-C41C-4138-84D1-B9EC23048014}"/>
              </a:ext>
            </a:extLst>
          </p:cNvPr>
          <p:cNvSpPr txBox="1"/>
          <p:nvPr/>
        </p:nvSpPr>
        <p:spPr>
          <a:xfrm>
            <a:off x="970984" y="5469762"/>
            <a:ext cx="1630896" cy="369332"/>
          </a:xfrm>
          <a:prstGeom prst="rect">
            <a:avLst/>
          </a:prstGeom>
          <a:solidFill>
            <a:schemeClr val="tx1"/>
          </a:solidFill>
        </p:spPr>
        <p:txBody>
          <a:bodyPr wrap="none" rtlCol="0">
            <a:spAutoFit/>
          </a:bodyPr>
          <a:lstStyle/>
          <a:p>
            <a:r>
              <a:rPr lang="es-ES" dirty="0" err="1">
                <a:solidFill>
                  <a:schemeClr val="bg1"/>
                </a:solidFill>
              </a:rPr>
              <a:t>kubectl</a:t>
            </a:r>
            <a:r>
              <a:rPr lang="es-ES" dirty="0">
                <a:solidFill>
                  <a:schemeClr val="bg1"/>
                </a:solidFill>
              </a:rPr>
              <a:t> </a:t>
            </a:r>
            <a:r>
              <a:rPr lang="es-ES" dirty="0" err="1">
                <a:solidFill>
                  <a:schemeClr val="bg1"/>
                </a:solidFill>
              </a:rPr>
              <a:t>get</a:t>
            </a:r>
            <a:r>
              <a:rPr lang="es-ES" dirty="0">
                <a:solidFill>
                  <a:schemeClr val="bg1"/>
                </a:solidFill>
              </a:rPr>
              <a:t> </a:t>
            </a:r>
            <a:r>
              <a:rPr lang="es-ES" dirty="0" err="1">
                <a:solidFill>
                  <a:schemeClr val="bg1"/>
                </a:solidFill>
              </a:rPr>
              <a:t>hpa</a:t>
            </a:r>
            <a:endParaRPr lang="es-ES" dirty="0">
              <a:solidFill>
                <a:schemeClr val="bg1"/>
              </a:solidFill>
            </a:endParaRPr>
          </a:p>
        </p:txBody>
      </p:sp>
    </p:spTree>
    <p:extLst>
      <p:ext uri="{BB962C8B-B14F-4D97-AF65-F5344CB8AC3E}">
        <p14:creationId xmlns:p14="http://schemas.microsoft.com/office/powerpoint/2010/main" val="24937912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err="1"/>
              <a:t>Healthcheck</a:t>
            </a:r>
            <a:r>
              <a:rPr lang="es-ES" dirty="0"/>
              <a:t> en </a:t>
            </a:r>
            <a:r>
              <a:rPr lang="es-ES" dirty="0" err="1"/>
              <a:t>Kubernetes</a:t>
            </a:r>
            <a:endParaRPr lang="es-ES" dirty="0"/>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628650" y="1018906"/>
            <a:ext cx="8254096" cy="5158057"/>
          </a:xfrm>
        </p:spPr>
        <p:txBody>
          <a:bodyPr>
            <a:normAutofit/>
          </a:bodyPr>
          <a:lstStyle/>
          <a:p>
            <a:r>
              <a:rPr lang="en-US" dirty="0"/>
              <a:t>Kubernetes has two types of health checks to ascertain two different </a:t>
            </a:r>
            <a:r>
              <a:rPr lang="es-ES" dirty="0" err="1"/>
              <a:t>things</a:t>
            </a:r>
            <a:endParaRPr lang="es-ES" dirty="0"/>
          </a:p>
          <a:p>
            <a:r>
              <a:rPr lang="en-US" i="1" dirty="0"/>
              <a:t>Readiness Probes</a:t>
            </a:r>
            <a:r>
              <a:rPr lang="en-US" dirty="0"/>
              <a:t>: To determine when a Pod is “ready” (e.g. after it has started to see when it’s ready and has loaded what it needs to internally in the image and is ready to take requests from external </a:t>
            </a:r>
            <a:r>
              <a:rPr lang="es-ES" dirty="0" err="1"/>
              <a:t>services</a:t>
            </a:r>
            <a:r>
              <a:rPr lang="es-ES" dirty="0"/>
              <a:t>)</a:t>
            </a:r>
          </a:p>
          <a:p>
            <a:r>
              <a:rPr lang="en-US" i="1" dirty="0"/>
              <a:t>Liveness Probes: </a:t>
            </a:r>
            <a:r>
              <a:rPr lang="en-US" dirty="0"/>
              <a:t>To determine when a Pod is “healthy” or “unhealthy” after it has become ready</a:t>
            </a:r>
          </a:p>
          <a:p>
            <a:endParaRPr lang="es-ES" dirty="0"/>
          </a:p>
        </p:txBody>
      </p:sp>
    </p:spTree>
    <p:extLst>
      <p:ext uri="{BB962C8B-B14F-4D97-AF65-F5344CB8AC3E}">
        <p14:creationId xmlns:p14="http://schemas.microsoft.com/office/powerpoint/2010/main" val="21746154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Definición</a:t>
            </a:r>
          </a:p>
        </p:txBody>
      </p:sp>
      <p:pic>
        <p:nvPicPr>
          <p:cNvPr id="4" name="Imagen 3">
            <a:extLst>
              <a:ext uri="{FF2B5EF4-FFF2-40B4-BE49-F238E27FC236}">
                <a16:creationId xmlns:a16="http://schemas.microsoft.com/office/drawing/2014/main" xmlns="" id="{BD26EC77-27DA-49D3-A8B9-E8538D627324}"/>
              </a:ext>
            </a:extLst>
          </p:cNvPr>
          <p:cNvPicPr>
            <a:picLocks noChangeAspect="1"/>
          </p:cNvPicPr>
          <p:nvPr/>
        </p:nvPicPr>
        <p:blipFill>
          <a:blip r:embed="rId3"/>
          <a:stretch>
            <a:fillRect/>
          </a:stretch>
        </p:blipFill>
        <p:spPr>
          <a:xfrm>
            <a:off x="2095500" y="1276350"/>
            <a:ext cx="4953000" cy="4305300"/>
          </a:xfrm>
          <a:prstGeom prst="rect">
            <a:avLst/>
          </a:prstGeom>
        </p:spPr>
      </p:pic>
      <p:sp>
        <p:nvSpPr>
          <p:cNvPr id="5" name="Rectángulo 4">
            <a:extLst>
              <a:ext uri="{FF2B5EF4-FFF2-40B4-BE49-F238E27FC236}">
                <a16:creationId xmlns:a16="http://schemas.microsoft.com/office/drawing/2014/main" xmlns="" id="{1C7DB1E1-AE54-49FA-95AE-AB5F4EA3E100}"/>
              </a:ext>
            </a:extLst>
          </p:cNvPr>
          <p:cNvSpPr/>
          <p:nvPr/>
        </p:nvSpPr>
        <p:spPr>
          <a:xfrm>
            <a:off x="2690037" y="2551814"/>
            <a:ext cx="3498112" cy="2892056"/>
          </a:xfrm>
          <a:prstGeom prst="rect">
            <a:avLst/>
          </a:prstGeom>
          <a:solidFill>
            <a:srgbClr val="FFC00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263810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err="1"/>
              <a:t>Serverless</a:t>
            </a:r>
            <a:r>
              <a:rPr lang="es-ES" dirty="0"/>
              <a:t> Framework – </a:t>
            </a:r>
            <a:r>
              <a:rPr lang="es-ES" dirty="0" err="1"/>
              <a:t>Function</a:t>
            </a:r>
            <a:r>
              <a:rPr lang="es-ES" dirty="0"/>
              <a:t> as a </a:t>
            </a:r>
            <a:r>
              <a:rPr lang="es-ES" dirty="0" err="1"/>
              <a:t>Services</a:t>
            </a:r>
            <a:r>
              <a:rPr lang="es-ES" dirty="0"/>
              <a:t> (FAAS)</a:t>
            </a:r>
          </a:p>
        </p:txBody>
      </p:sp>
      <p:sp>
        <p:nvSpPr>
          <p:cNvPr id="3" name="Marcador de contenido 2">
            <a:extLst>
              <a:ext uri="{FF2B5EF4-FFF2-40B4-BE49-F238E27FC236}">
                <a16:creationId xmlns:a16="http://schemas.microsoft.com/office/drawing/2014/main" xmlns="" id="{B3DD9C95-31CF-4996-8B73-014BFDD11E41}"/>
              </a:ext>
            </a:extLst>
          </p:cNvPr>
          <p:cNvSpPr txBox="1">
            <a:spLocks noGrp="1"/>
          </p:cNvSpPr>
          <p:nvPr>
            <p:ph idx="1"/>
          </p:nvPr>
        </p:nvSpPr>
        <p:spPr>
          <a:xfrm>
            <a:off x="628650" y="1018906"/>
            <a:ext cx="8254096" cy="5158057"/>
          </a:xfrm>
        </p:spPr>
        <p:txBody>
          <a:bodyPr>
            <a:normAutofit/>
          </a:bodyPr>
          <a:lstStyle/>
          <a:p>
            <a:r>
              <a:rPr lang="es-ES" dirty="0" err="1"/>
              <a:t>Resources</a:t>
            </a:r>
            <a:r>
              <a:rPr lang="es-ES" dirty="0"/>
              <a:t>:</a:t>
            </a:r>
          </a:p>
          <a:p>
            <a:pPr lvl="1"/>
            <a:endParaRPr lang="es-ES" dirty="0"/>
          </a:p>
          <a:p>
            <a:pPr lvl="1"/>
            <a:r>
              <a:rPr lang="es-ES" dirty="0" err="1"/>
              <a:t>Kubeless</a:t>
            </a:r>
            <a:endParaRPr lang="es-ES" dirty="0"/>
          </a:p>
          <a:p>
            <a:pPr lvl="2"/>
            <a:r>
              <a:rPr lang="es-ES" dirty="0">
                <a:hlinkClick r:id="rId3"/>
              </a:rPr>
              <a:t>https://kubeless.io/</a:t>
            </a:r>
            <a:endParaRPr lang="es-ES" dirty="0"/>
          </a:p>
          <a:p>
            <a:pPr lvl="1"/>
            <a:r>
              <a:rPr lang="es-ES" dirty="0" err="1"/>
              <a:t>OpenFAAS</a:t>
            </a:r>
            <a:endParaRPr lang="es-ES" dirty="0"/>
          </a:p>
          <a:p>
            <a:pPr lvl="2"/>
            <a:r>
              <a:rPr lang="es-ES" dirty="0"/>
              <a:t>https://github.com/openfaas/faas</a:t>
            </a:r>
          </a:p>
          <a:p>
            <a:pPr lvl="1"/>
            <a:endParaRPr lang="es-ES" dirty="0"/>
          </a:p>
        </p:txBody>
      </p:sp>
      <p:sp>
        <p:nvSpPr>
          <p:cNvPr id="4" name="3 Rectángulo"/>
          <p:cNvSpPr/>
          <p:nvPr/>
        </p:nvSpPr>
        <p:spPr>
          <a:xfrm>
            <a:off x="4187118" y="3244334"/>
            <a:ext cx="184731" cy="369332"/>
          </a:xfrm>
          <a:prstGeom prst="rect">
            <a:avLst/>
          </a:prstGeom>
        </p:spPr>
        <p:txBody>
          <a:bodyPr wrap="none">
            <a:spAutoFit/>
          </a:bodyPr>
          <a:lstStyle/>
          <a:p>
            <a:endParaRPr lang="es-ES" dirty="0"/>
          </a:p>
        </p:txBody>
      </p:sp>
    </p:spTree>
    <p:extLst>
      <p:ext uri="{BB962C8B-B14F-4D97-AF65-F5344CB8AC3E}">
        <p14:creationId xmlns:p14="http://schemas.microsoft.com/office/powerpoint/2010/main" val="161812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Ventajas de </a:t>
            </a:r>
            <a:r>
              <a:rPr lang="es-ES" dirty="0" err="1"/>
              <a:t>cubernetes</a:t>
            </a:r>
            <a:endParaRPr lang="es-ES" dirty="0"/>
          </a:p>
        </p:txBody>
      </p:sp>
      <p:sp>
        <p:nvSpPr>
          <p:cNvPr id="4" name="Rectángulo 3">
            <a:extLst>
              <a:ext uri="{FF2B5EF4-FFF2-40B4-BE49-F238E27FC236}">
                <a16:creationId xmlns:a16="http://schemas.microsoft.com/office/drawing/2014/main" xmlns="" id="{A895EAF9-BF87-4BDC-890C-07FF181F40E1}"/>
              </a:ext>
            </a:extLst>
          </p:cNvPr>
          <p:cNvSpPr/>
          <p:nvPr/>
        </p:nvSpPr>
        <p:spPr>
          <a:xfrm>
            <a:off x="446771" y="2480113"/>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ES" dirty="0" err="1"/>
              <a:t>kubernetes</a:t>
            </a:r>
            <a:endParaRPr lang="es-ES" dirty="0"/>
          </a:p>
        </p:txBody>
      </p:sp>
      <p:sp>
        <p:nvSpPr>
          <p:cNvPr id="5" name="Rectángulo 4">
            <a:extLst>
              <a:ext uri="{FF2B5EF4-FFF2-40B4-BE49-F238E27FC236}">
                <a16:creationId xmlns:a16="http://schemas.microsoft.com/office/drawing/2014/main" xmlns="" id="{E9D5DE7E-1A26-4A83-AE7D-147B0EDBF71C}"/>
              </a:ext>
            </a:extLst>
          </p:cNvPr>
          <p:cNvSpPr/>
          <p:nvPr/>
        </p:nvSpPr>
        <p:spPr>
          <a:xfrm>
            <a:off x="832533" y="2689663"/>
            <a:ext cx="1057276" cy="36195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Web</a:t>
            </a:r>
          </a:p>
        </p:txBody>
      </p:sp>
      <p:sp>
        <p:nvSpPr>
          <p:cNvPr id="6" name="Rectángulo 5">
            <a:extLst>
              <a:ext uri="{FF2B5EF4-FFF2-40B4-BE49-F238E27FC236}">
                <a16:creationId xmlns:a16="http://schemas.microsoft.com/office/drawing/2014/main" xmlns="" id="{F42CA5FB-A53C-49D1-80C4-D1DD3BB30A88}"/>
              </a:ext>
            </a:extLst>
          </p:cNvPr>
          <p:cNvSpPr/>
          <p:nvPr/>
        </p:nvSpPr>
        <p:spPr>
          <a:xfrm>
            <a:off x="2649163" y="2480113"/>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ES" dirty="0" err="1"/>
              <a:t>kubernetes</a:t>
            </a:r>
            <a:endParaRPr lang="es-ES" dirty="0"/>
          </a:p>
        </p:txBody>
      </p:sp>
      <p:sp>
        <p:nvSpPr>
          <p:cNvPr id="7" name="Rectángulo 6">
            <a:extLst>
              <a:ext uri="{FF2B5EF4-FFF2-40B4-BE49-F238E27FC236}">
                <a16:creationId xmlns:a16="http://schemas.microsoft.com/office/drawing/2014/main" xmlns="" id="{D5CB7549-54E1-44C8-BD5C-4B4CDEC5FF10}"/>
              </a:ext>
            </a:extLst>
          </p:cNvPr>
          <p:cNvSpPr/>
          <p:nvPr/>
        </p:nvSpPr>
        <p:spPr>
          <a:xfrm>
            <a:off x="3034925" y="2689663"/>
            <a:ext cx="1057276" cy="36195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Web</a:t>
            </a:r>
          </a:p>
        </p:txBody>
      </p:sp>
      <p:sp>
        <p:nvSpPr>
          <p:cNvPr id="8" name="Rectángulo 7">
            <a:extLst>
              <a:ext uri="{FF2B5EF4-FFF2-40B4-BE49-F238E27FC236}">
                <a16:creationId xmlns:a16="http://schemas.microsoft.com/office/drawing/2014/main" xmlns="" id="{A018254A-2BAC-4828-B0C2-0FDCCE6B2396}"/>
              </a:ext>
            </a:extLst>
          </p:cNvPr>
          <p:cNvSpPr/>
          <p:nvPr/>
        </p:nvSpPr>
        <p:spPr>
          <a:xfrm>
            <a:off x="4851555" y="2480113"/>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ES" dirty="0" err="1"/>
              <a:t>kubernetes</a:t>
            </a:r>
            <a:endParaRPr lang="es-ES" dirty="0"/>
          </a:p>
        </p:txBody>
      </p:sp>
      <p:sp>
        <p:nvSpPr>
          <p:cNvPr id="9" name="Rectángulo 8">
            <a:extLst>
              <a:ext uri="{FF2B5EF4-FFF2-40B4-BE49-F238E27FC236}">
                <a16:creationId xmlns:a16="http://schemas.microsoft.com/office/drawing/2014/main" xmlns="" id="{4230F9EC-9CCA-4E22-BF8D-C1DD7573F9FD}"/>
              </a:ext>
            </a:extLst>
          </p:cNvPr>
          <p:cNvSpPr/>
          <p:nvPr/>
        </p:nvSpPr>
        <p:spPr>
          <a:xfrm>
            <a:off x="5275151" y="2689663"/>
            <a:ext cx="1057276" cy="36195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Web</a:t>
            </a:r>
          </a:p>
        </p:txBody>
      </p:sp>
      <p:sp>
        <p:nvSpPr>
          <p:cNvPr id="10" name="Rectángulo 9">
            <a:extLst>
              <a:ext uri="{FF2B5EF4-FFF2-40B4-BE49-F238E27FC236}">
                <a16:creationId xmlns:a16="http://schemas.microsoft.com/office/drawing/2014/main" xmlns="" id="{D2C5C2FA-A02E-4305-A009-5EE13E6EA7B4}"/>
              </a:ext>
            </a:extLst>
          </p:cNvPr>
          <p:cNvSpPr/>
          <p:nvPr/>
        </p:nvSpPr>
        <p:spPr>
          <a:xfrm>
            <a:off x="7053946" y="2480113"/>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ES" dirty="0" err="1"/>
              <a:t>kubernetes</a:t>
            </a:r>
            <a:endParaRPr lang="es-ES" dirty="0"/>
          </a:p>
        </p:txBody>
      </p:sp>
      <p:sp>
        <p:nvSpPr>
          <p:cNvPr id="11" name="Rectángulo 10">
            <a:extLst>
              <a:ext uri="{FF2B5EF4-FFF2-40B4-BE49-F238E27FC236}">
                <a16:creationId xmlns:a16="http://schemas.microsoft.com/office/drawing/2014/main" xmlns="" id="{AA067C67-E9F5-4B48-BD78-B305FC648306}"/>
              </a:ext>
            </a:extLst>
          </p:cNvPr>
          <p:cNvSpPr/>
          <p:nvPr/>
        </p:nvSpPr>
        <p:spPr>
          <a:xfrm>
            <a:off x="5275151" y="3165913"/>
            <a:ext cx="1057276" cy="36195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Web</a:t>
            </a:r>
          </a:p>
        </p:txBody>
      </p:sp>
      <p:sp>
        <p:nvSpPr>
          <p:cNvPr id="12" name="Rectángulo 11">
            <a:extLst>
              <a:ext uri="{FF2B5EF4-FFF2-40B4-BE49-F238E27FC236}">
                <a16:creationId xmlns:a16="http://schemas.microsoft.com/office/drawing/2014/main" xmlns="" id="{A3AE88A2-DCFD-493A-B6EF-4BB54A8B2FF7}"/>
              </a:ext>
            </a:extLst>
          </p:cNvPr>
          <p:cNvSpPr/>
          <p:nvPr/>
        </p:nvSpPr>
        <p:spPr>
          <a:xfrm>
            <a:off x="3034925" y="3165913"/>
            <a:ext cx="1057276" cy="36195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Web</a:t>
            </a:r>
          </a:p>
        </p:txBody>
      </p:sp>
      <p:sp>
        <p:nvSpPr>
          <p:cNvPr id="13" name="Rectángulo 12">
            <a:extLst>
              <a:ext uri="{FF2B5EF4-FFF2-40B4-BE49-F238E27FC236}">
                <a16:creationId xmlns:a16="http://schemas.microsoft.com/office/drawing/2014/main" xmlns="" id="{47F48FE0-53C8-4BF1-811F-093AD98E9CA3}"/>
              </a:ext>
            </a:extLst>
          </p:cNvPr>
          <p:cNvSpPr/>
          <p:nvPr/>
        </p:nvSpPr>
        <p:spPr>
          <a:xfrm>
            <a:off x="3034926" y="3642163"/>
            <a:ext cx="10572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Backend</a:t>
            </a:r>
            <a:endParaRPr lang="es-ES" dirty="0"/>
          </a:p>
        </p:txBody>
      </p:sp>
      <p:sp>
        <p:nvSpPr>
          <p:cNvPr id="14" name="Rectángulo 13">
            <a:extLst>
              <a:ext uri="{FF2B5EF4-FFF2-40B4-BE49-F238E27FC236}">
                <a16:creationId xmlns:a16="http://schemas.microsoft.com/office/drawing/2014/main" xmlns="" id="{543780FC-1119-49E1-A4E0-2977BD41C106}"/>
              </a:ext>
            </a:extLst>
          </p:cNvPr>
          <p:cNvSpPr/>
          <p:nvPr/>
        </p:nvSpPr>
        <p:spPr>
          <a:xfrm>
            <a:off x="863623" y="3165913"/>
            <a:ext cx="10572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Backend</a:t>
            </a:r>
            <a:endParaRPr lang="es-ES" dirty="0"/>
          </a:p>
        </p:txBody>
      </p:sp>
      <p:sp>
        <p:nvSpPr>
          <p:cNvPr id="15" name="Rectángulo 14">
            <a:extLst>
              <a:ext uri="{FF2B5EF4-FFF2-40B4-BE49-F238E27FC236}">
                <a16:creationId xmlns:a16="http://schemas.microsoft.com/office/drawing/2014/main" xmlns="" id="{BFFDBB3E-EA2C-4128-AC9B-72595B093E0C}"/>
              </a:ext>
            </a:extLst>
          </p:cNvPr>
          <p:cNvSpPr/>
          <p:nvPr/>
        </p:nvSpPr>
        <p:spPr>
          <a:xfrm>
            <a:off x="7439708" y="2689663"/>
            <a:ext cx="1057275"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Backend</a:t>
            </a:r>
            <a:endParaRPr lang="es-ES" dirty="0"/>
          </a:p>
        </p:txBody>
      </p:sp>
    </p:spTree>
    <p:extLst>
      <p:ext uri="{BB962C8B-B14F-4D97-AF65-F5344CB8AC3E}">
        <p14:creationId xmlns:p14="http://schemas.microsoft.com/office/powerpoint/2010/main" val="4065933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869274" y="3293741"/>
            <a:ext cx="7772400" cy="924120"/>
          </a:xfrm>
        </p:spPr>
        <p:txBody>
          <a:bodyPr>
            <a:normAutofit lnSpcReduction="10000"/>
          </a:bodyPr>
          <a:lstStyle/>
          <a:p>
            <a:pPr lvl="0"/>
            <a:r>
              <a:rPr lang="es-ES" dirty="0"/>
              <a:t>DIEGO CAMPOS DIANEZ</a:t>
            </a:r>
          </a:p>
          <a:p>
            <a:pPr lvl="0"/>
            <a:r>
              <a:rPr lang="es-ES" dirty="0"/>
              <a:t>Email de contacto: dcampos</a:t>
            </a:r>
            <a:r>
              <a:rPr lang="es-ES" i="1" dirty="0"/>
              <a:t>@bravent.net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dirty="0"/>
              <a:t>Arquitectura</a:t>
            </a:r>
          </a:p>
        </p:txBody>
      </p:sp>
    </p:spTree>
    <p:extLst>
      <p:ext uri="{BB962C8B-B14F-4D97-AF65-F5344CB8AC3E}">
        <p14:creationId xmlns:p14="http://schemas.microsoft.com/office/powerpoint/2010/main" val="2887409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DB1E94C-521E-4BFE-AE46-0181A77CE599}"/>
              </a:ext>
            </a:extLst>
          </p:cNvPr>
          <p:cNvSpPr>
            <a:spLocks noGrp="1"/>
          </p:cNvSpPr>
          <p:nvPr>
            <p:ph type="title"/>
          </p:nvPr>
        </p:nvSpPr>
        <p:spPr>
          <a:xfrm>
            <a:off x="628650" y="365129"/>
            <a:ext cx="8254096" cy="510088"/>
          </a:xfrm>
        </p:spPr>
        <p:txBody>
          <a:bodyPr/>
          <a:lstStyle/>
          <a:p>
            <a:r>
              <a:rPr lang="es-ES" dirty="0"/>
              <a:t>Nodos (Minions)</a:t>
            </a:r>
          </a:p>
        </p:txBody>
      </p:sp>
      <p:sp>
        <p:nvSpPr>
          <p:cNvPr id="3" name="Rectángulo 2">
            <a:extLst>
              <a:ext uri="{FF2B5EF4-FFF2-40B4-BE49-F238E27FC236}">
                <a16:creationId xmlns:a16="http://schemas.microsoft.com/office/drawing/2014/main" xmlns="" id="{BF860670-3FC1-462F-AFA3-6B5A5E8443A5}"/>
              </a:ext>
            </a:extLst>
          </p:cNvPr>
          <p:cNvSpPr/>
          <p:nvPr/>
        </p:nvSpPr>
        <p:spPr>
          <a:xfrm>
            <a:off x="3529652" y="2054772"/>
            <a:ext cx="1828800" cy="238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pic>
        <p:nvPicPr>
          <p:cNvPr id="4" name="Imagen 3">
            <a:extLst>
              <a:ext uri="{FF2B5EF4-FFF2-40B4-BE49-F238E27FC236}">
                <a16:creationId xmlns:a16="http://schemas.microsoft.com/office/drawing/2014/main" xmlns="" id="{EADD75EE-367C-4D79-9F70-22B9BC61554E}"/>
              </a:ext>
            </a:extLst>
          </p:cNvPr>
          <p:cNvPicPr>
            <a:picLocks noChangeAspect="1"/>
          </p:cNvPicPr>
          <p:nvPr/>
        </p:nvPicPr>
        <p:blipFill>
          <a:blip r:embed="rId3"/>
          <a:stretch>
            <a:fillRect/>
          </a:stretch>
        </p:blipFill>
        <p:spPr>
          <a:xfrm>
            <a:off x="3622933" y="4159797"/>
            <a:ext cx="209810" cy="200737"/>
          </a:xfrm>
          <a:prstGeom prst="rect">
            <a:avLst/>
          </a:prstGeom>
        </p:spPr>
      </p:pic>
      <p:pic>
        <p:nvPicPr>
          <p:cNvPr id="5" name="Imagen 4">
            <a:extLst>
              <a:ext uri="{FF2B5EF4-FFF2-40B4-BE49-F238E27FC236}">
                <a16:creationId xmlns:a16="http://schemas.microsoft.com/office/drawing/2014/main" xmlns="" id="{44119B72-1710-418D-98C7-8B600230E565}"/>
              </a:ext>
            </a:extLst>
          </p:cNvPr>
          <p:cNvPicPr>
            <a:picLocks noChangeAspect="1"/>
          </p:cNvPicPr>
          <p:nvPr/>
        </p:nvPicPr>
        <p:blipFill>
          <a:blip r:embed="rId4"/>
          <a:stretch>
            <a:fillRect/>
          </a:stretch>
        </p:blipFill>
        <p:spPr>
          <a:xfrm flipH="1">
            <a:off x="3676757" y="2227788"/>
            <a:ext cx="517451" cy="511946"/>
          </a:xfrm>
          <a:prstGeom prst="rect">
            <a:avLst/>
          </a:prstGeom>
        </p:spPr>
      </p:pic>
      <p:pic>
        <p:nvPicPr>
          <p:cNvPr id="6" name="Imagen 5">
            <a:extLst>
              <a:ext uri="{FF2B5EF4-FFF2-40B4-BE49-F238E27FC236}">
                <a16:creationId xmlns:a16="http://schemas.microsoft.com/office/drawing/2014/main" xmlns="" id="{853320C2-E925-4B03-B6AE-99DC81612706}"/>
              </a:ext>
            </a:extLst>
          </p:cNvPr>
          <p:cNvPicPr>
            <a:picLocks noChangeAspect="1"/>
          </p:cNvPicPr>
          <p:nvPr/>
        </p:nvPicPr>
        <p:blipFill>
          <a:blip r:embed="rId5"/>
          <a:stretch>
            <a:fillRect/>
          </a:stretch>
        </p:blipFill>
        <p:spPr>
          <a:xfrm>
            <a:off x="3743824" y="2356964"/>
            <a:ext cx="345295" cy="294140"/>
          </a:xfrm>
          <a:prstGeom prst="rect">
            <a:avLst/>
          </a:prstGeom>
        </p:spPr>
      </p:pic>
      <p:pic>
        <p:nvPicPr>
          <p:cNvPr id="7" name="Imagen 6">
            <a:extLst>
              <a:ext uri="{FF2B5EF4-FFF2-40B4-BE49-F238E27FC236}">
                <a16:creationId xmlns:a16="http://schemas.microsoft.com/office/drawing/2014/main" xmlns="" id="{8DCDA91A-40A8-4516-9EF2-13FC362CACB8}"/>
              </a:ext>
            </a:extLst>
          </p:cNvPr>
          <p:cNvPicPr>
            <a:picLocks noChangeAspect="1"/>
          </p:cNvPicPr>
          <p:nvPr/>
        </p:nvPicPr>
        <p:blipFill>
          <a:blip r:embed="rId4"/>
          <a:stretch>
            <a:fillRect/>
          </a:stretch>
        </p:blipFill>
        <p:spPr>
          <a:xfrm flipH="1">
            <a:off x="4517604" y="2227788"/>
            <a:ext cx="517451" cy="511946"/>
          </a:xfrm>
          <a:prstGeom prst="rect">
            <a:avLst/>
          </a:prstGeom>
        </p:spPr>
      </p:pic>
      <p:pic>
        <p:nvPicPr>
          <p:cNvPr id="8" name="Imagen 7">
            <a:extLst>
              <a:ext uri="{FF2B5EF4-FFF2-40B4-BE49-F238E27FC236}">
                <a16:creationId xmlns:a16="http://schemas.microsoft.com/office/drawing/2014/main" xmlns="" id="{A100322E-768C-455B-AD2E-9A2E49ACB313}"/>
              </a:ext>
            </a:extLst>
          </p:cNvPr>
          <p:cNvPicPr>
            <a:picLocks noChangeAspect="1"/>
          </p:cNvPicPr>
          <p:nvPr/>
        </p:nvPicPr>
        <p:blipFill>
          <a:blip r:embed="rId6"/>
          <a:stretch>
            <a:fillRect/>
          </a:stretch>
        </p:blipFill>
        <p:spPr>
          <a:xfrm flipH="1">
            <a:off x="4596027" y="2315933"/>
            <a:ext cx="395884" cy="395884"/>
          </a:xfrm>
          <a:prstGeom prst="rect">
            <a:avLst/>
          </a:prstGeom>
        </p:spPr>
      </p:pic>
      <p:sp>
        <p:nvSpPr>
          <p:cNvPr id="9" name="Rectángulo 8">
            <a:extLst>
              <a:ext uri="{FF2B5EF4-FFF2-40B4-BE49-F238E27FC236}">
                <a16:creationId xmlns:a16="http://schemas.microsoft.com/office/drawing/2014/main" xmlns="" id="{5DFBCFB2-09DC-4C97-A7FF-06BE5162EF85}"/>
              </a:ext>
            </a:extLst>
          </p:cNvPr>
          <p:cNvSpPr/>
          <p:nvPr/>
        </p:nvSpPr>
        <p:spPr>
          <a:xfrm>
            <a:off x="3676757" y="2227788"/>
            <a:ext cx="517450" cy="511946"/>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100"/>
          </a:p>
        </p:txBody>
      </p:sp>
    </p:spTree>
    <p:extLst>
      <p:ext uri="{BB962C8B-B14F-4D97-AF65-F5344CB8AC3E}">
        <p14:creationId xmlns:p14="http://schemas.microsoft.com/office/powerpoint/2010/main" val="19279470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4633</TotalTime>
  <Words>6137</Words>
  <Application>Microsoft Office PowerPoint</Application>
  <PresentationFormat>Presentación en pantalla (4:3)</PresentationFormat>
  <Paragraphs>784</Paragraphs>
  <Slides>70</Slides>
  <Notes>62</Notes>
  <HiddenSlides>2</HiddenSlides>
  <MMClips>0</MMClips>
  <ScaleCrop>false</ScaleCrop>
  <HeadingPairs>
    <vt:vector size="4" baseType="variant">
      <vt:variant>
        <vt:lpstr>Tema</vt:lpstr>
      </vt:variant>
      <vt:variant>
        <vt:i4>1</vt:i4>
      </vt:variant>
      <vt:variant>
        <vt:lpstr>Títulos de diapositiva</vt:lpstr>
      </vt:variant>
      <vt:variant>
        <vt:i4>70</vt:i4>
      </vt:variant>
    </vt:vector>
  </HeadingPairs>
  <TitlesOfParts>
    <vt:vector size="71" baseType="lpstr">
      <vt:lpstr>Tema de Office</vt:lpstr>
      <vt:lpstr>Kubernetes</vt:lpstr>
      <vt:lpstr>Presentación de PowerPoint</vt:lpstr>
      <vt:lpstr>Presentación de PowerPoint</vt:lpstr>
      <vt:lpstr>Índice</vt:lpstr>
      <vt:lpstr>Orquestación de contenedores</vt:lpstr>
      <vt:lpstr>Tecnologías de orquestación</vt:lpstr>
      <vt:lpstr>Ventajas de cubernetes</vt:lpstr>
      <vt:lpstr>Arquitectura</vt:lpstr>
      <vt:lpstr>Nodos (Minions)</vt:lpstr>
      <vt:lpstr>Cluster</vt:lpstr>
      <vt:lpstr>Master</vt:lpstr>
      <vt:lpstr>Componentes</vt:lpstr>
      <vt:lpstr>Master vs Node</vt:lpstr>
      <vt:lpstr>Kubectl</vt:lpstr>
      <vt:lpstr>Conceptos</vt:lpstr>
      <vt:lpstr>Pod</vt:lpstr>
      <vt:lpstr>Pods multicontenedor</vt:lpstr>
      <vt:lpstr>Desplegar un pod</vt:lpstr>
      <vt:lpstr>Comandos</vt:lpstr>
      <vt:lpstr>Definición de un Pod</vt:lpstr>
      <vt:lpstr>Alta disponibilidad</vt:lpstr>
      <vt:lpstr>Definición ReplicatSet</vt:lpstr>
      <vt:lpstr>Presentación de PowerPoint</vt:lpstr>
      <vt:lpstr>Definición ReplicationSet</vt:lpstr>
      <vt:lpstr>Etiquetas</vt:lpstr>
      <vt:lpstr>Escalar</vt:lpstr>
      <vt:lpstr>Deployment</vt:lpstr>
      <vt:lpstr>Definición </vt:lpstr>
      <vt:lpstr>Rollout and Versioning</vt:lpstr>
      <vt:lpstr>Estrategias de despliegue</vt:lpstr>
      <vt:lpstr>Kubectl apply</vt:lpstr>
      <vt:lpstr>Redes en kubernetes</vt:lpstr>
      <vt:lpstr>Orquestación de contenedores</vt:lpstr>
      <vt:lpstr>Red en Cluster</vt:lpstr>
      <vt:lpstr>Presentación de PowerPoint</vt:lpstr>
      <vt:lpstr>Red en Cluster</vt:lpstr>
      <vt:lpstr>Servicios</vt:lpstr>
      <vt:lpstr>Servicios</vt:lpstr>
      <vt:lpstr>Tipos de servicios</vt:lpstr>
      <vt:lpstr>Servicio de tipo NodePort</vt:lpstr>
      <vt:lpstr>Servicio NodePort</vt:lpstr>
      <vt:lpstr>Comandos</vt:lpstr>
      <vt:lpstr>Cluster IP</vt:lpstr>
      <vt:lpstr>Definición Cluster IP</vt:lpstr>
      <vt:lpstr>Load Balancer</vt:lpstr>
      <vt:lpstr>Tipos de servicios</vt:lpstr>
      <vt:lpstr>Volumenes</vt:lpstr>
      <vt:lpstr>Tipos de volumenes</vt:lpstr>
      <vt:lpstr>Como se usan</vt:lpstr>
      <vt:lpstr>Persistencia de volumenes</vt:lpstr>
      <vt:lpstr>Crear Volumenes</vt:lpstr>
      <vt:lpstr>Crear Volumenes</vt:lpstr>
      <vt:lpstr>Secrets</vt:lpstr>
      <vt:lpstr>Creando un Secret</vt:lpstr>
      <vt:lpstr>Usar secret como variable de entorno</vt:lpstr>
      <vt:lpstr>Usar secret como un fichero</vt:lpstr>
      <vt:lpstr>Espacios de Nombres</vt:lpstr>
      <vt:lpstr>Limitación de recursos</vt:lpstr>
      <vt:lpstr>Limitación de recursos</vt:lpstr>
      <vt:lpstr>¿Como usarlo?</vt:lpstr>
      <vt:lpstr>Comandos para crear espacios de nombres</vt:lpstr>
      <vt:lpstr>Hagamos una prueba</vt:lpstr>
      <vt:lpstr>Pasos a seguir</vt:lpstr>
      <vt:lpstr>Autoescalado</vt:lpstr>
      <vt:lpstr>Creando un HPA</vt:lpstr>
      <vt:lpstr>Estresemos a Wordpress</vt:lpstr>
      <vt:lpstr>Healthcheck en Kubernetes</vt:lpstr>
      <vt:lpstr>Definición</vt:lpstr>
      <vt:lpstr>Serverless Framework – Function as a Services (FAAS)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CANTARERO DAVILA, CRISTIAN</cp:lastModifiedBy>
  <cp:revision>174</cp:revision>
  <dcterms:created xsi:type="dcterms:W3CDTF">2017-01-02T18:31:04Z</dcterms:created>
  <dcterms:modified xsi:type="dcterms:W3CDTF">2018-10-24T12:29:45Z</dcterms:modified>
</cp:coreProperties>
</file>