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3ac5d76c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3ac5d76c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3ac5d76c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3ac5d76c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3ac5d76c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3ac5d76c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3ac5d76c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3ac5d76c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3ac5d76c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3ac5d76c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3ac5d76c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3ac5d76c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3ac5d76c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3ac5d76c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3ac5d76c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3ac5d76c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3ac5d76c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3ac5d76c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access.redhat.com/documentation/en-us/openshift_container_platform/3.7/html-single/architecture/#architecture-additional-concepts-storage" TargetMode="External"/><Relationship Id="rId4" Type="http://schemas.openxmlformats.org/officeDocument/2006/relationships/hyperlink" Target="https://access.redhat.com/documentation/en-us/openshift_container_platform/3.7/html/installation_and_configuration/configuring-persistent-storage#nfs-volume-securit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access.redhat.com/documentation/en-us/openshift_container_platform/3.7/html-single/architecture/#architecture-additional-concepts-storag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access.redhat.com/documentation/en-us/openshift_container_platform/3.7/html/installation_and_configuration/configuring-persistent-storage#nfs-reclaiming-resourc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20000"/>
              </a:lnSpc>
              <a:spcBef>
                <a:spcPts val="2400"/>
              </a:spcBef>
              <a:spcAft>
                <a:spcPts val="0"/>
              </a:spcAft>
              <a:buClr>
                <a:schemeClr val="dk1"/>
              </a:buClr>
              <a:buSzPts val="1100"/>
              <a:buFont typeface="Arial"/>
              <a:buNone/>
            </a:pPr>
            <a:r>
              <a:rPr b="1" lang="en" sz="3000">
                <a:solidFill>
                  <a:srgbClr val="252525"/>
                </a:solidFill>
              </a:rPr>
              <a:t>CONFIGURING PERSISTENT STORAGE</a:t>
            </a:r>
            <a:endParaRPr b="1" sz="3000">
              <a:solidFill>
                <a:srgbClr val="252525"/>
              </a:solidFill>
            </a:endParaRPr>
          </a:p>
          <a:p>
            <a:pPr indent="0" lvl="0" marL="0" rtl="0" algn="ctr">
              <a:spcBef>
                <a:spcPts val="60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b="1" lang="en" sz="1950">
                <a:solidFill>
                  <a:srgbClr val="252525"/>
                </a:solidFill>
              </a:rPr>
              <a:t>Persistent Storage Using NFS</a:t>
            </a:r>
            <a:endParaRPr/>
          </a:p>
          <a:p>
            <a:pPr indent="0" lvl="0" marL="0" rtl="0" algn="l">
              <a:spcBef>
                <a:spcPts val="0"/>
              </a:spcBef>
              <a:spcAft>
                <a:spcPts val="0"/>
              </a:spcAft>
              <a:buNone/>
            </a:pPr>
            <a:r>
              <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rgbClr val="252525"/>
                </a:solidFill>
              </a:rPr>
              <a:t>Reclaiming Resources</a:t>
            </a:r>
            <a:endParaRPr>
              <a:solidFill>
                <a:srgbClr val="252525"/>
              </a:solidFill>
            </a:endParaRPr>
          </a:p>
          <a:p>
            <a:pPr indent="0" lvl="0" marL="0" rtl="0" algn="l">
              <a:lnSpc>
                <a:spcPct val="150000"/>
              </a:lnSpc>
              <a:spcBef>
                <a:spcPts val="0"/>
              </a:spcBef>
              <a:spcAft>
                <a:spcPts val="0"/>
              </a:spcAft>
              <a:buClr>
                <a:schemeClr val="dk1"/>
              </a:buClr>
              <a:buSzPts val="1100"/>
              <a:buFont typeface="Arial"/>
              <a:buNone/>
            </a:pPr>
            <a:r>
              <a:rPr lang="en" sz="1400">
                <a:solidFill>
                  <a:srgbClr val="252525"/>
                </a:solidFill>
              </a:rPr>
              <a:t>NFS implements the OpenShift Container Platform </a:t>
            </a:r>
            <a:r>
              <a:rPr b="1" lang="en" sz="1400">
                <a:solidFill>
                  <a:srgbClr val="252525"/>
                </a:solidFill>
              </a:rPr>
              <a:t>Recyclable</a:t>
            </a:r>
            <a:r>
              <a:rPr lang="en" sz="1400">
                <a:solidFill>
                  <a:srgbClr val="252525"/>
                </a:solidFill>
              </a:rPr>
              <a:t> plug-in interface. Automatic processes handle reclamation tasks based on policies set on each persistent volume.</a:t>
            </a:r>
            <a:endParaRPr sz="1400">
              <a:solidFill>
                <a:srgbClr val="252525"/>
              </a:solidFill>
            </a:endParaRPr>
          </a:p>
          <a:p>
            <a:pPr indent="0" lvl="0" marL="0" rtl="0" algn="l">
              <a:lnSpc>
                <a:spcPct val="150000"/>
              </a:lnSpc>
              <a:spcBef>
                <a:spcPts val="2000"/>
              </a:spcBef>
              <a:spcAft>
                <a:spcPts val="0"/>
              </a:spcAft>
              <a:buClr>
                <a:schemeClr val="dk1"/>
              </a:buClr>
              <a:buSzPts val="1100"/>
              <a:buFont typeface="Arial"/>
              <a:buNone/>
            </a:pPr>
            <a:r>
              <a:rPr lang="en" sz="1400">
                <a:solidFill>
                  <a:srgbClr val="252525"/>
                </a:solidFill>
              </a:rPr>
              <a:t>By default, PVs are set to </a:t>
            </a:r>
            <a:r>
              <a:rPr b="1" lang="en" sz="1400">
                <a:solidFill>
                  <a:srgbClr val="252525"/>
                </a:solidFill>
              </a:rPr>
              <a:t>Retain</a:t>
            </a:r>
            <a:r>
              <a:rPr lang="en" sz="1400">
                <a:solidFill>
                  <a:srgbClr val="252525"/>
                </a:solidFill>
              </a:rPr>
              <a:t>. NFS volumes which are set to </a:t>
            </a:r>
            <a:r>
              <a:rPr b="1" lang="en" sz="1400">
                <a:solidFill>
                  <a:srgbClr val="252525"/>
                </a:solidFill>
              </a:rPr>
              <a:t>Recycle</a:t>
            </a:r>
            <a:r>
              <a:rPr lang="en" sz="1400">
                <a:solidFill>
                  <a:srgbClr val="252525"/>
                </a:solidFill>
              </a:rPr>
              <a:t> are scrubbed (i.e., </a:t>
            </a:r>
            <a:r>
              <a:rPr lang="en" sz="1400">
                <a:solidFill>
                  <a:srgbClr val="252525"/>
                </a:solidFill>
                <a:highlight>
                  <a:srgbClr val="F5F5F5"/>
                </a:highlight>
              </a:rPr>
              <a:t>rm -rf</a:t>
            </a:r>
            <a:r>
              <a:rPr lang="en" sz="1400">
                <a:solidFill>
                  <a:srgbClr val="252525"/>
                </a:solidFill>
              </a:rPr>
              <a:t> is run on the volume) after being released from their claim (i.e, after the user’s </a:t>
            </a:r>
            <a:r>
              <a:rPr b="1" lang="en" sz="1400">
                <a:solidFill>
                  <a:srgbClr val="252525"/>
                </a:solidFill>
                <a:highlight>
                  <a:srgbClr val="F5F5F5"/>
                </a:highlight>
              </a:rPr>
              <a:t>PersistentVolumeClaim</a:t>
            </a:r>
            <a:r>
              <a:rPr lang="en" sz="1400">
                <a:solidFill>
                  <a:srgbClr val="252525"/>
                </a:solidFill>
              </a:rPr>
              <a:t> bound to the volume is deleted). Once recycled, the NFS volume can be bound to a new claim.</a:t>
            </a:r>
            <a:endParaRPr sz="1400">
              <a:solidFill>
                <a:srgbClr val="252525"/>
              </a:solidFill>
            </a:endParaRPr>
          </a:p>
          <a:p>
            <a:pPr indent="0" lvl="0" marL="0" rtl="0" algn="l">
              <a:lnSpc>
                <a:spcPct val="150000"/>
              </a:lnSpc>
              <a:spcBef>
                <a:spcPts val="2000"/>
              </a:spcBef>
              <a:spcAft>
                <a:spcPts val="0"/>
              </a:spcAft>
              <a:buClr>
                <a:schemeClr val="dk1"/>
              </a:buClr>
              <a:buSzPts val="1100"/>
              <a:buFont typeface="Arial"/>
              <a:buNone/>
            </a:pPr>
            <a:r>
              <a:rPr lang="en" sz="1400">
                <a:solidFill>
                  <a:srgbClr val="252525"/>
                </a:solidFill>
              </a:rPr>
              <a:t>Once claim to a PV is released (that is, the PVC is deleted), the PV object should not be re-used. Instead, a new PV should be created with the same basic volume details as the original.</a:t>
            </a:r>
            <a:endParaRPr sz="1400">
              <a:solidFill>
                <a:srgbClr val="252525"/>
              </a:solidFill>
            </a:endParaRPr>
          </a:p>
          <a:p>
            <a:pPr indent="0" lvl="0" marL="0" rtl="0" algn="l">
              <a:spcBef>
                <a:spcPts val="20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b="1" lang="en" sz="1950">
                <a:solidFill>
                  <a:srgbClr val="252525"/>
                </a:solidFill>
              </a:rPr>
              <a:t>Overview</a:t>
            </a:r>
            <a:endParaRPr b="1" sz="1950">
              <a:solidFill>
                <a:srgbClr val="252525"/>
              </a:solidFill>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52525"/>
                </a:solidFill>
                <a:highlight>
                  <a:srgbClr val="FFFFFF"/>
                </a:highlight>
              </a:rPr>
              <a:t>The Kubernetes </a:t>
            </a:r>
            <a:r>
              <a:rPr lang="en" sz="1400" u="sng">
                <a:solidFill>
                  <a:srgbClr val="0066CC"/>
                </a:solidFill>
                <a:highlight>
                  <a:srgbClr val="FFFFFF"/>
                </a:highlight>
                <a:hlinkClick r:id="rId3"/>
              </a:rPr>
              <a:t>persistent volume</a:t>
            </a:r>
            <a:r>
              <a:rPr lang="en" sz="1400">
                <a:solidFill>
                  <a:srgbClr val="252525"/>
                </a:solidFill>
                <a:highlight>
                  <a:srgbClr val="FFFFFF"/>
                </a:highlight>
              </a:rPr>
              <a:t> framework allows you to provision an OpenShift Container Platform cluster with persistent storage using networked storage available in your environment. This can be done after completing the initial OpenShift Container Platform installation depending on your application needs, giving users a way to request those resources without having any knowledge of the underlying infrastructure.</a:t>
            </a:r>
            <a:endParaRPr sz="1400">
              <a:solidFill>
                <a:srgbClr val="252525"/>
              </a:solidFill>
              <a:highlight>
                <a:srgbClr val="FFFFFF"/>
              </a:highlight>
            </a:endParaRPr>
          </a:p>
          <a:p>
            <a:pPr indent="0" lvl="0" marL="0" rtl="0" algn="l">
              <a:spcBef>
                <a:spcPts val="1600"/>
              </a:spcBef>
              <a:spcAft>
                <a:spcPts val="0"/>
              </a:spcAft>
              <a:buNone/>
            </a:pPr>
            <a:r>
              <a:rPr lang="en" sz="1400">
                <a:solidFill>
                  <a:srgbClr val="252525"/>
                </a:solidFill>
                <a:highlight>
                  <a:srgbClr val="FFFFFF"/>
                </a:highlight>
              </a:rPr>
              <a:t>This slide deck will focus on NFS Persistent Storage but documentation for NFS, GlusterFS, AWS EBS, iSCSI and many more can be found here:</a:t>
            </a:r>
            <a:endParaRPr sz="1400">
              <a:solidFill>
                <a:srgbClr val="252525"/>
              </a:solidFill>
              <a:highlight>
                <a:srgbClr val="FFFFFF"/>
              </a:highlight>
            </a:endParaRPr>
          </a:p>
          <a:p>
            <a:pPr indent="0" lvl="0" marL="0" rtl="0" algn="l">
              <a:spcBef>
                <a:spcPts val="1600"/>
              </a:spcBef>
              <a:spcAft>
                <a:spcPts val="1600"/>
              </a:spcAft>
              <a:buNone/>
            </a:pPr>
            <a:r>
              <a:rPr lang="en" sz="1400" u="sng">
                <a:solidFill>
                  <a:schemeClr val="hlink"/>
                </a:solidFill>
                <a:hlinkClick r:id="rId4"/>
              </a:rPr>
              <a:t>https://access.redhat.com/documentation/en-us/openshift_container_platform/3.7/html/installation_and_configuration/configuring-persistent-storage#nfs-volume-security</a:t>
            </a:r>
            <a:endParaRPr sz="1400">
              <a:solidFill>
                <a:srgbClr val="252525"/>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b="1" lang="en" sz="1950">
                <a:solidFill>
                  <a:srgbClr val="252525"/>
                </a:solidFill>
              </a:rPr>
              <a:t>Persistent Storage Using NFS</a:t>
            </a:r>
            <a:endParaRPr b="1" sz="1950">
              <a:solidFill>
                <a:srgbClr val="252525"/>
              </a:solidFill>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rgbClr val="252525"/>
                </a:solidFill>
              </a:rPr>
              <a:t>Overview</a:t>
            </a:r>
            <a:endParaRPr>
              <a:solidFill>
                <a:srgbClr val="252525"/>
              </a:solidFill>
            </a:endParaRPr>
          </a:p>
          <a:p>
            <a:pPr indent="0" lvl="0" marL="0" rtl="0" algn="l">
              <a:lnSpc>
                <a:spcPct val="150000"/>
              </a:lnSpc>
              <a:spcBef>
                <a:spcPts val="0"/>
              </a:spcBef>
              <a:spcAft>
                <a:spcPts val="0"/>
              </a:spcAft>
              <a:buClr>
                <a:schemeClr val="dk1"/>
              </a:buClr>
              <a:buSzPts val="1100"/>
              <a:buFont typeface="Arial"/>
              <a:buNone/>
            </a:pPr>
            <a:r>
              <a:rPr lang="en" sz="1400">
                <a:solidFill>
                  <a:srgbClr val="252525"/>
                </a:solidFill>
              </a:rPr>
              <a:t>OpenShift Container Platform clusters can be provisioned with </a:t>
            </a:r>
            <a:r>
              <a:rPr lang="en" sz="1400" u="sng">
                <a:solidFill>
                  <a:srgbClr val="0066CC"/>
                </a:solidFill>
                <a:hlinkClick r:id="rId3"/>
              </a:rPr>
              <a:t>persistent storage</a:t>
            </a:r>
            <a:r>
              <a:rPr lang="en" sz="1400">
                <a:solidFill>
                  <a:srgbClr val="252525"/>
                </a:solidFill>
              </a:rPr>
              <a:t> using NFS. Persistent volumes (PVs) and persistent volume claims (PVCs) provide a convenient method for sharing a volume across a project. While the NFS-specific information contained in a PV definition could also be defined directly in a pod definition, doing so does not create the volume as a distinct cluster resource, making the volume more susceptible to conflicts.</a:t>
            </a:r>
            <a:endParaRPr sz="1400">
              <a:solidFill>
                <a:srgbClr val="252525"/>
              </a:solidFill>
            </a:endParaRPr>
          </a:p>
          <a:p>
            <a:pPr indent="0" lvl="0" marL="0" rtl="0" algn="l">
              <a:spcBef>
                <a:spcPts val="20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b="1" lang="en" sz="1950">
                <a:solidFill>
                  <a:srgbClr val="252525"/>
                </a:solidFill>
              </a:rPr>
              <a:t>Persistent Storage Using NFS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rgbClr val="252525"/>
                </a:solidFill>
              </a:rPr>
              <a:t>Provisioning</a:t>
            </a:r>
            <a:endParaRPr>
              <a:solidFill>
                <a:srgbClr val="252525"/>
              </a:solidFill>
            </a:endParaRPr>
          </a:p>
          <a:p>
            <a:pPr indent="0" lvl="0" marL="0" rtl="0" algn="l">
              <a:lnSpc>
                <a:spcPct val="150000"/>
              </a:lnSpc>
              <a:spcBef>
                <a:spcPts val="0"/>
              </a:spcBef>
              <a:spcAft>
                <a:spcPts val="0"/>
              </a:spcAft>
              <a:buClr>
                <a:schemeClr val="dk1"/>
              </a:buClr>
              <a:buSzPts val="1100"/>
              <a:buFont typeface="Arial"/>
              <a:buNone/>
            </a:pPr>
            <a:r>
              <a:rPr lang="en" sz="1400">
                <a:solidFill>
                  <a:srgbClr val="252525"/>
                </a:solidFill>
              </a:rPr>
              <a:t>Storage must exist in the underlying infrastructure before it can be mounted as a volume in OpenShift Container Platform. To provision NFS volumes, a list of NFS servers and export paths are all that is required.</a:t>
            </a:r>
            <a:endParaRPr sz="1400">
              <a:solidFill>
                <a:srgbClr val="252525"/>
              </a:solidFill>
            </a:endParaRPr>
          </a:p>
          <a:p>
            <a:pPr indent="0" lvl="0" marL="0" rtl="0" algn="l">
              <a:lnSpc>
                <a:spcPct val="150000"/>
              </a:lnSpc>
              <a:spcBef>
                <a:spcPts val="2000"/>
              </a:spcBef>
              <a:spcAft>
                <a:spcPts val="0"/>
              </a:spcAft>
              <a:buNone/>
            </a:pPr>
            <a:r>
              <a:rPr lang="en" sz="1400">
                <a:solidFill>
                  <a:srgbClr val="252525"/>
                </a:solidFill>
              </a:rPr>
              <a:t>You must first create an object definition for the PV and the following are required:</a:t>
            </a:r>
            <a:endParaRPr sz="1400">
              <a:solidFill>
                <a:srgbClr val="252525"/>
              </a:solidFill>
            </a:endParaRPr>
          </a:p>
          <a:p>
            <a:pPr indent="-317500" lvl="0" marL="457200" rtl="0" algn="l">
              <a:lnSpc>
                <a:spcPct val="150000"/>
              </a:lnSpc>
              <a:spcBef>
                <a:spcPts val="2000"/>
              </a:spcBef>
              <a:spcAft>
                <a:spcPts val="0"/>
              </a:spcAft>
              <a:buClr>
                <a:srgbClr val="252525"/>
              </a:buClr>
              <a:buSzPts val="1400"/>
              <a:buAutoNum type="arabicPeriod"/>
            </a:pPr>
            <a:r>
              <a:rPr lang="en" sz="1400">
                <a:solidFill>
                  <a:srgbClr val="252525"/>
                </a:solidFill>
                <a:highlight>
                  <a:srgbClr val="FFFFFF"/>
                </a:highlight>
              </a:rPr>
              <a:t>The name of the volume. This is the PV identity in various </a:t>
            </a:r>
            <a:r>
              <a:rPr lang="en" sz="1400">
                <a:solidFill>
                  <a:srgbClr val="252525"/>
                </a:solidFill>
                <a:highlight>
                  <a:srgbClr val="F5F5F5"/>
                </a:highlight>
              </a:rPr>
              <a:t>oc &lt;command&gt; pod</a:t>
            </a:r>
            <a:r>
              <a:rPr lang="en" sz="1400">
                <a:solidFill>
                  <a:srgbClr val="252525"/>
                </a:solidFill>
                <a:highlight>
                  <a:srgbClr val="FFFFFF"/>
                </a:highlight>
              </a:rPr>
              <a:t> commands.</a:t>
            </a:r>
            <a:endParaRPr sz="1400">
              <a:solidFill>
                <a:srgbClr val="252525"/>
              </a:solidFill>
              <a:highlight>
                <a:srgbClr val="FFFFFF"/>
              </a:highlight>
            </a:endParaRPr>
          </a:p>
          <a:p>
            <a:pPr indent="-317500" lvl="0" marL="457200" rtl="0" algn="l">
              <a:lnSpc>
                <a:spcPct val="150000"/>
              </a:lnSpc>
              <a:spcBef>
                <a:spcPts val="0"/>
              </a:spcBef>
              <a:spcAft>
                <a:spcPts val="0"/>
              </a:spcAft>
              <a:buClr>
                <a:srgbClr val="252525"/>
              </a:buClr>
              <a:buSzPts val="1400"/>
              <a:buAutoNum type="arabicPeriod"/>
            </a:pPr>
            <a:r>
              <a:rPr lang="en" sz="1400">
                <a:solidFill>
                  <a:srgbClr val="252525"/>
                </a:solidFill>
                <a:highlight>
                  <a:srgbClr val="FFFFFF"/>
                </a:highlight>
              </a:rPr>
              <a:t>The amount of storage allocated to this volume.</a:t>
            </a:r>
            <a:endParaRPr sz="1400">
              <a:solidFill>
                <a:srgbClr val="252525"/>
              </a:solidFill>
              <a:highlight>
                <a:srgbClr val="FFFFFF"/>
              </a:highlight>
            </a:endParaRPr>
          </a:p>
          <a:p>
            <a:pPr indent="-317500" lvl="0" marL="457200" rtl="0" algn="l">
              <a:lnSpc>
                <a:spcPct val="150000"/>
              </a:lnSpc>
              <a:spcBef>
                <a:spcPts val="0"/>
              </a:spcBef>
              <a:spcAft>
                <a:spcPts val="0"/>
              </a:spcAft>
              <a:buClr>
                <a:srgbClr val="252525"/>
              </a:buClr>
              <a:buSzPts val="1400"/>
              <a:buAutoNum type="arabicPeriod"/>
            </a:pPr>
            <a:r>
              <a:rPr lang="en" sz="1400">
                <a:solidFill>
                  <a:srgbClr val="252525"/>
                </a:solidFill>
                <a:highlight>
                  <a:srgbClr val="FFFFFF"/>
                </a:highlight>
              </a:rPr>
              <a:t>Though this appears to be related to controlling access to the volume, it is actually used similarly to labels and used to match a PVC to a PV. Currently, no access rules are enforced based on the </a:t>
            </a:r>
            <a:r>
              <a:rPr b="1" lang="en" sz="1400">
                <a:solidFill>
                  <a:srgbClr val="252525"/>
                </a:solidFill>
                <a:highlight>
                  <a:srgbClr val="F5F5F5"/>
                </a:highlight>
              </a:rPr>
              <a:t>accessModes</a:t>
            </a:r>
            <a:r>
              <a:rPr lang="en" sz="1400">
                <a:solidFill>
                  <a:srgbClr val="252525"/>
                </a:solidFill>
                <a:highlight>
                  <a:srgbClr val="FFFFFF"/>
                </a:highlight>
              </a:rPr>
              <a:t>.</a:t>
            </a:r>
            <a:endParaRPr sz="1400">
              <a:solidFill>
                <a:srgbClr val="252525"/>
              </a:solidFill>
              <a:highlight>
                <a:srgbClr val="FFFFFF"/>
              </a:highlight>
            </a:endParaRPr>
          </a:p>
          <a:p>
            <a:pPr indent="0" lvl="0" marL="0" rtl="0" algn="l">
              <a:spcBef>
                <a:spcPts val="20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b="1" lang="en" sz="1950">
                <a:solidFill>
                  <a:srgbClr val="252525"/>
                </a:solidFill>
              </a:rPr>
              <a:t>Persistent Storage Using NFS</a:t>
            </a:r>
            <a:endParaRPr/>
          </a:p>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400"/>
              <a:t>4.  </a:t>
            </a:r>
            <a:r>
              <a:rPr lang="en" sz="1400">
                <a:solidFill>
                  <a:srgbClr val="252525"/>
                </a:solidFill>
                <a:highlight>
                  <a:srgbClr val="FFFFFF"/>
                </a:highlight>
              </a:rPr>
              <a:t>The volume type being used, in this case the </a:t>
            </a:r>
            <a:r>
              <a:rPr b="1" lang="en" sz="1400">
                <a:solidFill>
                  <a:srgbClr val="252525"/>
                </a:solidFill>
                <a:highlight>
                  <a:srgbClr val="FFFFFF"/>
                </a:highlight>
              </a:rPr>
              <a:t>nfs</a:t>
            </a:r>
            <a:r>
              <a:rPr lang="en" sz="1400">
                <a:solidFill>
                  <a:srgbClr val="252525"/>
                </a:solidFill>
                <a:highlight>
                  <a:srgbClr val="FFFFFF"/>
                </a:highlight>
              </a:rPr>
              <a:t> plug-in.</a:t>
            </a:r>
            <a:endParaRPr sz="1400">
              <a:solidFill>
                <a:srgbClr val="252525"/>
              </a:solidFill>
              <a:highlight>
                <a:srgbClr val="FFFFFF"/>
              </a:highlight>
            </a:endParaRPr>
          </a:p>
          <a:p>
            <a:pPr indent="457200" lvl="0" marL="0" rtl="0" algn="l">
              <a:spcBef>
                <a:spcPts val="1600"/>
              </a:spcBef>
              <a:spcAft>
                <a:spcPts val="0"/>
              </a:spcAft>
              <a:buNone/>
            </a:pPr>
            <a:r>
              <a:rPr lang="en" sz="1400">
                <a:solidFill>
                  <a:srgbClr val="252525"/>
                </a:solidFill>
                <a:highlight>
                  <a:srgbClr val="FFFFFF"/>
                </a:highlight>
              </a:rPr>
              <a:t>5.  The path that is exported by the NFS server.</a:t>
            </a:r>
            <a:endParaRPr sz="1400">
              <a:solidFill>
                <a:srgbClr val="252525"/>
              </a:solidFill>
              <a:highlight>
                <a:srgbClr val="FFFFFF"/>
              </a:highlight>
            </a:endParaRPr>
          </a:p>
          <a:p>
            <a:pPr indent="457200" lvl="0" marL="0" rtl="0" algn="l">
              <a:spcBef>
                <a:spcPts val="1600"/>
              </a:spcBef>
              <a:spcAft>
                <a:spcPts val="0"/>
              </a:spcAft>
              <a:buNone/>
            </a:pPr>
            <a:r>
              <a:rPr lang="en" sz="1400">
                <a:solidFill>
                  <a:srgbClr val="252525"/>
                </a:solidFill>
                <a:highlight>
                  <a:srgbClr val="FFFFFF"/>
                </a:highlight>
              </a:rPr>
              <a:t>6.  The host name or IP address of the NFS server.</a:t>
            </a:r>
            <a:endParaRPr sz="1400">
              <a:solidFill>
                <a:srgbClr val="252525"/>
              </a:solidFill>
              <a:highlight>
                <a:srgbClr val="FFFFFF"/>
              </a:highlight>
            </a:endParaRPr>
          </a:p>
          <a:p>
            <a:pPr indent="457200" lvl="0" marL="0" rtl="0" algn="l">
              <a:spcBef>
                <a:spcPts val="1600"/>
              </a:spcBef>
              <a:spcAft>
                <a:spcPts val="1600"/>
              </a:spcAft>
              <a:buNone/>
            </a:pPr>
            <a:r>
              <a:rPr lang="en" sz="1400">
                <a:solidFill>
                  <a:srgbClr val="252525"/>
                </a:solidFill>
                <a:highlight>
                  <a:srgbClr val="FFFFFF"/>
                </a:highlight>
              </a:rPr>
              <a:t>7.  The reclaim policy for the PV. This defines what happens to a volume when released from its claim. Valid options are </a:t>
            </a:r>
            <a:r>
              <a:rPr b="1" lang="en" sz="1400">
                <a:solidFill>
                  <a:srgbClr val="252525"/>
                </a:solidFill>
                <a:highlight>
                  <a:srgbClr val="FFFFFF"/>
                </a:highlight>
              </a:rPr>
              <a:t>Retain</a:t>
            </a:r>
            <a:r>
              <a:rPr lang="en" sz="1400">
                <a:solidFill>
                  <a:srgbClr val="252525"/>
                </a:solidFill>
                <a:highlight>
                  <a:srgbClr val="FFFFFF"/>
                </a:highlight>
              </a:rPr>
              <a:t> (default) and </a:t>
            </a:r>
            <a:r>
              <a:rPr b="1" lang="en" sz="1400">
                <a:solidFill>
                  <a:srgbClr val="252525"/>
                </a:solidFill>
                <a:highlight>
                  <a:srgbClr val="FFFFFF"/>
                </a:highlight>
              </a:rPr>
              <a:t>Recycle</a:t>
            </a:r>
            <a:r>
              <a:rPr lang="en" sz="1400">
                <a:solidFill>
                  <a:srgbClr val="252525"/>
                </a:solidFill>
                <a:highlight>
                  <a:srgbClr val="FFFFFF"/>
                </a:highlight>
              </a:rPr>
              <a:t>. See </a:t>
            </a:r>
            <a:r>
              <a:rPr lang="en" sz="1400" u="sng">
                <a:solidFill>
                  <a:srgbClr val="0066CC"/>
                </a:solidFill>
                <a:highlight>
                  <a:srgbClr val="FFFFFF"/>
                </a:highlight>
                <a:hlinkClick r:id="rId3"/>
              </a:rPr>
              <a:t>Reclaiming Resources</a:t>
            </a:r>
            <a:r>
              <a:rPr lang="en" sz="1400">
                <a:solidFill>
                  <a:srgbClr val="252525"/>
                </a:solidFill>
                <a:highlight>
                  <a:srgbClr val="FFFFFF"/>
                </a:highlight>
              </a:rPr>
              <a:t>.</a:t>
            </a:r>
            <a:endParaRPr sz="1400">
              <a:solidFill>
                <a:srgbClr val="252525"/>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b="1" lang="en" sz="1950">
                <a:solidFill>
                  <a:srgbClr val="252525"/>
                </a:solidFill>
              </a:rPr>
              <a:t>Persistent Storage Using NFS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An example can be seen below:</a:t>
            </a:r>
            <a:endParaRPr sz="1400"/>
          </a:p>
        </p:txBody>
      </p:sp>
      <p:pic>
        <p:nvPicPr>
          <p:cNvPr id="86" name="Google Shape;86;p18"/>
          <p:cNvPicPr preferRelativeResize="0"/>
          <p:nvPr/>
        </p:nvPicPr>
        <p:blipFill>
          <a:blip r:embed="rId3">
            <a:alphaModFix/>
          </a:blip>
          <a:stretch>
            <a:fillRect/>
          </a:stretch>
        </p:blipFill>
        <p:spPr>
          <a:xfrm>
            <a:off x="1462075" y="1781513"/>
            <a:ext cx="6219825" cy="2714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b="1" lang="en" sz="1950">
                <a:solidFill>
                  <a:srgbClr val="252525"/>
                </a:solidFill>
              </a:rPr>
              <a:t>Persistent Storage Using NFS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52525"/>
                </a:solidFill>
                <a:highlight>
                  <a:srgbClr val="FFFFFF"/>
                </a:highlight>
              </a:rPr>
              <a:t>Save the definition to a file, for example </a:t>
            </a:r>
            <a:r>
              <a:rPr b="1" i="1" lang="en" sz="1400">
                <a:solidFill>
                  <a:srgbClr val="252525"/>
                </a:solidFill>
                <a:highlight>
                  <a:srgbClr val="FFFFFF"/>
                </a:highlight>
              </a:rPr>
              <a:t>nfs-pv.yaml</a:t>
            </a:r>
            <a:r>
              <a:rPr lang="en" sz="1400">
                <a:solidFill>
                  <a:srgbClr val="252525"/>
                </a:solidFill>
                <a:highlight>
                  <a:srgbClr val="FFFFFF"/>
                </a:highlight>
              </a:rPr>
              <a:t>, and create the PV:</a:t>
            </a:r>
            <a:endParaRPr sz="1400">
              <a:solidFill>
                <a:srgbClr val="252525"/>
              </a:solidFill>
              <a:highlight>
                <a:srgbClr val="FFFFFF"/>
              </a:highlight>
            </a:endParaRPr>
          </a:p>
          <a:p>
            <a:pPr indent="0" lvl="0" marL="0" rtl="0" algn="l">
              <a:spcBef>
                <a:spcPts val="1600"/>
              </a:spcBef>
              <a:spcAft>
                <a:spcPts val="0"/>
              </a:spcAft>
              <a:buNone/>
            </a:pPr>
            <a:r>
              <a:t/>
            </a:r>
            <a:endParaRPr sz="1400">
              <a:solidFill>
                <a:srgbClr val="252525"/>
              </a:solidFill>
              <a:highlight>
                <a:srgbClr val="FFFFFF"/>
              </a:highlight>
            </a:endParaRPr>
          </a:p>
          <a:p>
            <a:pPr indent="0" lvl="0" marL="0" rtl="0" algn="l">
              <a:spcBef>
                <a:spcPts val="1600"/>
              </a:spcBef>
              <a:spcAft>
                <a:spcPts val="0"/>
              </a:spcAft>
              <a:buNone/>
            </a:pPr>
            <a:r>
              <a:t/>
            </a:r>
            <a:endParaRPr sz="1400">
              <a:solidFill>
                <a:srgbClr val="252525"/>
              </a:solidFill>
              <a:highlight>
                <a:srgbClr val="FFFFFF"/>
              </a:highlight>
            </a:endParaRPr>
          </a:p>
          <a:p>
            <a:pPr indent="0" lvl="0" marL="0" rtl="0" algn="l">
              <a:spcBef>
                <a:spcPts val="1600"/>
              </a:spcBef>
              <a:spcAft>
                <a:spcPts val="0"/>
              </a:spcAft>
              <a:buNone/>
            </a:pPr>
            <a:r>
              <a:rPr lang="en" sz="1400">
                <a:solidFill>
                  <a:srgbClr val="252525"/>
                </a:solidFill>
                <a:highlight>
                  <a:srgbClr val="FFFFFF"/>
                </a:highlight>
              </a:rPr>
              <a:t>Verify that the PV was created:</a:t>
            </a:r>
            <a:endParaRPr sz="1400">
              <a:solidFill>
                <a:srgbClr val="252525"/>
              </a:solidFill>
              <a:highlight>
                <a:srgbClr val="FFFFFF"/>
              </a:highlight>
            </a:endParaRPr>
          </a:p>
          <a:p>
            <a:pPr indent="0" lvl="0" marL="0" rtl="0" algn="l">
              <a:spcBef>
                <a:spcPts val="1600"/>
              </a:spcBef>
              <a:spcAft>
                <a:spcPts val="1600"/>
              </a:spcAft>
              <a:buNone/>
            </a:pPr>
            <a:r>
              <a:t/>
            </a:r>
            <a:endParaRPr sz="1200">
              <a:solidFill>
                <a:srgbClr val="252525"/>
              </a:solidFill>
              <a:highlight>
                <a:srgbClr val="FFFFFF"/>
              </a:highlight>
            </a:endParaRPr>
          </a:p>
        </p:txBody>
      </p:sp>
      <p:pic>
        <p:nvPicPr>
          <p:cNvPr id="93" name="Google Shape;93;p19"/>
          <p:cNvPicPr preferRelativeResize="0"/>
          <p:nvPr/>
        </p:nvPicPr>
        <p:blipFill>
          <a:blip r:embed="rId3">
            <a:alphaModFix/>
          </a:blip>
          <a:stretch>
            <a:fillRect/>
          </a:stretch>
        </p:blipFill>
        <p:spPr>
          <a:xfrm>
            <a:off x="1457325" y="1562525"/>
            <a:ext cx="6229350" cy="685800"/>
          </a:xfrm>
          <a:prstGeom prst="rect">
            <a:avLst/>
          </a:prstGeom>
          <a:noFill/>
          <a:ln>
            <a:noFill/>
          </a:ln>
        </p:spPr>
      </p:pic>
      <p:pic>
        <p:nvPicPr>
          <p:cNvPr id="94" name="Google Shape;94;p19"/>
          <p:cNvPicPr preferRelativeResize="0"/>
          <p:nvPr/>
        </p:nvPicPr>
        <p:blipFill>
          <a:blip r:embed="rId4">
            <a:alphaModFix/>
          </a:blip>
          <a:stretch>
            <a:fillRect/>
          </a:stretch>
        </p:blipFill>
        <p:spPr>
          <a:xfrm>
            <a:off x="1471600" y="2926375"/>
            <a:ext cx="6200775" cy="1162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b="1" lang="en" sz="1950">
                <a:solidFill>
                  <a:srgbClr val="252525"/>
                </a:solidFill>
              </a:rPr>
              <a:t>Persistent Storage Using NFS</a:t>
            </a:r>
            <a:endParaRPr/>
          </a:p>
        </p:txBody>
      </p:sp>
      <p:sp>
        <p:nvSpPr>
          <p:cNvPr id="100" name="Google Shape;100;p20"/>
          <p:cNvSpPr txBox="1"/>
          <p:nvPr>
            <p:ph idx="1" type="body"/>
          </p:nvPr>
        </p:nvSpPr>
        <p:spPr>
          <a:xfrm>
            <a:off x="311700" y="921500"/>
            <a:ext cx="8520600" cy="364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PVC Object Definition</a:t>
            </a:r>
            <a:endParaRPr/>
          </a:p>
          <a:p>
            <a:pPr indent="0" lvl="0" marL="0" rtl="0" algn="l">
              <a:spcBef>
                <a:spcPts val="1600"/>
              </a:spcBef>
              <a:spcAft>
                <a:spcPts val="0"/>
              </a:spcAft>
              <a:buNone/>
            </a:pPr>
            <a:r>
              <a:rPr lang="en" sz="1200">
                <a:solidFill>
                  <a:srgbClr val="252525"/>
                </a:solidFill>
                <a:highlight>
                  <a:srgbClr val="FFFFFF"/>
                </a:highlight>
              </a:rPr>
              <a:t>T</a:t>
            </a:r>
            <a:r>
              <a:rPr lang="en" sz="1400">
                <a:solidFill>
                  <a:srgbClr val="252525"/>
                </a:solidFill>
                <a:highlight>
                  <a:srgbClr val="FFFFFF"/>
                </a:highlight>
              </a:rPr>
              <a:t>he next step can be to create a PVC, which binds to the new PV:</a:t>
            </a:r>
            <a:endParaRPr sz="1400">
              <a:solidFill>
                <a:srgbClr val="252525"/>
              </a:solidFill>
              <a:highlight>
                <a:srgbClr val="FFFFFF"/>
              </a:highlight>
            </a:endParaRPr>
          </a:p>
          <a:p>
            <a:pPr indent="-317500" lvl="0" marL="914400" rtl="0" algn="l">
              <a:spcBef>
                <a:spcPts val="1600"/>
              </a:spcBef>
              <a:spcAft>
                <a:spcPts val="0"/>
              </a:spcAft>
              <a:buClr>
                <a:srgbClr val="252525"/>
              </a:buClr>
              <a:buSzPts val="1400"/>
              <a:buAutoNum type="arabicPeriod"/>
            </a:pPr>
            <a:r>
              <a:rPr lang="en" sz="1400">
                <a:solidFill>
                  <a:srgbClr val="252525"/>
                </a:solidFill>
                <a:highlight>
                  <a:srgbClr val="FFFFFF"/>
                </a:highlight>
              </a:rPr>
              <a:t>As mentioned above for PVs, the </a:t>
            </a:r>
            <a:r>
              <a:rPr b="1" lang="en" sz="1400">
                <a:solidFill>
                  <a:srgbClr val="252525"/>
                </a:solidFill>
                <a:highlight>
                  <a:srgbClr val="F5F5F5"/>
                </a:highlight>
              </a:rPr>
              <a:t>accessModes</a:t>
            </a:r>
            <a:r>
              <a:rPr lang="en" sz="1400">
                <a:solidFill>
                  <a:srgbClr val="252525"/>
                </a:solidFill>
                <a:highlight>
                  <a:srgbClr val="FFFFFF"/>
                </a:highlight>
              </a:rPr>
              <a:t> do not enforce security, but rather act as labels to match a PV to a PVC.</a:t>
            </a:r>
            <a:endParaRPr sz="1400">
              <a:solidFill>
                <a:srgbClr val="252525"/>
              </a:solidFill>
              <a:highlight>
                <a:srgbClr val="FFFFFF"/>
              </a:highlight>
            </a:endParaRPr>
          </a:p>
          <a:p>
            <a:pPr indent="-317500" lvl="0" marL="914400" rtl="0" algn="l">
              <a:spcBef>
                <a:spcPts val="0"/>
              </a:spcBef>
              <a:spcAft>
                <a:spcPts val="0"/>
              </a:spcAft>
              <a:buClr>
                <a:srgbClr val="252525"/>
              </a:buClr>
              <a:buSzPts val="1400"/>
              <a:buAutoNum type="arabicPeriod"/>
            </a:pPr>
            <a:r>
              <a:rPr lang="en" sz="1400">
                <a:solidFill>
                  <a:srgbClr val="252525"/>
                </a:solidFill>
                <a:highlight>
                  <a:srgbClr val="FFFFFF"/>
                </a:highlight>
              </a:rPr>
              <a:t>This claim looks for PVs offering </a:t>
            </a:r>
            <a:r>
              <a:rPr b="1" lang="en" sz="1400">
                <a:solidFill>
                  <a:srgbClr val="252525"/>
                </a:solidFill>
                <a:highlight>
                  <a:srgbClr val="FFFFFF"/>
                </a:highlight>
              </a:rPr>
              <a:t>1Gi</a:t>
            </a:r>
            <a:r>
              <a:rPr lang="en" sz="1400">
                <a:solidFill>
                  <a:srgbClr val="252525"/>
                </a:solidFill>
                <a:highlight>
                  <a:srgbClr val="FFFFFF"/>
                </a:highlight>
              </a:rPr>
              <a:t> or greater capacity.</a:t>
            </a:r>
            <a:endParaRPr sz="1400">
              <a:solidFill>
                <a:srgbClr val="252525"/>
              </a:solidFill>
              <a:highlight>
                <a:srgbClr val="FFFFFF"/>
              </a:highlight>
            </a:endParaRPr>
          </a:p>
          <a:p>
            <a:pPr indent="0" lvl="0" marL="0" rtl="0" algn="l">
              <a:spcBef>
                <a:spcPts val="1600"/>
              </a:spcBef>
              <a:spcAft>
                <a:spcPts val="0"/>
              </a:spcAft>
              <a:buNone/>
            </a:pPr>
            <a:r>
              <a:t/>
            </a:r>
            <a:endParaRPr sz="1200">
              <a:solidFill>
                <a:srgbClr val="252525"/>
              </a:solidFill>
              <a:highlight>
                <a:srgbClr val="FFFFFF"/>
              </a:highlight>
            </a:endParaRPr>
          </a:p>
          <a:p>
            <a:pPr indent="0" lvl="0" marL="0" rtl="0" algn="l">
              <a:spcBef>
                <a:spcPts val="1600"/>
              </a:spcBef>
              <a:spcAft>
                <a:spcPts val="1600"/>
              </a:spcAft>
              <a:buNone/>
            </a:pPr>
            <a:r>
              <a:t/>
            </a:r>
            <a:endParaRPr/>
          </a:p>
        </p:txBody>
      </p:sp>
      <p:pic>
        <p:nvPicPr>
          <p:cNvPr id="101" name="Google Shape;101;p20"/>
          <p:cNvPicPr preferRelativeResize="0"/>
          <p:nvPr/>
        </p:nvPicPr>
        <p:blipFill>
          <a:blip r:embed="rId3">
            <a:alphaModFix/>
          </a:blip>
          <a:stretch>
            <a:fillRect/>
          </a:stretch>
        </p:blipFill>
        <p:spPr>
          <a:xfrm>
            <a:off x="1452563" y="2837575"/>
            <a:ext cx="6238875" cy="2133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b="1" lang="en" sz="1950">
                <a:solidFill>
                  <a:srgbClr val="252525"/>
                </a:solidFill>
              </a:rPr>
              <a:t>Persistent Storage Using NFS</a:t>
            </a:r>
            <a:endParaRPr/>
          </a:p>
          <a:p>
            <a:pPr indent="0" lvl="0" marL="0" rtl="0" algn="l">
              <a:spcBef>
                <a:spcPts val="0"/>
              </a:spcBef>
              <a:spcAft>
                <a:spcPts val="0"/>
              </a:spcAft>
              <a:buNone/>
            </a:pPr>
            <a:r>
              <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52525"/>
                </a:solidFill>
                <a:highlight>
                  <a:srgbClr val="FFFFFF"/>
                </a:highlight>
              </a:rPr>
              <a:t>Save the definition to a file, for example </a:t>
            </a:r>
            <a:r>
              <a:rPr b="1" i="1" lang="en" sz="1400">
                <a:solidFill>
                  <a:srgbClr val="252525"/>
                </a:solidFill>
                <a:highlight>
                  <a:srgbClr val="FFFFFF"/>
                </a:highlight>
              </a:rPr>
              <a:t>nfs-claim.yaml</a:t>
            </a:r>
            <a:r>
              <a:rPr lang="en" sz="1400">
                <a:solidFill>
                  <a:srgbClr val="252525"/>
                </a:solidFill>
                <a:highlight>
                  <a:srgbClr val="FFFFFF"/>
                </a:highlight>
              </a:rPr>
              <a:t>, and create the PVC:</a:t>
            </a:r>
            <a:endParaRPr sz="1400">
              <a:solidFill>
                <a:srgbClr val="252525"/>
              </a:solidFill>
              <a:highlight>
                <a:srgbClr val="FFFFFF"/>
              </a:highlight>
            </a:endParaRPr>
          </a:p>
          <a:p>
            <a:pPr indent="0" lvl="0" marL="0" rtl="0" algn="l">
              <a:spcBef>
                <a:spcPts val="1600"/>
              </a:spcBef>
              <a:spcAft>
                <a:spcPts val="1600"/>
              </a:spcAft>
              <a:buNone/>
            </a:pPr>
            <a:r>
              <a:t/>
            </a:r>
            <a:endParaRPr sz="1200">
              <a:solidFill>
                <a:srgbClr val="252525"/>
              </a:solidFill>
              <a:highlight>
                <a:srgbClr val="FFFFFF"/>
              </a:highlight>
            </a:endParaRPr>
          </a:p>
        </p:txBody>
      </p:sp>
      <p:pic>
        <p:nvPicPr>
          <p:cNvPr id="108" name="Google Shape;108;p21"/>
          <p:cNvPicPr preferRelativeResize="0"/>
          <p:nvPr/>
        </p:nvPicPr>
        <p:blipFill>
          <a:blip r:embed="rId3">
            <a:alphaModFix/>
          </a:blip>
          <a:stretch>
            <a:fillRect/>
          </a:stretch>
        </p:blipFill>
        <p:spPr>
          <a:xfrm>
            <a:off x="767652" y="1900100"/>
            <a:ext cx="7608691"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