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305" r:id="rId3"/>
    <p:sldId id="298" r:id="rId4"/>
    <p:sldId id="302" r:id="rId5"/>
    <p:sldId id="307" r:id="rId6"/>
    <p:sldId id="306" r:id="rId7"/>
    <p:sldId id="278" r:id="rId8"/>
  </p:sldIdLst>
  <p:sldSz cx="9144000" cy="5143500" type="screen16x9"/>
  <p:notesSz cx="6858000" cy="9144000"/>
  <p:defaultTextStyle>
    <a:defPPr>
      <a:defRPr lang="es-C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9" autoAdjust="0"/>
    <p:restoredTop sz="77306" autoAdjust="0"/>
  </p:normalViewPr>
  <p:slideViewPr>
    <p:cSldViewPr>
      <p:cViewPr varScale="1">
        <p:scale>
          <a:sx n="64" d="100"/>
          <a:sy n="64" d="100"/>
        </p:scale>
        <p:origin x="468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B8C52-ECCF-4A78-AF54-34A3400AE2C2}" type="datetimeFigureOut">
              <a:rPr lang="es-CL" smtClean="0"/>
              <a:t>19-08-2016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7DD2D-EBC2-400B-A2A4-FAC6E27FF9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A7F8A-44BA-4219-8969-E04282BE8609}" type="datetimeFigureOut">
              <a:rPr lang="es-CL" smtClean="0"/>
              <a:t>19-08-2016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2E0F1-B1D7-4BB4-B298-47535D581C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95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Which led me to this quote as a best practice for website</a:t>
            </a:r>
            <a:r>
              <a:rPr lang="en-AU" baseline="0" dirty="0"/>
              <a:t> performance.  We must be response and adapt to change. </a:t>
            </a:r>
          </a:p>
          <a:p>
            <a:endParaRPr lang="en-AU" baseline="0" dirty="0"/>
          </a:p>
          <a:p>
            <a:r>
              <a:rPr lang="en-AU" baseline="0" dirty="0"/>
              <a:t>You need to be continually monitoring and adjusting as the use of more 3</a:t>
            </a:r>
            <a:r>
              <a:rPr lang="en-AU" baseline="30000" dirty="0"/>
              <a:t>rd</a:t>
            </a:r>
            <a:r>
              <a:rPr lang="en-AU" baseline="0" dirty="0"/>
              <a:t> parties increase and as the business surges with marketing campaigns.  </a:t>
            </a:r>
          </a:p>
          <a:p>
            <a:endParaRPr lang="en-AU" baseline="0" dirty="0"/>
          </a:p>
          <a:p>
            <a:r>
              <a:rPr lang="en-AU" baseline="0" dirty="0"/>
              <a:t>I love this quote from Charles Darwin….but turns out after someone used this…I googled it and maybe he never said it…but it sounds good and it fitted in nicely.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620E-3856-4DBB-8B08-FBA09334E0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9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10087A-0324-47DD-9186-2CE6A60FAF70}" type="slidenum">
              <a:rPr lang="en-US" smtClean="0">
                <a:solidFill>
                  <a:prstClr val="black"/>
                </a:solidFill>
                <a:latin typeface="Arial" charset="0"/>
              </a:rPr>
              <a:pPr/>
              <a:t>3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08576" y="8393821"/>
            <a:ext cx="2974150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48" tIns="46172" rIns="92348" bIns="46172" anchor="b"/>
          <a:lstStyle/>
          <a:p>
            <a:pPr algn="r" defTabSz="923784"/>
            <a:fld id="{8A947DD5-4E9D-442C-8210-3882BCAC374A}" type="slidenum">
              <a:rPr lang="en-US" sz="1200">
                <a:solidFill>
                  <a:srgbClr val="969696"/>
                </a:solidFill>
                <a:latin typeface="Arial" charset="0"/>
              </a:rPr>
              <a:pPr algn="r" defTabSz="923784"/>
              <a:t>3</a:t>
            </a:fld>
            <a:endParaRPr lang="en-US" sz="1200" dirty="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348" tIns="46172" rIns="92348" bIns="4617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79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10087A-0324-47DD-9186-2CE6A60FAF70}" type="slidenum">
              <a:rPr lang="en-US" smtClean="0">
                <a:solidFill>
                  <a:prstClr val="black"/>
                </a:solidFill>
                <a:latin typeface="Arial" charset="0"/>
              </a:rPr>
              <a:pPr/>
              <a:t>4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08576" y="8393821"/>
            <a:ext cx="2974150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48" tIns="46172" rIns="92348" bIns="46172" anchor="b"/>
          <a:lstStyle/>
          <a:p>
            <a:pPr algn="r" defTabSz="923784"/>
            <a:fld id="{8A947DD5-4E9D-442C-8210-3882BCAC374A}" type="slidenum">
              <a:rPr lang="en-US" sz="1200">
                <a:solidFill>
                  <a:srgbClr val="969696"/>
                </a:solidFill>
                <a:latin typeface="Arial" charset="0"/>
              </a:rPr>
              <a:pPr algn="r" defTabSz="923784"/>
              <a:t>4</a:t>
            </a:fld>
            <a:endParaRPr lang="en-US" sz="1200" dirty="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348" tIns="46172" rIns="92348" bIns="4617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06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10087A-0324-47DD-9186-2CE6A60FAF70}" type="slidenum">
              <a:rPr lang="en-US" smtClean="0">
                <a:solidFill>
                  <a:prstClr val="black"/>
                </a:solidFill>
                <a:latin typeface="Arial" charset="0"/>
              </a:rPr>
              <a:pPr/>
              <a:t>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08576" y="8393821"/>
            <a:ext cx="2974150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48" tIns="46172" rIns="92348" bIns="46172" anchor="b"/>
          <a:lstStyle/>
          <a:p>
            <a:pPr algn="r" defTabSz="923784"/>
            <a:fld id="{8A947DD5-4E9D-442C-8210-3882BCAC374A}" type="slidenum">
              <a:rPr lang="en-US" sz="1200">
                <a:solidFill>
                  <a:srgbClr val="969696"/>
                </a:solidFill>
                <a:latin typeface="Arial" charset="0"/>
              </a:rPr>
              <a:pPr algn="r" defTabSz="923784"/>
              <a:t>5</a:t>
            </a:fld>
            <a:endParaRPr lang="en-US" sz="1200" dirty="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348" tIns="46172" rIns="92348" bIns="4617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190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10087A-0324-47DD-9186-2CE6A60FAF70}" type="slidenum">
              <a:rPr lang="en-US" smtClean="0">
                <a:solidFill>
                  <a:prstClr val="black"/>
                </a:solidFill>
                <a:latin typeface="Arial" charset="0"/>
              </a:rPr>
              <a:pPr/>
              <a:t>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08576" y="8393821"/>
            <a:ext cx="2974150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48" tIns="46172" rIns="92348" bIns="46172" anchor="b"/>
          <a:lstStyle/>
          <a:p>
            <a:pPr algn="r" defTabSz="923784"/>
            <a:fld id="{8A947DD5-4E9D-442C-8210-3882BCAC374A}" type="slidenum">
              <a:rPr lang="en-US" sz="1200">
                <a:solidFill>
                  <a:srgbClr val="969696"/>
                </a:solidFill>
                <a:latin typeface="Arial" charset="0"/>
              </a:rPr>
              <a:pPr algn="r" defTabSz="923784"/>
              <a:t>6</a:t>
            </a:fld>
            <a:endParaRPr lang="en-US" sz="1200" dirty="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348" tIns="46172" rIns="92348" bIns="4617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128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d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0"/>
            <a:ext cx="9361040" cy="5452070"/>
            <a:chOff x="-36512" y="0"/>
            <a:chExt cx="9361040" cy="5144448"/>
          </a:xfrm>
        </p:grpSpPr>
        <p:pic>
          <p:nvPicPr>
            <p:cNvPr id="8" name="Imagen 14" descr="fondo ppt.jpg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36512" y="0"/>
              <a:ext cx="9180512" cy="5144448"/>
            </a:xfrm>
            <a:prstGeom prst="rect">
              <a:avLst/>
            </a:prstGeom>
          </p:spPr>
        </p:pic>
        <p:pic>
          <p:nvPicPr>
            <p:cNvPr id="10" name="Imagen 4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3228" y="0"/>
              <a:ext cx="9131300" cy="306963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 userDrawn="1"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012160" y="1779662"/>
              <a:ext cx="2702392" cy="1421442"/>
            </a:xfrm>
            <a:prstGeom prst="rect">
              <a:avLst/>
            </a:prstGeom>
          </p:spPr>
        </p:pic>
      </p:grp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384646" y="2427734"/>
            <a:ext cx="5436096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 dirty="0"/>
          </a:p>
        </p:txBody>
      </p:sp>
      <p:sp>
        <p:nvSpPr>
          <p:cNvPr id="12" name="2 Marcador de texto"/>
          <p:cNvSpPr>
            <a:spLocks noGrp="1"/>
          </p:cNvSpPr>
          <p:nvPr>
            <p:ph type="body" idx="1"/>
          </p:nvPr>
        </p:nvSpPr>
        <p:spPr>
          <a:xfrm>
            <a:off x="384646" y="1302594"/>
            <a:ext cx="5436096" cy="112514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23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3D53F-6081-4BDA-8CFB-F68D7BA96EA3}" type="datetimeFigureOut">
              <a:rPr lang="es-CL"/>
              <a:pPr>
                <a:defRPr/>
              </a:pPr>
              <a:t>19-08-2016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36ACB-8BD0-41E6-B213-6BB6C6E4B92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312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59553-DE45-4CE8-B0E7-B6790FE3F52F}" type="datetimeFigureOut">
              <a:rPr lang="es-CL"/>
              <a:pPr>
                <a:defRPr/>
              </a:pPr>
              <a:t>19-08-2016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CE3D9-ECE5-49D0-8F96-508474FEDF3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6363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200150"/>
            <a:ext cx="82296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0478D11-D1A7-45B8-B1FC-232051566E3D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73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2741" y="279917"/>
            <a:ext cx="8245475" cy="485193"/>
          </a:xfrm>
          <a:prstGeom prst="rect">
            <a:avLst/>
          </a:prstGeom>
        </p:spPr>
        <p:txBody>
          <a:bodyPr anchor="ctr"/>
          <a:lstStyle>
            <a:lvl1pPr>
              <a:defRPr sz="2775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16308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123478"/>
            <a:ext cx="7787208" cy="313544"/>
          </a:xfrm>
        </p:spPr>
        <p:txBody>
          <a:bodyPr>
            <a:noAutofit/>
          </a:bodyPr>
          <a:lstStyle>
            <a:lvl1pPr algn="l"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789552"/>
            <a:ext cx="7787208" cy="4158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778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5280F-B003-4067-A446-420BB800100D}" type="datetimeFigureOut">
              <a:rPr lang="es-CL"/>
              <a:pPr>
                <a:defRPr/>
              </a:pPr>
              <a:t>19-08-2016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9133E-B943-4D3F-883F-E2A2705EAA4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472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ECE0C-1767-41AB-97BB-F0FCB2995828}" type="datetimeFigureOut">
              <a:rPr lang="es-CL"/>
              <a:pPr>
                <a:defRPr/>
              </a:pPr>
              <a:t>19-08-2016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2656C-C5FE-4A5B-BFB1-F995D3D9AF0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558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76C54-FEF4-450A-81CE-300CF481A7D6}" type="datetimeFigureOut">
              <a:rPr lang="es-CL"/>
              <a:pPr>
                <a:defRPr/>
              </a:pPr>
              <a:t>19-08-2016</a:t>
            </a:fld>
            <a:endParaRPr lang="es-CL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54E48-1FCF-4167-9C24-076C7377B15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860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D00E2-78DB-4154-854E-D58B0026B476}" type="datetimeFigureOut">
              <a:rPr lang="es-CL"/>
              <a:pPr>
                <a:defRPr/>
              </a:pPr>
              <a:t>19-08-2016</a:t>
            </a:fld>
            <a:endParaRPr lang="es-C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E7776-93C3-4826-B960-9EE0A04C5B16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423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743D8-3EE6-4470-BE30-A9FFA57C79F4}" type="datetimeFigureOut">
              <a:rPr lang="es-CL"/>
              <a:pPr>
                <a:defRPr/>
              </a:pPr>
              <a:t>19-08-2016</a:t>
            </a:fld>
            <a:endParaRPr lang="es-CL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D5E0B-4AD6-4483-AFB3-201028EBD7E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49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5B084-165D-45F9-8508-5EF47711671E}" type="datetimeFigureOut">
              <a:rPr lang="es-CL"/>
              <a:pPr>
                <a:defRPr/>
              </a:pPr>
              <a:t>19-08-2016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FFFFC-3CAC-446A-A830-8CCD92A1A599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555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71625-17FB-408E-97D4-A5999B4A49EA}" type="datetimeFigureOut">
              <a:rPr lang="es-CL"/>
              <a:pPr>
                <a:defRPr/>
              </a:pPr>
              <a:t>19-08-2016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72AD-AD34-4C8F-B52A-457744F5AE69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125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29"/>
            <a:ext cx="9143999" cy="5162436"/>
            <a:chOff x="0" y="29"/>
            <a:chExt cx="9143999" cy="5162436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29"/>
              <a:ext cx="6876255" cy="516243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83968" y="29"/>
              <a:ext cx="4860031" cy="51624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7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02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6FF454-3492-4E0F-94C7-136E53376F76}" type="datetimeFigureOut">
              <a:rPr lang="es-CL"/>
              <a:pPr>
                <a:defRPr/>
              </a:pPr>
              <a:t>19-08-2016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4DFB3AF-E3CC-4766-8874-255F35B5F669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5" r:id="rId12"/>
    <p:sldLayoutId id="2147483726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348" y="3848109"/>
            <a:ext cx="3384376" cy="468052"/>
          </a:xfrm>
        </p:spPr>
        <p:txBody>
          <a:bodyPr/>
          <a:lstStyle/>
          <a:p>
            <a:r>
              <a:rPr lang="es-CL" sz="1800" cap="none" dirty="0">
                <a:solidFill>
                  <a:schemeClr val="bg1"/>
                </a:solidFill>
              </a:rPr>
              <a:t>@</a:t>
            </a:r>
            <a:r>
              <a:rPr lang="es-CL" sz="1800" cap="none" dirty="0" err="1">
                <a:solidFill>
                  <a:schemeClr val="bg1"/>
                </a:solidFill>
              </a:rPr>
              <a:t>ccardozas</a:t>
            </a:r>
            <a:r>
              <a:rPr lang="es-CL" sz="1800" cap="none" dirty="0">
                <a:solidFill>
                  <a:schemeClr val="bg1"/>
                </a:solidFill>
              </a:rPr>
              <a:t> | @</a:t>
            </a:r>
            <a:r>
              <a:rPr lang="es-CL" sz="1800" cap="none" dirty="0" err="1">
                <a:solidFill>
                  <a:schemeClr val="bg1"/>
                </a:solidFill>
              </a:rPr>
              <a:t>MainsoftChile</a:t>
            </a:r>
            <a:endParaRPr lang="es-CL" sz="1800" cap="none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17" y="3777818"/>
            <a:ext cx="567127" cy="567127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>
          <a:xfrm>
            <a:off x="467544" y="1851670"/>
            <a:ext cx="5267474" cy="1125140"/>
          </a:xfrm>
        </p:spPr>
        <p:txBody>
          <a:bodyPr/>
          <a:lstStyle/>
          <a:p>
            <a:r>
              <a:rPr lang="es-CL" sz="4000" b="1" dirty="0" err="1">
                <a:solidFill>
                  <a:schemeClr val="tx1"/>
                </a:solidFill>
              </a:rPr>
              <a:t>DevOps</a:t>
            </a:r>
            <a:r>
              <a:rPr lang="es-CL" sz="4000" b="1" dirty="0">
                <a:solidFill>
                  <a:schemeClr val="tx1"/>
                </a:solidFill>
              </a:rPr>
              <a:t> - Un cambio ineludible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29" y="3026348"/>
            <a:ext cx="700472" cy="70047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220921" y="3054148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Carlos Cardoza S.</a:t>
            </a:r>
          </a:p>
          <a:p>
            <a:r>
              <a:rPr lang="es-CL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Arquitecto de Soluciones</a:t>
            </a:r>
          </a:p>
        </p:txBody>
      </p:sp>
    </p:spTree>
    <p:extLst>
      <p:ext uri="{BB962C8B-B14F-4D97-AF65-F5344CB8AC3E}">
        <p14:creationId xmlns:p14="http://schemas.microsoft.com/office/powerpoint/2010/main" val="108343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https://s-media-cache-ak0.pinimg.com/736x/5b/e8/ed/5be8ed88c1893863f89c153e1a3e3f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itrevolution.com/images/DOES/abstracts_all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2008"/>
            <a:ext cx="9131939" cy="523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06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DevOps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9592" y="789552"/>
            <a:ext cx="7787208" cy="41584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L" sz="2400" b="1" dirty="0"/>
              <a:t>¿Qué es?</a:t>
            </a:r>
          </a:p>
          <a:p>
            <a:pPr marL="0" indent="0">
              <a:buNone/>
            </a:pPr>
            <a:r>
              <a:rPr lang="es-CL" sz="1600" dirty="0"/>
              <a:t>Es un </a:t>
            </a:r>
            <a:r>
              <a:rPr lang="es-CL" sz="1600" b="1" dirty="0"/>
              <a:t>cambio cultural </a:t>
            </a:r>
            <a:r>
              <a:rPr lang="es-CL" sz="1600" dirty="0"/>
              <a:t>en términos de </a:t>
            </a:r>
            <a:r>
              <a:rPr lang="es-CL" sz="1600" b="1" dirty="0"/>
              <a:t>comunicación, colaboración e integración</a:t>
            </a:r>
            <a:r>
              <a:rPr lang="es-CL" sz="1600" dirty="0"/>
              <a:t> entre desarrollo y Operaciones</a:t>
            </a:r>
          </a:p>
          <a:p>
            <a:pPr marL="0" indent="0">
              <a:buNone/>
            </a:pPr>
            <a:r>
              <a:rPr lang="es-CL" sz="2400" b="1" dirty="0"/>
              <a:t>¿Para qué?</a:t>
            </a:r>
          </a:p>
          <a:p>
            <a:pPr marL="0" indent="0">
              <a:buNone/>
            </a:pPr>
            <a:r>
              <a:rPr lang="es-CL" sz="1600" dirty="0"/>
              <a:t>El objetivo es </a:t>
            </a:r>
            <a:r>
              <a:rPr lang="es-CL" sz="1600" b="1" dirty="0"/>
              <a:t>producir</a:t>
            </a:r>
            <a:r>
              <a:rPr lang="es-CL" sz="1600" dirty="0"/>
              <a:t> </a:t>
            </a:r>
            <a:r>
              <a:rPr lang="es-CL" sz="1600" b="1" dirty="0"/>
              <a:t>software rápidamente</a:t>
            </a:r>
            <a:r>
              <a:rPr lang="es-CL" sz="1600" dirty="0"/>
              <a:t>.</a:t>
            </a:r>
          </a:p>
          <a:p>
            <a:pPr marL="0" indent="0">
              <a:buNone/>
            </a:pPr>
            <a:r>
              <a:rPr lang="es-CL" sz="2400" b="1" dirty="0"/>
              <a:t>¿Cómo?</a:t>
            </a:r>
          </a:p>
          <a:p>
            <a:pPr lvl="1"/>
            <a:r>
              <a:rPr lang="es-CL" sz="1600" b="1" dirty="0"/>
              <a:t>Aumentando la cantidad </a:t>
            </a:r>
            <a:r>
              <a:rPr lang="es-CL" sz="1600" dirty="0"/>
              <a:t>de </a:t>
            </a:r>
            <a:r>
              <a:rPr lang="es-CL" sz="1600" dirty="0" err="1"/>
              <a:t>releases</a:t>
            </a:r>
            <a:r>
              <a:rPr lang="es-CL" sz="1600" dirty="0"/>
              <a:t> y </a:t>
            </a:r>
            <a:r>
              <a:rPr lang="es-CL" sz="1600" b="1" dirty="0"/>
              <a:t>disminuyendo el tamaño </a:t>
            </a:r>
            <a:r>
              <a:rPr lang="es-CL" sz="1600" dirty="0"/>
              <a:t>de cada despliegue</a:t>
            </a:r>
          </a:p>
          <a:p>
            <a:pPr lvl="1"/>
            <a:r>
              <a:rPr lang="es-CL" sz="1600" dirty="0"/>
              <a:t>Evolucionando a </a:t>
            </a:r>
            <a:r>
              <a:rPr lang="es-CL" sz="1600" dirty="0" err="1"/>
              <a:t>Deployments</a:t>
            </a:r>
            <a:r>
              <a:rPr lang="es-CL" sz="1600" dirty="0"/>
              <a:t> rápidos y simples</a:t>
            </a:r>
          </a:p>
          <a:p>
            <a:pPr lvl="1"/>
            <a:r>
              <a:rPr lang="es-CL" sz="1600" dirty="0"/>
              <a:t>Los desarrolladores pueden hacer </a:t>
            </a:r>
            <a:r>
              <a:rPr lang="es-CL" sz="1600" dirty="0" err="1"/>
              <a:t>deployments</a:t>
            </a:r>
            <a:endParaRPr lang="es-CL" sz="1600" dirty="0"/>
          </a:p>
          <a:p>
            <a:pPr lvl="1"/>
            <a:r>
              <a:rPr lang="es-CL" sz="1600" dirty="0"/>
              <a:t>Midiendo todo, aprendiendo y mejorando</a:t>
            </a:r>
          </a:p>
          <a:p>
            <a:pPr lvl="1"/>
            <a:r>
              <a:rPr lang="es-CL" sz="1600" dirty="0"/>
              <a:t>Automatizando todo generando estándares de calidad</a:t>
            </a:r>
          </a:p>
          <a:p>
            <a:pPr marL="0" indent="0">
              <a:buNone/>
            </a:pPr>
            <a:endParaRPr lang="es-CL" sz="1800" dirty="0"/>
          </a:p>
          <a:p>
            <a:pPr marL="0" indent="0">
              <a:buNone/>
            </a:pPr>
            <a:r>
              <a:rPr lang="es-CL" sz="2400" b="1" dirty="0"/>
              <a:t>¿Por qué?</a:t>
            </a:r>
          </a:p>
          <a:p>
            <a:pPr lvl="1"/>
            <a:r>
              <a:rPr lang="es-CL" sz="1600" dirty="0"/>
              <a:t>Cambios pequeños = menos riesgos</a:t>
            </a:r>
          </a:p>
          <a:p>
            <a:pPr lvl="1"/>
            <a:r>
              <a:rPr lang="es-CL" sz="1600" dirty="0"/>
              <a:t>Cambios más frecuentes = </a:t>
            </a:r>
            <a:r>
              <a:rPr lang="es-CL" sz="1600" dirty="0" err="1"/>
              <a:t>Loop</a:t>
            </a:r>
            <a:r>
              <a:rPr lang="es-CL" sz="1600" dirty="0"/>
              <a:t> de </a:t>
            </a:r>
            <a:r>
              <a:rPr lang="es-CL" sz="1600" dirty="0" err="1"/>
              <a:t>feedback</a:t>
            </a:r>
            <a:r>
              <a:rPr lang="es-CL" sz="1600" dirty="0"/>
              <a:t> más cercano (para bugs y clientes</a:t>
            </a:r>
          </a:p>
          <a:p>
            <a:pPr lvl="1"/>
            <a:r>
              <a:rPr lang="es-CL" sz="1600" dirty="0"/>
              <a:t>Aumenta las ventajas competitivas al aumentar la respuesta a innovaciones</a:t>
            </a:r>
          </a:p>
          <a:p>
            <a:pPr marL="0" indent="0">
              <a:buNone/>
            </a:pP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269246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DevOps</a:t>
            </a:r>
            <a:r>
              <a:rPr lang="es-CL" dirty="0"/>
              <a:t> – Automatización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2800" dirty="0"/>
              <a:t>Automatización de la Cadena</a:t>
            </a:r>
          </a:p>
          <a:p>
            <a:pPr marL="0" indent="0">
              <a:buNone/>
            </a:pPr>
            <a:endParaRPr lang="es-CL" sz="2000" dirty="0"/>
          </a:p>
          <a:p>
            <a:pPr marL="0" indent="0">
              <a:buNone/>
            </a:pPr>
            <a:endParaRPr lang="es-CL" sz="2800" dirty="0"/>
          </a:p>
        </p:txBody>
      </p:sp>
      <p:sp>
        <p:nvSpPr>
          <p:cNvPr id="8" name="Rectangle 19"/>
          <p:cNvSpPr/>
          <p:nvPr/>
        </p:nvSpPr>
        <p:spPr>
          <a:xfrm>
            <a:off x="1830967" y="1388464"/>
            <a:ext cx="12066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IDE</a:t>
            </a:r>
            <a:b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</a:br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Support</a:t>
            </a:r>
          </a:p>
        </p:txBody>
      </p:sp>
      <p:pic>
        <p:nvPicPr>
          <p:cNvPr id="9" name="Picture 2" descr="https://community.compuwareapm.com/community/download/attachments/7602211/icon.png?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4666" y="2132874"/>
            <a:ext cx="1030504" cy="5581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community.compuwareapm.com/community/download/attachments/68649064/icon.png?version=1&amp;modificationDate=1333345902867&amp;api=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4777" y="2912464"/>
            <a:ext cx="334611" cy="3346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4"/>
          <p:cNvSpPr/>
          <p:nvPr/>
        </p:nvSpPr>
        <p:spPr>
          <a:xfrm>
            <a:off x="1841803" y="3310529"/>
            <a:ext cx="11195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00B0F0"/>
                </a:solidFill>
                <a:latin typeface="Arial" panose="020B0604020202020204" pitchFamily="34" charset="0"/>
              </a:rPr>
              <a:t>IntelliJ</a:t>
            </a:r>
            <a:r>
              <a:rPr lang="en-US" sz="1200" b="1" dirty="0">
                <a:solidFill>
                  <a:srgbClr val="00B0F0"/>
                </a:solidFill>
                <a:latin typeface="Arial" panose="020B0604020202020204" pitchFamily="34" charset="0"/>
              </a:rPr>
              <a:t> IDEA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12" name="Rectangle 25"/>
          <p:cNvSpPr/>
          <p:nvPr/>
        </p:nvSpPr>
        <p:spPr>
          <a:xfrm>
            <a:off x="4256770" y="1388464"/>
            <a:ext cx="1219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Build</a:t>
            </a:r>
            <a:b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</a:br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Automation</a:t>
            </a:r>
          </a:p>
        </p:txBody>
      </p:sp>
      <p:pic>
        <p:nvPicPr>
          <p:cNvPr id="13" name="Picture 12" descr="https://community.compuwareapm.com/community/download/attachments/24248929/icon.png?api=v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5976" y="2084602"/>
            <a:ext cx="510394" cy="5103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7"/>
          <p:cNvSpPr/>
          <p:nvPr/>
        </p:nvSpPr>
        <p:spPr>
          <a:xfrm>
            <a:off x="4713970" y="2090463"/>
            <a:ext cx="817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Ant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28"/>
          <p:cNvSpPr/>
          <p:nvPr/>
        </p:nvSpPr>
        <p:spPr>
          <a:xfrm>
            <a:off x="3037570" y="1388464"/>
            <a:ext cx="12216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Test </a:t>
            </a:r>
            <a:b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</a:br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Automation</a:t>
            </a:r>
          </a:p>
        </p:txBody>
      </p:sp>
      <p:pic>
        <p:nvPicPr>
          <p:cNvPr id="16" name="Picture 14" descr="https://community.compuwareapm.com/community/download/attachments/11567147/icon.png?api=v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0134" y="2845710"/>
            <a:ext cx="415636" cy="4156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0"/>
          <p:cNvSpPr/>
          <p:nvPr/>
        </p:nvSpPr>
        <p:spPr>
          <a:xfrm>
            <a:off x="3053503" y="3217264"/>
            <a:ext cx="12794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Silk Performer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16" descr="https://community.compuwareapm.com/community/download/attachments/16089385/icon.png?api=v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1784" y="3600862"/>
            <a:ext cx="480186" cy="4329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2"/>
          <p:cNvSpPr/>
          <p:nvPr/>
        </p:nvSpPr>
        <p:spPr>
          <a:xfrm>
            <a:off x="3107506" y="4055464"/>
            <a:ext cx="1225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Selenium and</a:t>
            </a:r>
            <a:b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</a:b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WebDriver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" name="Picture 18" descr="https://community.compuwareapm.com/community/download/attachments/5144984/icon.png?api=v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9970" y="4668212"/>
            <a:ext cx="987066" cy="4540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34"/>
          <p:cNvSpPr/>
          <p:nvPr/>
        </p:nvSpPr>
        <p:spPr>
          <a:xfrm>
            <a:off x="5475970" y="1388464"/>
            <a:ext cx="1219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Build Server </a:t>
            </a:r>
            <a:b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</a:br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/ CI</a:t>
            </a:r>
          </a:p>
        </p:txBody>
      </p:sp>
      <p:pic>
        <p:nvPicPr>
          <p:cNvPr id="22" name="Picture 24" descr="Image result for images logos Bamboo CI Serv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4499" y="2869749"/>
            <a:ext cx="1526586" cy="3475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37"/>
          <p:cNvCxnSpPr/>
          <p:nvPr/>
        </p:nvCxnSpPr>
        <p:spPr>
          <a:xfrm>
            <a:off x="3037570" y="1599183"/>
            <a:ext cx="0" cy="3393651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8"/>
          <p:cNvCxnSpPr/>
          <p:nvPr/>
        </p:nvCxnSpPr>
        <p:spPr>
          <a:xfrm>
            <a:off x="4256770" y="1610912"/>
            <a:ext cx="0" cy="3358464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9"/>
          <p:cNvCxnSpPr/>
          <p:nvPr/>
        </p:nvCxnSpPr>
        <p:spPr>
          <a:xfrm>
            <a:off x="5475970" y="1614822"/>
            <a:ext cx="0" cy="3362374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6" descr="Image result for images logos Bamboo CI Serve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9465" y="2187597"/>
            <a:ext cx="1069891" cy="3431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6" descr="http://www.kualitatem.com/wp-content/uploads/2014/07/loadrunner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89970" y="2112570"/>
            <a:ext cx="961803" cy="4941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obieosobalu.files.wordpress.com/2011/08/ms-vs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4752" y="4094146"/>
            <a:ext cx="1066618" cy="4156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www.atlassian.com/wac/software/bamboo/productLogo/imageBinary/bamboo_logo_landing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0677" y="2947093"/>
            <a:ext cx="1094141" cy="3134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8532" y="2778356"/>
            <a:ext cx="535249" cy="133988"/>
          </a:xfrm>
          <a:prstGeom prst="rect">
            <a:avLst/>
          </a:prstGeom>
        </p:spPr>
      </p:pic>
      <p:pic>
        <p:nvPicPr>
          <p:cNvPr id="31" name="Picture 4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3265" y="4164183"/>
            <a:ext cx="1056505" cy="430432"/>
          </a:xfrm>
          <a:prstGeom prst="rect">
            <a:avLst/>
          </a:prstGeom>
        </p:spPr>
      </p:pic>
      <p:pic>
        <p:nvPicPr>
          <p:cNvPr id="32" name="Picture 4" descr="manage winscp with autoit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1275" y="3409166"/>
            <a:ext cx="932295" cy="476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6"/>
          <p:cNvSpPr/>
          <p:nvPr/>
        </p:nvSpPr>
        <p:spPr>
          <a:xfrm>
            <a:off x="6695170" y="1388464"/>
            <a:ext cx="1295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Orchestration</a:t>
            </a:r>
            <a:b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</a:br>
            <a:r>
              <a:rPr lang="en-US" sz="1400" dirty="0">
                <a:solidFill>
                  <a:schemeClr val="accent3"/>
                </a:solidFill>
                <a:latin typeface="Roboto Regular"/>
                <a:cs typeface="Roboto Regular"/>
              </a:rPr>
              <a:t>/ Automation</a:t>
            </a:r>
          </a:p>
        </p:txBody>
      </p:sp>
      <p:cxnSp>
        <p:nvCxnSpPr>
          <p:cNvPr id="34" name="Straight Connector 43"/>
          <p:cNvCxnSpPr/>
          <p:nvPr/>
        </p:nvCxnSpPr>
        <p:spPr>
          <a:xfrm>
            <a:off x="6695170" y="1617064"/>
            <a:ext cx="0" cy="3362374"/>
          </a:xfrm>
          <a:prstGeom prst="line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5"/>
          <p:cNvPicPr>
            <a:picLocks noChangeAspect="1"/>
          </p:cNvPicPr>
          <p:nvPr/>
        </p:nvPicPr>
        <p:blipFill rotWithShape="1">
          <a:blip r:embed="rId17"/>
          <a:srcRect l="6703" t="5524" r="65560" b="13393"/>
          <a:stretch/>
        </p:blipFill>
        <p:spPr>
          <a:xfrm>
            <a:off x="7045670" y="2079193"/>
            <a:ext cx="627237" cy="611198"/>
          </a:xfrm>
          <a:prstGeom prst="rect">
            <a:avLst/>
          </a:prstGeom>
        </p:spPr>
      </p:pic>
      <p:pic>
        <p:nvPicPr>
          <p:cNvPr id="36" name="Picture 48"/>
          <p:cNvPicPr>
            <a:picLocks noChangeAspect="1"/>
          </p:cNvPicPr>
          <p:nvPr/>
        </p:nvPicPr>
        <p:blipFill rotWithShape="1">
          <a:blip r:embed="rId17"/>
          <a:srcRect l="39240" t="6169" r="33704"/>
          <a:stretch/>
        </p:blipFill>
        <p:spPr>
          <a:xfrm>
            <a:off x="7102312" y="2863020"/>
            <a:ext cx="556207" cy="642995"/>
          </a:xfrm>
          <a:prstGeom prst="rect">
            <a:avLst/>
          </a:prstGeom>
        </p:spPr>
      </p:pic>
      <p:pic>
        <p:nvPicPr>
          <p:cNvPr id="37" name="Picture 49"/>
          <p:cNvPicPr>
            <a:picLocks noChangeAspect="1"/>
          </p:cNvPicPr>
          <p:nvPr/>
        </p:nvPicPr>
        <p:blipFill rotWithShape="1">
          <a:blip r:embed="rId17"/>
          <a:srcRect l="69193" t="2334" r="3315" b="14917"/>
          <a:stretch/>
        </p:blipFill>
        <p:spPr>
          <a:xfrm>
            <a:off x="7079527" y="3750291"/>
            <a:ext cx="565178" cy="56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8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2800" dirty="0"/>
              <a:t>Generación de Ingresos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L" sz="1600" dirty="0"/>
              <a:t>De acuerdo a </a:t>
            </a:r>
            <a:r>
              <a:rPr lang="es-CL" sz="1600" dirty="0" err="1"/>
              <a:t>Gartner</a:t>
            </a:r>
            <a:r>
              <a:rPr lang="es-CL" sz="1600" dirty="0"/>
              <a:t> el 2020 el 20% de sus clientes usarán </a:t>
            </a:r>
            <a:r>
              <a:rPr lang="es-CL" sz="1600" dirty="0" err="1"/>
              <a:t>DevOps</a:t>
            </a:r>
            <a:r>
              <a:rPr lang="es-CL" sz="1600" dirty="0"/>
              <a:t> para soportar sus iniciativas de TI tradicionales. Hoy menos del 5% lo hacen. Estamos en un punto de crecimiento previo a la explosión</a:t>
            </a:r>
          </a:p>
          <a:p>
            <a:r>
              <a:rPr lang="es-CL" sz="1600" dirty="0"/>
              <a:t>2016 </a:t>
            </a:r>
            <a:r>
              <a:rPr lang="es-CL" sz="1600" dirty="0" err="1"/>
              <a:t>Gartner</a:t>
            </a:r>
            <a:r>
              <a:rPr lang="es-CL" sz="1600" dirty="0"/>
              <a:t> </a:t>
            </a:r>
            <a:r>
              <a:rPr lang="es-CL" sz="1600" dirty="0" err="1"/>
              <a:t>Predictions</a:t>
            </a:r>
            <a:r>
              <a:rPr lang="es-CL" sz="1600" dirty="0"/>
              <a:t>: </a:t>
            </a:r>
            <a:r>
              <a:rPr lang="es-CL" sz="1600" dirty="0" err="1"/>
              <a:t>DevOps</a:t>
            </a:r>
            <a:r>
              <a:rPr lang="es-CL" sz="1600" dirty="0"/>
              <a:t> </a:t>
            </a:r>
            <a:r>
              <a:rPr lang="es-CL" sz="1600" dirty="0" err="1"/>
              <a:t>Goes</a:t>
            </a:r>
            <a:r>
              <a:rPr lang="es-CL" sz="1600" dirty="0"/>
              <a:t> </a:t>
            </a:r>
            <a:r>
              <a:rPr lang="es-CL" sz="1600" dirty="0" err="1"/>
              <a:t>Mainstream</a:t>
            </a:r>
            <a:r>
              <a:rPr lang="es-CL" sz="1600" dirty="0"/>
              <a:t> 25% G2000 </a:t>
            </a:r>
          </a:p>
          <a:p>
            <a:r>
              <a:rPr lang="es-CL" sz="1600" dirty="0"/>
              <a:t>De acuerdo al WEF el 65% de los chilenos tiene un Smartphone, lo que nos sitúa en el 8° lugar a nivel mundial y 1° en América Latina</a:t>
            </a:r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r>
              <a:rPr lang="es-CL" sz="1600" dirty="0"/>
              <a:t>Según el </a:t>
            </a:r>
            <a:r>
              <a:rPr lang="es-CL" sz="1600" dirty="0" err="1"/>
              <a:t>World</a:t>
            </a:r>
            <a:r>
              <a:rPr lang="es-CL" sz="1600" dirty="0"/>
              <a:t> </a:t>
            </a:r>
            <a:r>
              <a:rPr lang="es-CL" sz="1600" dirty="0" err="1"/>
              <a:t>Economic</a:t>
            </a:r>
            <a:r>
              <a:rPr lang="es-CL" sz="1600" dirty="0"/>
              <a:t> </a:t>
            </a:r>
            <a:r>
              <a:rPr lang="es-CL" sz="1600" dirty="0" err="1"/>
              <a:t>Forum</a:t>
            </a:r>
            <a:r>
              <a:rPr lang="es-CL" sz="1600" dirty="0"/>
              <a:t> el 65% de los niños que entran al colegio hoy terminarán trabajando en nuevas ocupaciones que aún no existen</a:t>
            </a:r>
          </a:p>
          <a:p>
            <a:pPr marL="0" indent="0">
              <a:buNone/>
            </a:pPr>
            <a:endParaRPr lang="es-CL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499742"/>
            <a:ext cx="3307196" cy="195376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99592" y="2715766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2336800" algn="l"/>
                <a:tab pos="4310063" algn="l"/>
                <a:tab pos="5297488" algn="l"/>
                <a:tab pos="6183313" algn="l"/>
                <a:tab pos="6996113" algn="l"/>
              </a:tabLst>
            </a:pPr>
            <a:r>
              <a:rPr lang="es-CL" sz="1600" dirty="0">
                <a:latin typeface="+mn-lt"/>
              </a:rPr>
              <a:t>Según el Informe de Economía Digital en Chile 2016 sólo el 3% del PIB es producido por la economía digital, llegando en 2020 a 4,5%</a:t>
            </a:r>
          </a:p>
        </p:txBody>
      </p:sp>
    </p:spTree>
    <p:extLst>
      <p:ext uri="{BB962C8B-B14F-4D97-AF65-F5344CB8AC3E}">
        <p14:creationId xmlns:p14="http://schemas.microsoft.com/office/powerpoint/2010/main" val="335166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5147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331E874-8747-4764-A383-EB08AFE0E7EC}" vid="{BB75ED46-2CFD-461E-A90F-EC129488C9D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13229</TotalTime>
  <Words>222</Words>
  <Application>Microsoft Office PowerPoint</Application>
  <PresentationFormat>Presentación en pantalla (16:9)</PresentationFormat>
  <Paragraphs>58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Roboto</vt:lpstr>
      <vt:lpstr>Roboto Regular</vt:lpstr>
      <vt:lpstr>Tema de Office</vt:lpstr>
      <vt:lpstr>@ccardozas | @MainsoftChile</vt:lpstr>
      <vt:lpstr>Presentación de PowerPoint</vt:lpstr>
      <vt:lpstr>Presentación de PowerPoint</vt:lpstr>
      <vt:lpstr>DevOps</vt:lpstr>
      <vt:lpstr>DevOps – Automatización </vt:lpstr>
      <vt:lpstr>Generación de Ingresos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Performance Management (APM), un nuevo enfoque</dc:title>
  <dc:creator>Carlos Cardoza Sepúlveda</dc:creator>
  <cp:lastModifiedBy>Carlos Cardoza Sepúlveda</cp:lastModifiedBy>
  <cp:revision>152</cp:revision>
  <dcterms:created xsi:type="dcterms:W3CDTF">2013-08-20T19:57:10Z</dcterms:created>
  <dcterms:modified xsi:type="dcterms:W3CDTF">2016-08-19T19:39:09Z</dcterms:modified>
</cp:coreProperties>
</file>