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5667375" cy="8020050"/>
  <p:notesSz cx="6858000" cy="9144000"/>
  <p:embeddedFontLst>
    <p:embeddedFont>
      <p:font typeface="Montserrat ExtraBold" panose="020B0604020202020204" charset="0"/>
      <p:bold r:id="rId5"/>
      <p:boldItalic r:id="rId6"/>
    </p:embeddedFont>
    <p:embeddedFont>
      <p:font typeface="Montserrat" panose="020B0604020202020204" charset="0"/>
      <p:regular r:id="rId7"/>
      <p:bold r:id="rId8"/>
      <p:italic r:id="rId9"/>
      <p:boldItalic r:id="rId10"/>
    </p:embeddedFont>
    <p:embeddedFont>
      <p:font typeface="Montserrat Medium"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26">
          <p15:clr>
            <a:srgbClr val="A4A3A4"/>
          </p15:clr>
        </p15:guide>
        <p15:guide id="2" pos="17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10" d="100"/>
          <a:sy n="210" d="100"/>
        </p:scale>
        <p:origin x="1116" y="-1434"/>
      </p:cViewPr>
      <p:guideLst>
        <p:guide orient="horz" pos="2526"/>
        <p:guide pos="178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presProps" Target="presProps.xml"/><Relationship Id="rId10" Type="http://schemas.openxmlformats.org/officeDocument/2006/relationships/font" Target="fonts/font6.fntdata"/><Relationship Id="rId19" Type="http://schemas.microsoft.com/office/2015/10/relationships/revisionInfo" Target="revisionInfo.xml"/><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2217770" y="685800"/>
            <a:ext cx="24231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2217738" y="685800"/>
            <a:ext cx="2422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2217738" y="685800"/>
            <a:ext cx="2422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93194" y="1160985"/>
            <a:ext cx="5280900" cy="32004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193189" y="4419136"/>
            <a:ext cx="5280900" cy="12360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5251159" y="7271164"/>
            <a:ext cx="340200" cy="613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193189" y="1724736"/>
            <a:ext cx="5280900" cy="3061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193189" y="4915136"/>
            <a:ext cx="5280900" cy="20283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5251159" y="7271164"/>
            <a:ext cx="340200" cy="613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5251159" y="7271164"/>
            <a:ext cx="340200" cy="613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193189" y="3353733"/>
            <a:ext cx="5280900" cy="13125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5251159" y="7271164"/>
            <a:ext cx="340200" cy="613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93189" y="693909"/>
            <a:ext cx="5280900" cy="8931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193189" y="1797007"/>
            <a:ext cx="5280900" cy="53271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5251159" y="7271164"/>
            <a:ext cx="340200" cy="613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93189" y="693909"/>
            <a:ext cx="5280900" cy="8931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193189" y="1797007"/>
            <a:ext cx="2479200" cy="53271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2995081" y="1797007"/>
            <a:ext cx="2479200" cy="53271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5251159" y="7271164"/>
            <a:ext cx="340200" cy="613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93189" y="693909"/>
            <a:ext cx="5280900" cy="8931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5251159" y="7271164"/>
            <a:ext cx="340200" cy="613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93189" y="866324"/>
            <a:ext cx="1740300" cy="1178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193189" y="2166747"/>
            <a:ext cx="1740300" cy="49575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5251159" y="7271164"/>
            <a:ext cx="340200" cy="613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03853" y="701901"/>
            <a:ext cx="3946800" cy="63786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5251159" y="7271164"/>
            <a:ext cx="340200" cy="613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2833688" y="-195"/>
            <a:ext cx="2833800" cy="80202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164555" y="1922840"/>
            <a:ext cx="2507100" cy="23112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164555" y="4370721"/>
            <a:ext cx="2507100" cy="1925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3061461" y="1129021"/>
            <a:ext cx="2378100" cy="57615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5251159" y="7271164"/>
            <a:ext cx="340200" cy="613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193189" y="6596563"/>
            <a:ext cx="3717900" cy="943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5251159" y="7271164"/>
            <a:ext cx="340200" cy="613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93189" y="693909"/>
            <a:ext cx="5280900" cy="8931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193189" y="1797007"/>
            <a:ext cx="5280900" cy="53271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5251159" y="7271164"/>
            <a:ext cx="340200" cy="613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18314" y="4995775"/>
            <a:ext cx="5711549" cy="3023776"/>
          </a:xfrm>
          <a:prstGeom prst="rect">
            <a:avLst/>
          </a:prstGeom>
          <a:noFill/>
          <a:ln>
            <a:noFill/>
          </a:ln>
        </p:spPr>
      </p:pic>
      <p:pic>
        <p:nvPicPr>
          <p:cNvPr id="55" name="Shape 55"/>
          <p:cNvPicPr preferRelativeResize="0"/>
          <p:nvPr/>
        </p:nvPicPr>
        <p:blipFill>
          <a:blip r:embed="rId4">
            <a:alphaModFix/>
          </a:blip>
          <a:stretch>
            <a:fillRect/>
          </a:stretch>
        </p:blipFill>
        <p:spPr>
          <a:xfrm>
            <a:off x="926173" y="6628308"/>
            <a:ext cx="977000" cy="977000"/>
          </a:xfrm>
          <a:prstGeom prst="rect">
            <a:avLst/>
          </a:prstGeom>
          <a:noFill/>
          <a:ln>
            <a:noFill/>
          </a:ln>
        </p:spPr>
      </p:pic>
      <p:sp>
        <p:nvSpPr>
          <p:cNvPr id="56" name="Shape 56"/>
          <p:cNvSpPr txBox="1"/>
          <p:nvPr/>
        </p:nvSpPr>
        <p:spPr>
          <a:xfrm>
            <a:off x="1214052" y="2074168"/>
            <a:ext cx="3170100" cy="46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300">
                <a:solidFill>
                  <a:srgbClr val="3F4D72"/>
                </a:solidFill>
                <a:latin typeface="Montserrat ExtraBold"/>
                <a:ea typeface="Montserrat ExtraBold"/>
                <a:cs typeface="Montserrat ExtraBold"/>
                <a:sym typeface="Montserrat ExtraBold"/>
              </a:rPr>
              <a:t>Let’s Get You Ready for the GDPR! </a:t>
            </a:r>
            <a:endParaRPr sz="1300">
              <a:solidFill>
                <a:srgbClr val="3F4D72"/>
              </a:solidFill>
              <a:latin typeface="Montserrat ExtraBold"/>
              <a:ea typeface="Montserrat ExtraBold"/>
              <a:cs typeface="Montserrat ExtraBold"/>
              <a:sym typeface="Montserrat ExtraBold"/>
            </a:endParaRPr>
          </a:p>
          <a:p>
            <a:pPr marL="0" lvl="0" indent="0" algn="l">
              <a:spcBef>
                <a:spcPts val="0"/>
              </a:spcBef>
              <a:spcAft>
                <a:spcPts val="0"/>
              </a:spcAft>
              <a:buNone/>
            </a:pPr>
            <a:endParaRPr sz="1500" b="1">
              <a:solidFill>
                <a:srgbClr val="3F4D72"/>
              </a:solidFill>
              <a:latin typeface="Montserrat"/>
              <a:ea typeface="Montserrat"/>
              <a:cs typeface="Montserrat"/>
              <a:sym typeface="Montserrat"/>
            </a:endParaRPr>
          </a:p>
        </p:txBody>
      </p:sp>
      <p:sp>
        <p:nvSpPr>
          <p:cNvPr id="57" name="Shape 57"/>
          <p:cNvSpPr txBox="1"/>
          <p:nvPr/>
        </p:nvSpPr>
        <p:spPr>
          <a:xfrm>
            <a:off x="901550" y="2351125"/>
            <a:ext cx="3750900" cy="8007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0"/>
              </a:spcBef>
              <a:spcAft>
                <a:spcPts val="0"/>
              </a:spcAft>
              <a:buNone/>
            </a:pPr>
            <a:r>
              <a:rPr lang="en" sz="700">
                <a:solidFill>
                  <a:srgbClr val="3F4D72"/>
                </a:solidFill>
                <a:latin typeface="Montserrat Medium"/>
                <a:ea typeface="Montserrat Medium"/>
                <a:cs typeface="Montserrat Medium"/>
                <a:sym typeface="Montserrat Medium"/>
              </a:rPr>
              <a:t>Online privacy is important to all of us, and it’s particularly relevant today, with the implementation of the European Union’s General Data Protection Regulation (GDPR). This new privacy regulation, applicable in the EU and to any business that has customers there, has a direct and immediate effect on how online businesses collect and store data.</a:t>
            </a:r>
            <a:endParaRPr sz="700">
              <a:solidFill>
                <a:srgbClr val="3F4D72"/>
              </a:solidFill>
              <a:latin typeface="Montserrat"/>
              <a:ea typeface="Montserrat"/>
              <a:cs typeface="Montserrat"/>
              <a:sym typeface="Montserrat"/>
            </a:endParaRPr>
          </a:p>
        </p:txBody>
      </p:sp>
      <p:sp>
        <p:nvSpPr>
          <p:cNvPr id="58" name="Shape 58"/>
          <p:cNvSpPr txBox="1"/>
          <p:nvPr/>
        </p:nvSpPr>
        <p:spPr>
          <a:xfrm>
            <a:off x="603174" y="3474350"/>
            <a:ext cx="2703900" cy="237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800" b="1">
                <a:solidFill>
                  <a:srgbClr val="3F4D72"/>
                </a:solidFill>
                <a:latin typeface="Montserrat"/>
                <a:ea typeface="Montserrat"/>
                <a:cs typeface="Montserrat"/>
                <a:sym typeface="Montserrat"/>
              </a:rPr>
              <a:t>THE GDPR &amp; HOW IT AFFECTS YOUR BUSINESS</a:t>
            </a:r>
            <a:endParaRPr sz="800" b="1">
              <a:solidFill>
                <a:srgbClr val="3F4D72"/>
              </a:solidFill>
              <a:latin typeface="Montserrat"/>
              <a:ea typeface="Montserrat"/>
              <a:cs typeface="Montserrat"/>
              <a:sym typeface="Montserrat"/>
            </a:endParaRPr>
          </a:p>
        </p:txBody>
      </p:sp>
      <p:sp>
        <p:nvSpPr>
          <p:cNvPr id="59" name="Shape 59"/>
          <p:cNvSpPr txBox="1"/>
          <p:nvPr/>
        </p:nvSpPr>
        <p:spPr>
          <a:xfrm>
            <a:off x="603100" y="3711654"/>
            <a:ext cx="4431600" cy="336300"/>
          </a:xfrm>
          <a:prstGeom prst="rect">
            <a:avLst/>
          </a:prstGeom>
          <a:noFill/>
          <a:ln>
            <a:noFill/>
          </a:ln>
        </p:spPr>
        <p:txBody>
          <a:bodyPr spcFirstLastPara="1" wrap="square" lIns="91425" tIns="91425" rIns="91425" bIns="91425" anchor="ctr" anchorCtr="0">
            <a:noAutofit/>
          </a:bodyPr>
          <a:lstStyle/>
          <a:p>
            <a:pPr marL="0" lvl="0" indent="0" rtl="0">
              <a:lnSpc>
                <a:spcPct val="150000"/>
              </a:lnSpc>
              <a:spcBef>
                <a:spcPts val="0"/>
              </a:spcBef>
              <a:spcAft>
                <a:spcPts val="0"/>
              </a:spcAft>
              <a:buNone/>
            </a:pPr>
            <a:r>
              <a:rPr lang="en" sz="600">
                <a:solidFill>
                  <a:srgbClr val="3F4D72"/>
                </a:solidFill>
                <a:latin typeface="Montserrat"/>
                <a:ea typeface="Montserrat"/>
                <a:cs typeface="Montserrat"/>
                <a:sym typeface="Montserrat"/>
              </a:rPr>
              <a:t>The GDPR is the new law regulating how personal data (everything that can help identify a person) of individuals in the EU can be collected, used and processed. It takes effect on May 25, 2018, and affects everyone in the EU.</a:t>
            </a:r>
            <a:endParaRPr sz="600">
              <a:solidFill>
                <a:srgbClr val="3F4D72"/>
              </a:solidFill>
              <a:latin typeface="Montserrat"/>
              <a:ea typeface="Montserrat"/>
              <a:cs typeface="Montserrat"/>
              <a:sym typeface="Montserrat"/>
            </a:endParaRPr>
          </a:p>
        </p:txBody>
      </p:sp>
      <p:pic>
        <p:nvPicPr>
          <p:cNvPr id="60" name="Shape 60"/>
          <p:cNvPicPr preferRelativeResize="0"/>
          <p:nvPr/>
        </p:nvPicPr>
        <p:blipFill>
          <a:blip r:embed="rId5">
            <a:alphaModFix/>
          </a:blip>
          <a:stretch>
            <a:fillRect/>
          </a:stretch>
        </p:blipFill>
        <p:spPr>
          <a:xfrm>
            <a:off x="2304100" y="1210650"/>
            <a:ext cx="1034375" cy="766550"/>
          </a:xfrm>
          <a:prstGeom prst="rect">
            <a:avLst/>
          </a:prstGeom>
          <a:noFill/>
          <a:ln>
            <a:noFill/>
          </a:ln>
        </p:spPr>
      </p:pic>
      <p:pic>
        <p:nvPicPr>
          <p:cNvPr id="61" name="Shape 61"/>
          <p:cNvPicPr preferRelativeResize="0"/>
          <p:nvPr/>
        </p:nvPicPr>
        <p:blipFill>
          <a:blip r:embed="rId6">
            <a:alphaModFix/>
          </a:blip>
          <a:stretch>
            <a:fillRect/>
          </a:stretch>
        </p:blipFill>
        <p:spPr>
          <a:xfrm>
            <a:off x="2499653" y="671399"/>
            <a:ext cx="654967" cy="237300"/>
          </a:xfrm>
          <a:prstGeom prst="rect">
            <a:avLst/>
          </a:prstGeom>
          <a:noFill/>
          <a:ln>
            <a:noFill/>
          </a:ln>
        </p:spPr>
      </p:pic>
      <p:pic>
        <p:nvPicPr>
          <p:cNvPr id="62" name="Shape 62"/>
          <p:cNvPicPr preferRelativeResize="0"/>
          <p:nvPr/>
        </p:nvPicPr>
        <p:blipFill>
          <a:blip r:embed="rId7">
            <a:alphaModFix/>
          </a:blip>
          <a:stretch>
            <a:fillRect/>
          </a:stretch>
        </p:blipFill>
        <p:spPr>
          <a:xfrm>
            <a:off x="701300" y="3240700"/>
            <a:ext cx="4255473" cy="18900"/>
          </a:xfrm>
          <a:prstGeom prst="rect">
            <a:avLst/>
          </a:prstGeom>
          <a:noFill/>
          <a:ln>
            <a:noFill/>
          </a:ln>
        </p:spPr>
      </p:pic>
      <p:sp>
        <p:nvSpPr>
          <p:cNvPr id="63" name="Shape 63"/>
          <p:cNvSpPr txBox="1"/>
          <p:nvPr/>
        </p:nvSpPr>
        <p:spPr>
          <a:xfrm>
            <a:off x="603100" y="4003956"/>
            <a:ext cx="4431600" cy="336300"/>
          </a:xfrm>
          <a:prstGeom prst="rect">
            <a:avLst/>
          </a:prstGeom>
          <a:noFill/>
          <a:ln>
            <a:noFill/>
          </a:ln>
        </p:spPr>
        <p:txBody>
          <a:bodyPr spcFirstLastPara="1" wrap="square" lIns="91425" tIns="91425" rIns="91425" bIns="91425" anchor="ctr" anchorCtr="0">
            <a:noAutofit/>
          </a:bodyPr>
          <a:lstStyle/>
          <a:p>
            <a:pPr marL="0" lvl="0" indent="0" rtl="0">
              <a:lnSpc>
                <a:spcPct val="150000"/>
              </a:lnSpc>
              <a:spcBef>
                <a:spcPts val="0"/>
              </a:spcBef>
              <a:spcAft>
                <a:spcPts val="0"/>
              </a:spcAft>
              <a:buNone/>
            </a:pPr>
            <a:r>
              <a:rPr lang="en" sz="600">
                <a:solidFill>
                  <a:srgbClr val="3F4D72"/>
                </a:solidFill>
                <a:latin typeface="Montserrat"/>
                <a:ea typeface="Montserrat"/>
                <a:cs typeface="Montserrat"/>
                <a:sym typeface="Montserrat"/>
              </a:rPr>
              <a:t>According to the GDPR, websites need to protect site visitors’ privacy. This means website owners need to:</a:t>
            </a:r>
            <a:endParaRPr sz="600">
              <a:solidFill>
                <a:srgbClr val="3F4D72"/>
              </a:solidFill>
              <a:latin typeface="Montserrat"/>
              <a:ea typeface="Montserrat"/>
              <a:cs typeface="Montserrat"/>
              <a:sym typeface="Montserrat"/>
            </a:endParaRPr>
          </a:p>
        </p:txBody>
      </p:sp>
      <p:pic>
        <p:nvPicPr>
          <p:cNvPr id="64" name="Shape 64"/>
          <p:cNvPicPr preferRelativeResize="0"/>
          <p:nvPr/>
        </p:nvPicPr>
        <p:blipFill>
          <a:blip r:embed="rId8">
            <a:alphaModFix/>
          </a:blip>
          <a:stretch>
            <a:fillRect/>
          </a:stretch>
        </p:blipFill>
        <p:spPr>
          <a:xfrm>
            <a:off x="701299" y="4482525"/>
            <a:ext cx="249579" cy="166390"/>
          </a:xfrm>
          <a:prstGeom prst="rect">
            <a:avLst/>
          </a:prstGeom>
          <a:noFill/>
          <a:ln>
            <a:noFill/>
          </a:ln>
        </p:spPr>
      </p:pic>
      <p:pic>
        <p:nvPicPr>
          <p:cNvPr id="65" name="Shape 65"/>
          <p:cNvPicPr preferRelativeResize="0"/>
          <p:nvPr/>
        </p:nvPicPr>
        <p:blipFill>
          <a:blip r:embed="rId9">
            <a:alphaModFix/>
          </a:blip>
          <a:stretch>
            <a:fillRect/>
          </a:stretch>
        </p:blipFill>
        <p:spPr>
          <a:xfrm>
            <a:off x="1995539" y="4482525"/>
            <a:ext cx="295797" cy="166390"/>
          </a:xfrm>
          <a:prstGeom prst="rect">
            <a:avLst/>
          </a:prstGeom>
          <a:noFill/>
          <a:ln>
            <a:noFill/>
          </a:ln>
        </p:spPr>
      </p:pic>
      <p:pic>
        <p:nvPicPr>
          <p:cNvPr id="66" name="Shape 66"/>
          <p:cNvPicPr preferRelativeResize="0"/>
          <p:nvPr/>
        </p:nvPicPr>
        <p:blipFill>
          <a:blip r:embed="rId10">
            <a:alphaModFix/>
          </a:blip>
          <a:stretch>
            <a:fillRect/>
          </a:stretch>
        </p:blipFill>
        <p:spPr>
          <a:xfrm>
            <a:off x="3308948" y="4489773"/>
            <a:ext cx="286554" cy="166390"/>
          </a:xfrm>
          <a:prstGeom prst="rect">
            <a:avLst/>
          </a:prstGeom>
          <a:noFill/>
          <a:ln>
            <a:noFill/>
          </a:ln>
        </p:spPr>
      </p:pic>
      <p:sp>
        <p:nvSpPr>
          <p:cNvPr id="67" name="Shape 67"/>
          <p:cNvSpPr txBox="1"/>
          <p:nvPr/>
        </p:nvSpPr>
        <p:spPr>
          <a:xfrm>
            <a:off x="916063" y="4404825"/>
            <a:ext cx="1157400" cy="3363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 sz="600" dirty="0">
                <a:solidFill>
                  <a:srgbClr val="3F4D72"/>
                </a:solidFill>
                <a:latin typeface="Montserrat Medium"/>
                <a:ea typeface="Montserrat Medium"/>
                <a:cs typeface="Montserrat Medium"/>
                <a:sym typeface="Montserrat Medium"/>
              </a:rPr>
              <a:t>Get consent to collect and store data</a:t>
            </a:r>
            <a:endParaRPr sz="600" dirty="0">
              <a:solidFill>
                <a:srgbClr val="3F4D72"/>
              </a:solidFill>
              <a:latin typeface="Montserrat Medium"/>
              <a:ea typeface="Montserrat Medium"/>
              <a:cs typeface="Montserrat Medium"/>
              <a:sym typeface="Montserrat Medium"/>
            </a:endParaRPr>
          </a:p>
        </p:txBody>
      </p:sp>
      <p:sp>
        <p:nvSpPr>
          <p:cNvPr id="68" name="Shape 68"/>
          <p:cNvSpPr txBox="1"/>
          <p:nvPr/>
        </p:nvSpPr>
        <p:spPr>
          <a:xfrm>
            <a:off x="2251301" y="4404825"/>
            <a:ext cx="1157400" cy="3363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 sz="600">
                <a:solidFill>
                  <a:srgbClr val="3F4D72"/>
                </a:solidFill>
                <a:latin typeface="Montserrat Medium"/>
                <a:ea typeface="Montserrat Medium"/>
                <a:cs typeface="Montserrat Medium"/>
                <a:sym typeface="Montserrat Medium"/>
              </a:rPr>
              <a:t>Explain how collected data will be used</a:t>
            </a:r>
            <a:endParaRPr sz="600">
              <a:solidFill>
                <a:srgbClr val="3F4D72"/>
              </a:solidFill>
              <a:latin typeface="Montserrat Medium"/>
              <a:ea typeface="Montserrat Medium"/>
              <a:cs typeface="Montserrat Medium"/>
              <a:sym typeface="Montserrat Medium"/>
            </a:endParaRPr>
          </a:p>
        </p:txBody>
      </p:sp>
      <p:sp>
        <p:nvSpPr>
          <p:cNvPr id="69" name="Shape 69"/>
          <p:cNvSpPr txBox="1"/>
          <p:nvPr/>
        </p:nvSpPr>
        <p:spPr>
          <a:xfrm>
            <a:off x="3552283" y="4404825"/>
            <a:ext cx="1511400" cy="3363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 sz="600">
                <a:solidFill>
                  <a:srgbClr val="3F4D72"/>
                </a:solidFill>
                <a:latin typeface="Montserrat Medium"/>
                <a:ea typeface="Montserrat Medium"/>
                <a:cs typeface="Montserrat Medium"/>
                <a:sym typeface="Montserrat Medium"/>
              </a:rPr>
              <a:t>Be able to delete all data collected from site visitors, upon request</a:t>
            </a:r>
            <a:endParaRPr sz="600">
              <a:solidFill>
                <a:srgbClr val="3F4D72"/>
              </a:solidFill>
              <a:latin typeface="Montserrat Medium"/>
              <a:ea typeface="Montserrat Medium"/>
              <a:cs typeface="Montserrat Medium"/>
              <a:sym typeface="Montserrat Medium"/>
            </a:endParaRPr>
          </a:p>
        </p:txBody>
      </p:sp>
      <p:sp>
        <p:nvSpPr>
          <p:cNvPr id="70" name="Shape 70"/>
          <p:cNvSpPr txBox="1"/>
          <p:nvPr/>
        </p:nvSpPr>
        <p:spPr>
          <a:xfrm>
            <a:off x="1426182" y="5455614"/>
            <a:ext cx="2787600" cy="46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rgbClr val="3F4D72"/>
                </a:solidFill>
                <a:latin typeface="Montserrat"/>
                <a:ea typeface="Montserrat"/>
                <a:cs typeface="Montserrat"/>
                <a:sym typeface="Montserrat"/>
              </a:rPr>
              <a:t>How We Help You Comply &amp; Bring Value to Your Business</a:t>
            </a:r>
            <a:endParaRPr sz="1300" b="1">
              <a:solidFill>
                <a:srgbClr val="3F4D72"/>
              </a:solidFill>
              <a:latin typeface="Montserrat"/>
              <a:ea typeface="Montserrat"/>
              <a:cs typeface="Montserrat"/>
              <a:sym typeface="Montserrat"/>
            </a:endParaRPr>
          </a:p>
        </p:txBody>
      </p:sp>
      <p:sp>
        <p:nvSpPr>
          <p:cNvPr id="71" name="Shape 71"/>
          <p:cNvSpPr txBox="1"/>
          <p:nvPr/>
        </p:nvSpPr>
        <p:spPr>
          <a:xfrm>
            <a:off x="976349" y="6116000"/>
            <a:ext cx="3593700" cy="336300"/>
          </a:xfrm>
          <a:prstGeom prst="rect">
            <a:avLst/>
          </a:prstGeom>
          <a:noFill/>
          <a:ln>
            <a:noFill/>
          </a:ln>
        </p:spPr>
        <p:txBody>
          <a:bodyPr spcFirstLastPara="1" wrap="square" lIns="91425" tIns="91425" rIns="91425" bIns="91425" anchor="ctr" anchorCtr="0">
            <a:noAutofit/>
          </a:bodyPr>
          <a:lstStyle/>
          <a:p>
            <a:pPr marL="0" lvl="0" indent="0" rtl="0">
              <a:lnSpc>
                <a:spcPct val="150000"/>
              </a:lnSpc>
              <a:spcBef>
                <a:spcPts val="0"/>
              </a:spcBef>
              <a:spcAft>
                <a:spcPts val="0"/>
              </a:spcAft>
              <a:buNone/>
            </a:pPr>
            <a:r>
              <a:rPr lang="en" sz="600">
                <a:solidFill>
                  <a:srgbClr val="3F4D72"/>
                </a:solidFill>
                <a:latin typeface="Montserrat"/>
                <a:ea typeface="Montserrat"/>
                <a:cs typeface="Montserrat"/>
                <a:sym typeface="Montserrat"/>
              </a:rPr>
              <a:t>By showing your clients you meet these new regulations, you provide a safer, trust-building user experience to your potential customers.</a:t>
            </a:r>
            <a:endParaRPr sz="600">
              <a:solidFill>
                <a:srgbClr val="3F4D72"/>
              </a:solidFill>
              <a:latin typeface="Montserrat"/>
              <a:ea typeface="Montserrat"/>
              <a:cs typeface="Montserrat"/>
              <a:sym typeface="Montserrat"/>
            </a:endParaRPr>
          </a:p>
        </p:txBody>
      </p:sp>
      <p:sp>
        <p:nvSpPr>
          <p:cNvPr id="72" name="Shape 72"/>
          <p:cNvSpPr txBox="1"/>
          <p:nvPr/>
        </p:nvSpPr>
        <p:spPr>
          <a:xfrm>
            <a:off x="972232" y="6399937"/>
            <a:ext cx="3593700" cy="336300"/>
          </a:xfrm>
          <a:prstGeom prst="rect">
            <a:avLst/>
          </a:prstGeom>
          <a:noFill/>
          <a:ln>
            <a:noFill/>
          </a:ln>
        </p:spPr>
        <p:txBody>
          <a:bodyPr spcFirstLastPara="1" wrap="square" lIns="91425" tIns="91425" rIns="91425" bIns="91425" anchor="ctr" anchorCtr="0">
            <a:noAutofit/>
          </a:bodyPr>
          <a:lstStyle/>
          <a:p>
            <a:pPr marL="0" lvl="0" indent="0" rtl="0">
              <a:lnSpc>
                <a:spcPct val="150000"/>
              </a:lnSpc>
              <a:spcBef>
                <a:spcPts val="0"/>
              </a:spcBef>
              <a:spcAft>
                <a:spcPts val="0"/>
              </a:spcAft>
              <a:buNone/>
            </a:pPr>
            <a:r>
              <a:rPr lang="en" sz="600">
                <a:solidFill>
                  <a:srgbClr val="3F4D72"/>
                </a:solidFill>
                <a:latin typeface="Montserrat Medium"/>
                <a:ea typeface="Montserrat Medium"/>
                <a:cs typeface="Montserrat Medium"/>
                <a:sym typeface="Montserrat Medium"/>
              </a:rPr>
              <a:t>WE PROVIDE:</a:t>
            </a:r>
            <a:endParaRPr sz="600">
              <a:solidFill>
                <a:srgbClr val="3F4D72"/>
              </a:solidFill>
              <a:latin typeface="Montserrat Medium"/>
              <a:ea typeface="Montserrat Medium"/>
              <a:cs typeface="Montserrat Medium"/>
              <a:sym typeface="Montserrat Medium"/>
            </a:endParaRPr>
          </a:p>
        </p:txBody>
      </p:sp>
      <p:sp>
        <p:nvSpPr>
          <p:cNvPr id="73" name="Shape 73"/>
          <p:cNvSpPr txBox="1"/>
          <p:nvPr/>
        </p:nvSpPr>
        <p:spPr>
          <a:xfrm>
            <a:off x="1739800" y="6791911"/>
            <a:ext cx="2912650" cy="149705"/>
          </a:xfrm>
          <a:prstGeom prst="rect">
            <a:avLst/>
          </a:prstGeom>
          <a:noFill/>
          <a:ln>
            <a:noFill/>
          </a:ln>
        </p:spPr>
        <p:txBody>
          <a:bodyPr spcFirstLastPara="1" wrap="square" lIns="91425" tIns="91425" rIns="91425" bIns="91425" anchor="ctr" anchorCtr="0">
            <a:noAutofit/>
          </a:bodyPr>
          <a:lstStyle/>
          <a:p>
            <a:pPr marL="0" lvl="0" indent="0" rtl="0">
              <a:lnSpc>
                <a:spcPct val="150000"/>
              </a:lnSpc>
              <a:spcBef>
                <a:spcPts val="0"/>
              </a:spcBef>
              <a:spcAft>
                <a:spcPts val="0"/>
              </a:spcAft>
              <a:buNone/>
            </a:pPr>
            <a:r>
              <a:rPr lang="en" sz="800" dirty="0">
                <a:solidFill>
                  <a:srgbClr val="3F4D72"/>
                </a:solidFill>
                <a:latin typeface="Montserrat Medium"/>
                <a:ea typeface="Montserrat Medium"/>
                <a:cs typeface="Montserrat Medium"/>
                <a:sym typeface="Montserrat Medium"/>
              </a:rPr>
              <a:t>A Standard Privacy Policy to Boost Site Transparency</a:t>
            </a:r>
            <a:endParaRPr sz="800" dirty="0">
              <a:solidFill>
                <a:srgbClr val="3F4D72"/>
              </a:solidFill>
              <a:latin typeface="Montserrat Medium"/>
              <a:ea typeface="Montserrat Medium"/>
              <a:cs typeface="Montserrat Medium"/>
              <a:sym typeface="Montserrat Medium"/>
            </a:endParaRPr>
          </a:p>
        </p:txBody>
      </p:sp>
      <p:sp>
        <p:nvSpPr>
          <p:cNvPr id="74" name="Shape 74"/>
          <p:cNvSpPr txBox="1"/>
          <p:nvPr/>
        </p:nvSpPr>
        <p:spPr>
          <a:xfrm>
            <a:off x="1739800" y="7018283"/>
            <a:ext cx="2957100" cy="462300"/>
          </a:xfrm>
          <a:prstGeom prst="rect">
            <a:avLst/>
          </a:prstGeom>
          <a:noFill/>
          <a:ln>
            <a:noFill/>
          </a:ln>
        </p:spPr>
        <p:txBody>
          <a:bodyPr spcFirstLastPara="1" wrap="square" lIns="91425" tIns="91425" rIns="91425" bIns="91425" anchor="ctr" anchorCtr="0">
            <a:noAutofit/>
          </a:bodyPr>
          <a:lstStyle/>
          <a:p>
            <a:pPr marL="0" lvl="0" indent="0" rtl="0">
              <a:lnSpc>
                <a:spcPct val="150000"/>
              </a:lnSpc>
              <a:spcBef>
                <a:spcPts val="0"/>
              </a:spcBef>
              <a:spcAft>
                <a:spcPts val="0"/>
              </a:spcAft>
              <a:buNone/>
            </a:pPr>
            <a:r>
              <a:rPr lang="en" sz="600">
                <a:solidFill>
                  <a:srgbClr val="3F4D72"/>
                </a:solidFill>
                <a:latin typeface="Montserrat"/>
                <a:ea typeface="Montserrat"/>
                <a:cs typeface="Montserrat"/>
                <a:sym typeface="Montserrat"/>
              </a:rPr>
              <a:t>The GDPR requires all websites to inform users about the type of data the site collects and what this data is used for. We provide a standard privacy policy that can be customized with your website’s specific details.</a:t>
            </a:r>
            <a:endParaRPr sz="600">
              <a:solidFill>
                <a:srgbClr val="3F4D72"/>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Shape 79"/>
          <p:cNvPicPr preferRelativeResize="0"/>
          <p:nvPr/>
        </p:nvPicPr>
        <p:blipFill>
          <a:blip r:embed="rId3">
            <a:alphaModFix/>
          </a:blip>
          <a:stretch>
            <a:fillRect/>
          </a:stretch>
        </p:blipFill>
        <p:spPr>
          <a:xfrm>
            <a:off x="-1387" y="-4888"/>
            <a:ext cx="5667375" cy="5105400"/>
          </a:xfrm>
          <a:prstGeom prst="rect">
            <a:avLst/>
          </a:prstGeom>
          <a:noFill/>
          <a:ln>
            <a:noFill/>
          </a:ln>
        </p:spPr>
      </p:pic>
      <p:pic>
        <p:nvPicPr>
          <p:cNvPr id="80" name="Shape 80"/>
          <p:cNvPicPr preferRelativeResize="0"/>
          <p:nvPr/>
        </p:nvPicPr>
        <p:blipFill>
          <a:blip r:embed="rId4">
            <a:alphaModFix/>
          </a:blip>
          <a:stretch>
            <a:fillRect/>
          </a:stretch>
        </p:blipFill>
        <p:spPr>
          <a:xfrm>
            <a:off x="-1375" y="7454362"/>
            <a:ext cx="5667375" cy="571500"/>
          </a:xfrm>
          <a:prstGeom prst="rect">
            <a:avLst/>
          </a:prstGeom>
          <a:noFill/>
          <a:ln>
            <a:noFill/>
          </a:ln>
        </p:spPr>
      </p:pic>
      <p:pic>
        <p:nvPicPr>
          <p:cNvPr id="81" name="Shape 81"/>
          <p:cNvPicPr preferRelativeResize="0"/>
          <p:nvPr/>
        </p:nvPicPr>
        <p:blipFill rotWithShape="1">
          <a:blip r:embed="rId5">
            <a:alphaModFix/>
          </a:blip>
          <a:srcRect/>
          <a:stretch/>
        </p:blipFill>
        <p:spPr>
          <a:xfrm>
            <a:off x="926173" y="544821"/>
            <a:ext cx="977000" cy="977000"/>
          </a:xfrm>
          <a:prstGeom prst="rect">
            <a:avLst/>
          </a:prstGeom>
          <a:noFill/>
          <a:ln>
            <a:noFill/>
          </a:ln>
        </p:spPr>
      </p:pic>
      <p:sp>
        <p:nvSpPr>
          <p:cNvPr id="82" name="Shape 82"/>
          <p:cNvSpPr txBox="1"/>
          <p:nvPr/>
        </p:nvSpPr>
        <p:spPr>
          <a:xfrm>
            <a:off x="653049" y="7629949"/>
            <a:ext cx="4361400" cy="23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 b="1">
                <a:solidFill>
                  <a:srgbClr val="FFFFFF"/>
                </a:solidFill>
                <a:latin typeface="Montserrat"/>
                <a:ea typeface="Montserrat"/>
                <a:cs typeface="Montserrat"/>
                <a:sym typeface="Montserrat"/>
              </a:rPr>
              <a:t>Business Name  |  +123 456 7890  |  yourmail@yourmail.com  |  www.yoursite.com</a:t>
            </a:r>
            <a:endParaRPr sz="600" b="1">
              <a:solidFill>
                <a:srgbClr val="FFFFFF"/>
              </a:solidFill>
              <a:latin typeface="Montserrat"/>
              <a:ea typeface="Montserrat"/>
              <a:cs typeface="Montserrat"/>
              <a:sym typeface="Montserrat"/>
            </a:endParaRPr>
          </a:p>
        </p:txBody>
      </p:sp>
      <p:sp>
        <p:nvSpPr>
          <p:cNvPr id="83" name="Shape 83"/>
          <p:cNvSpPr txBox="1"/>
          <p:nvPr/>
        </p:nvSpPr>
        <p:spPr>
          <a:xfrm>
            <a:off x="1739800" y="691631"/>
            <a:ext cx="2850600" cy="166500"/>
          </a:xfrm>
          <a:prstGeom prst="rect">
            <a:avLst/>
          </a:prstGeom>
          <a:noFill/>
          <a:ln>
            <a:noFill/>
          </a:ln>
        </p:spPr>
        <p:txBody>
          <a:bodyPr spcFirstLastPara="1" wrap="square" lIns="91425" tIns="91425" rIns="91425" bIns="91425" anchor="ctr" anchorCtr="0">
            <a:noAutofit/>
          </a:bodyPr>
          <a:lstStyle/>
          <a:p>
            <a:pPr marL="0" lvl="0" indent="0" rtl="0">
              <a:lnSpc>
                <a:spcPct val="150000"/>
              </a:lnSpc>
              <a:spcBef>
                <a:spcPts val="0"/>
              </a:spcBef>
              <a:spcAft>
                <a:spcPts val="0"/>
              </a:spcAft>
              <a:buNone/>
            </a:pPr>
            <a:r>
              <a:rPr lang="en" sz="800">
                <a:solidFill>
                  <a:srgbClr val="3F4D72"/>
                </a:solidFill>
                <a:latin typeface="Montserrat Medium"/>
                <a:ea typeface="Montserrat Medium"/>
                <a:cs typeface="Montserrat Medium"/>
                <a:sym typeface="Montserrat Medium"/>
              </a:rPr>
              <a:t>Customized Cookie Notification</a:t>
            </a:r>
            <a:endParaRPr sz="800">
              <a:solidFill>
                <a:srgbClr val="3F4D72"/>
              </a:solidFill>
              <a:latin typeface="Montserrat Medium"/>
              <a:ea typeface="Montserrat Medium"/>
              <a:cs typeface="Montserrat Medium"/>
              <a:sym typeface="Montserrat Medium"/>
            </a:endParaRPr>
          </a:p>
        </p:txBody>
      </p:sp>
      <p:sp>
        <p:nvSpPr>
          <p:cNvPr id="84" name="Shape 84"/>
          <p:cNvSpPr txBox="1"/>
          <p:nvPr/>
        </p:nvSpPr>
        <p:spPr>
          <a:xfrm>
            <a:off x="1748350" y="839473"/>
            <a:ext cx="2957100" cy="462300"/>
          </a:xfrm>
          <a:prstGeom prst="rect">
            <a:avLst/>
          </a:prstGeom>
          <a:noFill/>
          <a:ln>
            <a:noFill/>
          </a:ln>
        </p:spPr>
        <p:txBody>
          <a:bodyPr spcFirstLastPara="1" wrap="square" lIns="91425" tIns="91425" rIns="91425" bIns="91425" anchor="ctr" anchorCtr="0">
            <a:noAutofit/>
          </a:bodyPr>
          <a:lstStyle/>
          <a:p>
            <a:pPr marL="0" lvl="0" indent="0" rtl="0">
              <a:lnSpc>
                <a:spcPct val="150000"/>
              </a:lnSpc>
              <a:spcBef>
                <a:spcPts val="0"/>
              </a:spcBef>
              <a:spcAft>
                <a:spcPts val="0"/>
              </a:spcAft>
              <a:buNone/>
            </a:pPr>
            <a:r>
              <a:rPr lang="en" sz="600">
                <a:solidFill>
                  <a:srgbClr val="3F4D72"/>
                </a:solidFill>
                <a:latin typeface="Montserrat"/>
                <a:ea typeface="Montserrat"/>
                <a:cs typeface="Montserrat"/>
                <a:sym typeface="Montserrat"/>
              </a:rPr>
              <a:t>A new cookie notification lets visitors know your site collects information in the form of cookies. We also recommend linking a site’s cookie notification to its privacy policy.</a:t>
            </a:r>
            <a:endParaRPr sz="600">
              <a:solidFill>
                <a:srgbClr val="3F4D72"/>
              </a:solidFill>
              <a:latin typeface="Montserrat"/>
              <a:ea typeface="Montserrat"/>
              <a:cs typeface="Montserrat"/>
              <a:sym typeface="Montserrat"/>
            </a:endParaRPr>
          </a:p>
        </p:txBody>
      </p:sp>
      <p:pic>
        <p:nvPicPr>
          <p:cNvPr id="85" name="Shape 85"/>
          <p:cNvPicPr preferRelativeResize="0"/>
          <p:nvPr/>
        </p:nvPicPr>
        <p:blipFill rotWithShape="1">
          <a:blip r:embed="rId6">
            <a:alphaModFix/>
          </a:blip>
          <a:srcRect/>
          <a:stretch/>
        </p:blipFill>
        <p:spPr>
          <a:xfrm>
            <a:off x="926173" y="1495865"/>
            <a:ext cx="977000" cy="977000"/>
          </a:xfrm>
          <a:prstGeom prst="rect">
            <a:avLst/>
          </a:prstGeom>
          <a:noFill/>
          <a:ln>
            <a:noFill/>
          </a:ln>
        </p:spPr>
      </p:pic>
      <p:sp>
        <p:nvSpPr>
          <p:cNvPr id="86" name="Shape 86"/>
          <p:cNvSpPr txBox="1"/>
          <p:nvPr/>
        </p:nvSpPr>
        <p:spPr>
          <a:xfrm>
            <a:off x="1739800" y="1642674"/>
            <a:ext cx="2850600" cy="166500"/>
          </a:xfrm>
          <a:prstGeom prst="rect">
            <a:avLst/>
          </a:prstGeom>
          <a:noFill/>
          <a:ln>
            <a:noFill/>
          </a:ln>
        </p:spPr>
        <p:txBody>
          <a:bodyPr spcFirstLastPara="1" wrap="square" lIns="91425" tIns="91425" rIns="91425" bIns="91425" anchor="ctr" anchorCtr="0">
            <a:noAutofit/>
          </a:bodyPr>
          <a:lstStyle/>
          <a:p>
            <a:pPr marL="0" lvl="0" indent="0" rtl="0">
              <a:lnSpc>
                <a:spcPct val="150000"/>
              </a:lnSpc>
              <a:spcBef>
                <a:spcPts val="0"/>
              </a:spcBef>
              <a:spcAft>
                <a:spcPts val="0"/>
              </a:spcAft>
              <a:buNone/>
            </a:pPr>
            <a:r>
              <a:rPr lang="en" sz="800">
                <a:solidFill>
                  <a:srgbClr val="3F4D72"/>
                </a:solidFill>
                <a:latin typeface="Montserrat Medium"/>
                <a:ea typeface="Montserrat Medium"/>
                <a:cs typeface="Montserrat Medium"/>
                <a:sym typeface="Montserrat Medium"/>
              </a:rPr>
              <a:t>Free SSL Certificate</a:t>
            </a:r>
            <a:endParaRPr sz="800">
              <a:solidFill>
                <a:srgbClr val="3F4D72"/>
              </a:solidFill>
              <a:latin typeface="Montserrat Medium"/>
              <a:ea typeface="Montserrat Medium"/>
              <a:cs typeface="Montserrat Medium"/>
              <a:sym typeface="Montserrat Medium"/>
            </a:endParaRPr>
          </a:p>
        </p:txBody>
      </p:sp>
      <p:sp>
        <p:nvSpPr>
          <p:cNvPr id="87" name="Shape 87"/>
          <p:cNvSpPr txBox="1"/>
          <p:nvPr/>
        </p:nvSpPr>
        <p:spPr>
          <a:xfrm>
            <a:off x="1748350" y="1852281"/>
            <a:ext cx="2502600" cy="462300"/>
          </a:xfrm>
          <a:prstGeom prst="rect">
            <a:avLst/>
          </a:prstGeom>
          <a:noFill/>
          <a:ln>
            <a:noFill/>
          </a:ln>
        </p:spPr>
        <p:txBody>
          <a:bodyPr spcFirstLastPara="1" wrap="square" lIns="91425" tIns="91425" rIns="91425" bIns="91425" anchor="ctr" anchorCtr="0">
            <a:noAutofit/>
          </a:bodyPr>
          <a:lstStyle/>
          <a:p>
            <a:pPr marL="0" lvl="0" indent="0" rtl="0">
              <a:lnSpc>
                <a:spcPct val="150000"/>
              </a:lnSpc>
              <a:spcBef>
                <a:spcPts val="0"/>
              </a:spcBef>
              <a:spcAft>
                <a:spcPts val="0"/>
              </a:spcAft>
              <a:buClr>
                <a:schemeClr val="dk1"/>
              </a:buClr>
              <a:buSzPts val="1100"/>
              <a:buFont typeface="Arial"/>
              <a:buNone/>
            </a:pPr>
            <a:r>
              <a:rPr lang="en" sz="600">
                <a:solidFill>
                  <a:srgbClr val="3F4D72"/>
                </a:solidFill>
                <a:latin typeface="Montserrat"/>
                <a:ea typeface="Montserrat"/>
                <a:cs typeface="Montserrat"/>
                <a:sym typeface="Montserrat"/>
              </a:rPr>
              <a:t>We provide a free SSL certificate for HTTPS encryption. This ensures the connection to your website is secure and cannot be intercepted.</a:t>
            </a:r>
            <a:endParaRPr sz="600">
              <a:solidFill>
                <a:srgbClr val="3F4D72"/>
              </a:solidFill>
              <a:latin typeface="Montserrat"/>
              <a:ea typeface="Montserrat"/>
              <a:cs typeface="Montserrat"/>
              <a:sym typeface="Montserrat"/>
            </a:endParaRPr>
          </a:p>
          <a:p>
            <a:pPr marL="0" lvl="0" indent="0" rtl="0">
              <a:lnSpc>
                <a:spcPct val="150000"/>
              </a:lnSpc>
              <a:spcBef>
                <a:spcPts val="0"/>
              </a:spcBef>
              <a:spcAft>
                <a:spcPts val="0"/>
              </a:spcAft>
              <a:buNone/>
            </a:pPr>
            <a:endParaRPr sz="600">
              <a:solidFill>
                <a:srgbClr val="3F4D72"/>
              </a:solidFill>
              <a:latin typeface="Montserrat"/>
              <a:ea typeface="Montserrat"/>
              <a:cs typeface="Montserrat"/>
              <a:sym typeface="Montserrat"/>
            </a:endParaRPr>
          </a:p>
        </p:txBody>
      </p:sp>
      <p:pic>
        <p:nvPicPr>
          <p:cNvPr id="88" name="Shape 88"/>
          <p:cNvPicPr preferRelativeResize="0"/>
          <p:nvPr/>
        </p:nvPicPr>
        <p:blipFill rotWithShape="1">
          <a:blip r:embed="rId7">
            <a:alphaModFix/>
          </a:blip>
          <a:srcRect/>
          <a:stretch/>
        </p:blipFill>
        <p:spPr>
          <a:xfrm>
            <a:off x="926173" y="2440769"/>
            <a:ext cx="977000" cy="977000"/>
          </a:xfrm>
          <a:prstGeom prst="rect">
            <a:avLst/>
          </a:prstGeom>
          <a:noFill/>
          <a:ln>
            <a:noFill/>
          </a:ln>
        </p:spPr>
      </p:pic>
      <p:sp>
        <p:nvSpPr>
          <p:cNvPr id="89" name="Shape 89"/>
          <p:cNvSpPr txBox="1"/>
          <p:nvPr/>
        </p:nvSpPr>
        <p:spPr>
          <a:xfrm>
            <a:off x="1739800" y="2587579"/>
            <a:ext cx="2850600" cy="166500"/>
          </a:xfrm>
          <a:prstGeom prst="rect">
            <a:avLst/>
          </a:prstGeom>
          <a:noFill/>
          <a:ln>
            <a:noFill/>
          </a:ln>
        </p:spPr>
        <p:txBody>
          <a:bodyPr spcFirstLastPara="1" wrap="square" lIns="91425" tIns="91425" rIns="91425" bIns="91425" anchor="ctr" anchorCtr="0">
            <a:noAutofit/>
          </a:bodyPr>
          <a:lstStyle/>
          <a:p>
            <a:pPr marL="0" lvl="0" indent="0" rtl="0">
              <a:lnSpc>
                <a:spcPct val="150000"/>
              </a:lnSpc>
              <a:spcBef>
                <a:spcPts val="0"/>
              </a:spcBef>
              <a:spcAft>
                <a:spcPts val="0"/>
              </a:spcAft>
              <a:buNone/>
            </a:pPr>
            <a:r>
              <a:rPr lang="en" sz="800" dirty="0">
                <a:solidFill>
                  <a:srgbClr val="3F4D72"/>
                </a:solidFill>
                <a:latin typeface="Montserrat Medium"/>
                <a:ea typeface="Montserrat Medium"/>
                <a:cs typeface="Montserrat Medium"/>
                <a:sym typeface="Montserrat Medium"/>
              </a:rPr>
              <a:t>Consent Fields on Contact Forms </a:t>
            </a:r>
            <a:endParaRPr sz="800" dirty="0">
              <a:solidFill>
                <a:srgbClr val="3F4D72"/>
              </a:solidFill>
              <a:latin typeface="Montserrat Medium"/>
              <a:ea typeface="Montserrat Medium"/>
              <a:cs typeface="Montserrat Medium"/>
              <a:sym typeface="Montserrat Medium"/>
            </a:endParaRPr>
          </a:p>
        </p:txBody>
      </p:sp>
      <p:sp>
        <p:nvSpPr>
          <p:cNvPr id="90" name="Shape 90"/>
          <p:cNvSpPr txBox="1"/>
          <p:nvPr/>
        </p:nvSpPr>
        <p:spPr>
          <a:xfrm>
            <a:off x="1748350" y="2797175"/>
            <a:ext cx="2850600" cy="462300"/>
          </a:xfrm>
          <a:prstGeom prst="rect">
            <a:avLst/>
          </a:prstGeom>
          <a:noFill/>
          <a:ln>
            <a:noFill/>
          </a:ln>
        </p:spPr>
        <p:txBody>
          <a:bodyPr spcFirstLastPara="1" wrap="square" lIns="91425" tIns="91425" rIns="91425" bIns="91425" anchor="ctr" anchorCtr="0">
            <a:noAutofit/>
          </a:bodyPr>
          <a:lstStyle/>
          <a:p>
            <a:pPr marL="0" lvl="0" indent="0" rtl="0">
              <a:lnSpc>
                <a:spcPct val="150000"/>
              </a:lnSpc>
              <a:spcBef>
                <a:spcPts val="0"/>
              </a:spcBef>
              <a:spcAft>
                <a:spcPts val="0"/>
              </a:spcAft>
              <a:buClr>
                <a:schemeClr val="dk1"/>
              </a:buClr>
              <a:buSzPts val="1100"/>
              <a:buFont typeface="Arial"/>
              <a:buNone/>
            </a:pPr>
            <a:r>
              <a:rPr lang="en" sz="600" dirty="0">
                <a:solidFill>
                  <a:srgbClr val="3F4D72"/>
                </a:solidFill>
                <a:latin typeface="Montserrat"/>
                <a:ea typeface="Montserrat"/>
                <a:cs typeface="Montserrat"/>
                <a:sym typeface="Montserrat"/>
              </a:rPr>
              <a:t>According to the GDPR, website owners must get consent from site visitors before collecting data. To comply with this requirement, we have added an opt-in consent field in every contact form on your site. </a:t>
            </a:r>
            <a:endParaRPr sz="600" dirty="0">
              <a:solidFill>
                <a:srgbClr val="3F4D72"/>
              </a:solidFill>
              <a:latin typeface="Montserrat"/>
              <a:ea typeface="Montserrat"/>
              <a:cs typeface="Montserrat"/>
              <a:sym typeface="Montserrat"/>
            </a:endParaRPr>
          </a:p>
          <a:p>
            <a:pPr marL="0" lvl="0" indent="0" rtl="0">
              <a:lnSpc>
                <a:spcPct val="150000"/>
              </a:lnSpc>
              <a:spcBef>
                <a:spcPts val="0"/>
              </a:spcBef>
              <a:spcAft>
                <a:spcPts val="0"/>
              </a:spcAft>
              <a:buNone/>
            </a:pPr>
            <a:endParaRPr sz="600" dirty="0">
              <a:solidFill>
                <a:srgbClr val="3F4D72"/>
              </a:solidFill>
              <a:latin typeface="Montserrat"/>
              <a:ea typeface="Montserrat"/>
              <a:cs typeface="Montserrat"/>
              <a:sym typeface="Montserrat"/>
            </a:endParaRPr>
          </a:p>
        </p:txBody>
      </p:sp>
      <p:pic>
        <p:nvPicPr>
          <p:cNvPr id="91" name="Shape 91"/>
          <p:cNvPicPr preferRelativeResize="0"/>
          <p:nvPr/>
        </p:nvPicPr>
        <p:blipFill rotWithShape="1">
          <a:blip r:embed="rId8">
            <a:alphaModFix/>
          </a:blip>
          <a:srcRect/>
          <a:stretch/>
        </p:blipFill>
        <p:spPr>
          <a:xfrm>
            <a:off x="926173" y="3391884"/>
            <a:ext cx="977000" cy="977000"/>
          </a:xfrm>
          <a:prstGeom prst="rect">
            <a:avLst/>
          </a:prstGeom>
          <a:noFill/>
          <a:ln>
            <a:noFill/>
          </a:ln>
        </p:spPr>
      </p:pic>
      <p:sp>
        <p:nvSpPr>
          <p:cNvPr id="92" name="Shape 92"/>
          <p:cNvSpPr txBox="1"/>
          <p:nvPr/>
        </p:nvSpPr>
        <p:spPr>
          <a:xfrm>
            <a:off x="1739800" y="3538694"/>
            <a:ext cx="2850600" cy="166500"/>
          </a:xfrm>
          <a:prstGeom prst="rect">
            <a:avLst/>
          </a:prstGeom>
          <a:noFill/>
          <a:ln>
            <a:noFill/>
          </a:ln>
        </p:spPr>
        <p:txBody>
          <a:bodyPr spcFirstLastPara="1" wrap="square" lIns="91425" tIns="91425" rIns="91425" bIns="91425" anchor="ctr" anchorCtr="0">
            <a:noAutofit/>
          </a:bodyPr>
          <a:lstStyle/>
          <a:p>
            <a:pPr marL="0" lvl="0" indent="0" rtl="0">
              <a:lnSpc>
                <a:spcPct val="150000"/>
              </a:lnSpc>
              <a:spcBef>
                <a:spcPts val="0"/>
              </a:spcBef>
              <a:spcAft>
                <a:spcPts val="0"/>
              </a:spcAft>
              <a:buNone/>
            </a:pPr>
            <a:r>
              <a:rPr lang="en" sz="800">
                <a:solidFill>
                  <a:srgbClr val="3F4D72"/>
                </a:solidFill>
                <a:latin typeface="Montserrat Medium"/>
                <a:ea typeface="Montserrat Medium"/>
                <a:cs typeface="Montserrat Medium"/>
                <a:sym typeface="Montserrat Medium"/>
              </a:rPr>
              <a:t>Personal Data Deletion</a:t>
            </a:r>
            <a:endParaRPr sz="800">
              <a:solidFill>
                <a:srgbClr val="3F4D72"/>
              </a:solidFill>
              <a:latin typeface="Montserrat Medium"/>
              <a:ea typeface="Montserrat Medium"/>
              <a:cs typeface="Montserrat Medium"/>
              <a:sym typeface="Montserrat Medium"/>
            </a:endParaRPr>
          </a:p>
        </p:txBody>
      </p:sp>
      <p:sp>
        <p:nvSpPr>
          <p:cNvPr id="93" name="Shape 93"/>
          <p:cNvSpPr txBox="1"/>
          <p:nvPr/>
        </p:nvSpPr>
        <p:spPr>
          <a:xfrm>
            <a:off x="1748350" y="3655865"/>
            <a:ext cx="2850600" cy="791400"/>
          </a:xfrm>
          <a:prstGeom prst="rect">
            <a:avLst/>
          </a:prstGeom>
          <a:noFill/>
          <a:ln>
            <a:noFill/>
          </a:ln>
        </p:spPr>
        <p:txBody>
          <a:bodyPr spcFirstLastPara="1" wrap="square" lIns="91425" tIns="91425" rIns="91425" bIns="91425" anchor="ctr" anchorCtr="0">
            <a:noAutofit/>
          </a:bodyPr>
          <a:lstStyle/>
          <a:p>
            <a:pPr marL="0" lvl="0" indent="0" rtl="0">
              <a:lnSpc>
                <a:spcPct val="150000"/>
              </a:lnSpc>
              <a:spcBef>
                <a:spcPts val="0"/>
              </a:spcBef>
              <a:spcAft>
                <a:spcPts val="0"/>
              </a:spcAft>
              <a:buClr>
                <a:schemeClr val="dk1"/>
              </a:buClr>
              <a:buSzPts val="1100"/>
              <a:buFont typeface="Arial"/>
              <a:buNone/>
            </a:pPr>
            <a:r>
              <a:rPr lang="en" sz="600">
                <a:solidFill>
                  <a:srgbClr val="3F4D72"/>
                </a:solidFill>
                <a:latin typeface="Montserrat"/>
                <a:ea typeface="Montserrat"/>
                <a:cs typeface="Montserrat"/>
                <a:sym typeface="Montserrat"/>
              </a:rPr>
              <a:t>The GDPR requires that if a site visitor requests to have their personal data deleted, the website owner must do so without delay. We can enable you to manage and delete all of a visitor’s personal data that was submitted through website contact forms. </a:t>
            </a:r>
            <a:endParaRPr sz="600">
              <a:solidFill>
                <a:srgbClr val="3F4D72"/>
              </a:solidFill>
              <a:latin typeface="Montserrat"/>
              <a:ea typeface="Montserrat"/>
              <a:cs typeface="Montserrat"/>
              <a:sym typeface="Montserrat"/>
            </a:endParaRPr>
          </a:p>
          <a:p>
            <a:pPr marL="0" lvl="0" indent="0" rtl="0">
              <a:lnSpc>
                <a:spcPct val="150000"/>
              </a:lnSpc>
              <a:spcBef>
                <a:spcPts val="0"/>
              </a:spcBef>
              <a:spcAft>
                <a:spcPts val="0"/>
              </a:spcAft>
              <a:buNone/>
            </a:pPr>
            <a:endParaRPr sz="600">
              <a:solidFill>
                <a:srgbClr val="3F4D72"/>
              </a:solidFill>
              <a:latin typeface="Montserrat"/>
              <a:ea typeface="Montserrat"/>
              <a:cs typeface="Montserrat"/>
              <a:sym typeface="Montserrat"/>
            </a:endParaRPr>
          </a:p>
        </p:txBody>
      </p:sp>
      <p:pic>
        <p:nvPicPr>
          <p:cNvPr id="94" name="Shape 94"/>
          <p:cNvPicPr preferRelativeResize="0"/>
          <p:nvPr/>
        </p:nvPicPr>
        <p:blipFill>
          <a:blip r:embed="rId9">
            <a:alphaModFix/>
          </a:blip>
          <a:stretch>
            <a:fillRect/>
          </a:stretch>
        </p:blipFill>
        <p:spPr>
          <a:xfrm>
            <a:off x="2662628" y="4633740"/>
            <a:ext cx="351650" cy="570250"/>
          </a:xfrm>
          <a:prstGeom prst="rect">
            <a:avLst/>
          </a:prstGeom>
          <a:noFill/>
          <a:ln>
            <a:noFill/>
          </a:ln>
        </p:spPr>
      </p:pic>
      <p:sp>
        <p:nvSpPr>
          <p:cNvPr id="95" name="Shape 95"/>
          <p:cNvSpPr txBox="1"/>
          <p:nvPr/>
        </p:nvSpPr>
        <p:spPr>
          <a:xfrm>
            <a:off x="1438533" y="5294980"/>
            <a:ext cx="2787600" cy="46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rgbClr val="3F4D72"/>
                </a:solidFill>
                <a:latin typeface="Montserrat"/>
                <a:ea typeface="Montserrat"/>
                <a:cs typeface="Montserrat"/>
                <a:sym typeface="Montserrat"/>
              </a:rPr>
              <a:t>Your GDPR Checklist</a:t>
            </a:r>
            <a:endParaRPr sz="1300" b="1">
              <a:solidFill>
                <a:srgbClr val="3F4D72"/>
              </a:solidFill>
              <a:latin typeface="Montserrat"/>
              <a:ea typeface="Montserrat"/>
              <a:cs typeface="Montserrat"/>
              <a:sym typeface="Montserrat"/>
            </a:endParaRPr>
          </a:p>
        </p:txBody>
      </p:sp>
      <p:pic>
        <p:nvPicPr>
          <p:cNvPr id="96" name="Shape 96"/>
          <p:cNvPicPr preferRelativeResize="0"/>
          <p:nvPr/>
        </p:nvPicPr>
        <p:blipFill>
          <a:blip r:embed="rId10">
            <a:alphaModFix/>
          </a:blip>
          <a:stretch>
            <a:fillRect/>
          </a:stretch>
        </p:blipFill>
        <p:spPr>
          <a:xfrm>
            <a:off x="1988400" y="5828900"/>
            <a:ext cx="127925" cy="127925"/>
          </a:xfrm>
          <a:prstGeom prst="rect">
            <a:avLst/>
          </a:prstGeom>
          <a:noFill/>
          <a:ln>
            <a:noFill/>
          </a:ln>
        </p:spPr>
      </p:pic>
      <p:pic>
        <p:nvPicPr>
          <p:cNvPr id="97" name="Shape 97"/>
          <p:cNvPicPr preferRelativeResize="0"/>
          <p:nvPr/>
        </p:nvPicPr>
        <p:blipFill>
          <a:blip r:embed="rId10">
            <a:alphaModFix/>
          </a:blip>
          <a:stretch>
            <a:fillRect/>
          </a:stretch>
        </p:blipFill>
        <p:spPr>
          <a:xfrm>
            <a:off x="1988400" y="6154150"/>
            <a:ext cx="127925" cy="127925"/>
          </a:xfrm>
          <a:prstGeom prst="rect">
            <a:avLst/>
          </a:prstGeom>
          <a:noFill/>
          <a:ln>
            <a:noFill/>
          </a:ln>
        </p:spPr>
      </p:pic>
      <p:pic>
        <p:nvPicPr>
          <p:cNvPr id="98" name="Shape 98"/>
          <p:cNvPicPr preferRelativeResize="0"/>
          <p:nvPr/>
        </p:nvPicPr>
        <p:blipFill>
          <a:blip r:embed="rId10">
            <a:alphaModFix/>
          </a:blip>
          <a:stretch>
            <a:fillRect/>
          </a:stretch>
        </p:blipFill>
        <p:spPr>
          <a:xfrm>
            <a:off x="1988400" y="6479400"/>
            <a:ext cx="127925" cy="127925"/>
          </a:xfrm>
          <a:prstGeom prst="rect">
            <a:avLst/>
          </a:prstGeom>
          <a:noFill/>
          <a:ln>
            <a:noFill/>
          </a:ln>
        </p:spPr>
      </p:pic>
      <p:pic>
        <p:nvPicPr>
          <p:cNvPr id="99" name="Shape 99"/>
          <p:cNvPicPr preferRelativeResize="0"/>
          <p:nvPr/>
        </p:nvPicPr>
        <p:blipFill>
          <a:blip r:embed="rId10">
            <a:alphaModFix/>
          </a:blip>
          <a:stretch>
            <a:fillRect/>
          </a:stretch>
        </p:blipFill>
        <p:spPr>
          <a:xfrm>
            <a:off x="1988400" y="6804650"/>
            <a:ext cx="127925" cy="127925"/>
          </a:xfrm>
          <a:prstGeom prst="rect">
            <a:avLst/>
          </a:prstGeom>
          <a:noFill/>
          <a:ln>
            <a:noFill/>
          </a:ln>
        </p:spPr>
      </p:pic>
      <p:sp>
        <p:nvSpPr>
          <p:cNvPr id="100" name="Shape 100"/>
          <p:cNvSpPr txBox="1"/>
          <p:nvPr/>
        </p:nvSpPr>
        <p:spPr>
          <a:xfrm>
            <a:off x="2106211" y="5795787"/>
            <a:ext cx="2850600" cy="237300"/>
          </a:xfrm>
          <a:prstGeom prst="rect">
            <a:avLst/>
          </a:prstGeom>
          <a:noFill/>
          <a:ln>
            <a:noFill/>
          </a:ln>
        </p:spPr>
        <p:txBody>
          <a:bodyPr spcFirstLastPara="1" wrap="square" lIns="91425" tIns="91425" rIns="91425" bIns="91425" anchor="ctr" anchorCtr="0">
            <a:noAutofit/>
          </a:bodyPr>
          <a:lstStyle/>
          <a:p>
            <a:pPr marL="0" lvl="0" indent="0" rtl="0">
              <a:lnSpc>
                <a:spcPct val="150000"/>
              </a:lnSpc>
              <a:spcBef>
                <a:spcPts val="0"/>
              </a:spcBef>
              <a:spcAft>
                <a:spcPts val="0"/>
              </a:spcAft>
              <a:buNone/>
            </a:pPr>
            <a:r>
              <a:rPr lang="en" sz="600">
                <a:solidFill>
                  <a:srgbClr val="3F4D72"/>
                </a:solidFill>
                <a:latin typeface="Montserrat Medium"/>
                <a:ea typeface="Montserrat Medium"/>
                <a:cs typeface="Montserrat Medium"/>
                <a:sym typeface="Montserrat Medium"/>
              </a:rPr>
              <a:t>Activate a customized Privacy Policy </a:t>
            </a:r>
            <a:endParaRPr sz="600">
              <a:solidFill>
                <a:srgbClr val="3F4D72"/>
              </a:solidFill>
              <a:latin typeface="Montserrat Medium"/>
              <a:ea typeface="Montserrat Medium"/>
              <a:cs typeface="Montserrat Medium"/>
              <a:sym typeface="Montserrat Medium"/>
            </a:endParaRPr>
          </a:p>
        </p:txBody>
      </p:sp>
      <p:sp>
        <p:nvSpPr>
          <p:cNvPr id="101" name="Shape 101"/>
          <p:cNvSpPr txBox="1"/>
          <p:nvPr/>
        </p:nvSpPr>
        <p:spPr>
          <a:xfrm>
            <a:off x="2106211" y="6124177"/>
            <a:ext cx="2850600" cy="237300"/>
          </a:xfrm>
          <a:prstGeom prst="rect">
            <a:avLst/>
          </a:prstGeom>
          <a:noFill/>
          <a:ln>
            <a:noFill/>
          </a:ln>
        </p:spPr>
        <p:txBody>
          <a:bodyPr spcFirstLastPara="1" wrap="square" lIns="91425" tIns="91425" rIns="91425" bIns="91425" anchor="ctr" anchorCtr="0">
            <a:noAutofit/>
          </a:bodyPr>
          <a:lstStyle/>
          <a:p>
            <a:pPr marL="0" lvl="0" indent="0" rtl="0">
              <a:lnSpc>
                <a:spcPct val="150000"/>
              </a:lnSpc>
              <a:spcBef>
                <a:spcPts val="0"/>
              </a:spcBef>
              <a:spcAft>
                <a:spcPts val="0"/>
              </a:spcAft>
              <a:buNone/>
            </a:pPr>
            <a:r>
              <a:rPr lang="en" sz="600">
                <a:solidFill>
                  <a:srgbClr val="3F4D72"/>
                </a:solidFill>
                <a:latin typeface="Montserrat Medium"/>
                <a:ea typeface="Montserrat Medium"/>
                <a:cs typeface="Montserrat Medium"/>
                <a:sym typeface="Montserrat Medium"/>
              </a:rPr>
              <a:t>Enable opt-in consent on all Contact Forms</a:t>
            </a:r>
            <a:endParaRPr sz="600">
              <a:solidFill>
                <a:srgbClr val="3F4D72"/>
              </a:solidFill>
              <a:latin typeface="Montserrat Medium"/>
              <a:ea typeface="Montserrat Medium"/>
              <a:cs typeface="Montserrat Medium"/>
              <a:sym typeface="Montserrat Medium"/>
            </a:endParaRPr>
          </a:p>
        </p:txBody>
      </p:sp>
      <p:sp>
        <p:nvSpPr>
          <p:cNvPr id="102" name="Shape 102"/>
          <p:cNvSpPr txBox="1"/>
          <p:nvPr/>
        </p:nvSpPr>
        <p:spPr>
          <a:xfrm>
            <a:off x="2106211" y="6449417"/>
            <a:ext cx="2850600" cy="237300"/>
          </a:xfrm>
          <a:prstGeom prst="rect">
            <a:avLst/>
          </a:prstGeom>
          <a:noFill/>
          <a:ln>
            <a:noFill/>
          </a:ln>
        </p:spPr>
        <p:txBody>
          <a:bodyPr spcFirstLastPara="1" wrap="square" lIns="91425" tIns="91425" rIns="91425" bIns="91425" anchor="ctr" anchorCtr="0">
            <a:noAutofit/>
          </a:bodyPr>
          <a:lstStyle/>
          <a:p>
            <a:pPr marL="0" lvl="0" indent="0" rtl="0">
              <a:lnSpc>
                <a:spcPct val="150000"/>
              </a:lnSpc>
              <a:spcBef>
                <a:spcPts val="0"/>
              </a:spcBef>
              <a:spcAft>
                <a:spcPts val="0"/>
              </a:spcAft>
              <a:buNone/>
            </a:pPr>
            <a:r>
              <a:rPr lang="en" sz="600">
                <a:solidFill>
                  <a:srgbClr val="3F4D72"/>
                </a:solidFill>
                <a:latin typeface="Montserrat Medium"/>
                <a:ea typeface="Montserrat Medium"/>
                <a:cs typeface="Montserrat Medium"/>
                <a:sym typeface="Montserrat Medium"/>
              </a:rPr>
              <a:t>Activate a Cookie Notification</a:t>
            </a:r>
            <a:endParaRPr sz="600">
              <a:solidFill>
                <a:srgbClr val="3F4D72"/>
              </a:solidFill>
              <a:latin typeface="Montserrat Medium"/>
              <a:ea typeface="Montserrat Medium"/>
              <a:cs typeface="Montserrat Medium"/>
              <a:sym typeface="Montserrat Medium"/>
            </a:endParaRPr>
          </a:p>
        </p:txBody>
      </p:sp>
      <p:sp>
        <p:nvSpPr>
          <p:cNvPr id="103" name="Shape 103"/>
          <p:cNvSpPr txBox="1"/>
          <p:nvPr/>
        </p:nvSpPr>
        <p:spPr>
          <a:xfrm>
            <a:off x="2106211" y="6769176"/>
            <a:ext cx="2850600" cy="237300"/>
          </a:xfrm>
          <a:prstGeom prst="rect">
            <a:avLst/>
          </a:prstGeom>
          <a:noFill/>
          <a:ln>
            <a:noFill/>
          </a:ln>
        </p:spPr>
        <p:txBody>
          <a:bodyPr spcFirstLastPara="1" wrap="square" lIns="91425" tIns="91425" rIns="91425" bIns="91425" anchor="ctr" anchorCtr="0">
            <a:noAutofit/>
          </a:bodyPr>
          <a:lstStyle/>
          <a:p>
            <a:pPr marL="0" lvl="0" indent="0" rtl="0">
              <a:lnSpc>
                <a:spcPct val="150000"/>
              </a:lnSpc>
              <a:spcBef>
                <a:spcPts val="0"/>
              </a:spcBef>
              <a:spcAft>
                <a:spcPts val="0"/>
              </a:spcAft>
              <a:buNone/>
            </a:pPr>
            <a:r>
              <a:rPr lang="en" sz="600">
                <a:solidFill>
                  <a:srgbClr val="3F4D72"/>
                </a:solidFill>
                <a:latin typeface="Montserrat Medium"/>
                <a:ea typeface="Montserrat Medium"/>
                <a:cs typeface="Montserrat Medium"/>
                <a:sym typeface="Montserrat Medium"/>
              </a:rPr>
              <a:t>Set up your SSL Certificate</a:t>
            </a:r>
            <a:endParaRPr sz="600">
              <a:solidFill>
                <a:srgbClr val="3F4D72"/>
              </a:solidFill>
              <a:latin typeface="Montserrat Medium"/>
              <a:ea typeface="Montserrat Medium"/>
              <a:cs typeface="Montserrat Medium"/>
              <a:sym typeface="Montserrat Medium"/>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455</Words>
  <Application>Microsoft Office PowerPoint</Application>
  <PresentationFormat>Custom</PresentationFormat>
  <Paragraphs>27</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Montserrat ExtraBold</vt:lpstr>
      <vt:lpstr>Montserrat</vt:lpstr>
      <vt:lpstr>Montserrat Medium</vt:lpstr>
      <vt:lpstr>Arial</vt:lpstr>
      <vt:lpstr>Simple Light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DudaLenovo</cp:lastModifiedBy>
  <cp:revision>1</cp:revision>
  <dcterms:modified xsi:type="dcterms:W3CDTF">2018-05-21T11:16:56Z</dcterms:modified>
</cp:coreProperties>
</file>