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4765000" cx="5667375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Montserrat Medium"/>
      <p:regular r:id="rId11"/>
      <p:bold r:id="rId12"/>
      <p:italic r:id="rId13"/>
      <p:boldItalic r:id="rId14"/>
    </p:embeddedFont>
    <p:embeddedFont>
      <p:font typeface="Montserrat ExtraBold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800">
          <p15:clr>
            <a:srgbClr val="A4A3A4"/>
          </p15:clr>
        </p15:guide>
        <p15:guide id="2" pos="178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WOgGDEGWTMhldH/XrFpmcD33i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800" orient="horz"/>
        <p:guide pos="178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Medium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MontserratMedium-italic.fntdata"/><Relationship Id="rId12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5" Type="http://schemas.openxmlformats.org/officeDocument/2006/relationships/font" Target="fonts/MontserratExtraBold-bold.fntdata"/><Relationship Id="rId14" Type="http://schemas.openxmlformats.org/officeDocument/2006/relationships/font" Target="fonts/MontserratMedium-boldItalic.fntdata"/><Relationship Id="rId17" Type="http://customschemas.google.com/relationships/presentationmetadata" Target="metadata"/><Relationship Id="rId16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36984" y="685800"/>
            <a:ext cx="78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036984" y="685800"/>
            <a:ext cx="78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193194" y="3584990"/>
            <a:ext cx="5280900" cy="98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193189" y="13645786"/>
            <a:ext cx="528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193189" y="5325787"/>
            <a:ext cx="5280900" cy="9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93189" y="15177381"/>
            <a:ext cx="5280900" cy="6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93189" y="10355945"/>
            <a:ext cx="5280900" cy="40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193189" y="2142713"/>
            <a:ext cx="52809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193189" y="5548953"/>
            <a:ext cx="5280900" cy="16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193189" y="2142713"/>
            <a:ext cx="52809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193189" y="5548953"/>
            <a:ext cx="2479200" cy="16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2995081" y="5548953"/>
            <a:ext cx="2479200" cy="16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193189" y="2142713"/>
            <a:ext cx="52809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93189" y="2675111"/>
            <a:ext cx="17403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93189" y="6690667"/>
            <a:ext cx="1740300" cy="15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03853" y="2167389"/>
            <a:ext cx="3946800" cy="196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2833688" y="-602"/>
            <a:ext cx="2833800" cy="247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64555" y="5937509"/>
            <a:ext cx="2507100" cy="71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64555" y="13496287"/>
            <a:ext cx="2507100" cy="59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3061461" y="3486287"/>
            <a:ext cx="2378100" cy="17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93189" y="20369435"/>
            <a:ext cx="37179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93189" y="2142713"/>
            <a:ext cx="52809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93189" y="5548953"/>
            <a:ext cx="5280900" cy="16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5251159" y="22452526"/>
            <a:ext cx="3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3" Type="http://schemas.openxmlformats.org/officeDocument/2006/relationships/image" Target="../media/image11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6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"/>
          <p:cNvCxnSpPr>
            <a:stCxn id="55" idx="2"/>
            <a:endCxn id="56" idx="2"/>
          </p:cNvCxnSpPr>
          <p:nvPr/>
        </p:nvCxnSpPr>
        <p:spPr>
          <a:xfrm>
            <a:off x="2833688" y="4380727"/>
            <a:ext cx="0" cy="18740400"/>
          </a:xfrm>
          <a:prstGeom prst="straightConnector1">
            <a:avLst/>
          </a:prstGeom>
          <a:noFill/>
          <a:ln cap="flat" cmpd="sng" w="9525">
            <a:solidFill>
              <a:srgbClr val="3C4E7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57" name="Google Shape;5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67375" cy="3567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"/>
          <p:cNvGrpSpPr/>
          <p:nvPr/>
        </p:nvGrpSpPr>
        <p:grpSpPr>
          <a:xfrm>
            <a:off x="2481188" y="194763"/>
            <a:ext cx="705000" cy="307200"/>
            <a:chOff x="2481188" y="309063"/>
            <a:chExt cx="705000" cy="307200"/>
          </a:xfrm>
        </p:grpSpPr>
        <p:sp>
          <p:nvSpPr>
            <p:cNvPr id="59" name="Google Shape;59;p1"/>
            <p:cNvSpPr txBox="1"/>
            <p:nvPr/>
          </p:nvSpPr>
          <p:spPr>
            <a:xfrm>
              <a:off x="2481188" y="327898"/>
              <a:ext cx="7050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Your Logo</a:t>
              </a:r>
              <a:endParaRPr sz="7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531288" y="309063"/>
              <a:ext cx="604800" cy="3072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"/>
          <p:cNvSpPr txBox="1"/>
          <p:nvPr/>
        </p:nvSpPr>
        <p:spPr>
          <a:xfrm>
            <a:off x="1042988" y="634459"/>
            <a:ext cx="3581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10 Tips to Get Your Website Ready for the Holidays</a:t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2" name="Google Shape;62;p1"/>
          <p:cNvGrpSpPr/>
          <p:nvPr/>
        </p:nvGrpSpPr>
        <p:grpSpPr>
          <a:xfrm>
            <a:off x="1417325" y="3952114"/>
            <a:ext cx="2832724" cy="472125"/>
            <a:chOff x="1417325" y="5195127"/>
            <a:chExt cx="2832724" cy="472125"/>
          </a:xfrm>
        </p:grpSpPr>
        <p:pic>
          <p:nvPicPr>
            <p:cNvPr id="63" name="Google Shape;63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7325" y="5195127"/>
              <a:ext cx="2832724" cy="472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1"/>
            <p:cNvSpPr txBox="1"/>
            <p:nvPr/>
          </p:nvSpPr>
          <p:spPr>
            <a:xfrm>
              <a:off x="1462088" y="5202239"/>
              <a:ext cx="27432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7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BEFORE THE HOLIDAY RUSH: </a:t>
              </a:r>
              <a:endParaRPr b="1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PREPARATION MAKES PERFECTION</a:t>
              </a:r>
              <a:endParaRPr sz="700"/>
            </a:p>
          </p:txBody>
        </p:sp>
      </p:grpSp>
      <p:pic>
        <p:nvPicPr>
          <p:cNvPr id="64" name="Google Shape;6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462" y="4659156"/>
            <a:ext cx="194475" cy="2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3037522" y="4579583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#1</a:t>
            </a:r>
            <a:endParaRPr sz="1800">
              <a:solidFill>
                <a:srgbClr val="3C4E7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3028000" y="4890867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A3C6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Stay on Top of the Current eCommerce Trends</a:t>
            </a:r>
            <a:endParaRPr sz="1100">
              <a:solidFill>
                <a:srgbClr val="3C4E7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28000" y="5217404"/>
            <a:ext cx="213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Many things changed in the way we live, think and feel in the last 6 months, so adjust your product inventory accordingly and address it in your marketing conversations.</a:t>
            </a:r>
            <a:endParaRPr sz="300">
              <a:solidFill>
                <a:srgbClr val="2A3C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5325" y="4766426"/>
            <a:ext cx="1458700" cy="9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462" y="6425795"/>
            <a:ext cx="194475" cy="2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500785" y="6341427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#2</a:t>
            </a:r>
            <a:endParaRPr sz="1800">
              <a:solidFill>
                <a:srgbClr val="3C4E7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491263" y="6652710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A3C61"/>
                </a:solidFill>
                <a:latin typeface="Montserrat"/>
                <a:ea typeface="Montserrat"/>
                <a:cs typeface="Montserrat"/>
                <a:sym typeface="Montserrat"/>
              </a:rPr>
              <a:t>Create a Marketing Plan and Project Calendar</a:t>
            </a:r>
            <a:endParaRPr sz="800">
              <a:solidFill>
                <a:srgbClr val="2A3C6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491263" y="6987031"/>
            <a:ext cx="213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Write down your goals, highlight important dates, kno</a:t>
            </a:r>
            <a:r>
              <a:rPr lang="en" sz="50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</a:t>
            </a:r>
            <a:r>
              <a:rPr lang="en" sz="50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your budget, and work the plan.</a:t>
            </a:r>
            <a:endParaRPr sz="500">
              <a:solidFill>
                <a:srgbClr val="2A3C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8125" y="6278818"/>
            <a:ext cx="1458700" cy="118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462" y="8231761"/>
            <a:ext cx="194475" cy="2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/>
        </p:nvSpPr>
        <p:spPr>
          <a:xfrm>
            <a:off x="3037522" y="8147426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#3</a:t>
            </a:r>
            <a:endParaRPr sz="1800">
              <a:solidFill>
                <a:srgbClr val="3C4E7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3028000" y="8468234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A3C61"/>
                </a:solidFill>
                <a:latin typeface="Montserrat"/>
                <a:ea typeface="Montserrat"/>
                <a:cs typeface="Montserrat"/>
                <a:sym typeface="Montserrat"/>
              </a:rPr>
              <a:t>Map the Customer Journey and Invest in Customer Experience on Your Website</a:t>
            </a:r>
            <a:endParaRPr sz="800">
              <a:solidFill>
                <a:srgbClr val="2A3C6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028000" y="8943114"/>
            <a:ext cx="213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Put yourself in your customer’s shoes — what would you like to see, learn, and experience when engaging with an online store?</a:t>
            </a:r>
            <a:endParaRPr sz="500">
              <a:solidFill>
                <a:srgbClr val="2A3C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250" y="8170775"/>
            <a:ext cx="1625100" cy="128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462" y="10132945"/>
            <a:ext cx="194475" cy="2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/>
          <p:nvPr/>
        </p:nvSpPr>
        <p:spPr>
          <a:xfrm>
            <a:off x="500785" y="10020002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#4</a:t>
            </a:r>
            <a:endParaRPr sz="1800">
              <a:solidFill>
                <a:srgbClr val="3C4E7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428625" y="10336064"/>
            <a:ext cx="2196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A3C61"/>
                </a:solidFill>
                <a:latin typeface="Montserrat"/>
                <a:ea typeface="Montserrat"/>
                <a:cs typeface="Montserrat"/>
                <a:sym typeface="Montserrat"/>
              </a:rPr>
              <a:t>Plan Your eCommerce SEO Strategy</a:t>
            </a:r>
            <a:endParaRPr b="1" sz="800">
              <a:solidFill>
                <a:srgbClr val="2A3C6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A3C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491263" y="10523537"/>
            <a:ext cx="213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Product categories, descriptions, keywords, schema, and images all influence search results.</a:t>
            </a:r>
            <a:endParaRPr sz="500">
              <a:solidFill>
                <a:srgbClr val="2A3C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26575" y="9836652"/>
            <a:ext cx="1585375" cy="1276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462" y="11753755"/>
            <a:ext cx="194475" cy="2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037522" y="11664657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#5</a:t>
            </a:r>
            <a:endParaRPr sz="1800">
              <a:solidFill>
                <a:srgbClr val="3C4E7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028000" y="11985482"/>
            <a:ext cx="2196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A3C61"/>
                </a:solidFill>
                <a:latin typeface="Montserrat"/>
                <a:ea typeface="Montserrat"/>
                <a:cs typeface="Montserrat"/>
                <a:sym typeface="Montserrat"/>
              </a:rPr>
              <a:t>Explore Using Wishlists or a Loyalty Program to Encourage Shoppers to Share Your Store With Their Friends</a:t>
            </a:r>
            <a:endParaRPr b="1" sz="800">
              <a:solidFill>
                <a:srgbClr val="2A3C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028000" y="12455583"/>
            <a:ext cx="213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Sharing is caring. Make it easy for your customers to spread the word about your products and store.</a:t>
            </a:r>
            <a:endParaRPr sz="500">
              <a:solidFill>
                <a:srgbClr val="2A3C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196" y="11669436"/>
            <a:ext cx="1739504" cy="11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462" y="13639956"/>
            <a:ext cx="194475" cy="2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500785" y="13550825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#6</a:t>
            </a:r>
            <a:endParaRPr sz="1800">
              <a:solidFill>
                <a:srgbClr val="3C4E7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65125" y="13866904"/>
            <a:ext cx="2260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A3C61"/>
                </a:solidFill>
                <a:latin typeface="Montserrat"/>
                <a:ea typeface="Montserrat"/>
                <a:cs typeface="Montserrat"/>
                <a:sym typeface="Montserrat"/>
              </a:rPr>
              <a:t>Make Sure Your Website and Store Load Fast and Exhibit Great Performance</a:t>
            </a:r>
            <a:endParaRPr b="1" sz="800">
              <a:solidFill>
                <a:srgbClr val="2A3C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91263" y="14346513"/>
            <a:ext cx="213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time it takes your site to load directly affects your sales bottom line. Impatient customers will bounce, especially on mobile. Also: test your site on mobile yourself. Do you like what you see?</a:t>
            </a:r>
            <a:endParaRPr sz="500">
              <a:solidFill>
                <a:srgbClr val="2A3C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1417325" y="15701922"/>
            <a:ext cx="2832724" cy="472125"/>
            <a:chOff x="1417325" y="16949697"/>
            <a:chExt cx="2832724" cy="472125"/>
          </a:xfrm>
        </p:grpSpPr>
        <p:pic>
          <p:nvPicPr>
            <p:cNvPr id="94" name="Google Shape;94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7325" y="16949697"/>
              <a:ext cx="2832724" cy="472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"/>
            <p:cNvSpPr txBox="1"/>
            <p:nvPr/>
          </p:nvSpPr>
          <p:spPr>
            <a:xfrm>
              <a:off x="1462088" y="16956809"/>
              <a:ext cx="27432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DURING THE HOLIDAY RUSH: PROMOTIONS,</a:t>
              </a:r>
              <a:endParaRPr b="1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PRODUCT AVAILABILITY, AND DELIVERY MATTER</a:t>
              </a:r>
              <a:endParaRPr b="1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96" name="Google Shape;9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462" y="16772807"/>
            <a:ext cx="194475" cy="2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3037522" y="16702759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#7</a:t>
            </a:r>
            <a:endParaRPr sz="1800">
              <a:solidFill>
                <a:srgbClr val="3C4E7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028000" y="17023584"/>
            <a:ext cx="2196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A3C61"/>
                </a:solidFill>
                <a:latin typeface="Montserrat"/>
                <a:ea typeface="Montserrat"/>
                <a:cs typeface="Montserrat"/>
                <a:sym typeface="Montserrat"/>
              </a:rPr>
              <a:t>Measure, Optimize, and Repeat</a:t>
            </a:r>
            <a:endParaRPr b="1" sz="800">
              <a:solidFill>
                <a:srgbClr val="2A3C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028000" y="17211057"/>
            <a:ext cx="213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Track your ads, email open rates, social campaign results, product selection and inventory and optimize relentlessly.</a:t>
            </a:r>
            <a:endParaRPr sz="500">
              <a:solidFill>
                <a:srgbClr val="2A3C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79442" y="16557924"/>
            <a:ext cx="1373871" cy="11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462" y="18468413"/>
            <a:ext cx="194475" cy="2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500785" y="18388807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#8</a:t>
            </a:r>
            <a:endParaRPr sz="1800">
              <a:solidFill>
                <a:srgbClr val="3C4E7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365125" y="18704886"/>
            <a:ext cx="2260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A3C61"/>
                </a:solidFill>
                <a:latin typeface="Montserrat"/>
                <a:ea typeface="Montserrat"/>
                <a:cs typeface="Montserrat"/>
                <a:sym typeface="Montserrat"/>
              </a:rPr>
              <a:t>Provide Timely, Phenomenal Service</a:t>
            </a:r>
            <a:endParaRPr b="1" sz="800">
              <a:solidFill>
                <a:srgbClr val="2A3C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91263" y="18889090"/>
            <a:ext cx="213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Deliver on time, be available to promptly answer your customer’s questions, and provide a personal touch.</a:t>
            </a:r>
            <a:endParaRPr sz="500">
              <a:solidFill>
                <a:srgbClr val="2A3C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21937" y="18368807"/>
            <a:ext cx="1300843" cy="95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"/>
          <p:cNvGrpSpPr/>
          <p:nvPr/>
        </p:nvGrpSpPr>
        <p:grpSpPr>
          <a:xfrm>
            <a:off x="1417325" y="20018717"/>
            <a:ext cx="2832724" cy="472125"/>
            <a:chOff x="1417325" y="21725880"/>
            <a:chExt cx="2832724" cy="472125"/>
          </a:xfrm>
        </p:grpSpPr>
        <p:pic>
          <p:nvPicPr>
            <p:cNvPr id="107" name="Google Shape;107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7325" y="21725880"/>
              <a:ext cx="2832724" cy="472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"/>
            <p:cNvSpPr txBox="1"/>
            <p:nvPr/>
          </p:nvSpPr>
          <p:spPr>
            <a:xfrm>
              <a:off x="1462088" y="21732992"/>
              <a:ext cx="27432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START NEXT YEAR STRONG: </a:t>
              </a:r>
              <a:endParaRPr b="1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KEEP THE MOMENTUM GOING</a:t>
              </a:r>
              <a:endParaRPr b="1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09" name="Google Shape;10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462" y="21006521"/>
            <a:ext cx="194475" cy="2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3037522" y="20922186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#9</a:t>
            </a:r>
            <a:endParaRPr sz="1800">
              <a:solidFill>
                <a:srgbClr val="3C4E7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3028000" y="21233486"/>
            <a:ext cx="2196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A3C61"/>
                </a:solidFill>
                <a:latin typeface="Montserrat"/>
                <a:ea typeface="Montserrat"/>
                <a:cs typeface="Montserrat"/>
                <a:sym typeface="Montserrat"/>
              </a:rPr>
              <a:t>Turn First-Time Shoppers into Repeat Customers</a:t>
            </a:r>
            <a:endParaRPr b="1" sz="800">
              <a:solidFill>
                <a:srgbClr val="2A3C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3028000" y="21564538"/>
            <a:ext cx="213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Your newest customers are your growth engine; invest in them. Repeat customers may drive the majority of your revenue in the future.</a:t>
            </a:r>
            <a:endParaRPr sz="500">
              <a:solidFill>
                <a:srgbClr val="2A3C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2300" y="20863748"/>
            <a:ext cx="1625100" cy="12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462" y="22868430"/>
            <a:ext cx="194475" cy="2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500785" y="22769774"/>
            <a:ext cx="2134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#10</a:t>
            </a:r>
            <a:endParaRPr sz="1800">
              <a:solidFill>
                <a:srgbClr val="3C4E7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365125" y="23085853"/>
            <a:ext cx="2260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A3C61"/>
                </a:solidFill>
                <a:latin typeface="Montserrat"/>
                <a:ea typeface="Montserrat"/>
                <a:cs typeface="Montserrat"/>
                <a:sym typeface="Montserrat"/>
              </a:rPr>
              <a:t>Stay Engaged with Your Customers Through Constant Valuable Content</a:t>
            </a:r>
            <a:endParaRPr b="1" sz="800">
              <a:solidFill>
                <a:srgbClr val="2A3C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491263" y="23415610"/>
            <a:ext cx="213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A3C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Whether you send them an email, write a blog post or create social posts, make your customers excited to hear from you and provide value in every interaction.</a:t>
            </a:r>
            <a:endParaRPr sz="500">
              <a:solidFill>
                <a:srgbClr val="2A3C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14775" y="22771533"/>
            <a:ext cx="1058562" cy="11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24480607"/>
            <a:ext cx="566737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947738" y="24495902"/>
            <a:ext cx="3771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Name       |      +123 456 7890      |      yourmail@yourmail.com      |     www.yoursite.com </a:t>
            </a:r>
            <a:endParaRPr sz="5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0" name="Google Shape;120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19451" y="13638837"/>
            <a:ext cx="1891300" cy="12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