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56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086"/>
    <a:srgbClr val="F39C11"/>
    <a:srgbClr val="C2382B"/>
    <a:srgbClr val="297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E6564-0734-4DA9-AB89-62D9B8DAE550}" v="10" dt="2023-11-16T10:40:30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45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Cecchetti" userId="5fc40ddfe1201a36" providerId="LiveId" clId="{7D6E6564-0734-4DA9-AB89-62D9B8DAE550}"/>
    <pc:docChg chg="custSel modSld">
      <pc:chgData name="Carlo Cecchetti" userId="5fc40ddfe1201a36" providerId="LiveId" clId="{7D6E6564-0734-4DA9-AB89-62D9B8DAE550}" dt="2023-11-16T10:40:37.006" v="20" actId="1076"/>
      <pc:docMkLst>
        <pc:docMk/>
      </pc:docMkLst>
      <pc:sldChg chg="addSp delSp modSp mod">
        <pc:chgData name="Carlo Cecchetti" userId="5fc40ddfe1201a36" providerId="LiveId" clId="{7D6E6564-0734-4DA9-AB89-62D9B8DAE550}" dt="2023-11-16T10:40:37.006" v="20" actId="1076"/>
        <pc:sldMkLst>
          <pc:docMk/>
          <pc:sldMk cId="572657028" sldId="256"/>
        </pc:sldMkLst>
        <pc:picChg chg="add del mod">
          <ac:chgData name="Carlo Cecchetti" userId="5fc40ddfe1201a36" providerId="LiveId" clId="{7D6E6564-0734-4DA9-AB89-62D9B8DAE550}" dt="2023-11-16T10:40:33.850" v="19" actId="478"/>
          <ac:picMkLst>
            <pc:docMk/>
            <pc:sldMk cId="572657028" sldId="256"/>
            <ac:picMk id="2" creationId="{3A59C265-1E1B-8249-696F-ED17F1C29B76}"/>
          </ac:picMkLst>
        </pc:picChg>
        <pc:picChg chg="add mod">
          <ac:chgData name="Carlo Cecchetti" userId="5fc40ddfe1201a36" providerId="LiveId" clId="{7D6E6564-0734-4DA9-AB89-62D9B8DAE550}" dt="2023-11-16T10:40:37.006" v="20" actId="1076"/>
          <ac:picMkLst>
            <pc:docMk/>
            <pc:sldMk cId="572657028" sldId="256"/>
            <ac:picMk id="3" creationId="{03E6CD7E-DEF4-AA0C-2936-C4EE3395BC26}"/>
          </ac:picMkLst>
        </pc:picChg>
      </pc:sldChg>
      <pc:sldChg chg="addSp modSp">
        <pc:chgData name="Carlo Cecchetti" userId="5fc40ddfe1201a36" providerId="LiveId" clId="{7D6E6564-0734-4DA9-AB89-62D9B8DAE550}" dt="2023-11-16T10:39:54.887" v="12"/>
        <pc:sldMkLst>
          <pc:docMk/>
          <pc:sldMk cId="1768026953" sldId="257"/>
        </pc:sldMkLst>
        <pc:picChg chg="add mod">
          <ac:chgData name="Carlo Cecchetti" userId="5fc40ddfe1201a36" providerId="LiveId" clId="{7D6E6564-0734-4DA9-AB89-62D9B8DAE550}" dt="2023-11-16T10:39:54.887" v="12"/>
          <ac:picMkLst>
            <pc:docMk/>
            <pc:sldMk cId="1768026953" sldId="257"/>
            <ac:picMk id="3" creationId="{D8F8EEDA-1578-E582-50FE-27BF6A957772}"/>
          </ac:picMkLst>
        </pc:picChg>
      </pc:sldChg>
      <pc:sldChg chg="addSp modSp">
        <pc:chgData name="Carlo Cecchetti" userId="5fc40ddfe1201a36" providerId="LiveId" clId="{7D6E6564-0734-4DA9-AB89-62D9B8DAE550}" dt="2023-11-16T10:39:57.312" v="13"/>
        <pc:sldMkLst>
          <pc:docMk/>
          <pc:sldMk cId="2574530316" sldId="258"/>
        </pc:sldMkLst>
        <pc:picChg chg="add mod">
          <ac:chgData name="Carlo Cecchetti" userId="5fc40ddfe1201a36" providerId="LiveId" clId="{7D6E6564-0734-4DA9-AB89-62D9B8DAE550}" dt="2023-11-16T10:39:57.312" v="13"/>
          <ac:picMkLst>
            <pc:docMk/>
            <pc:sldMk cId="2574530316" sldId="258"/>
            <ac:picMk id="4" creationId="{0A69DA1F-5E80-28D4-0175-FE570D57BA19}"/>
          </ac:picMkLst>
        </pc:picChg>
      </pc:sldChg>
      <pc:sldChg chg="addSp modSp">
        <pc:chgData name="Carlo Cecchetti" userId="5fc40ddfe1201a36" providerId="LiveId" clId="{7D6E6564-0734-4DA9-AB89-62D9B8DAE550}" dt="2023-11-16T10:39:59.065" v="14"/>
        <pc:sldMkLst>
          <pc:docMk/>
          <pc:sldMk cId="3659745355" sldId="259"/>
        </pc:sldMkLst>
        <pc:picChg chg="add mod">
          <ac:chgData name="Carlo Cecchetti" userId="5fc40ddfe1201a36" providerId="LiveId" clId="{7D6E6564-0734-4DA9-AB89-62D9B8DAE550}" dt="2023-11-16T10:39:59.065" v="14"/>
          <ac:picMkLst>
            <pc:docMk/>
            <pc:sldMk cId="3659745355" sldId="259"/>
            <ac:picMk id="8" creationId="{2233DB04-604B-B731-2323-A3295A2DFBA2}"/>
          </ac:picMkLst>
        </pc:picChg>
      </pc:sldChg>
      <pc:sldChg chg="addSp modSp">
        <pc:chgData name="Carlo Cecchetti" userId="5fc40ddfe1201a36" providerId="LiveId" clId="{7D6E6564-0734-4DA9-AB89-62D9B8DAE550}" dt="2023-11-16T10:40:00.628" v="15"/>
        <pc:sldMkLst>
          <pc:docMk/>
          <pc:sldMk cId="752543776" sldId="260"/>
        </pc:sldMkLst>
        <pc:picChg chg="add mod">
          <ac:chgData name="Carlo Cecchetti" userId="5fc40ddfe1201a36" providerId="LiveId" clId="{7D6E6564-0734-4DA9-AB89-62D9B8DAE550}" dt="2023-11-16T10:40:00.628" v="15"/>
          <ac:picMkLst>
            <pc:docMk/>
            <pc:sldMk cId="752543776" sldId="260"/>
            <ac:picMk id="9" creationId="{C5CDEA64-3FAC-3084-D935-A90B99CD0407}"/>
          </ac:picMkLst>
        </pc:picChg>
      </pc:sldChg>
      <pc:sldChg chg="addSp delSp modSp">
        <pc:chgData name="Carlo Cecchetti" userId="5fc40ddfe1201a36" providerId="LiveId" clId="{7D6E6564-0734-4DA9-AB89-62D9B8DAE550}" dt="2023-11-16T10:38:59.538" v="1"/>
        <pc:sldMkLst>
          <pc:docMk/>
          <pc:sldMk cId="762685472" sldId="261"/>
        </pc:sldMkLst>
        <pc:picChg chg="add del mod">
          <ac:chgData name="Carlo Cecchetti" userId="5fc40ddfe1201a36" providerId="LiveId" clId="{7D6E6564-0734-4DA9-AB89-62D9B8DAE550}" dt="2023-11-16T10:38:59.538" v="1"/>
          <ac:picMkLst>
            <pc:docMk/>
            <pc:sldMk cId="762685472" sldId="261"/>
            <ac:picMk id="7" creationId="{58EAE694-47FD-B1C3-97CA-C60CC73F874C}"/>
          </ac:picMkLst>
        </pc:picChg>
      </pc:sldChg>
      <pc:sldChg chg="addSp modSp mod">
        <pc:chgData name="Carlo Cecchetti" userId="5fc40ddfe1201a36" providerId="LiveId" clId="{7D6E6564-0734-4DA9-AB89-62D9B8DAE550}" dt="2023-11-16T10:39:37.752" v="8" actId="1076"/>
        <pc:sldMkLst>
          <pc:docMk/>
          <pc:sldMk cId="1630564230" sldId="262"/>
        </pc:sldMkLst>
        <pc:picChg chg="add mod">
          <ac:chgData name="Carlo Cecchetti" userId="5fc40ddfe1201a36" providerId="LiveId" clId="{7D6E6564-0734-4DA9-AB89-62D9B8DAE550}" dt="2023-11-16T10:39:37.752" v="8" actId="1076"/>
          <ac:picMkLst>
            <pc:docMk/>
            <pc:sldMk cId="1630564230" sldId="262"/>
            <ac:picMk id="3" creationId="{B0045AAA-489B-331D-CDD9-3668DF18694F}"/>
          </ac:picMkLst>
        </pc:picChg>
      </pc:sldChg>
      <pc:sldChg chg="addSp modSp">
        <pc:chgData name="Carlo Cecchetti" userId="5fc40ddfe1201a36" providerId="LiveId" clId="{7D6E6564-0734-4DA9-AB89-62D9B8DAE550}" dt="2023-11-16T10:40:02.630" v="16"/>
        <pc:sldMkLst>
          <pc:docMk/>
          <pc:sldMk cId="3553568718" sldId="263"/>
        </pc:sldMkLst>
        <pc:picChg chg="add mod">
          <ac:chgData name="Carlo Cecchetti" userId="5fc40ddfe1201a36" providerId="LiveId" clId="{7D6E6564-0734-4DA9-AB89-62D9B8DAE550}" dt="2023-11-16T10:40:02.630" v="16"/>
          <ac:picMkLst>
            <pc:docMk/>
            <pc:sldMk cId="3553568718" sldId="263"/>
            <ac:picMk id="3" creationId="{CCBDA325-AED3-8201-9DD4-6E3F0B3E89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298CB-90B0-4714-A41C-CA52A900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C5C41-C079-4018-9A0E-E8A05D13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4562C-4F28-41DE-98CD-96C31C41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97E3D2-D4E2-4591-BE93-C13F1A47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2F6D21-A4E7-41B3-9FDE-51E6DCFA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5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D7E67-D378-4BD2-AE4F-35EFCDE1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971762-B95F-4645-9782-A780B8E2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D3EE04-AC3B-43A0-A82E-1CE21E7C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A6463-9352-4DE7-AB01-3B986DCF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2D7703-FCDF-4870-B558-2074C955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8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DC7D1C-16B2-4F79-A1C4-490C61394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B13215-9CA2-4225-A265-6B93CFAF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0E9DDD-DCAA-4D4A-90AE-327EDE7B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8DAEFD-BF72-46E9-B579-C77478DA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D9339D-0662-4920-A130-E45B61D9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67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669-F969-A7A8-E98D-79E9FA7B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2116-16A2-D5D2-9348-97F2BB0E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F16D-88C6-3850-B3DA-50EE6C1C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2DCA-DB96-2409-113F-4B731A2C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A64E-8E3F-F1A1-060D-FF553D3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3F2D-1EB9-6E5A-69A4-98FFE596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EEAC-3CDD-3FD9-014C-8B3ACBA7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56D3-A530-C431-5619-4F4FA582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CBD6-9879-FC6C-B531-CB58F574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C20-D42A-3D30-4E34-CB7E310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C58-355D-FC45-60BF-DDDFBAF4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7561-30DC-2A88-FFF1-BC5BD122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B8D7-7681-A266-875A-17A838AF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6E9E-6EA3-96FF-A9C6-D2AB130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4FCA-3623-A22C-F010-7F47C27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DAAD-92E9-1699-D792-B87931D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41A7-648B-D296-DFAE-9227C0E5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5DC3-14B4-B4BD-13DC-7DDEEC46D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0B72-CE52-BB2D-E713-BB0DB33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247B-9097-3609-985B-DA36B686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2243-FD14-2EE3-236C-7F3BC48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1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E0C2-578B-B386-DB5B-52E605D8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A7F7-7330-DAB5-CB80-45516A11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B581E-9667-CB35-132F-E43B4F37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5FA32-9881-01CA-1F5E-A07BF0E0B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5F1DD-9E31-7E0C-0178-D9C2D13B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961E5-1E12-A738-F124-08E722A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E7076-DD99-CA96-0FF0-81BDB455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8CCF-EF46-A608-1C33-B626BFE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74A2-59E6-A1E2-5818-BA487BC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8C54C-AD36-9F31-D8F1-BF74AEE7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7B7CB-BAC3-525D-6DBB-0FDA5212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59AC-F7C5-59E8-47D8-8C730EF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6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B6301-DD7B-813B-2975-83407583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796D4-72C2-8406-A9FF-73D8F601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9F0E5-8E50-9C37-F0D1-B3B15007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EC2-CFBE-4852-EC91-7A7C236E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DC7F-C386-4122-091E-9141607C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FF3C9-3A3F-89B9-B40C-B7BC50F8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AE01-55C2-1A68-0705-BCE9A357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26E8-B8AB-601F-D391-5074E733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0474-167D-4945-084A-3588638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F55DA-7AEB-4D64-BD6E-83F0EB6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B51892-901C-4567-8BC4-3100908E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19277B-A5D8-43FB-9C99-AC1F8D0E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BA174-343C-45A9-9DD6-0F77F9B6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C42198-ECD7-4BC1-8054-033487EE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9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282E-519C-7382-F530-B0DA3E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71207-489D-1C3F-89F2-4EFA7544A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7BC1F-600D-FBAB-F9B4-6E781AAE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E9C8-7486-AED7-123B-4AD2854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0314-C7A3-9A15-D1C6-A5FFB101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B44E-ED73-C97C-19F3-77C2058C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942A-A522-25AE-A30F-DE43F289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A3B08-040B-8F88-9D0F-B97D6910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B65D-7EEC-521B-46E3-699B08E9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E893-76AC-8ED5-2735-CE55BFC9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05A9-7C19-B27A-1AC3-11A53866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0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739B6-4C36-121A-585F-7FA8FB28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1065-B7F8-A37B-C869-D7DF8CFA1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BC6C-350D-665F-9555-1CA3F718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C047-7B44-23BA-232D-74A1ECEE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55B0-5649-CADF-8548-6DB0DB62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0252B-563E-4FEF-9920-B896B334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0ABC69-E521-4B7E-AFF9-6D066DD1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4653FC-EE8F-4F11-B097-3CE0D46C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631CA2-2441-4727-B93D-1684403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0466C7-C2E9-4890-99F5-60DB6B9C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4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F4FFA-980A-4364-A96A-C46D94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7242D-2F48-496E-9519-06478D7E6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A2B4C6-F571-4F96-9EE1-FD3DC70B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05BE1C-0042-4901-A5E5-FCB182A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DAD159-7BF1-427D-9402-BB0D7671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FB5D76-62AD-4D9C-A68E-C40A2A03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2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DA903-47A0-475A-9B80-928403F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21D840-A05F-4C31-8A78-8AB561EE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44D206-F1BE-4187-84C7-DA7C6F9D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997605-2CC1-4C4C-87EA-C94F071BB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E32B43-DC5D-4AF3-A8F7-1C2804981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E07754-64F5-4130-B662-2A85ABAA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6EEC88-7828-47C2-802A-21C889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0588FF-E3E0-4EDD-AC54-BBEAA345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29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B3100-722E-4CCA-B9A9-AEA40E3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67F7C1-2610-4CF5-8B31-C7398EF3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3B759E-7540-43E1-8775-D170186C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635D1B-A515-451F-9512-7038E857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8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686095-E946-4A12-B6C4-B9DF36DA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038CB0-5814-42A3-B2EA-EF6BC071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706B11-F918-4CFA-B0EC-06B0748B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07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BFB8C-F9C4-489F-B843-D73B6241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D217F-751B-409F-AF41-A50AE4FB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1A0AB2-9286-4FE8-9880-F906F302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5A41D9-A9EE-4739-A22B-F14A918F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EA3713-445E-4F94-8402-15801761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5EB4BD-0251-4B52-94BE-25E52AE5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359CC-A178-4556-9546-0FEF570D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F32E20-30D5-46E3-AC8E-C4EC5115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CF0556-C9AC-456F-A605-6AF7E40A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B70DCE-27CC-4A23-85C7-C28CBC10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185E88-D9B1-4659-B88E-9F9BA601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472022-9328-41B5-BCB5-15914A6F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38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679735-3C5D-4C04-94CF-86124A37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4EE6BE-0B8D-4359-A2E8-16B41C5E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A8ED6-C8D2-4804-A63F-BBB474287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2633-14A0-47C9-B3CB-A2417086CF4E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6E2DB0-2CD4-41E0-8911-AB3CF8FD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EDD8A4-39DB-4F5D-926E-F7EEAD6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4D86-B8AC-4B46-AF18-EB1789C76F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8FE72-9165-0BE9-3FCB-3C34EE45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8ED-4B2B-BE0D-B381-D0E7CB5E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45C5-C523-2094-5CA7-A205CBC02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56ED-ECA0-4807-B08A-59B30027D1C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5056-7CD6-9CAF-6B2F-EB2E3F1B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E20C-50B0-C385-CA78-A4EC474F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BCA9-38C3-4AB0-A6C6-03D12F14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ECA5-4840-C41E-541D-C8598BAE9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" t="6549" b="13789"/>
          <a:stretch/>
        </p:blipFill>
        <p:spPr bwMode="auto">
          <a:xfrm>
            <a:off x="4024229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48436-ECAC-E228-F0D6-2A3DDCAD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062547"/>
            <a:ext cx="3977640" cy="732906"/>
          </a:xfrm>
        </p:spPr>
        <p:txBody>
          <a:bodyPr anchor="b">
            <a:norm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  <a:latin typeface="+mn-lt"/>
              </a:rPr>
              <a:t>ESTRATTO DA MELE DI </a:t>
            </a:r>
            <a:br>
              <a:rPr lang="it-IT" sz="1600" dirty="0">
                <a:solidFill>
                  <a:schemeClr val="bg1"/>
                </a:solidFill>
                <a:latin typeface="+mn-lt"/>
              </a:rPr>
            </a:br>
            <a:r>
              <a:rPr lang="it-IT" sz="1600" dirty="0">
                <a:solidFill>
                  <a:schemeClr val="bg1"/>
                </a:solidFill>
                <a:latin typeface="+mn-lt"/>
              </a:rPr>
              <a:t>ORIGINE GIAPPONESE SEKAI ICHI </a:t>
            </a:r>
            <a:r>
              <a:rPr lang="ja-JP" altLang="en-US" sz="1600" dirty="0">
                <a:solidFill>
                  <a:schemeClr val="bg1"/>
                </a:solidFill>
              </a:rPr>
              <a:t>世界一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4ABDC7-D4FA-195F-DBCD-EDDE95F20797}"/>
              </a:ext>
            </a:extLst>
          </p:cNvPr>
          <p:cNvSpPr txBox="1">
            <a:spLocks/>
          </p:cNvSpPr>
          <p:nvPr/>
        </p:nvSpPr>
        <p:spPr>
          <a:xfrm>
            <a:off x="481029" y="1701832"/>
            <a:ext cx="9115556" cy="7329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F0502020204030204" pitchFamily="34" charset="0"/>
                <a:ea typeface="+mj-ea"/>
                <a:cs typeface="+mj-cs"/>
              </a:rPr>
              <a:t>MALUM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3FE79F-ADAF-9101-38BB-311FA7E65CD0}"/>
              </a:ext>
            </a:extLst>
          </p:cNvPr>
          <p:cNvSpPr txBox="1">
            <a:spLocks/>
          </p:cNvSpPr>
          <p:nvPr/>
        </p:nvSpPr>
        <p:spPr>
          <a:xfrm>
            <a:off x="481029" y="5156168"/>
            <a:ext cx="3977640" cy="732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66CF68-E6DC-1B17-C814-E2093BD7D391}"/>
              </a:ext>
            </a:extLst>
          </p:cNvPr>
          <p:cNvSpPr txBox="1">
            <a:spLocks/>
          </p:cNvSpPr>
          <p:nvPr/>
        </p:nvSpPr>
        <p:spPr>
          <a:xfrm>
            <a:off x="481029" y="5522621"/>
            <a:ext cx="3977640" cy="732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WWW.MALUM.COM</a:t>
            </a:r>
          </a:p>
        </p:txBody>
      </p:sp>
    </p:spTree>
    <p:extLst>
      <p:ext uri="{BB962C8B-B14F-4D97-AF65-F5344CB8AC3E}">
        <p14:creationId xmlns:p14="http://schemas.microsoft.com/office/powerpoint/2010/main" val="7626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00715-2F44-CC75-8F99-6FD84C03C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t="10293" r="1890" b="5573"/>
          <a:stretch/>
        </p:blipFill>
        <p:spPr>
          <a:xfrm>
            <a:off x="539025" y="0"/>
            <a:ext cx="11113949" cy="6841041"/>
          </a:xfrm>
          <a:prstGeom prst="rect">
            <a:avLst/>
          </a:prstGeom>
        </p:spPr>
      </p:pic>
      <p:pic>
        <p:nvPicPr>
          <p:cNvPr id="3" name="Picture 2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B0045AAA-489B-331D-CDD9-3668DF186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69" y="6169529"/>
            <a:ext cx="70023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3ADA5DD0-0B56-412F-8846-A9BAF6CEB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4"/>
          <a:stretch/>
        </p:blipFill>
        <p:spPr bwMode="auto">
          <a:xfrm>
            <a:off x="9004296" y="-1"/>
            <a:ext cx="3187703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94902617-FEA7-4215-9E81-14FC88496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2"/>
          <a:stretch/>
        </p:blipFill>
        <p:spPr bwMode="auto">
          <a:xfrm>
            <a:off x="1" y="0"/>
            <a:ext cx="3314700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FCB60558-93D8-4FDE-8726-B0530B570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r="49479"/>
          <a:stretch/>
        </p:blipFill>
        <p:spPr bwMode="auto">
          <a:xfrm>
            <a:off x="3314700" y="0"/>
            <a:ext cx="2844799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21B4B6A5-A24D-4F80-AC97-DE7C834F5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1" r="26146"/>
          <a:stretch/>
        </p:blipFill>
        <p:spPr bwMode="auto">
          <a:xfrm>
            <a:off x="6159499" y="0"/>
            <a:ext cx="2844802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03E6CD7E-DEF4-AA0C-2936-C4EE3395B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978" y="6315307"/>
            <a:ext cx="70023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7F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3ADA5DD0-0B56-412F-8846-A9BAF6CEB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4"/>
          <a:stretch/>
        </p:blipFill>
        <p:spPr bwMode="auto">
          <a:xfrm>
            <a:off x="9004302" y="6986819"/>
            <a:ext cx="3187703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94902617-FEA7-4215-9E81-14FC88496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2"/>
          <a:stretch/>
        </p:blipFill>
        <p:spPr bwMode="auto">
          <a:xfrm>
            <a:off x="1" y="0"/>
            <a:ext cx="3314700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FCB60558-93D8-4FDE-8726-B0530B570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r="49479"/>
          <a:stretch/>
        </p:blipFill>
        <p:spPr bwMode="auto">
          <a:xfrm>
            <a:off x="3314701" y="7268907"/>
            <a:ext cx="2844799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21B4B6A5-A24D-4F80-AC97-DE7C834F5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1" r="26146"/>
          <a:stretch/>
        </p:blipFill>
        <p:spPr bwMode="auto">
          <a:xfrm>
            <a:off x="6159500" y="-7127864"/>
            <a:ext cx="2844802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92E475-B334-4529-B596-7C2E190C3003}"/>
              </a:ext>
            </a:extLst>
          </p:cNvPr>
          <p:cNvSpPr txBox="1"/>
          <p:nvPr/>
        </p:nvSpPr>
        <p:spPr>
          <a:xfrm>
            <a:off x="3648075" y="1070941"/>
            <a:ext cx="786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Design del packaging unico e attraente che si distingue sullo scaffale e cattura l'attenzione dei clienti.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Differenziate: Campagne di marketing mirate a un pubblico di nicchia, sottolineando l'esclusività e la purezza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D8F8EEDA-1578-E582-50FE-27BF6A957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69" y="6169529"/>
            <a:ext cx="70023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6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3ADA5DD0-0B56-412F-8846-A9BAF6CEB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4"/>
          <a:stretch/>
        </p:blipFill>
        <p:spPr bwMode="auto">
          <a:xfrm>
            <a:off x="9004302" y="6986819"/>
            <a:ext cx="3187703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94902617-FEA7-4215-9E81-14FC88496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2"/>
          <a:stretch/>
        </p:blipFill>
        <p:spPr bwMode="auto">
          <a:xfrm>
            <a:off x="-3314700" y="0"/>
            <a:ext cx="3314700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FCB60558-93D8-4FDE-8726-B0530B570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r="49479"/>
          <a:stretch/>
        </p:blipFill>
        <p:spPr bwMode="auto">
          <a:xfrm>
            <a:off x="3314701" y="-64410"/>
            <a:ext cx="2844799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21B4B6A5-A24D-4F80-AC97-DE7C834F5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1" r="26146"/>
          <a:stretch/>
        </p:blipFill>
        <p:spPr bwMode="auto">
          <a:xfrm>
            <a:off x="6159500" y="-7127864"/>
            <a:ext cx="2844802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92E475-B334-4529-B596-7C2E190C3003}"/>
              </a:ext>
            </a:extLst>
          </p:cNvPr>
          <p:cNvSpPr txBox="1"/>
          <p:nvPr/>
        </p:nvSpPr>
        <p:spPr>
          <a:xfrm>
            <a:off x="3648075" y="6986819"/>
            <a:ext cx="786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Design del packaging unico e attraente che si distingue sullo scaffale e cattura l'attenzione dei clienti.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Differenziate: Campagne di marketing mirate a un pubblico di nicchia, sottolineando l'esclusività e la purezza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A3C54F-DB79-4EB7-9E8C-A4C6B72A83C5}"/>
              </a:ext>
            </a:extLst>
          </p:cNvPr>
          <p:cNvSpPr txBox="1"/>
          <p:nvPr/>
        </p:nvSpPr>
        <p:spPr>
          <a:xfrm>
            <a:off x="6555015" y="230977"/>
            <a:ext cx="543378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 Elevato: Il costo elevato potrebbe limitare il mercato di riferimento a una fascia di consumatori più esclusiva.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Dipendenza da Materie Prime di Alta Qualità: La dipendenza da mele di alta qualità potrebbe rendere l'approvvigionamento più difficile o costoso in caso di cambiamenti nella disponibilità delle mele.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Limitata: Il mercato per succhi di mela premium è più ristretto rispetto ai succhi di mela convenzionali, riducendo il potenziale bacino di clientela.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Sensibilità Economica: In periodi di recessione economica, la domanda per prodotti di lusso potrebbe diminuire.</a:t>
            </a:r>
          </a:p>
        </p:txBody>
      </p:sp>
      <p:pic>
        <p:nvPicPr>
          <p:cNvPr id="4" name="Picture 3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0A69DA1F-5E80-28D4-0175-FE570D57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69" y="6169529"/>
            <a:ext cx="70023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3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C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3ADA5DD0-0B56-412F-8846-A9BAF6CEB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4"/>
          <a:stretch/>
        </p:blipFill>
        <p:spPr bwMode="auto">
          <a:xfrm>
            <a:off x="9004302" y="6986819"/>
            <a:ext cx="3187703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94902617-FEA7-4215-9E81-14FC88496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2"/>
          <a:stretch/>
        </p:blipFill>
        <p:spPr bwMode="auto">
          <a:xfrm>
            <a:off x="-3314700" y="0"/>
            <a:ext cx="3314700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FCB60558-93D8-4FDE-8726-B0530B570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r="49479"/>
          <a:stretch/>
        </p:blipFill>
        <p:spPr bwMode="auto">
          <a:xfrm>
            <a:off x="-2933699" y="0"/>
            <a:ext cx="2844799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21B4B6A5-A24D-4F80-AC97-DE7C834F5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1" r="26146"/>
          <a:stretch/>
        </p:blipFill>
        <p:spPr bwMode="auto">
          <a:xfrm>
            <a:off x="6159500" y="-70523"/>
            <a:ext cx="2844802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92E475-B334-4529-B596-7C2E190C3003}"/>
              </a:ext>
            </a:extLst>
          </p:cNvPr>
          <p:cNvSpPr txBox="1"/>
          <p:nvPr/>
        </p:nvSpPr>
        <p:spPr>
          <a:xfrm>
            <a:off x="3648075" y="6986819"/>
            <a:ext cx="786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Design del packaging unico e attraente che si distingue sullo scaffale e cattura l'attenzione dei clienti.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Differenziate: Campagne di marketing mirate a un pubblico di nicchia, sottolineando l'esclusività e la purezza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A3C54F-DB79-4EB7-9E8C-A4C6B72A83C5}"/>
              </a:ext>
            </a:extLst>
          </p:cNvPr>
          <p:cNvSpPr txBox="1"/>
          <p:nvPr/>
        </p:nvSpPr>
        <p:spPr>
          <a:xfrm>
            <a:off x="6730590" y="-6327354"/>
            <a:ext cx="5168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 Elevato: Il costo elevato potrebbe limitare il mercato di riferimento a una fascia di consumatori più esclusiva.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Dipendenza da Materie Prime di Alta Qualità: La dipendenza da mele di alta qualità potrebbe rendere l'approvvigionamento più difficile o costoso in caso di cambiamenti nella disponibilità delle mele.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Limitata: Il mercato per succhi di mela premium è più ristretto rispetto ai succhi di mela convenzionali, riducendo il potenziale bacino di clientela.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Sensibilità Economica: In periodi di recessione economica, la domanda per prodotti di lusso potrebbe diminuire.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22EC3C-872D-4303-BDBF-6FD38ADC141A}"/>
              </a:ext>
            </a:extLst>
          </p:cNvPr>
          <p:cNvSpPr txBox="1"/>
          <p:nvPr/>
        </p:nvSpPr>
        <p:spPr>
          <a:xfrm>
            <a:off x="29482" y="488250"/>
            <a:ext cx="61005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Espansione del Mercato Estero: Possibilità di entrare in nuovi mercati internazionali, dove la domanda per prodotti premium potrebbe essere in crescita.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Collaborazioni con Ristoranti di Alta Gamma: Partnership con ristoranti di lusso per offrire il succo di mela premium come opzione esclusiva nel menu.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Innovazioni nel Packaging Sostenibile: Sviluppo di imballaggi sostenibili e ecologici per attirare i consumatori orientati alla sostenibilità.</a:t>
            </a:r>
          </a:p>
          <a:p>
            <a:endParaRPr lang="it-IT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Diversificazione della Linea di Prodotti: Introduzione di nuovi prodotti correlati, come marmellate o caramelle, utilizzando la stessa alta qualità di mele.</a:t>
            </a:r>
          </a:p>
          <a:p>
            <a:endParaRPr lang="it-IT" dirty="0"/>
          </a:p>
        </p:txBody>
      </p:sp>
      <p:pic>
        <p:nvPicPr>
          <p:cNvPr id="8" name="Picture 7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2233DB04-604B-B731-2323-A3295A2DF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69" y="6169529"/>
            <a:ext cx="70023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3ADA5DD0-0B56-412F-8846-A9BAF6CEB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4"/>
          <a:stretch/>
        </p:blipFill>
        <p:spPr bwMode="auto">
          <a:xfrm>
            <a:off x="9004297" y="0"/>
            <a:ext cx="3187703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94902617-FEA7-4215-9E81-14FC88496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2"/>
          <a:stretch/>
        </p:blipFill>
        <p:spPr bwMode="auto">
          <a:xfrm>
            <a:off x="-3314700" y="0"/>
            <a:ext cx="3314700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FCB60558-93D8-4FDE-8726-B0530B570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r="49479"/>
          <a:stretch/>
        </p:blipFill>
        <p:spPr bwMode="auto">
          <a:xfrm>
            <a:off x="-2933699" y="0"/>
            <a:ext cx="2844799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finizione, obiettivi e vantaggi della metodologia SWOT analysis |  Informatica e Ingegneria Online">
            <a:extLst>
              <a:ext uri="{FF2B5EF4-FFF2-40B4-BE49-F238E27FC236}">
                <a16:creationId xmlns:a16="http://schemas.microsoft.com/office/drawing/2014/main" id="{21B4B6A5-A24D-4F80-AC97-DE7C834F5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1" r="26146"/>
          <a:stretch/>
        </p:blipFill>
        <p:spPr bwMode="auto">
          <a:xfrm>
            <a:off x="-2933702" y="0"/>
            <a:ext cx="2844802" cy="698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92E475-B334-4529-B596-7C2E190C3003}"/>
              </a:ext>
            </a:extLst>
          </p:cNvPr>
          <p:cNvSpPr txBox="1"/>
          <p:nvPr/>
        </p:nvSpPr>
        <p:spPr>
          <a:xfrm>
            <a:off x="3648075" y="6986819"/>
            <a:ext cx="786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Qualità delle Mele: Utilizzo delle migliori varietà di mele al mondo per garantire un prodotto di alta qualità.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di Produzione Artigianale: Metodo di produzione artigianale che assicura l'eccellenza e la cura nella preparazione del succo.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Marchio di Lusso: Posizionamento come marchio di lusso per attirare i consumatori che cercano prodotti esclusivi.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Imballaggio Distintivo: Design del packaging unico e attraente che si distingue sullo scaffale e cattura l'attenzione dei clienti.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 di Marketing Differenziate: Campagne di marketing mirate a un pubblico di nicchia, sottolineando l'esclusività e la purezza del prodotto.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A3C54F-DB79-4EB7-9E8C-A4C6B72A83C5}"/>
              </a:ext>
            </a:extLst>
          </p:cNvPr>
          <p:cNvSpPr txBox="1"/>
          <p:nvPr/>
        </p:nvSpPr>
        <p:spPr>
          <a:xfrm>
            <a:off x="6730590" y="-6327354"/>
            <a:ext cx="5168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Prezzo Elevato: Il costo elevato potrebbe limitare il mercato di riferimento a una fascia di consumatori più esclusiva.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Dipendenza da Materie Prime di Alta Qualità: La dipendenza da mele di alta qualità potrebbe rendere l'approvvigionamento più difficile o costoso in caso di cambiamenti nella disponibilità delle mele.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Limitata: Il mercato per succhi di mela premium è più ristretto rispetto ai succhi di mela convenzionali, riducendo il potenziale bacino di clientela.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Sensibilità Economica: In periodi di recessione economica, la domanda per prodotti di lusso potrebbe diminuire.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22EC3C-872D-4303-BDBF-6FD38ADC141A}"/>
              </a:ext>
            </a:extLst>
          </p:cNvPr>
          <p:cNvSpPr txBox="1"/>
          <p:nvPr/>
        </p:nvSpPr>
        <p:spPr>
          <a:xfrm>
            <a:off x="197757" y="6986819"/>
            <a:ext cx="58202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Espansione del Mercato Estero: Possibilità di entrare in nuovi mercati internazionali, dove la domanda per prodotti premium potrebbe essere in crescita.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Collaborazioni con Ristoranti di Alta Gamma: Partnership con ristoranti di lusso per offrire il succo di mela premium come opzione esclusiva nel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Innovazioni nel Packaging Sostenibile: Sviluppo di imballaggi sostenibili e ecologici per attirare i consumatori orientati alla sostenibilità.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Diversificazione della Linea di Prodotti: Introduzione di nuovi prodotti correlati, come marmellate o caramelle, utilizzando la stessa alta qualità di mele.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A74184-CE55-4DE2-837C-B2A1B2B86DE8}"/>
              </a:ext>
            </a:extLst>
          </p:cNvPr>
          <p:cNvSpPr txBox="1"/>
          <p:nvPr/>
        </p:nvSpPr>
        <p:spPr>
          <a:xfrm>
            <a:off x="879926" y="595247"/>
            <a:ext cx="74480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Concorrenza da Parte di Marchi Consolidati: Possibile concorrenza da parte di grandi marchi che possono introdurre prodotti premium simili.</a:t>
            </a:r>
          </a:p>
          <a:p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Variazioni nel Prezzo delle Materie Prime: Fluttuazioni nei prezzi delle mele o cambiamenti nelle condizioni climatiche possono influire sui costi di produzione.</a:t>
            </a:r>
          </a:p>
          <a:p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Normative del Settore: Cambiamenti nelle normative del settore alimentare possono avere impatti sulla produzione e commercializzazione del succo di mela.</a:t>
            </a:r>
          </a:p>
          <a:p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Recessione Economica: In periodi economicamente difficili, la domanda per prodotti di lusso potrebbe diminuire, influenzando le vendite.</a:t>
            </a:r>
          </a:p>
          <a:p>
            <a:endParaRPr lang="it-IT" sz="2000" dirty="0"/>
          </a:p>
        </p:txBody>
      </p:sp>
      <p:pic>
        <p:nvPicPr>
          <p:cNvPr id="9" name="Picture 8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C5CDEA64-3FAC-3084-D935-A90B99CD0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69" y="6169529"/>
            <a:ext cx="70023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4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ngurie milionarie e banane artistiche: i 10 frutti più cari al mondo">
            <a:extLst>
              <a:ext uri="{FF2B5EF4-FFF2-40B4-BE49-F238E27FC236}">
                <a16:creationId xmlns:a16="http://schemas.microsoft.com/office/drawing/2014/main" id="{D8BD82B1-BDF8-AAE0-11F3-D2AF47513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r="6560" b="12118"/>
          <a:stretch/>
        </p:blipFill>
        <p:spPr bwMode="auto">
          <a:xfrm>
            <a:off x="-170" y="11"/>
            <a:ext cx="9612003" cy="685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FD79F-C3F7-AC7B-4C2B-93CE55B00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-68"/>
          <a:stretch/>
        </p:blipFill>
        <p:spPr>
          <a:xfrm>
            <a:off x="8028719" y="-18042"/>
            <a:ext cx="4160063" cy="6880948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07-E858-AE60-3FDB-DD62164CC13C}"/>
              </a:ext>
            </a:extLst>
          </p:cNvPr>
          <p:cNvSpPr txBox="1"/>
          <p:nvPr/>
        </p:nvSpPr>
        <p:spPr>
          <a:xfrm>
            <a:off x="78093" y="6434795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F0502020204030204" pitchFamily="34" charset="0"/>
                <a:ea typeface="+mn-ea"/>
                <a:cs typeface="+mn-cs"/>
              </a:rPr>
              <a:t>CECCHETTI GAROFALI SALA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4A801-1A65-52EC-B909-E83CD447D013}"/>
              </a:ext>
            </a:extLst>
          </p:cNvPr>
          <p:cNvSpPr txBox="1"/>
          <p:nvPr/>
        </p:nvSpPr>
        <p:spPr>
          <a:xfrm>
            <a:off x="1051049" y="1088014"/>
            <a:ext cx="6096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MALUM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13A8D-60A3-4842-82CD-4F43ECE376A5}"/>
              </a:ext>
            </a:extLst>
          </p:cNvPr>
          <p:cNvSpPr txBox="1"/>
          <p:nvPr/>
        </p:nvSpPr>
        <p:spPr>
          <a:xfrm>
            <a:off x="1114857" y="2029386"/>
            <a:ext cx="609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TRADIZIONE ITALO-GIAPPONESE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46A67-C42D-1552-6380-5D936ED081D2}"/>
              </a:ext>
            </a:extLst>
          </p:cNvPr>
          <p:cNvSpPr txBox="1"/>
          <p:nvPr/>
        </p:nvSpPr>
        <p:spPr>
          <a:xfrm>
            <a:off x="3656459" y="2416760"/>
            <a:ext cx="114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DAL 1874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black background with red circle and fruit&#10;&#10;Description automatically generated">
            <a:extLst>
              <a:ext uri="{FF2B5EF4-FFF2-40B4-BE49-F238E27FC236}">
                <a16:creationId xmlns:a16="http://schemas.microsoft.com/office/drawing/2014/main" id="{CCBDA325-AED3-8201-9DD4-6E3F0B3E8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69" y="6169529"/>
            <a:ext cx="700231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8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993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Black</vt:lpstr>
      <vt:lpstr>Arial</vt:lpstr>
      <vt:lpstr>Calibri</vt:lpstr>
      <vt:lpstr>Calibri Light</vt:lpstr>
      <vt:lpstr>Tema di Office</vt:lpstr>
      <vt:lpstr>Office Theme</vt:lpstr>
      <vt:lpstr>ESTRATTO DA MELE DI  ORIGINE GIAPPONESE SEKAI ICHI 世界一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SALA 5IA_studenti</dc:creator>
  <cp:lastModifiedBy>Carlo Cecchetti</cp:lastModifiedBy>
  <cp:revision>3</cp:revision>
  <dcterms:created xsi:type="dcterms:W3CDTF">2023-11-16T10:12:12Z</dcterms:created>
  <dcterms:modified xsi:type="dcterms:W3CDTF">2023-11-16T10:40:40Z</dcterms:modified>
</cp:coreProperties>
</file>