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796E"/>
    <a:srgbClr val="C28413"/>
    <a:srgbClr val="2D3D4C"/>
    <a:srgbClr val="932C22"/>
    <a:srgbClr val="296894"/>
    <a:srgbClr val="307FB6"/>
    <a:srgbClr val="FFFFFF"/>
    <a:srgbClr val="2E4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B1E196-9AD9-4EDA-9B5D-8ABC011A7810}" v="1" dt="2023-11-16T16:10:38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 Cecchetti" userId="5fc40ddfe1201a36" providerId="LiveId" clId="{5BB1E196-9AD9-4EDA-9B5D-8ABC011A7810}"/>
    <pc:docChg chg="undo custSel modSld">
      <pc:chgData name="Carlo Cecchetti" userId="5fc40ddfe1201a36" providerId="LiveId" clId="{5BB1E196-9AD9-4EDA-9B5D-8ABC011A7810}" dt="2023-11-16T16:10:48.554" v="430" actId="20577"/>
      <pc:docMkLst>
        <pc:docMk/>
      </pc:docMkLst>
      <pc:sldChg chg="modSp mod">
        <pc:chgData name="Carlo Cecchetti" userId="5fc40ddfe1201a36" providerId="LiveId" clId="{5BB1E196-9AD9-4EDA-9B5D-8ABC011A7810}" dt="2023-11-16T16:10:48.554" v="430" actId="20577"/>
        <pc:sldMkLst>
          <pc:docMk/>
          <pc:sldMk cId="4008329373" sldId="257"/>
        </pc:sldMkLst>
        <pc:spChg chg="mod">
          <ac:chgData name="Carlo Cecchetti" userId="5fc40ddfe1201a36" providerId="LiveId" clId="{5BB1E196-9AD9-4EDA-9B5D-8ABC011A7810}" dt="2023-11-16T16:10:48.554" v="430" actId="20577"/>
          <ac:spMkLst>
            <pc:docMk/>
            <pc:sldMk cId="4008329373" sldId="257"/>
            <ac:spMk id="2" creationId="{371A01DB-AD9A-4825-E972-B9DCB3E7DB69}"/>
          </ac:spMkLst>
        </pc:spChg>
      </pc:sldChg>
      <pc:sldChg chg="modSp mod">
        <pc:chgData name="Carlo Cecchetti" userId="5fc40ddfe1201a36" providerId="LiveId" clId="{5BB1E196-9AD9-4EDA-9B5D-8ABC011A7810}" dt="2023-11-16T16:06:02.952" v="81" actId="20577"/>
        <pc:sldMkLst>
          <pc:docMk/>
          <pc:sldMk cId="3464469284" sldId="259"/>
        </pc:sldMkLst>
        <pc:spChg chg="mod">
          <ac:chgData name="Carlo Cecchetti" userId="5fc40ddfe1201a36" providerId="LiveId" clId="{5BB1E196-9AD9-4EDA-9B5D-8ABC011A7810}" dt="2023-11-16T16:06:02.952" v="81" actId="20577"/>
          <ac:spMkLst>
            <pc:docMk/>
            <pc:sldMk cId="3464469284" sldId="259"/>
            <ac:spMk id="4" creationId="{094BD3F3-5B1A-0E35-B9D6-2FB3EE9F5D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A03AC4-0CB2-A924-8BA4-8B0703E15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1CD83A5-45C2-DA14-6187-6A155937A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B8AFFF-7C7B-9645-198B-F5418106F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4438-CF02-4EA3-8F6D-A0456E0F6127}" type="datetimeFigureOut">
              <a:rPr lang="it-IT" smtClean="0"/>
              <a:t>16/11/2023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4BED08-A5A2-203A-0499-63078F782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35C3DB-2D2D-1609-733C-F6C778CF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0B6E-7CB6-4006-9A86-8C7505F4D99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095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2E45E2-6911-4766-7D89-A737CCCC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332BFAC-F869-AEF5-CBE4-B64BA23DC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6CA231-59A7-C7D8-5EED-22B96622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4438-CF02-4EA3-8F6D-A0456E0F6127}" type="datetimeFigureOut">
              <a:rPr lang="it-IT" smtClean="0"/>
              <a:t>16/11/2023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927DFA-F305-10D4-C93B-C4DF2D05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2FA20B-DD57-0905-09F1-317540E8D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0B6E-7CB6-4006-9A86-8C7505F4D99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924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7DA9143-4544-E334-F7F1-7DBEAFF72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4C11CE2-5E83-0C3D-29ED-C750A5EF5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CAF665-DBFC-998B-84DD-1DD69C062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4438-CF02-4EA3-8F6D-A0456E0F6127}" type="datetimeFigureOut">
              <a:rPr lang="it-IT" smtClean="0"/>
              <a:t>16/11/2023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031340-B500-BA3B-1449-ABBAA8985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F78EA8-25D7-8047-65BD-7AF0349B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0B6E-7CB6-4006-9A86-8C7505F4D99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566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B4B056-36CD-D6AE-6265-933C23DE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43E264-E981-EFFD-1940-14B7C6420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71C7E1-0DD4-4778-DA8D-7F68AB4E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4438-CF02-4EA3-8F6D-A0456E0F6127}" type="datetimeFigureOut">
              <a:rPr lang="it-IT" smtClean="0"/>
              <a:t>16/11/2023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5059B4-5345-D307-4A1E-785120B7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9B3613-1955-D7F0-5D2A-981A0151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0B6E-7CB6-4006-9A86-8C7505F4D99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63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D53D3C-2143-029C-1A74-C2886D377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9D5067-FDE8-A83F-B8E1-E5A32B95F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4CABA4-EA76-CE52-9A28-6AB6BF49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4438-CF02-4EA3-8F6D-A0456E0F6127}" type="datetimeFigureOut">
              <a:rPr lang="it-IT" smtClean="0"/>
              <a:t>16/11/2023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AB7BC4-F802-1F17-2C63-BBBC04A12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1A2148-B4E4-AA32-FB3E-DB7DD4BD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0B6E-7CB6-4006-9A86-8C7505F4D99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82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6DDE9C-EF14-E604-D76C-7D9625A6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D2320E-53A5-83D2-6AA1-6A0F8A223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C988B42-6E81-CFF4-F391-618CF5FB3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C503AE-C929-6441-8A80-957AA748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4438-CF02-4EA3-8F6D-A0456E0F6127}" type="datetimeFigureOut">
              <a:rPr lang="it-IT" smtClean="0"/>
              <a:t>16/11/2023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7F231BB-CEF0-214D-990A-B98F8588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94B7E65-8FCF-3E5F-7712-F60A069F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0B6E-7CB6-4006-9A86-8C7505F4D99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61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075D40-8727-DDEA-63C1-AD48E773C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A70EEF-6750-724C-80B7-022836F3A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1D30191-A68C-BE74-4D12-9C1727D4D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5273476-3C1E-A706-796D-B113A890C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3225514-B9C9-4C9F-CE7B-EDA04E0D0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F4480F1-D9C4-F0B4-926D-4AA11019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4438-CF02-4EA3-8F6D-A0456E0F6127}" type="datetimeFigureOut">
              <a:rPr lang="it-IT" smtClean="0"/>
              <a:t>16/11/2023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B9E71B1-4B80-EB61-F9CA-99A71522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FC2CB07-62D0-9380-4956-EBD782B2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0B6E-7CB6-4006-9A86-8C7505F4D99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441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D812F1-D597-1758-0A52-16662E4D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AAB0E88-115F-0E07-DDDA-5C4343B2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4438-CF02-4EA3-8F6D-A0456E0F6127}" type="datetimeFigureOut">
              <a:rPr lang="it-IT" smtClean="0"/>
              <a:t>16/11/2023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80A9B4F-44E5-66FB-0CCD-67A873CF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A736D54-AA36-54C0-E534-BA969169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0B6E-7CB6-4006-9A86-8C7505F4D99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622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16059DA-07E3-320C-EAA8-F3EE6E048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4438-CF02-4EA3-8F6D-A0456E0F6127}" type="datetimeFigureOut">
              <a:rPr lang="it-IT" smtClean="0"/>
              <a:t>16/11/2023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14043A7-2D1B-E59A-5DD6-FEF15237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6F5EF73-DE18-CEBD-A635-B2821169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0B6E-7CB6-4006-9A86-8C7505F4D99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234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5B78D3-4415-1C02-5AF1-3C93FDD0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AA25F7-F594-636E-4E77-706A87C06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1EA1DB-CEFC-F45F-272A-A3AD19DE8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29E4F8-33A0-5F42-83A8-96BDCF1A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4438-CF02-4EA3-8F6D-A0456E0F6127}" type="datetimeFigureOut">
              <a:rPr lang="it-IT" smtClean="0"/>
              <a:t>16/11/2023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CFEBAC-8A66-C077-CFD2-2ECBF32C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AF8E89-33A4-42FE-CFFC-5E5A633B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0B6E-7CB6-4006-9A86-8C7505F4D99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559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F4FE73-762E-DA9F-8E58-1A6196C25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923E46C-3293-8C8C-82C2-DE018D63B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BEB832B-1CEA-EEDE-C87A-9CFC1E978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AC4E87-DDC3-4B3D-0873-DE430072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4438-CF02-4EA3-8F6D-A0456E0F6127}" type="datetimeFigureOut">
              <a:rPr lang="it-IT" smtClean="0"/>
              <a:t>16/11/2023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4595DC-095F-A7CB-D7CC-935ADEED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D531CE-BB23-2F53-7DF9-545C8935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0B6E-7CB6-4006-9A86-8C7505F4D99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771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329733E-7B4D-8B37-4B10-1037F3DA5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32F78BB-0FEF-19FE-E755-595D8C279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05D5D0-850D-7076-3A08-2FF9B5FED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24438-CF02-4EA3-8F6D-A0456E0F6127}" type="datetimeFigureOut">
              <a:rPr lang="it-IT" smtClean="0"/>
              <a:t>16/11/2023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F78C72-97FC-542C-592D-9880AAFA4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039358-51DB-F72F-EF04-19157A468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D0B6E-7CB6-4006-9A86-8C7505F4D99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11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40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Carattere, Elementi grafici&#10;&#10;Descrizione generata automaticamente">
            <a:extLst>
              <a:ext uri="{FF2B5EF4-FFF2-40B4-BE49-F238E27FC236}">
                <a16:creationId xmlns:a16="http://schemas.microsoft.com/office/drawing/2014/main" id="{DA88B5E6-0DA5-8762-79B2-4734C766FA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33" b="1843"/>
          <a:stretch/>
        </p:blipFill>
        <p:spPr>
          <a:xfrm>
            <a:off x="8977310" y="-1"/>
            <a:ext cx="3214690" cy="6858001"/>
          </a:xfrm>
          <a:prstGeom prst="rect">
            <a:avLst/>
          </a:prstGeom>
        </p:spPr>
      </p:pic>
      <p:pic>
        <p:nvPicPr>
          <p:cNvPr id="6" name="Immagine 5" descr="Immagine che contiene testo, schermata, Carattere, Elementi grafici&#10;&#10;Descrizione generata automaticamente">
            <a:extLst>
              <a:ext uri="{FF2B5EF4-FFF2-40B4-BE49-F238E27FC236}">
                <a16:creationId xmlns:a16="http://schemas.microsoft.com/office/drawing/2014/main" id="{B8049127-94B3-F17A-FE1D-B957AB3415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51" b="1843"/>
          <a:stretch/>
        </p:blipFill>
        <p:spPr>
          <a:xfrm>
            <a:off x="0" y="-2"/>
            <a:ext cx="3309938" cy="6858001"/>
          </a:xfrm>
          <a:prstGeom prst="rect">
            <a:avLst/>
          </a:prstGeom>
        </p:spPr>
      </p:pic>
      <p:pic>
        <p:nvPicPr>
          <p:cNvPr id="7" name="Immagine 6" descr="Immagine che contiene testo, schermata, Carattere, Elementi grafici&#10;&#10;Descrizione generata automaticamente">
            <a:extLst>
              <a:ext uri="{FF2B5EF4-FFF2-40B4-BE49-F238E27FC236}">
                <a16:creationId xmlns:a16="http://schemas.microsoft.com/office/drawing/2014/main" id="{9E711232-02B1-6B6B-EF95-89EBEF2B8E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9" r="49610" b="1843"/>
          <a:stretch/>
        </p:blipFill>
        <p:spPr>
          <a:xfrm>
            <a:off x="3309937" y="0"/>
            <a:ext cx="2833687" cy="6858001"/>
          </a:xfrm>
          <a:prstGeom prst="rect">
            <a:avLst/>
          </a:prstGeom>
        </p:spPr>
      </p:pic>
      <p:pic>
        <p:nvPicPr>
          <p:cNvPr id="8" name="Immagine 7" descr="Immagine che contiene testo, schermata, Carattere, Elementi grafici&#10;&#10;Descrizione generata automaticamente">
            <a:extLst>
              <a:ext uri="{FF2B5EF4-FFF2-40B4-BE49-F238E27FC236}">
                <a16:creationId xmlns:a16="http://schemas.microsoft.com/office/drawing/2014/main" id="{D700D73C-6241-5351-B785-6BD71D02A2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90" r="26368" b="1843"/>
          <a:stretch/>
        </p:blipFill>
        <p:spPr>
          <a:xfrm>
            <a:off x="6143624" y="0"/>
            <a:ext cx="283368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06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68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Carattere, Elementi grafici&#10;&#10;Descrizione generata automaticamente">
            <a:extLst>
              <a:ext uri="{FF2B5EF4-FFF2-40B4-BE49-F238E27FC236}">
                <a16:creationId xmlns:a16="http://schemas.microsoft.com/office/drawing/2014/main" id="{DA88B5E6-0DA5-8762-79B2-4734C766FA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33" b="1843"/>
          <a:stretch/>
        </p:blipFill>
        <p:spPr>
          <a:xfrm>
            <a:off x="8977312" y="-6858001"/>
            <a:ext cx="3214690" cy="6858001"/>
          </a:xfrm>
          <a:prstGeom prst="rect">
            <a:avLst/>
          </a:prstGeom>
        </p:spPr>
      </p:pic>
      <p:pic>
        <p:nvPicPr>
          <p:cNvPr id="6" name="Immagine 5" descr="Immagine che contiene testo, schermata, Carattere, Elementi grafici&#10;&#10;Descrizione generata automaticamente">
            <a:extLst>
              <a:ext uri="{FF2B5EF4-FFF2-40B4-BE49-F238E27FC236}">
                <a16:creationId xmlns:a16="http://schemas.microsoft.com/office/drawing/2014/main" id="{B8049127-94B3-F17A-FE1D-B957AB3415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51" b="1843"/>
          <a:stretch/>
        </p:blipFill>
        <p:spPr>
          <a:xfrm>
            <a:off x="0" y="-2"/>
            <a:ext cx="3309938" cy="6858001"/>
          </a:xfrm>
          <a:prstGeom prst="rect">
            <a:avLst/>
          </a:prstGeom>
        </p:spPr>
      </p:pic>
      <p:pic>
        <p:nvPicPr>
          <p:cNvPr id="7" name="Immagine 6" descr="Immagine che contiene testo, schermata, Carattere, Elementi grafici&#10;&#10;Descrizione generata automaticamente">
            <a:extLst>
              <a:ext uri="{FF2B5EF4-FFF2-40B4-BE49-F238E27FC236}">
                <a16:creationId xmlns:a16="http://schemas.microsoft.com/office/drawing/2014/main" id="{9E711232-02B1-6B6B-EF95-89EBEF2B8E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9" r="49610" b="1843"/>
          <a:stretch/>
        </p:blipFill>
        <p:spPr>
          <a:xfrm>
            <a:off x="3309938" y="-6858003"/>
            <a:ext cx="2833687" cy="6858001"/>
          </a:xfrm>
          <a:prstGeom prst="rect">
            <a:avLst/>
          </a:prstGeom>
        </p:spPr>
      </p:pic>
      <p:pic>
        <p:nvPicPr>
          <p:cNvPr id="8" name="Immagine 7" descr="Immagine che contiene testo, schermata, Carattere, Elementi grafici&#10;&#10;Descrizione generata automaticamente">
            <a:extLst>
              <a:ext uri="{FF2B5EF4-FFF2-40B4-BE49-F238E27FC236}">
                <a16:creationId xmlns:a16="http://schemas.microsoft.com/office/drawing/2014/main" id="{D700D73C-6241-5351-B785-6BD71D02A2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90" r="26368" b="1843"/>
          <a:stretch/>
        </p:blipFill>
        <p:spPr>
          <a:xfrm>
            <a:off x="6143625" y="6857999"/>
            <a:ext cx="2833687" cy="685800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371A01DB-AD9A-4825-E972-B9DCB3E7DB69}"/>
              </a:ext>
            </a:extLst>
          </p:cNvPr>
          <p:cNvSpPr txBox="1"/>
          <p:nvPr/>
        </p:nvSpPr>
        <p:spPr>
          <a:xfrm>
            <a:off x="3626642" y="305066"/>
            <a:ext cx="786765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Qualità delle Mele: 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Utilizzo delle migliori varietà di mele al mondo per garantire un prodotto di alta qualità.</a:t>
            </a:r>
          </a:p>
          <a:p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 di Produzione Artigianale: 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 di produzione artigianale che assicura l'eccellenza e la cura nella preparazione del succo.</a:t>
            </a:r>
          </a:p>
          <a:p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Marchio di Lusso: 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Posizionamento come marchio di lusso per attirare i consumatori che cercano prodotti esclusivi.</a:t>
            </a:r>
          </a:p>
          <a:p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Imballaggio Distintivo: 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del packaging unico e attraente che si distingue e afferma il carattere del prodotto.</a:t>
            </a:r>
          </a:p>
          <a:p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Strategie di Marketing Differenziate</a:t>
            </a:r>
            <a:r>
              <a:rPr lang="it-IT" sz="2000" b="1" dirty="0"/>
              <a:t>: 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Campagne di marketing mirate a un pubblico di nicchia, sottolineando l'esclusività e la purezza del prodotto.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Inclusività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Sia per motivi di salute, religiosi o di gusti, l’attenzione verso ciò che si consuma è sempre maggiore. Malum vuole posizionarsi come un surrogato alla carta dei vini.</a:t>
            </a:r>
          </a:p>
          <a:p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8329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2C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Carattere, Elementi grafici&#10;&#10;Descrizione generata automaticamente">
            <a:extLst>
              <a:ext uri="{FF2B5EF4-FFF2-40B4-BE49-F238E27FC236}">
                <a16:creationId xmlns:a16="http://schemas.microsoft.com/office/drawing/2014/main" id="{DA88B5E6-0DA5-8762-79B2-4734C766FA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33" b="1843"/>
          <a:stretch/>
        </p:blipFill>
        <p:spPr>
          <a:xfrm>
            <a:off x="8977312" y="-6858001"/>
            <a:ext cx="3214690" cy="6858001"/>
          </a:xfrm>
          <a:prstGeom prst="rect">
            <a:avLst/>
          </a:prstGeom>
        </p:spPr>
      </p:pic>
      <p:pic>
        <p:nvPicPr>
          <p:cNvPr id="6" name="Immagine 5" descr="Immagine che contiene testo, schermata, Carattere, Elementi grafici&#10;&#10;Descrizione generata automaticamente">
            <a:extLst>
              <a:ext uri="{FF2B5EF4-FFF2-40B4-BE49-F238E27FC236}">
                <a16:creationId xmlns:a16="http://schemas.microsoft.com/office/drawing/2014/main" id="{B8049127-94B3-F17A-FE1D-B957AB3415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51" b="1843"/>
          <a:stretch/>
        </p:blipFill>
        <p:spPr>
          <a:xfrm>
            <a:off x="-3309938" y="-2"/>
            <a:ext cx="3309938" cy="6858001"/>
          </a:xfrm>
          <a:prstGeom prst="rect">
            <a:avLst/>
          </a:prstGeom>
        </p:spPr>
      </p:pic>
      <p:pic>
        <p:nvPicPr>
          <p:cNvPr id="7" name="Immagine 6" descr="Immagine che contiene testo, schermata, Carattere, Elementi grafici&#10;&#10;Descrizione generata automaticamente">
            <a:extLst>
              <a:ext uri="{FF2B5EF4-FFF2-40B4-BE49-F238E27FC236}">
                <a16:creationId xmlns:a16="http://schemas.microsoft.com/office/drawing/2014/main" id="{9E711232-02B1-6B6B-EF95-89EBEF2B8E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9" r="49610" b="1843"/>
          <a:stretch/>
        </p:blipFill>
        <p:spPr>
          <a:xfrm>
            <a:off x="3308400" y="0"/>
            <a:ext cx="2833687" cy="6858001"/>
          </a:xfrm>
          <a:prstGeom prst="rect">
            <a:avLst/>
          </a:prstGeom>
        </p:spPr>
      </p:pic>
      <p:pic>
        <p:nvPicPr>
          <p:cNvPr id="8" name="Immagine 7" descr="Immagine che contiene testo, schermata, Carattere, Elementi grafici&#10;&#10;Descrizione generata automaticamente">
            <a:extLst>
              <a:ext uri="{FF2B5EF4-FFF2-40B4-BE49-F238E27FC236}">
                <a16:creationId xmlns:a16="http://schemas.microsoft.com/office/drawing/2014/main" id="{D700D73C-6241-5351-B785-6BD71D02A2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90" r="26368" b="1843"/>
          <a:stretch/>
        </p:blipFill>
        <p:spPr>
          <a:xfrm>
            <a:off x="6143625" y="6857999"/>
            <a:ext cx="2833687" cy="685800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371A01DB-AD9A-4825-E972-B9DCB3E7DB69}"/>
              </a:ext>
            </a:extLst>
          </p:cNvPr>
          <p:cNvSpPr txBox="1"/>
          <p:nvPr/>
        </p:nvSpPr>
        <p:spPr>
          <a:xfrm>
            <a:off x="3646800" y="-4985982"/>
            <a:ext cx="786765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Qualità delle Mele: 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Utilizzo delle migliori varietà di mele al mondo per garantire un prodotto di alta qualità.</a:t>
            </a:r>
          </a:p>
          <a:p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 di Produzione Artigianale: 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 di produzione artigianale che assicura l'eccellenza e la cura nella preparazione del succo.</a:t>
            </a:r>
          </a:p>
          <a:p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Marchio di Lusso: 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Posizionamento come marchio di lusso per attirare i consumatori che cercano prodotti esclusivi.</a:t>
            </a:r>
          </a:p>
          <a:p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Imballaggio Distintivo: 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del packaging unico e attraente che si distingue sullo scaffale e cattura l'attenzione dei clienti.</a:t>
            </a:r>
          </a:p>
          <a:p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Strategie di Marketing Differenziate: 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Campagne di marketing mirate a un pubblico di nicchia, sottolineando l'esclusività e la purezza del prodotto.</a:t>
            </a:r>
          </a:p>
          <a:p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3D5B510-560D-128B-2ABF-C3AD306A801E}"/>
              </a:ext>
            </a:extLst>
          </p:cNvPr>
          <p:cNvSpPr txBox="1"/>
          <p:nvPr/>
        </p:nvSpPr>
        <p:spPr>
          <a:xfrm>
            <a:off x="6555015" y="230977"/>
            <a:ext cx="5433786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Prezzo Elevato: </a:t>
            </a: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costo elevato potrebbe limitare il mercato di riferimento a una fascia di consumatori più esclusiva.</a:t>
            </a:r>
          </a:p>
          <a:p>
            <a:endParaRPr lang="it-IT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Dipendenza da Materie Prime di Alta Qualità: </a:t>
            </a: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dipendenza da mele di alta qualità potrebbe rendere l'approvvigionamento più difficile o costoso in caso di cambiamenti nella disponibilità delle mele.</a:t>
            </a:r>
          </a:p>
          <a:p>
            <a:endParaRPr lang="it-IT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Concorrenza Limitata: </a:t>
            </a: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mercato per succhi di mela premium è più ristretto rispetto ai succhi di mela convenzionali, riducendo il potenziale bacino di clientela.</a:t>
            </a:r>
          </a:p>
          <a:p>
            <a:endParaRPr lang="it-IT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Sensibilità Economica: </a:t>
            </a: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periodi di recessione economica, la domanda per prodotti di lusso potrebbe diminuire.</a:t>
            </a:r>
          </a:p>
        </p:txBody>
      </p:sp>
    </p:spTree>
    <p:extLst>
      <p:ext uri="{BB962C8B-B14F-4D97-AF65-F5344CB8AC3E}">
        <p14:creationId xmlns:p14="http://schemas.microsoft.com/office/powerpoint/2010/main" val="649579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84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Carattere, Elementi grafici&#10;&#10;Descrizione generata automaticamente">
            <a:extLst>
              <a:ext uri="{FF2B5EF4-FFF2-40B4-BE49-F238E27FC236}">
                <a16:creationId xmlns:a16="http://schemas.microsoft.com/office/drawing/2014/main" id="{DA88B5E6-0DA5-8762-79B2-4734C766FA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33" b="1843"/>
          <a:stretch/>
        </p:blipFill>
        <p:spPr>
          <a:xfrm>
            <a:off x="8977312" y="-6858001"/>
            <a:ext cx="3214690" cy="6858001"/>
          </a:xfrm>
          <a:prstGeom prst="rect">
            <a:avLst/>
          </a:prstGeom>
        </p:spPr>
      </p:pic>
      <p:pic>
        <p:nvPicPr>
          <p:cNvPr id="6" name="Immagine 5" descr="Immagine che contiene testo, schermata, Carattere, Elementi grafici&#10;&#10;Descrizione generata automaticamente">
            <a:extLst>
              <a:ext uri="{FF2B5EF4-FFF2-40B4-BE49-F238E27FC236}">
                <a16:creationId xmlns:a16="http://schemas.microsoft.com/office/drawing/2014/main" id="{B8049127-94B3-F17A-FE1D-B957AB3415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51" b="1843"/>
          <a:stretch/>
        </p:blipFill>
        <p:spPr>
          <a:xfrm>
            <a:off x="-3309938" y="-2"/>
            <a:ext cx="3309938" cy="6858001"/>
          </a:xfrm>
          <a:prstGeom prst="rect">
            <a:avLst/>
          </a:prstGeom>
        </p:spPr>
      </p:pic>
      <p:pic>
        <p:nvPicPr>
          <p:cNvPr id="7" name="Immagine 6" descr="Immagine che contiene testo, schermata, Carattere, Elementi grafici&#10;&#10;Descrizione generata automaticamente">
            <a:extLst>
              <a:ext uri="{FF2B5EF4-FFF2-40B4-BE49-F238E27FC236}">
                <a16:creationId xmlns:a16="http://schemas.microsoft.com/office/drawing/2014/main" id="{9E711232-02B1-6B6B-EF95-89EBEF2B8E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9" r="49610" b="1843"/>
          <a:stretch/>
        </p:blipFill>
        <p:spPr>
          <a:xfrm>
            <a:off x="-2833687" y="0"/>
            <a:ext cx="2833687" cy="6858001"/>
          </a:xfrm>
          <a:prstGeom prst="rect">
            <a:avLst/>
          </a:prstGeom>
        </p:spPr>
      </p:pic>
      <p:pic>
        <p:nvPicPr>
          <p:cNvPr id="8" name="Immagine 7" descr="Immagine che contiene testo, schermata, Carattere, Elementi grafici&#10;&#10;Descrizione generata automaticamente">
            <a:extLst>
              <a:ext uri="{FF2B5EF4-FFF2-40B4-BE49-F238E27FC236}">
                <a16:creationId xmlns:a16="http://schemas.microsoft.com/office/drawing/2014/main" id="{D700D73C-6241-5351-B785-6BD71D02A2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90" r="26368" b="1843"/>
          <a:stretch/>
        </p:blipFill>
        <p:spPr>
          <a:xfrm>
            <a:off x="6145200" y="0"/>
            <a:ext cx="2833687" cy="685800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371A01DB-AD9A-4825-E972-B9DCB3E7DB69}"/>
              </a:ext>
            </a:extLst>
          </p:cNvPr>
          <p:cNvSpPr txBox="1"/>
          <p:nvPr/>
        </p:nvSpPr>
        <p:spPr>
          <a:xfrm>
            <a:off x="3646800" y="-4985982"/>
            <a:ext cx="786765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Qualità delle Mele: 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Utilizzo delle migliori varietà di mele al mondo per garantire un prodotto di alta qualità.</a:t>
            </a:r>
          </a:p>
          <a:p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 di Produzione Artigianale: 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 di produzione artigianale che assicura l'eccellenza e la cura nella preparazione del succo.</a:t>
            </a:r>
          </a:p>
          <a:p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Marchio di Lusso: 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Posizionamento come marchio di lusso per attirare i consumatori che cercano prodotti esclusivi.</a:t>
            </a:r>
          </a:p>
          <a:p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Imballaggio Distintivo: 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del packaging unico e attraente che si distingue sullo scaffale e cattura l'attenzione dei clienti.</a:t>
            </a:r>
          </a:p>
          <a:p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Strategie di Marketing Differenziate: 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Campagne di marketing mirate a un pubblico di nicchia, sottolineando l'esclusività e la purezza del prodotto.</a:t>
            </a:r>
          </a:p>
          <a:p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3D5B510-560D-128B-2ABF-C3AD306A801E}"/>
              </a:ext>
            </a:extLst>
          </p:cNvPr>
          <p:cNvSpPr txBox="1"/>
          <p:nvPr/>
        </p:nvSpPr>
        <p:spPr>
          <a:xfrm>
            <a:off x="6555600" y="7110961"/>
            <a:ext cx="5433786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Prezzo Elevato: </a:t>
            </a: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costo elevato potrebbe limitare il mercato di riferimento a una fascia di consumatori più esclusiva.</a:t>
            </a:r>
          </a:p>
          <a:p>
            <a:endParaRPr lang="it-IT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Dipendenza da Materie Prime di Alta Qualità: </a:t>
            </a: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dipendenza da mele di alta qualità potrebbe rendere l'approvvigionamento più difficile o costoso in caso di cambiamenti nella disponibilità delle mele.</a:t>
            </a:r>
          </a:p>
          <a:p>
            <a:endParaRPr lang="it-IT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Concorrenza Limitata: </a:t>
            </a: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mercato per succhi di mela premium è più ristretto rispetto ai succhi di mela convenzionali, riducendo il potenziale bacino di clientela.</a:t>
            </a:r>
          </a:p>
          <a:p>
            <a:endParaRPr lang="it-IT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Sensibilità Economica: </a:t>
            </a: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periodi di recessione economica, la domanda per prodotti di lusso potrebbe diminuire.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94BD3F3-5B1A-0E35-B9D6-2FB3EE9F5D21}"/>
              </a:ext>
            </a:extLst>
          </p:cNvPr>
          <p:cNvSpPr txBox="1"/>
          <p:nvPr/>
        </p:nvSpPr>
        <p:spPr>
          <a:xfrm>
            <a:off x="29482" y="488250"/>
            <a:ext cx="610053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Espansione del Mercato Estero: </a:t>
            </a: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Possibilità di entrare in nuovi mercati internazionali, dove la domanda per prodotti premium potrebbe essere in crescita.</a:t>
            </a:r>
          </a:p>
          <a:p>
            <a:endParaRPr lang="it-IT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Collaborazioni con Ristoranti di Alta Gamma: </a:t>
            </a: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Partnership con ristoranti di lusso per offrire il succo di mela premium come opzione esclusiva nel menu.</a:t>
            </a:r>
          </a:p>
          <a:p>
            <a:endParaRPr lang="it-IT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Innovazioni nel Packaging Sostenibile:</a:t>
            </a: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Sviluppo di imballaggi sostenibili e ecologici per attirare i consumatori orientati alla sostenibilità.</a:t>
            </a:r>
          </a:p>
          <a:p>
            <a:endParaRPr lang="it-IT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Diversificazione della Linea di Prodotti: </a:t>
            </a: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Introduzione di nuovi prodotti correlati, come drinks o altre bevande, mantenendo la stessa alta qualità di mele.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4469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79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Carattere, Elementi grafici&#10;&#10;Descrizione generata automaticamente">
            <a:extLst>
              <a:ext uri="{FF2B5EF4-FFF2-40B4-BE49-F238E27FC236}">
                <a16:creationId xmlns:a16="http://schemas.microsoft.com/office/drawing/2014/main" id="{DA88B5E6-0DA5-8762-79B2-4734C766FA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33" b="1843"/>
          <a:stretch/>
        </p:blipFill>
        <p:spPr>
          <a:xfrm>
            <a:off x="8977310" y="0"/>
            <a:ext cx="3214690" cy="6858001"/>
          </a:xfrm>
          <a:prstGeom prst="rect">
            <a:avLst/>
          </a:prstGeom>
        </p:spPr>
      </p:pic>
      <p:pic>
        <p:nvPicPr>
          <p:cNvPr id="6" name="Immagine 5" descr="Immagine che contiene testo, schermata, Carattere, Elementi grafici&#10;&#10;Descrizione generata automaticamente">
            <a:extLst>
              <a:ext uri="{FF2B5EF4-FFF2-40B4-BE49-F238E27FC236}">
                <a16:creationId xmlns:a16="http://schemas.microsoft.com/office/drawing/2014/main" id="{B8049127-94B3-F17A-FE1D-B957AB3415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51" b="1843"/>
          <a:stretch/>
        </p:blipFill>
        <p:spPr>
          <a:xfrm>
            <a:off x="-3309938" y="-2"/>
            <a:ext cx="3309938" cy="6858001"/>
          </a:xfrm>
          <a:prstGeom prst="rect">
            <a:avLst/>
          </a:prstGeom>
        </p:spPr>
      </p:pic>
      <p:pic>
        <p:nvPicPr>
          <p:cNvPr id="7" name="Immagine 6" descr="Immagine che contiene testo, schermata, Carattere, Elementi grafici&#10;&#10;Descrizione generata automaticamente">
            <a:extLst>
              <a:ext uri="{FF2B5EF4-FFF2-40B4-BE49-F238E27FC236}">
                <a16:creationId xmlns:a16="http://schemas.microsoft.com/office/drawing/2014/main" id="{9E711232-02B1-6B6B-EF95-89EBEF2B8E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9" r="49610" b="1843"/>
          <a:stretch/>
        </p:blipFill>
        <p:spPr>
          <a:xfrm>
            <a:off x="-2833687" y="0"/>
            <a:ext cx="2833687" cy="6858001"/>
          </a:xfrm>
          <a:prstGeom prst="rect">
            <a:avLst/>
          </a:prstGeom>
        </p:spPr>
      </p:pic>
      <p:pic>
        <p:nvPicPr>
          <p:cNvPr id="8" name="Immagine 7" descr="Immagine che contiene testo, schermata, Carattere, Elementi grafici&#10;&#10;Descrizione generata automaticamente">
            <a:extLst>
              <a:ext uri="{FF2B5EF4-FFF2-40B4-BE49-F238E27FC236}">
                <a16:creationId xmlns:a16="http://schemas.microsoft.com/office/drawing/2014/main" id="{D700D73C-6241-5351-B785-6BD71D02A2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90" r="26368" b="1843"/>
          <a:stretch/>
        </p:blipFill>
        <p:spPr>
          <a:xfrm>
            <a:off x="-2819287" y="-4"/>
            <a:ext cx="2833687" cy="685800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371A01DB-AD9A-4825-E972-B9DCB3E7DB69}"/>
              </a:ext>
            </a:extLst>
          </p:cNvPr>
          <p:cNvSpPr txBox="1"/>
          <p:nvPr/>
        </p:nvSpPr>
        <p:spPr>
          <a:xfrm>
            <a:off x="3646800" y="-4985982"/>
            <a:ext cx="786765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Qualità delle Mele: 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Utilizzo delle migliori varietà di mele al mondo per garantire un prodotto di alta qualità.</a:t>
            </a:r>
          </a:p>
          <a:p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 di Produzione Artigianale: 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 di produzione artigianale che assicura l'eccellenza e la cura nella preparazione del succo.</a:t>
            </a:r>
          </a:p>
          <a:p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Marchio di Lusso: 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Posizionamento come marchio di lusso per attirare i consumatori che cercano prodotti esclusivi.</a:t>
            </a:r>
          </a:p>
          <a:p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Imballaggio Distintivo: 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del packaging unico e attraente che si distingue sullo scaffale e cattura l'attenzione dei clienti.</a:t>
            </a:r>
          </a:p>
          <a:p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Strategie di Marketing Differenziate: 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Campagne di marketing mirate a un pubblico di nicchia, sottolineando l'esclusività e la purezza del prodotto.</a:t>
            </a:r>
          </a:p>
          <a:p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3D5B510-560D-128B-2ABF-C3AD306A801E}"/>
              </a:ext>
            </a:extLst>
          </p:cNvPr>
          <p:cNvSpPr txBox="1"/>
          <p:nvPr/>
        </p:nvSpPr>
        <p:spPr>
          <a:xfrm>
            <a:off x="6555600" y="7110961"/>
            <a:ext cx="5433786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Prezzo Elevato: </a:t>
            </a: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costo elevato potrebbe limitare il mercato di riferimento a una fascia di consumatori più esclusiva.</a:t>
            </a:r>
          </a:p>
          <a:p>
            <a:endParaRPr lang="it-IT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Dipendenza da Materie Prime di Alta Qualità: </a:t>
            </a: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dipendenza da mele di alta qualità potrebbe rendere l'approvvigionamento più difficile o costoso in caso di cambiamenti nella disponibilità delle mele.</a:t>
            </a:r>
          </a:p>
          <a:p>
            <a:endParaRPr lang="it-IT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Concorrenza Limitata: </a:t>
            </a: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mercato per succhi di mela premium è più ristretto rispetto ai succhi di mela convenzionali, riducendo il potenziale bacino di clientela.</a:t>
            </a:r>
          </a:p>
          <a:p>
            <a:endParaRPr lang="it-IT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Sensibilità Economica: </a:t>
            </a: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periodi di recessione economica, la domanda per prodotti di lusso potrebbe diminuire.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94BD3F3-5B1A-0E35-B9D6-2FB3EE9F5D21}"/>
              </a:ext>
            </a:extLst>
          </p:cNvPr>
          <p:cNvSpPr txBox="1"/>
          <p:nvPr/>
        </p:nvSpPr>
        <p:spPr>
          <a:xfrm>
            <a:off x="28800" y="-6463308"/>
            <a:ext cx="610053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Espansione del Mercato Estero: </a:t>
            </a: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Possibilità di entrare in nuovi mercati internazionali, dove la domanda per prodotti premium potrebbe essere in crescita.</a:t>
            </a:r>
          </a:p>
          <a:p>
            <a:endParaRPr lang="it-IT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Collaborazioni con Ristoranti di Alta Gamma: </a:t>
            </a: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Partnership con ristoranti di lusso per offrire il succo di mela premium come opzione esclusiva nel menu.</a:t>
            </a:r>
          </a:p>
          <a:p>
            <a:endParaRPr lang="it-IT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Innovazioni nel Packaging Sostenibile:</a:t>
            </a: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Sviluppo di imballaggi sostenibili e ecologici per attirare i consumatori orientati alla sostenibilità.</a:t>
            </a:r>
          </a:p>
          <a:p>
            <a:endParaRPr lang="it-IT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Diversificazione della Linea di Prodotti: </a:t>
            </a: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Introduzione di nuovi prodotti correlati, come drinks o altre bevande, utilizzando la stessa alta qualità di mele.</a:t>
            </a:r>
          </a:p>
          <a:p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9600E27-FFD8-94AD-DEF2-62C05C22646F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04844" y="-4"/>
            <a:ext cx="1800000" cy="6858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7D065A5-3DED-A761-A150-AA0292E49942}"/>
              </a:ext>
            </a:extLst>
          </p:cNvPr>
          <p:cNvSpPr txBox="1"/>
          <p:nvPr/>
        </p:nvSpPr>
        <p:spPr>
          <a:xfrm>
            <a:off x="879926" y="595247"/>
            <a:ext cx="744809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Concorrenza da Parte di Marchi Consolidati: </a:t>
            </a:r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Possibile concorrenza da parte di grandi marchi che possono introdurre prodotti premium simili.</a:t>
            </a:r>
          </a:p>
          <a:p>
            <a:endParaRPr lang="it-IT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Variazioni nel Prezzo delle Materie Prime: </a:t>
            </a:r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Fluttuazioni nei prezzi delle mele o cambiamenti nelle condizioni climatiche possono influire sui costi di produzione.</a:t>
            </a:r>
          </a:p>
          <a:p>
            <a:endParaRPr lang="it-IT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Normative del Settore:</a:t>
            </a:r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Cambiamenti nelle normative del settore alimentare possono avere impatti sulla produzione e commercializzazione del succo di mela.</a:t>
            </a:r>
          </a:p>
          <a:p>
            <a:endParaRPr lang="it-IT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Recessione Economica: </a:t>
            </a:r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periodi economicamente difficili, la domanda per prodotti di lusso potrebbe diminuire, influenzando le vendite.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963348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1001</Words>
  <Application>Microsoft Office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SALA 5IA_studenti</dc:creator>
  <cp:lastModifiedBy>Carlo Cecchetti</cp:lastModifiedBy>
  <cp:revision>1</cp:revision>
  <dcterms:created xsi:type="dcterms:W3CDTF">2023-11-16T14:36:56Z</dcterms:created>
  <dcterms:modified xsi:type="dcterms:W3CDTF">2023-11-16T16:10:56Z</dcterms:modified>
</cp:coreProperties>
</file>